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1" r:id="rId5"/>
    <p:sldId id="266" r:id="rId6"/>
    <p:sldId id="273" r:id="rId7"/>
    <p:sldId id="267" r:id="rId8"/>
    <p:sldId id="268" r:id="rId9"/>
    <p:sldId id="269" r:id="rId10"/>
    <p:sldId id="270" r:id="rId11"/>
    <p:sldId id="274" r:id="rId12"/>
    <p:sldId id="275" r:id="rId13"/>
    <p:sldId id="276" r:id="rId14"/>
    <p:sldId id="277" r:id="rId15"/>
    <p:sldId id="278" r:id="rId16"/>
    <p:sldId id="279" r:id="rId17"/>
    <p:sldId id="280" r:id="rId18"/>
    <p:sldId id="271" r:id="rId19"/>
    <p:sldId id="272"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et Kumar" initials="NK" lastIdx="1" clrIdx="0">
    <p:extLst>
      <p:ext uri="{19B8F6BF-5375-455C-9EA6-DF929625EA0E}">
        <p15:presenceInfo xmlns:p15="http://schemas.microsoft.com/office/powerpoint/2012/main" userId="S::niket.kumar@tavant.com::0b18ab81-2e31-48c5-9185-084d935670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96070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2B1C74-2D64-4C17-B04A-F3BD6D3D30C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30136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3641956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84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147537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420690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239133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1845885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420652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238526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411704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2B1C74-2D64-4C17-B04A-F3BD6D3D30C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217454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2B1C74-2D64-4C17-B04A-F3BD6D3D30CB}"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180536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330069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34317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2B1C74-2D64-4C17-B04A-F3BD6D3D30CB}" type="datetimeFigureOut">
              <a:rPr lang="en-US" smtClean="0"/>
              <a:t>5/4/2020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169976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2B1C74-2D64-4C17-B04A-F3BD6D3D30CB}"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09DCF-483D-4F88-BB79-1786B8E3E388}" type="slidenum">
              <a:rPr lang="en-US" smtClean="0"/>
              <a:t>‹#›</a:t>
            </a:fld>
            <a:endParaRPr lang="en-US"/>
          </a:p>
        </p:txBody>
      </p:sp>
    </p:spTree>
    <p:extLst>
      <p:ext uri="{BB962C8B-B14F-4D97-AF65-F5344CB8AC3E}">
        <p14:creationId xmlns:p14="http://schemas.microsoft.com/office/powerpoint/2010/main" val="344785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2B1C74-2D64-4C17-B04A-F3BD6D3D30CB}" type="datetimeFigureOut">
              <a:rPr lang="en-US" smtClean="0"/>
              <a:t>5/4/2020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EB09DCF-483D-4F88-BB79-1786B8E3E388}" type="slidenum">
              <a:rPr lang="en-US" smtClean="0"/>
              <a:t>‹#›</a:t>
            </a:fld>
            <a:endParaRPr lang="en-US"/>
          </a:p>
        </p:txBody>
      </p:sp>
    </p:spTree>
    <p:extLst>
      <p:ext uri="{BB962C8B-B14F-4D97-AF65-F5344CB8AC3E}">
        <p14:creationId xmlns:p14="http://schemas.microsoft.com/office/powerpoint/2010/main" val="323929134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eginnersbook.com/2013/12/sort-arraylist-in-descending-order-in-java/" TargetMode="External"/><Relationship Id="rId2" Type="http://schemas.openxmlformats.org/officeDocument/2006/relationships/hyperlink" Target="https://beginnersbook.com/2013/12/how-to-sort-arraylist-in-java/" TargetMode="External"/><Relationship Id="rId1" Type="http://schemas.openxmlformats.org/officeDocument/2006/relationships/slideLayout" Target="../slideLayouts/slideLayout2.xml"/><Relationship Id="rId4" Type="http://schemas.openxmlformats.org/officeDocument/2006/relationships/hyperlink" Target="https://beginnersbook.com/2013/12/java-arraylist-of-object-sort-example-comparable-and-comparato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eginnersbook.com/2013/12/java-arraylist-removeobject-method-example/" TargetMode="External"/><Relationship Id="rId3" Type="http://schemas.openxmlformats.org/officeDocument/2006/relationships/hyperlink" Target="https://beginnersbook.com/2013/12/java-arraylist-addint-index-e-element-example/" TargetMode="External"/><Relationship Id="rId7" Type="http://schemas.openxmlformats.org/officeDocument/2006/relationships/hyperlink" Target="https://beginnersbook.com/2013/12/java-arraylist-remove-method-example/" TargetMode="External"/><Relationship Id="rId2" Type="http://schemas.openxmlformats.org/officeDocument/2006/relationships/hyperlink" Target="https://beginnersbook.com/2013/12/java-arraylist-add-method-example/" TargetMode="External"/><Relationship Id="rId1" Type="http://schemas.openxmlformats.org/officeDocument/2006/relationships/slideLayout" Target="../slideLayouts/slideLayout2.xml"/><Relationship Id="rId6" Type="http://schemas.openxmlformats.org/officeDocument/2006/relationships/hyperlink" Target="https://beginnersbook.com/2013/12/java-arraylist-addall-int-index-collection-c-method-example/" TargetMode="External"/><Relationship Id="rId5" Type="http://schemas.openxmlformats.org/officeDocument/2006/relationships/hyperlink" Target="https://beginnersbook.com/2013/12/how-to-copy-and-add-all-list-elements-to-arraylist-in-java/" TargetMode="External"/><Relationship Id="rId4" Type="http://schemas.openxmlformats.org/officeDocument/2006/relationships/hyperlink" Target="https://beginnersbook.com/2013/12/java-arraylist-addallcollection-c-method-examp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beginnersbook.com/2013/12/java-arraylist-lastindexofobject-0bj-method-example/" TargetMode="External"/><Relationship Id="rId2" Type="http://schemas.openxmlformats.org/officeDocument/2006/relationships/hyperlink" Target="https://beginnersbook.com/2013/12/how-to-get-sublist-of-an-arraylist-with-example/" TargetMode="External"/><Relationship Id="rId1" Type="http://schemas.openxmlformats.org/officeDocument/2006/relationships/slideLayout" Target="../slideLayouts/slideLayout2.xml"/><Relationship Id="rId6" Type="http://schemas.openxmlformats.org/officeDocument/2006/relationships/hyperlink" Target="https://beginnersbook.com/2013/12/java-arraylist-contains-method-example/" TargetMode="External"/><Relationship Id="rId5" Type="http://schemas.openxmlformats.org/officeDocument/2006/relationships/hyperlink" Target="https://beginnersbook.com/2013/12/java-arraylist-indexof-method-example/" TargetMode="External"/><Relationship Id="rId4" Type="http://schemas.openxmlformats.org/officeDocument/2006/relationships/hyperlink" Target="https://beginnersbook.com/2013/12/java-arraylist-get-method-exampl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beginnersbook.com/2013/12/how-to-clone-an-arraylist-to-another-arraylist/" TargetMode="External"/><Relationship Id="rId13" Type="http://schemas.openxmlformats.org/officeDocument/2006/relationships/hyperlink" Target="https://beginnersbook.com/2013/12/java-arraylist-ensurecapacity-method-example/" TargetMode="External"/><Relationship Id="rId3" Type="http://schemas.openxmlformats.org/officeDocument/2006/relationships/hyperlink" Target="https://beginnersbook.com/2013/12/how-to-synchronize-arraylist-in-java-with-example/" TargetMode="External"/><Relationship Id="rId7" Type="http://schemas.openxmlformats.org/officeDocument/2006/relationships/hyperlink" Target="https://beginnersbook.com/2013/12/how-to-joincombine-two-arraylists-in-java/" TargetMode="External"/><Relationship Id="rId12" Type="http://schemas.openxmlformats.org/officeDocument/2006/relationships/hyperlink" Target="https://beginnersbook.com/2013/12/java-arraylist-set-method-example/" TargetMode="External"/><Relationship Id="rId2" Type="http://schemas.openxmlformats.org/officeDocument/2006/relationships/hyperlink" Target="https://beginnersbook.com/2013/12/how-to-compare-two-arraylist-in-java/" TargetMode="External"/><Relationship Id="rId1" Type="http://schemas.openxmlformats.org/officeDocument/2006/relationships/slideLayout" Target="../slideLayouts/slideLayout2.xml"/><Relationship Id="rId6" Type="http://schemas.openxmlformats.org/officeDocument/2006/relationships/hyperlink" Target="https://beginnersbook.com/2013/12/how-to-serialize-arraylist-in-java/" TargetMode="External"/><Relationship Id="rId11" Type="http://schemas.openxmlformats.org/officeDocument/2006/relationships/hyperlink" Target="https://beginnersbook.com/2013/12/java-arraylist-trimtosize-method-example/" TargetMode="External"/><Relationship Id="rId5" Type="http://schemas.openxmlformats.org/officeDocument/2006/relationships/hyperlink" Target="https://beginnersbook.com/2013/12/how-to-override-tostring-method-for-arraylist-in-java/" TargetMode="External"/><Relationship Id="rId10" Type="http://schemas.openxmlformats.org/officeDocument/2006/relationships/hyperlink" Target="https://beginnersbook.com/2013/12/java-arraylist-isempty-method-example/" TargetMode="External"/><Relationship Id="rId4" Type="http://schemas.openxmlformats.org/officeDocument/2006/relationships/hyperlink" Target="https://beginnersbook.com/2013/12/how-to-swap-two-elements-in-an-arraylist/" TargetMode="External"/><Relationship Id="rId9" Type="http://schemas.openxmlformats.org/officeDocument/2006/relationships/hyperlink" Target="https://beginnersbook.com/2013/12/how-to-empty-an-arraylist-in-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eginnersbook.com/2014/07/java-convert-vector-to-arraylist-example/" TargetMode="External"/><Relationship Id="rId2" Type="http://schemas.openxmlformats.org/officeDocument/2006/relationships/hyperlink" Target="https://beginnersbook.com/2014/07/java-convert-a-linkedlist-to-arraylist/" TargetMode="External"/><Relationship Id="rId1" Type="http://schemas.openxmlformats.org/officeDocument/2006/relationships/slideLayout" Target="../slideLayouts/slideLayout2.xml"/><Relationship Id="rId6" Type="http://schemas.openxmlformats.org/officeDocument/2006/relationships/hyperlink" Target="https://beginnersbook.com/2014/08/convert-hashset-to-a-list-arraylist/" TargetMode="External"/><Relationship Id="rId5" Type="http://schemas.openxmlformats.org/officeDocument/2006/relationships/hyperlink" Target="https://beginnersbook.com/2013/12/how-to-convert-array-to-arraylist-in-java/" TargetMode="External"/><Relationship Id="rId4" Type="http://schemas.openxmlformats.org/officeDocument/2006/relationships/hyperlink" Target="https://beginnersbook.com/2013/12/how-to-convert-arraylist-to-string-array-in-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beginnersbook.com/2013/12/difference-between-arraylist-and-hashmap-in-java/" TargetMode="External"/><Relationship Id="rId2" Type="http://schemas.openxmlformats.org/officeDocument/2006/relationships/hyperlink" Target="https://beginnersbook.com/2013/12/difference-between-arraylist-and-vector-in-java/" TargetMode="External"/><Relationship Id="rId1" Type="http://schemas.openxmlformats.org/officeDocument/2006/relationships/slideLayout" Target="../slideLayouts/slideLayout2.xml"/><Relationship Id="rId4" Type="http://schemas.openxmlformats.org/officeDocument/2006/relationships/hyperlink" Target="https://beginnersbook.com/2013/12/difference-between-arraylist-and-linkedlist-in-java/"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oracle.com/javase/7/docs/api/java/util/ArrayLi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 Id="rId4" Type="http://schemas.openxmlformats.org/officeDocument/2006/relationships/hyperlink" Target="https://www.javatpoint.com/synchronization-in-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D4AA-0BD8-495A-B117-14F3F3D82C89}"/>
              </a:ext>
            </a:extLst>
          </p:cNvPr>
          <p:cNvSpPr>
            <a:spLocks noGrp="1"/>
          </p:cNvSpPr>
          <p:nvPr>
            <p:ph type="ctrTitle"/>
          </p:nvPr>
        </p:nvSpPr>
        <p:spPr>
          <a:xfrm>
            <a:off x="2726432" y="1741337"/>
            <a:ext cx="6739136" cy="2387918"/>
          </a:xfrm>
        </p:spPr>
        <p:txBody>
          <a:bodyPr anchor="b">
            <a:normAutofit/>
          </a:bodyPr>
          <a:lstStyle/>
          <a:p>
            <a:r>
              <a:rPr lang="en-US" sz="6600">
                <a:solidFill>
                  <a:srgbClr val="FFFFFF"/>
                </a:solidFill>
              </a:rPr>
              <a:t>Java Collection Framework </a:t>
            </a:r>
            <a:endParaRPr lang="en-US" sz="6600" dirty="0">
              <a:solidFill>
                <a:srgbClr val="FFFFFF"/>
              </a:solidFill>
            </a:endParaRPr>
          </a:p>
        </p:txBody>
      </p:sp>
      <p:sp>
        <p:nvSpPr>
          <p:cNvPr id="3" name="Subtitle 2">
            <a:extLst>
              <a:ext uri="{FF2B5EF4-FFF2-40B4-BE49-F238E27FC236}">
                <a16:creationId xmlns:a16="http://schemas.microsoft.com/office/drawing/2014/main" id="{B2AAC88F-50F1-4F93-B4ED-95C0B3789F88}"/>
              </a:ext>
            </a:extLst>
          </p:cNvPr>
          <p:cNvSpPr>
            <a:spLocks noGrp="1"/>
          </p:cNvSpPr>
          <p:nvPr>
            <p:ph type="subTitle" idx="1"/>
          </p:nvPr>
        </p:nvSpPr>
        <p:spPr>
          <a:xfrm>
            <a:off x="2729559" y="4200522"/>
            <a:ext cx="6740685"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56017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3E65-CF3B-4AE3-84BB-FBE6302AFC06}"/>
              </a:ext>
            </a:extLst>
          </p:cNvPr>
          <p:cNvSpPr>
            <a:spLocks noGrp="1"/>
          </p:cNvSpPr>
          <p:nvPr>
            <p:ph type="title"/>
          </p:nvPr>
        </p:nvSpPr>
        <p:spPr/>
        <p:txBody>
          <a:bodyPr>
            <a:normAutofit/>
          </a:bodyPr>
          <a:lstStyle/>
          <a:p>
            <a:r>
              <a:rPr lang="en-US" b="1" dirty="0"/>
              <a:t>Ways to iterate the elements of the collection in java</a:t>
            </a:r>
          </a:p>
        </p:txBody>
      </p:sp>
      <p:sp>
        <p:nvSpPr>
          <p:cNvPr id="3" name="Content Placeholder 2">
            <a:extLst>
              <a:ext uri="{FF2B5EF4-FFF2-40B4-BE49-F238E27FC236}">
                <a16:creationId xmlns:a16="http://schemas.microsoft.com/office/drawing/2014/main" id="{40FB7DBE-F3B6-4686-B156-848D993CF26B}"/>
              </a:ext>
            </a:extLst>
          </p:cNvPr>
          <p:cNvSpPr>
            <a:spLocks noGrp="1"/>
          </p:cNvSpPr>
          <p:nvPr>
            <p:ph idx="1"/>
          </p:nvPr>
        </p:nvSpPr>
        <p:spPr/>
        <p:txBody>
          <a:bodyPr/>
          <a:lstStyle/>
          <a:p>
            <a:pPr marL="0" indent="0">
              <a:buNone/>
            </a:pPr>
            <a:r>
              <a:rPr lang="en-US" dirty="0"/>
              <a:t>There are various ways to traverse the collection elements:</a:t>
            </a:r>
          </a:p>
          <a:p>
            <a:pPr lvl="1"/>
            <a:r>
              <a:rPr lang="en-US" dirty="0"/>
              <a:t>By Iterator interface.</a:t>
            </a:r>
          </a:p>
          <a:p>
            <a:pPr lvl="1"/>
            <a:r>
              <a:rPr lang="en-US" dirty="0"/>
              <a:t>By for-each loop.</a:t>
            </a:r>
          </a:p>
          <a:p>
            <a:pPr lvl="1"/>
            <a:r>
              <a:rPr lang="en-US" dirty="0"/>
              <a:t>By </a:t>
            </a:r>
            <a:r>
              <a:rPr lang="en-US" dirty="0" err="1"/>
              <a:t>ListIterator</a:t>
            </a:r>
            <a:r>
              <a:rPr lang="en-US" dirty="0"/>
              <a:t> interface.</a:t>
            </a:r>
          </a:p>
          <a:p>
            <a:pPr lvl="1"/>
            <a:r>
              <a:rPr lang="en-US" dirty="0"/>
              <a:t>By for loop.</a:t>
            </a:r>
          </a:p>
          <a:p>
            <a:pPr lvl="1"/>
            <a:r>
              <a:rPr lang="en-US" dirty="0"/>
              <a:t>By </a:t>
            </a:r>
            <a:r>
              <a:rPr lang="en-US" dirty="0" err="1"/>
              <a:t>forEach</a:t>
            </a:r>
            <a:r>
              <a:rPr lang="en-US" dirty="0"/>
              <a:t>() method.</a:t>
            </a:r>
          </a:p>
          <a:p>
            <a:pPr lvl="1"/>
            <a:r>
              <a:rPr lang="en-US" dirty="0"/>
              <a:t>By </a:t>
            </a:r>
            <a:r>
              <a:rPr lang="en-US" dirty="0" err="1"/>
              <a:t>forEachRemaining</a:t>
            </a:r>
            <a:r>
              <a:rPr lang="en-US" dirty="0"/>
              <a:t>() method.</a:t>
            </a:r>
          </a:p>
          <a:p>
            <a:endParaRPr lang="en-US" dirty="0"/>
          </a:p>
        </p:txBody>
      </p:sp>
    </p:spTree>
    <p:extLst>
      <p:ext uri="{BB962C8B-B14F-4D97-AF65-F5344CB8AC3E}">
        <p14:creationId xmlns:p14="http://schemas.microsoft.com/office/powerpoint/2010/main" val="214275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938B-BCFE-430A-A673-8E32877BDF29}"/>
              </a:ext>
            </a:extLst>
          </p:cNvPr>
          <p:cNvSpPr>
            <a:spLocks noGrp="1"/>
          </p:cNvSpPr>
          <p:nvPr>
            <p:ph type="title"/>
          </p:nvPr>
        </p:nvSpPr>
        <p:spPr/>
        <p:txBody>
          <a:bodyPr/>
          <a:lstStyle/>
          <a:p>
            <a:r>
              <a:rPr lang="en-US" b="1" dirty="0"/>
              <a:t>Sorting</a:t>
            </a:r>
            <a:br>
              <a:rPr lang="en-US" b="1" dirty="0"/>
            </a:br>
            <a:endParaRPr lang="en-US" dirty="0"/>
          </a:p>
        </p:txBody>
      </p:sp>
      <p:sp>
        <p:nvSpPr>
          <p:cNvPr id="3" name="Content Placeholder 2">
            <a:extLst>
              <a:ext uri="{FF2B5EF4-FFF2-40B4-BE49-F238E27FC236}">
                <a16:creationId xmlns:a16="http://schemas.microsoft.com/office/drawing/2014/main" id="{A19E177A-0F19-4F93-8A72-F281712ED385}"/>
              </a:ext>
            </a:extLst>
          </p:cNvPr>
          <p:cNvSpPr>
            <a:spLocks noGrp="1"/>
          </p:cNvSpPr>
          <p:nvPr>
            <p:ph idx="1"/>
          </p:nvPr>
        </p:nvSpPr>
        <p:spPr/>
        <p:txBody>
          <a:bodyPr/>
          <a:lstStyle/>
          <a:p>
            <a:r>
              <a:rPr lang="en-US" b="1" dirty="0">
                <a:hlinkClick r:id="rId2">
                  <a:extLst>
                    <a:ext uri="{A12FA001-AC4F-418D-AE19-62706E023703}">
                      <ahyp:hlinkClr xmlns:ahyp="http://schemas.microsoft.com/office/drawing/2018/hyperlinkcolor" val="tx"/>
                    </a:ext>
                  </a:extLst>
                </a:hlinkClick>
              </a:rPr>
              <a:t>Sort ArrayList</a:t>
            </a:r>
            <a:endParaRPr lang="en-US" dirty="0"/>
          </a:p>
          <a:p>
            <a:r>
              <a:rPr lang="en-US" b="1" dirty="0">
                <a:hlinkClick r:id="rId3">
                  <a:extLst>
                    <a:ext uri="{A12FA001-AC4F-418D-AE19-62706E023703}">
                      <ahyp:hlinkClr xmlns:ahyp="http://schemas.microsoft.com/office/drawing/2018/hyperlinkcolor" val="tx"/>
                    </a:ext>
                  </a:extLst>
                </a:hlinkClick>
              </a:rPr>
              <a:t>Sort ArrayList in Descending order</a:t>
            </a:r>
            <a:endParaRPr lang="en-US" dirty="0"/>
          </a:p>
          <a:p>
            <a:r>
              <a:rPr lang="en-US" b="1" dirty="0">
                <a:hlinkClick r:id="rId4">
                  <a:extLst>
                    <a:ext uri="{A12FA001-AC4F-418D-AE19-62706E023703}">
                      <ahyp:hlinkClr xmlns:ahyp="http://schemas.microsoft.com/office/drawing/2018/hyperlinkcolor" val="tx"/>
                    </a:ext>
                  </a:extLst>
                </a:hlinkClick>
              </a:rPr>
              <a:t>Sort ArrayList of Objects using Comparable and Comparator</a:t>
            </a:r>
            <a:endParaRPr lang="en-US" dirty="0"/>
          </a:p>
          <a:p>
            <a:endParaRPr lang="en-US" dirty="0"/>
          </a:p>
        </p:txBody>
      </p:sp>
    </p:spTree>
    <p:extLst>
      <p:ext uri="{BB962C8B-B14F-4D97-AF65-F5344CB8AC3E}">
        <p14:creationId xmlns:p14="http://schemas.microsoft.com/office/powerpoint/2010/main" val="201269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0606-7211-4057-B35B-854ADFED09C2}"/>
              </a:ext>
            </a:extLst>
          </p:cNvPr>
          <p:cNvSpPr>
            <a:spLocks noGrp="1"/>
          </p:cNvSpPr>
          <p:nvPr>
            <p:ph type="title"/>
          </p:nvPr>
        </p:nvSpPr>
        <p:spPr/>
        <p:txBody>
          <a:bodyPr/>
          <a:lstStyle/>
          <a:p>
            <a:r>
              <a:rPr lang="en-US" b="1" dirty="0"/>
              <a:t>Add/Remove</a:t>
            </a:r>
            <a:br>
              <a:rPr lang="en-US" b="1" dirty="0"/>
            </a:br>
            <a:endParaRPr lang="en-US" dirty="0"/>
          </a:p>
        </p:txBody>
      </p:sp>
      <p:sp>
        <p:nvSpPr>
          <p:cNvPr id="3" name="Content Placeholder 2">
            <a:extLst>
              <a:ext uri="{FF2B5EF4-FFF2-40B4-BE49-F238E27FC236}">
                <a16:creationId xmlns:a16="http://schemas.microsoft.com/office/drawing/2014/main" id="{B622DA1F-275D-4E10-805D-48A0022BE201}"/>
              </a:ext>
            </a:extLst>
          </p:cNvPr>
          <p:cNvSpPr>
            <a:spLocks noGrp="1"/>
          </p:cNvSpPr>
          <p:nvPr>
            <p:ph idx="1"/>
          </p:nvPr>
        </p:nvSpPr>
        <p:spPr/>
        <p:txBody>
          <a:bodyPr/>
          <a:lstStyle/>
          <a:p>
            <a:r>
              <a:rPr lang="en-US" b="1" dirty="0">
                <a:hlinkClick r:id="rId2">
                  <a:extLst>
                    <a:ext uri="{A12FA001-AC4F-418D-AE19-62706E023703}">
                      <ahyp:hlinkClr xmlns:ahyp="http://schemas.microsoft.com/office/drawing/2018/hyperlinkcolor" val="tx"/>
                    </a:ext>
                  </a:extLst>
                </a:hlinkClick>
              </a:rPr>
              <a:t>Add element to ArrayList</a:t>
            </a:r>
            <a:endParaRPr lang="en-US" b="1" dirty="0"/>
          </a:p>
          <a:p>
            <a:r>
              <a:rPr lang="en-US" b="1" dirty="0">
                <a:hlinkClick r:id="rId3">
                  <a:extLst>
                    <a:ext uri="{A12FA001-AC4F-418D-AE19-62706E023703}">
                      <ahyp:hlinkClr xmlns:ahyp="http://schemas.microsoft.com/office/drawing/2018/hyperlinkcolor" val="tx"/>
                    </a:ext>
                  </a:extLst>
                </a:hlinkClick>
              </a:rPr>
              <a:t>Add element at particular index of ArrayList</a:t>
            </a:r>
            <a:endParaRPr lang="en-US" b="1" dirty="0"/>
          </a:p>
          <a:p>
            <a:r>
              <a:rPr lang="en-US" b="1" dirty="0">
                <a:hlinkClick r:id="rId4">
                  <a:extLst>
                    <a:ext uri="{A12FA001-AC4F-418D-AE19-62706E023703}">
                      <ahyp:hlinkClr xmlns:ahyp="http://schemas.microsoft.com/office/drawing/2018/hyperlinkcolor" val="tx"/>
                    </a:ext>
                  </a:extLst>
                </a:hlinkClick>
              </a:rPr>
              <a:t>Append Collection elements to ArrayList</a:t>
            </a:r>
            <a:endParaRPr lang="en-US" b="1" dirty="0"/>
          </a:p>
          <a:p>
            <a:r>
              <a:rPr lang="en-US" b="1" dirty="0">
                <a:hlinkClick r:id="rId5">
                  <a:extLst>
                    <a:ext uri="{A12FA001-AC4F-418D-AE19-62706E023703}">
                      <ahyp:hlinkClr xmlns:ahyp="http://schemas.microsoft.com/office/drawing/2018/hyperlinkcolor" val="tx"/>
                    </a:ext>
                  </a:extLst>
                </a:hlinkClick>
              </a:rPr>
              <a:t>Copy All List elements to ArrayList</a:t>
            </a:r>
            <a:endParaRPr lang="en-US" b="1" dirty="0"/>
          </a:p>
          <a:p>
            <a:r>
              <a:rPr lang="en-US" b="1" dirty="0">
                <a:hlinkClick r:id="rId6">
                  <a:extLst>
                    <a:ext uri="{A12FA001-AC4F-418D-AE19-62706E023703}">
                      <ahyp:hlinkClr xmlns:ahyp="http://schemas.microsoft.com/office/drawing/2018/hyperlinkcolor" val="tx"/>
                    </a:ext>
                  </a:extLst>
                </a:hlinkClick>
              </a:rPr>
              <a:t>Insert all the collection elements to the specified position in ArrayList</a:t>
            </a:r>
            <a:endParaRPr lang="en-US" b="1" dirty="0"/>
          </a:p>
          <a:p>
            <a:r>
              <a:rPr lang="en-US" b="1" dirty="0">
                <a:hlinkClick r:id="rId7">
                  <a:extLst>
                    <a:ext uri="{A12FA001-AC4F-418D-AE19-62706E023703}">
                      <ahyp:hlinkClr xmlns:ahyp="http://schemas.microsoft.com/office/drawing/2018/hyperlinkcolor" val="tx"/>
                    </a:ext>
                  </a:extLst>
                </a:hlinkClick>
              </a:rPr>
              <a:t>Remove element from the specified index in ArrayList</a:t>
            </a:r>
            <a:endParaRPr lang="en-US" b="1" dirty="0"/>
          </a:p>
          <a:p>
            <a:r>
              <a:rPr lang="en-US" b="1" dirty="0">
                <a:hlinkClick r:id="rId8">
                  <a:extLst>
                    <a:ext uri="{A12FA001-AC4F-418D-AE19-62706E023703}">
                      <ahyp:hlinkClr xmlns:ahyp="http://schemas.microsoft.com/office/drawing/2018/hyperlinkcolor" val="tx"/>
                    </a:ext>
                  </a:extLst>
                </a:hlinkClick>
              </a:rPr>
              <a:t>Remove specified element from ArrayList</a:t>
            </a:r>
            <a:endParaRPr lang="en-US" b="1" dirty="0"/>
          </a:p>
          <a:p>
            <a:endParaRPr lang="en-US" dirty="0"/>
          </a:p>
        </p:txBody>
      </p:sp>
    </p:spTree>
    <p:extLst>
      <p:ext uri="{BB962C8B-B14F-4D97-AF65-F5344CB8AC3E}">
        <p14:creationId xmlns:p14="http://schemas.microsoft.com/office/powerpoint/2010/main" val="322251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D17E-96F6-4980-AABA-2BE87FB8D186}"/>
              </a:ext>
            </a:extLst>
          </p:cNvPr>
          <p:cNvSpPr>
            <a:spLocks noGrp="1"/>
          </p:cNvSpPr>
          <p:nvPr>
            <p:ph type="title"/>
          </p:nvPr>
        </p:nvSpPr>
        <p:spPr/>
        <p:txBody>
          <a:bodyPr/>
          <a:lstStyle/>
          <a:p>
            <a:r>
              <a:rPr lang="en-US" b="1" dirty="0"/>
              <a:t>Get/Search</a:t>
            </a:r>
            <a:endParaRPr lang="en-US" dirty="0"/>
          </a:p>
        </p:txBody>
      </p:sp>
      <p:sp>
        <p:nvSpPr>
          <p:cNvPr id="3" name="Content Placeholder 2">
            <a:extLst>
              <a:ext uri="{FF2B5EF4-FFF2-40B4-BE49-F238E27FC236}">
                <a16:creationId xmlns:a16="http://schemas.microsoft.com/office/drawing/2014/main" id="{E383D07A-3812-4941-9B0F-DED03AF353DA}"/>
              </a:ext>
            </a:extLst>
          </p:cNvPr>
          <p:cNvSpPr>
            <a:spLocks noGrp="1"/>
          </p:cNvSpPr>
          <p:nvPr>
            <p:ph idx="1"/>
          </p:nvPr>
        </p:nvSpPr>
        <p:spPr/>
        <p:txBody>
          <a:bodyPr/>
          <a:lstStyle/>
          <a:p>
            <a:r>
              <a:rPr lang="en-US" b="1" dirty="0">
                <a:hlinkClick r:id="rId2">
                  <a:extLst>
                    <a:ext uri="{A12FA001-AC4F-418D-AE19-62706E023703}">
                      <ahyp:hlinkClr xmlns:ahyp="http://schemas.microsoft.com/office/drawing/2018/hyperlinkcolor" val="tx"/>
                    </a:ext>
                  </a:extLst>
                </a:hlinkClick>
              </a:rPr>
              <a:t>Get Sub List of ArrayList</a:t>
            </a:r>
            <a:endParaRPr lang="en-US" b="1" dirty="0"/>
          </a:p>
          <a:p>
            <a:r>
              <a:rPr lang="en-US" b="1" dirty="0">
                <a:hlinkClick r:id="rId3">
                  <a:extLst>
                    <a:ext uri="{A12FA001-AC4F-418D-AE19-62706E023703}">
                      <ahyp:hlinkClr xmlns:ahyp="http://schemas.microsoft.com/office/drawing/2018/hyperlinkcolor" val="tx"/>
                    </a:ext>
                  </a:extLst>
                </a:hlinkClick>
              </a:rPr>
              <a:t>Get the index of last occurrence of the element in the ArrayList</a:t>
            </a:r>
            <a:endParaRPr lang="en-US" b="1" dirty="0"/>
          </a:p>
          <a:p>
            <a:r>
              <a:rPr lang="en-US" b="1" dirty="0">
                <a:hlinkClick r:id="rId4">
                  <a:extLst>
                    <a:ext uri="{A12FA001-AC4F-418D-AE19-62706E023703}">
                      <ahyp:hlinkClr xmlns:ahyp="http://schemas.microsoft.com/office/drawing/2018/hyperlinkcolor" val="tx"/>
                    </a:ext>
                  </a:extLst>
                </a:hlinkClick>
              </a:rPr>
              <a:t>Get element from ArrayList</a:t>
            </a:r>
            <a:endParaRPr lang="en-US" b="1" dirty="0"/>
          </a:p>
          <a:p>
            <a:r>
              <a:rPr lang="en-US" b="1" dirty="0">
                <a:hlinkClick r:id="rId5">
                  <a:extLst>
                    <a:ext uri="{A12FA001-AC4F-418D-AE19-62706E023703}">
                      <ahyp:hlinkClr xmlns:ahyp="http://schemas.microsoft.com/office/drawing/2018/hyperlinkcolor" val="tx"/>
                    </a:ext>
                  </a:extLst>
                </a:hlinkClick>
              </a:rPr>
              <a:t>Get the index of  first occurrence of the element in the ArrayList</a:t>
            </a:r>
            <a:endParaRPr lang="en-US" b="1" dirty="0"/>
          </a:p>
          <a:p>
            <a:r>
              <a:rPr lang="en-US" b="1" dirty="0">
                <a:hlinkClick r:id="rId6">
                  <a:extLst>
                    <a:ext uri="{A12FA001-AC4F-418D-AE19-62706E023703}">
                      <ahyp:hlinkClr xmlns:ahyp="http://schemas.microsoft.com/office/drawing/2018/hyperlinkcolor" val="tx"/>
                    </a:ext>
                  </a:extLst>
                </a:hlinkClick>
              </a:rPr>
              <a:t>Check whether element exists in ArrayList</a:t>
            </a:r>
            <a:endParaRPr lang="en-US" b="1" dirty="0"/>
          </a:p>
          <a:p>
            <a:endParaRPr lang="en-US" b="1" dirty="0"/>
          </a:p>
        </p:txBody>
      </p:sp>
    </p:spTree>
    <p:extLst>
      <p:ext uri="{BB962C8B-B14F-4D97-AF65-F5344CB8AC3E}">
        <p14:creationId xmlns:p14="http://schemas.microsoft.com/office/powerpoint/2010/main" val="383072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C753-D4AA-4AF7-B764-40A45C8879C1}"/>
              </a:ext>
            </a:extLst>
          </p:cNvPr>
          <p:cNvSpPr>
            <a:spLocks noGrp="1"/>
          </p:cNvSpPr>
          <p:nvPr>
            <p:ph type="title"/>
          </p:nvPr>
        </p:nvSpPr>
        <p:spPr/>
        <p:txBody>
          <a:bodyPr/>
          <a:lstStyle/>
          <a:p>
            <a:r>
              <a:rPr lang="en-US" b="1" dirty="0"/>
              <a:t>Other Tutorials on ArrayList</a:t>
            </a:r>
            <a:endParaRPr lang="en-US" dirty="0"/>
          </a:p>
        </p:txBody>
      </p:sp>
      <p:sp>
        <p:nvSpPr>
          <p:cNvPr id="3" name="Content Placeholder 2">
            <a:extLst>
              <a:ext uri="{FF2B5EF4-FFF2-40B4-BE49-F238E27FC236}">
                <a16:creationId xmlns:a16="http://schemas.microsoft.com/office/drawing/2014/main" id="{53D2C566-9BF6-410A-84D6-86B99CA087D9}"/>
              </a:ext>
            </a:extLst>
          </p:cNvPr>
          <p:cNvSpPr>
            <a:spLocks noGrp="1"/>
          </p:cNvSpPr>
          <p:nvPr>
            <p:ph idx="1"/>
          </p:nvPr>
        </p:nvSpPr>
        <p:spPr/>
        <p:txBody>
          <a:bodyPr>
            <a:normAutofit fontScale="70000" lnSpcReduction="20000"/>
          </a:bodyPr>
          <a:lstStyle/>
          <a:p>
            <a:r>
              <a:rPr lang="en-US" sz="2400" b="1" dirty="0">
                <a:hlinkClick r:id="rId2">
                  <a:extLst>
                    <a:ext uri="{A12FA001-AC4F-418D-AE19-62706E023703}">
                      <ahyp:hlinkClr xmlns:ahyp="http://schemas.microsoft.com/office/drawing/2018/hyperlinkcolor" val="tx"/>
                    </a:ext>
                  </a:extLst>
                </a:hlinkClick>
              </a:rPr>
              <a:t>Compare two ArrayList</a:t>
            </a:r>
            <a:endParaRPr lang="en-US" sz="2400" b="1" dirty="0"/>
          </a:p>
          <a:p>
            <a:r>
              <a:rPr lang="en-US" sz="2400" b="1" dirty="0">
                <a:hlinkClick r:id="rId3">
                  <a:extLst>
                    <a:ext uri="{A12FA001-AC4F-418D-AE19-62706E023703}">
                      <ahyp:hlinkClr xmlns:ahyp="http://schemas.microsoft.com/office/drawing/2018/hyperlinkcolor" val="tx"/>
                    </a:ext>
                  </a:extLst>
                </a:hlinkClick>
              </a:rPr>
              <a:t>Synchronize ArrayList</a:t>
            </a:r>
            <a:endParaRPr lang="en-US" sz="2400" b="1" dirty="0"/>
          </a:p>
          <a:p>
            <a:r>
              <a:rPr lang="en-US" sz="2400" b="1" dirty="0">
                <a:hlinkClick r:id="rId4">
                  <a:extLst>
                    <a:ext uri="{A12FA001-AC4F-418D-AE19-62706E023703}">
                      <ahyp:hlinkClr xmlns:ahyp="http://schemas.microsoft.com/office/drawing/2018/hyperlinkcolor" val="tx"/>
                    </a:ext>
                  </a:extLst>
                </a:hlinkClick>
              </a:rPr>
              <a:t>Swap two elements in ArrayList</a:t>
            </a:r>
            <a:endParaRPr lang="en-US" sz="2400" b="1" dirty="0"/>
          </a:p>
          <a:p>
            <a:r>
              <a:rPr lang="en-US" sz="2400" b="1" dirty="0">
                <a:hlinkClick r:id="rId5">
                  <a:extLst>
                    <a:ext uri="{A12FA001-AC4F-418D-AE19-62706E023703}">
                      <ahyp:hlinkClr xmlns:ahyp="http://schemas.microsoft.com/office/drawing/2018/hyperlinkcolor" val="tx"/>
                    </a:ext>
                  </a:extLst>
                </a:hlinkClick>
              </a:rPr>
              <a:t>Override </a:t>
            </a:r>
            <a:r>
              <a:rPr lang="en-US" sz="2400" b="1" dirty="0" err="1">
                <a:hlinkClick r:id="rId5">
                  <a:extLst>
                    <a:ext uri="{A12FA001-AC4F-418D-AE19-62706E023703}">
                      <ahyp:hlinkClr xmlns:ahyp="http://schemas.microsoft.com/office/drawing/2018/hyperlinkcolor" val="tx"/>
                    </a:ext>
                  </a:extLst>
                </a:hlinkClick>
              </a:rPr>
              <a:t>toString</a:t>
            </a:r>
            <a:r>
              <a:rPr lang="en-US" sz="2400" b="1" dirty="0">
                <a:hlinkClick r:id="rId5">
                  <a:extLst>
                    <a:ext uri="{A12FA001-AC4F-418D-AE19-62706E023703}">
                      <ahyp:hlinkClr xmlns:ahyp="http://schemas.microsoft.com/office/drawing/2018/hyperlinkcolor" val="tx"/>
                    </a:ext>
                  </a:extLst>
                </a:hlinkClick>
              </a:rPr>
              <a:t>() method – ArrayList</a:t>
            </a:r>
            <a:endParaRPr lang="en-US" sz="2400" b="1" dirty="0"/>
          </a:p>
          <a:p>
            <a:r>
              <a:rPr lang="en-US" sz="2400" b="1" dirty="0">
                <a:hlinkClick r:id="rId6">
                  <a:extLst>
                    <a:ext uri="{A12FA001-AC4F-418D-AE19-62706E023703}">
                      <ahyp:hlinkClr xmlns:ahyp="http://schemas.microsoft.com/office/drawing/2018/hyperlinkcolor" val="tx"/>
                    </a:ext>
                  </a:extLst>
                </a:hlinkClick>
              </a:rPr>
              <a:t>Serialize ArrayList</a:t>
            </a:r>
            <a:endParaRPr lang="en-US" sz="2400" b="1" dirty="0"/>
          </a:p>
          <a:p>
            <a:r>
              <a:rPr lang="en-US" sz="2400" b="1" dirty="0">
                <a:hlinkClick r:id="rId7">
                  <a:extLst>
                    <a:ext uri="{A12FA001-AC4F-418D-AE19-62706E023703}">
                      <ahyp:hlinkClr xmlns:ahyp="http://schemas.microsoft.com/office/drawing/2018/hyperlinkcolor" val="tx"/>
                    </a:ext>
                  </a:extLst>
                </a:hlinkClick>
              </a:rPr>
              <a:t>Join two ArrayList</a:t>
            </a:r>
            <a:endParaRPr lang="en-US" sz="2400" b="1" dirty="0"/>
          </a:p>
          <a:p>
            <a:r>
              <a:rPr lang="en-US" sz="2400" b="1" dirty="0">
                <a:hlinkClick r:id="rId8">
                  <a:extLst>
                    <a:ext uri="{A12FA001-AC4F-418D-AE19-62706E023703}">
                      <ahyp:hlinkClr xmlns:ahyp="http://schemas.microsoft.com/office/drawing/2018/hyperlinkcolor" val="tx"/>
                    </a:ext>
                  </a:extLst>
                </a:hlinkClick>
              </a:rPr>
              <a:t>Clone ArrayList to another ArrayList</a:t>
            </a:r>
            <a:endParaRPr lang="en-US" sz="2400" b="1" dirty="0"/>
          </a:p>
          <a:p>
            <a:r>
              <a:rPr lang="en-US" sz="2400" b="1" dirty="0">
                <a:hlinkClick r:id="rId9">
                  <a:extLst>
                    <a:ext uri="{A12FA001-AC4F-418D-AE19-62706E023703}">
                      <ahyp:hlinkClr xmlns:ahyp="http://schemas.microsoft.com/office/drawing/2018/hyperlinkcolor" val="tx"/>
                    </a:ext>
                  </a:extLst>
                </a:hlinkClick>
              </a:rPr>
              <a:t>Make ArrayList Empty</a:t>
            </a:r>
            <a:endParaRPr lang="en-US" sz="2400" b="1" dirty="0"/>
          </a:p>
          <a:p>
            <a:r>
              <a:rPr lang="en-US" sz="2400" b="1" dirty="0">
                <a:hlinkClick r:id="rId10">
                  <a:extLst>
                    <a:ext uri="{A12FA001-AC4F-418D-AE19-62706E023703}">
                      <ahyp:hlinkClr xmlns:ahyp="http://schemas.microsoft.com/office/drawing/2018/hyperlinkcolor" val="tx"/>
                    </a:ext>
                  </a:extLst>
                </a:hlinkClick>
              </a:rPr>
              <a:t>Check whether ArrayList is empty or not</a:t>
            </a:r>
            <a:endParaRPr lang="en-US" sz="2400" b="1" dirty="0"/>
          </a:p>
          <a:p>
            <a:r>
              <a:rPr lang="en-US" sz="2400" b="1" dirty="0">
                <a:hlinkClick r:id="rId11">
                  <a:extLst>
                    <a:ext uri="{A12FA001-AC4F-418D-AE19-62706E023703}">
                      <ahyp:hlinkClr xmlns:ahyp="http://schemas.microsoft.com/office/drawing/2018/hyperlinkcolor" val="tx"/>
                    </a:ext>
                  </a:extLst>
                </a:hlinkClick>
              </a:rPr>
              <a:t>Trim the Size of ArrayList</a:t>
            </a:r>
            <a:endParaRPr lang="en-US" sz="2400" b="1" dirty="0"/>
          </a:p>
          <a:p>
            <a:r>
              <a:rPr lang="en-US" sz="2400" b="1" dirty="0">
                <a:hlinkClick r:id="rId12">
                  <a:extLst>
                    <a:ext uri="{A12FA001-AC4F-418D-AE19-62706E023703}">
                      <ahyp:hlinkClr xmlns:ahyp="http://schemas.microsoft.com/office/drawing/2018/hyperlinkcolor" val="tx"/>
                    </a:ext>
                  </a:extLst>
                </a:hlinkClick>
              </a:rPr>
              <a:t>Replace the value of existing element in ArrayList</a:t>
            </a:r>
            <a:endParaRPr lang="en-US" sz="2400" b="1" dirty="0"/>
          </a:p>
          <a:p>
            <a:r>
              <a:rPr lang="en-US" sz="2400" b="1" dirty="0">
                <a:hlinkClick r:id="rId13">
                  <a:extLst>
                    <a:ext uri="{A12FA001-AC4F-418D-AE19-62706E023703}">
                      <ahyp:hlinkClr xmlns:ahyp="http://schemas.microsoft.com/office/drawing/2018/hyperlinkcolor" val="tx"/>
                    </a:ext>
                  </a:extLst>
                </a:hlinkClick>
              </a:rPr>
              <a:t>Increase the capacity(size) of ArrayList</a:t>
            </a:r>
            <a:endParaRPr lang="en-US" sz="2400" b="1" dirty="0"/>
          </a:p>
          <a:p>
            <a:pPr marL="0" indent="0">
              <a:buNone/>
            </a:pPr>
            <a:endParaRPr lang="en-US" dirty="0"/>
          </a:p>
        </p:txBody>
      </p:sp>
    </p:spTree>
    <p:extLst>
      <p:ext uri="{BB962C8B-B14F-4D97-AF65-F5344CB8AC3E}">
        <p14:creationId xmlns:p14="http://schemas.microsoft.com/office/powerpoint/2010/main" val="124453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7564-27F9-498E-B67B-4479B881A77D}"/>
              </a:ext>
            </a:extLst>
          </p:cNvPr>
          <p:cNvSpPr>
            <a:spLocks noGrp="1"/>
          </p:cNvSpPr>
          <p:nvPr>
            <p:ph type="title"/>
          </p:nvPr>
        </p:nvSpPr>
        <p:spPr/>
        <p:txBody>
          <a:bodyPr/>
          <a:lstStyle/>
          <a:p>
            <a:r>
              <a:rPr lang="en-US" b="1" dirty="0"/>
              <a:t>Conversions:</a:t>
            </a:r>
            <a:endParaRPr lang="en-US" dirty="0"/>
          </a:p>
        </p:txBody>
      </p:sp>
      <p:sp>
        <p:nvSpPr>
          <p:cNvPr id="3" name="Content Placeholder 2">
            <a:extLst>
              <a:ext uri="{FF2B5EF4-FFF2-40B4-BE49-F238E27FC236}">
                <a16:creationId xmlns:a16="http://schemas.microsoft.com/office/drawing/2014/main" id="{5C0BC76E-2F9F-4B87-BFBB-69C8F7AA0A9B}"/>
              </a:ext>
            </a:extLst>
          </p:cNvPr>
          <p:cNvSpPr>
            <a:spLocks noGrp="1"/>
          </p:cNvSpPr>
          <p:nvPr>
            <p:ph idx="1"/>
          </p:nvPr>
        </p:nvSpPr>
        <p:spPr/>
        <p:txBody>
          <a:bodyPr/>
          <a:lstStyle/>
          <a:p>
            <a:pPr>
              <a:lnSpc>
                <a:spcPct val="80000"/>
              </a:lnSpc>
            </a:pPr>
            <a:r>
              <a:rPr lang="en-US" sz="1700" b="1" dirty="0">
                <a:hlinkClick r:id="rId2">
                  <a:extLst>
                    <a:ext uri="{A12FA001-AC4F-418D-AE19-62706E023703}">
                      <ahyp:hlinkClr xmlns:ahyp="http://schemas.microsoft.com/office/drawing/2018/hyperlinkcolor" val="tx"/>
                    </a:ext>
                  </a:extLst>
                </a:hlinkClick>
              </a:rPr>
              <a:t>Convert LinkedList to ArrayList</a:t>
            </a:r>
            <a:endParaRPr lang="en-US" sz="1700" b="1" dirty="0"/>
          </a:p>
          <a:p>
            <a:pPr>
              <a:lnSpc>
                <a:spcPct val="80000"/>
              </a:lnSpc>
            </a:pPr>
            <a:r>
              <a:rPr lang="en-US" sz="1700" b="1" dirty="0">
                <a:hlinkClick r:id="rId3">
                  <a:extLst>
                    <a:ext uri="{A12FA001-AC4F-418D-AE19-62706E023703}">
                      <ahyp:hlinkClr xmlns:ahyp="http://schemas.microsoft.com/office/drawing/2018/hyperlinkcolor" val="tx"/>
                    </a:ext>
                  </a:extLst>
                </a:hlinkClick>
              </a:rPr>
              <a:t>Convert Vector to ArrayList</a:t>
            </a:r>
            <a:endParaRPr lang="en-US" sz="1700" b="1" dirty="0"/>
          </a:p>
          <a:p>
            <a:pPr>
              <a:lnSpc>
                <a:spcPct val="80000"/>
              </a:lnSpc>
            </a:pPr>
            <a:r>
              <a:rPr lang="en-US" sz="1700" b="1" dirty="0">
                <a:hlinkClick r:id="rId4">
                  <a:extLst>
                    <a:ext uri="{A12FA001-AC4F-418D-AE19-62706E023703}">
                      <ahyp:hlinkClr xmlns:ahyp="http://schemas.microsoft.com/office/drawing/2018/hyperlinkcolor" val="tx"/>
                    </a:ext>
                  </a:extLst>
                </a:hlinkClick>
              </a:rPr>
              <a:t>Convert ArrayList to String Array</a:t>
            </a:r>
            <a:endParaRPr lang="en-US" sz="1700" b="1" dirty="0"/>
          </a:p>
          <a:p>
            <a:pPr>
              <a:lnSpc>
                <a:spcPct val="80000"/>
              </a:lnSpc>
            </a:pPr>
            <a:r>
              <a:rPr lang="en-US" sz="1700" b="1" dirty="0">
                <a:hlinkClick r:id="rId5">
                  <a:extLst>
                    <a:ext uri="{A12FA001-AC4F-418D-AE19-62706E023703}">
                      <ahyp:hlinkClr xmlns:ahyp="http://schemas.microsoft.com/office/drawing/2018/hyperlinkcolor" val="tx"/>
                    </a:ext>
                  </a:extLst>
                </a:hlinkClick>
              </a:rPr>
              <a:t>Convert Array to ArrayList</a:t>
            </a:r>
            <a:endParaRPr lang="en-US" sz="1700" b="1" dirty="0"/>
          </a:p>
          <a:p>
            <a:pPr>
              <a:lnSpc>
                <a:spcPct val="80000"/>
              </a:lnSpc>
            </a:pPr>
            <a:r>
              <a:rPr lang="en-US" sz="1700" b="1" dirty="0">
                <a:hlinkClick r:id="rId6">
                  <a:extLst>
                    <a:ext uri="{A12FA001-AC4F-418D-AE19-62706E023703}">
                      <ahyp:hlinkClr xmlns:ahyp="http://schemas.microsoft.com/office/drawing/2018/hyperlinkcolor" val="tx"/>
                    </a:ext>
                  </a:extLst>
                </a:hlinkClick>
              </a:rPr>
              <a:t>Convert HashSet to ArrayList</a:t>
            </a:r>
            <a:endParaRPr lang="en-US" sz="1700" b="1" dirty="0"/>
          </a:p>
          <a:p>
            <a:endParaRPr lang="en-US" dirty="0"/>
          </a:p>
        </p:txBody>
      </p:sp>
    </p:spTree>
    <p:extLst>
      <p:ext uri="{BB962C8B-B14F-4D97-AF65-F5344CB8AC3E}">
        <p14:creationId xmlns:p14="http://schemas.microsoft.com/office/powerpoint/2010/main" val="93774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3178-7069-40F5-AB33-38BE74AA561F}"/>
              </a:ext>
            </a:extLst>
          </p:cNvPr>
          <p:cNvSpPr>
            <a:spLocks noGrp="1"/>
          </p:cNvSpPr>
          <p:nvPr>
            <p:ph type="title"/>
          </p:nvPr>
        </p:nvSpPr>
        <p:spPr/>
        <p:txBody>
          <a:bodyPr/>
          <a:lstStyle/>
          <a:p>
            <a:r>
              <a:rPr lang="en-US" b="1" dirty="0"/>
              <a:t>Differences:</a:t>
            </a:r>
            <a:endParaRPr lang="en-US" dirty="0"/>
          </a:p>
        </p:txBody>
      </p:sp>
      <p:sp>
        <p:nvSpPr>
          <p:cNvPr id="3" name="Content Placeholder 2">
            <a:extLst>
              <a:ext uri="{FF2B5EF4-FFF2-40B4-BE49-F238E27FC236}">
                <a16:creationId xmlns:a16="http://schemas.microsoft.com/office/drawing/2014/main" id="{9A63DB26-6E92-452C-B9C7-D19F2EE98E96}"/>
              </a:ext>
            </a:extLst>
          </p:cNvPr>
          <p:cNvSpPr>
            <a:spLocks noGrp="1"/>
          </p:cNvSpPr>
          <p:nvPr>
            <p:ph idx="1"/>
          </p:nvPr>
        </p:nvSpPr>
        <p:spPr/>
        <p:txBody>
          <a:bodyPr/>
          <a:lstStyle/>
          <a:p>
            <a:r>
              <a:rPr lang="en-US" sz="1700" b="1" dirty="0">
                <a:hlinkClick r:id="rId2">
                  <a:extLst>
                    <a:ext uri="{A12FA001-AC4F-418D-AE19-62706E023703}">
                      <ahyp:hlinkClr xmlns:ahyp="http://schemas.microsoft.com/office/drawing/2018/hyperlinkcolor" val="tx"/>
                    </a:ext>
                  </a:extLst>
                </a:hlinkClick>
              </a:rPr>
              <a:t>ArrayList vs Vector</a:t>
            </a:r>
            <a:endParaRPr lang="en-US" sz="1700" b="1" dirty="0"/>
          </a:p>
          <a:p>
            <a:r>
              <a:rPr lang="en-US" sz="1700" b="1" dirty="0">
                <a:hlinkClick r:id="rId3">
                  <a:extLst>
                    <a:ext uri="{A12FA001-AC4F-418D-AE19-62706E023703}">
                      <ahyp:hlinkClr xmlns:ahyp="http://schemas.microsoft.com/office/drawing/2018/hyperlinkcolor" val="tx"/>
                    </a:ext>
                  </a:extLst>
                </a:hlinkClick>
              </a:rPr>
              <a:t>ArrayList vs HashMap</a:t>
            </a:r>
            <a:endParaRPr lang="en-US" sz="1700" b="1" dirty="0"/>
          </a:p>
          <a:p>
            <a:r>
              <a:rPr lang="en-US" sz="1700" b="1" dirty="0">
                <a:hlinkClick r:id="rId4">
                  <a:extLst>
                    <a:ext uri="{A12FA001-AC4F-418D-AE19-62706E023703}">
                      <ahyp:hlinkClr xmlns:ahyp="http://schemas.microsoft.com/office/drawing/2018/hyperlinkcolor" val="tx"/>
                    </a:ext>
                  </a:extLst>
                </a:hlinkClick>
              </a:rPr>
              <a:t>ArrayList vs LinkedList</a:t>
            </a:r>
            <a:endParaRPr lang="en-US" sz="1700" b="1" dirty="0"/>
          </a:p>
          <a:p>
            <a:endParaRPr lang="en-US" dirty="0"/>
          </a:p>
        </p:txBody>
      </p:sp>
    </p:spTree>
    <p:extLst>
      <p:ext uri="{BB962C8B-B14F-4D97-AF65-F5344CB8AC3E}">
        <p14:creationId xmlns:p14="http://schemas.microsoft.com/office/powerpoint/2010/main" val="390993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68EA-5434-446B-9891-32656F51A744}"/>
              </a:ext>
            </a:extLst>
          </p:cNvPr>
          <p:cNvSpPr>
            <a:spLocks noGrp="1"/>
          </p:cNvSpPr>
          <p:nvPr>
            <p:ph type="title"/>
          </p:nvPr>
        </p:nvSpPr>
        <p:spPr/>
        <p:txBody>
          <a:bodyPr/>
          <a:lstStyle/>
          <a:p>
            <a:r>
              <a:rPr lang="en-US" b="1" dirty="0"/>
              <a:t>Reference</a:t>
            </a:r>
            <a:endParaRPr lang="en-US" dirty="0"/>
          </a:p>
        </p:txBody>
      </p:sp>
      <p:sp>
        <p:nvSpPr>
          <p:cNvPr id="3" name="Content Placeholder 2">
            <a:extLst>
              <a:ext uri="{FF2B5EF4-FFF2-40B4-BE49-F238E27FC236}">
                <a16:creationId xmlns:a16="http://schemas.microsoft.com/office/drawing/2014/main" id="{B11F7B07-FCA4-405D-9156-5864649F4E73}"/>
              </a:ext>
            </a:extLst>
          </p:cNvPr>
          <p:cNvSpPr>
            <a:spLocks noGrp="1"/>
          </p:cNvSpPr>
          <p:nvPr>
            <p:ph idx="1"/>
          </p:nvPr>
        </p:nvSpPr>
        <p:spPr/>
        <p:txBody>
          <a:bodyPr/>
          <a:lstStyle/>
          <a:p>
            <a:r>
              <a:rPr lang="en-US" b="1" dirty="0">
                <a:hlinkClick r:id="rId2"/>
              </a:rPr>
              <a:t>ArrayList Java 8 Documentation</a:t>
            </a:r>
            <a:endParaRPr lang="en-US" b="1" dirty="0"/>
          </a:p>
          <a:p>
            <a:endParaRPr lang="en-US" dirty="0"/>
          </a:p>
        </p:txBody>
      </p:sp>
      <p:pic>
        <p:nvPicPr>
          <p:cNvPr id="4" name="Picture 3">
            <a:extLst>
              <a:ext uri="{FF2B5EF4-FFF2-40B4-BE49-F238E27FC236}">
                <a16:creationId xmlns:a16="http://schemas.microsoft.com/office/drawing/2014/main" id="{937AFF00-9F9D-41A0-9CDD-33E62AD65063}"/>
              </a:ext>
            </a:extLst>
          </p:cNvPr>
          <p:cNvPicPr>
            <a:picLocks noChangeAspect="1"/>
          </p:cNvPicPr>
          <p:nvPr/>
        </p:nvPicPr>
        <p:blipFill>
          <a:blip r:embed="rId3"/>
          <a:stretch>
            <a:fillRect/>
          </a:stretch>
        </p:blipFill>
        <p:spPr>
          <a:xfrm>
            <a:off x="1635760" y="2814320"/>
            <a:ext cx="7701280" cy="3280870"/>
          </a:xfrm>
          <a:prstGeom prst="rect">
            <a:avLst/>
          </a:prstGeom>
        </p:spPr>
      </p:pic>
    </p:spTree>
    <p:extLst>
      <p:ext uri="{BB962C8B-B14F-4D97-AF65-F5344CB8AC3E}">
        <p14:creationId xmlns:p14="http://schemas.microsoft.com/office/powerpoint/2010/main" val="572432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51DC-C900-44DE-B598-47B9B4D9AA0D}"/>
              </a:ext>
            </a:extLst>
          </p:cNvPr>
          <p:cNvSpPr>
            <a:spLocks noGrp="1"/>
          </p:cNvSpPr>
          <p:nvPr>
            <p:ph type="title"/>
          </p:nvPr>
        </p:nvSpPr>
        <p:spPr/>
        <p:txBody>
          <a:bodyPr/>
          <a:lstStyle/>
          <a:p>
            <a:r>
              <a:rPr lang="en-US" b="1" dirty="0"/>
              <a:t>Other topics with example</a:t>
            </a:r>
          </a:p>
        </p:txBody>
      </p:sp>
      <p:sp>
        <p:nvSpPr>
          <p:cNvPr id="3" name="Content Placeholder 2">
            <a:extLst>
              <a:ext uri="{FF2B5EF4-FFF2-40B4-BE49-F238E27FC236}">
                <a16:creationId xmlns:a16="http://schemas.microsoft.com/office/drawing/2014/main" id="{0FA8F225-7B94-4C23-A7A9-5424CD5A5F89}"/>
              </a:ext>
            </a:extLst>
          </p:cNvPr>
          <p:cNvSpPr>
            <a:spLocks noGrp="1"/>
          </p:cNvSpPr>
          <p:nvPr>
            <p:ph idx="1"/>
          </p:nvPr>
        </p:nvSpPr>
        <p:spPr>
          <a:xfrm>
            <a:off x="838200" y="1825625"/>
            <a:ext cx="10515600" cy="4432300"/>
          </a:xfrm>
        </p:spPr>
        <p:txBody>
          <a:bodyPr>
            <a:normAutofit fontScale="40000" lnSpcReduction="20000"/>
          </a:bodyPr>
          <a:lstStyle/>
          <a:p>
            <a:r>
              <a:rPr lang="en-US" sz="7200" dirty="0"/>
              <a:t>Java Non-generic Vs. Generic Collection</a:t>
            </a:r>
          </a:p>
          <a:p>
            <a:r>
              <a:rPr lang="en-US" sz="7200" dirty="0"/>
              <a:t>Methods of Java ArrayList</a:t>
            </a:r>
          </a:p>
          <a:p>
            <a:r>
              <a:rPr lang="en-US" sz="7200" dirty="0"/>
              <a:t>How ArrayList increase capacity increase?</a:t>
            </a:r>
          </a:p>
          <a:p>
            <a:r>
              <a:rPr lang="en-US" sz="7200" dirty="0"/>
              <a:t>User-defined class objects in Java ArrayList</a:t>
            </a:r>
          </a:p>
          <a:p>
            <a:r>
              <a:rPr lang="en-US" sz="7200" dirty="0"/>
              <a:t>Java ArrayList Serialization and Deserialization Example</a:t>
            </a:r>
          </a:p>
          <a:p>
            <a:r>
              <a:rPr lang="en-US" sz="7200" dirty="0"/>
              <a:t>How to Use an Iterator ?</a:t>
            </a:r>
          </a:p>
          <a:p>
            <a:r>
              <a:rPr lang="en-US" sz="7200" b="1" dirty="0"/>
              <a:t>One mini Core-Java project using ArrayList</a:t>
            </a:r>
            <a:br>
              <a:rPr lang="en-US" sz="7200" dirty="0"/>
            </a:br>
            <a:br>
              <a:rPr lang="en-US" sz="7200"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005044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90BE-4D1A-4FCC-A37C-16313FBC7BA3}"/>
              </a:ext>
            </a:extLst>
          </p:cNvPr>
          <p:cNvSpPr>
            <a:spLocks noGrp="1"/>
          </p:cNvSpPr>
          <p:nvPr>
            <p:ph type="title"/>
          </p:nvPr>
        </p:nvSpPr>
        <p:spPr/>
        <p:txBody>
          <a:bodyPr/>
          <a:lstStyle/>
          <a:p>
            <a:r>
              <a:rPr lang="en-US" b="1" dirty="0"/>
              <a:t>There will be lab for all the above concepts</a:t>
            </a:r>
          </a:p>
        </p:txBody>
      </p:sp>
      <p:pic>
        <p:nvPicPr>
          <p:cNvPr id="4" name="Content Placeholder 3">
            <a:extLst>
              <a:ext uri="{FF2B5EF4-FFF2-40B4-BE49-F238E27FC236}">
                <a16:creationId xmlns:a16="http://schemas.microsoft.com/office/drawing/2014/main" id="{E81747EB-F256-4A61-A64A-2276B50596DB}"/>
              </a:ext>
            </a:extLst>
          </p:cNvPr>
          <p:cNvPicPr>
            <a:picLocks noGrp="1" noChangeAspect="1"/>
          </p:cNvPicPr>
          <p:nvPr>
            <p:ph idx="1"/>
          </p:nvPr>
        </p:nvPicPr>
        <p:blipFill>
          <a:blip r:embed="rId2"/>
          <a:stretch>
            <a:fillRect/>
          </a:stretch>
        </p:blipFill>
        <p:spPr>
          <a:xfrm>
            <a:off x="3312160" y="2019300"/>
            <a:ext cx="4955539" cy="4385982"/>
          </a:xfrm>
          <a:prstGeom prst="rect">
            <a:avLst/>
          </a:prstGeom>
        </p:spPr>
      </p:pic>
    </p:spTree>
    <p:extLst>
      <p:ext uri="{BB962C8B-B14F-4D97-AF65-F5344CB8AC3E}">
        <p14:creationId xmlns:p14="http://schemas.microsoft.com/office/powerpoint/2010/main" val="252198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5F6A-009B-4D93-96F2-B9E3647539BC}"/>
              </a:ext>
            </a:extLst>
          </p:cNvPr>
          <p:cNvSpPr>
            <a:spLocks noGrp="1"/>
          </p:cNvSpPr>
          <p:nvPr>
            <p:ph type="title"/>
          </p:nvPr>
        </p:nvSpPr>
        <p:spPr/>
        <p:txBody>
          <a:bodyPr/>
          <a:lstStyle/>
          <a:p>
            <a:pPr>
              <a:spcBef>
                <a:spcPts val="1000"/>
              </a:spcBef>
              <a:buClr>
                <a:schemeClr val="bg2">
                  <a:lumMod val="40000"/>
                  <a:lumOff val="60000"/>
                </a:schemeClr>
              </a:buClr>
              <a:buSzPct val="80000"/>
            </a:pPr>
            <a:r>
              <a:rPr lang="en-US" b="1" dirty="0"/>
              <a:t>Framework</a:t>
            </a:r>
          </a:p>
        </p:txBody>
      </p:sp>
      <p:sp>
        <p:nvSpPr>
          <p:cNvPr id="3" name="Content Placeholder 2">
            <a:extLst>
              <a:ext uri="{FF2B5EF4-FFF2-40B4-BE49-F238E27FC236}">
                <a16:creationId xmlns:a16="http://schemas.microsoft.com/office/drawing/2014/main" id="{D9035FA7-DC67-4B16-82B4-DA525B041C68}"/>
              </a:ext>
            </a:extLst>
          </p:cNvPr>
          <p:cNvSpPr>
            <a:spLocks noGrp="1"/>
          </p:cNvSpPr>
          <p:nvPr>
            <p:ph idx="1"/>
          </p:nvPr>
        </p:nvSpPr>
        <p:spPr/>
        <p:txBody>
          <a:bodyPr/>
          <a:lstStyle/>
          <a:p>
            <a:r>
              <a:rPr lang="en-US" dirty="0"/>
              <a:t>Interfaces (ADT, Abstract Data Types)  </a:t>
            </a:r>
          </a:p>
          <a:p>
            <a:r>
              <a:rPr lang="en-US" dirty="0"/>
              <a:t>Implementations (of ADT)  </a:t>
            </a:r>
          </a:p>
          <a:p>
            <a:r>
              <a:rPr lang="en-US" dirty="0"/>
              <a:t>Algorithms (sort) </a:t>
            </a:r>
          </a:p>
          <a:p>
            <a:r>
              <a:rPr lang="en-US" dirty="0"/>
              <a:t> Java.util.* </a:t>
            </a:r>
          </a:p>
          <a:p>
            <a:r>
              <a:rPr lang="en-US" dirty="0"/>
              <a:t> Java 5 released! </a:t>
            </a:r>
          </a:p>
          <a:p>
            <a:r>
              <a:rPr lang="en-US" dirty="0"/>
              <a:t>Lots of changes about collections</a:t>
            </a:r>
          </a:p>
        </p:txBody>
      </p:sp>
    </p:spTree>
    <p:extLst>
      <p:ext uri="{BB962C8B-B14F-4D97-AF65-F5344CB8AC3E}">
        <p14:creationId xmlns:p14="http://schemas.microsoft.com/office/powerpoint/2010/main" val="308649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515E-A844-42D5-9B28-D5F3CBF4BE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E52E2-F267-4A96-B22B-C574EF57A9C1}"/>
              </a:ext>
            </a:extLst>
          </p:cNvPr>
          <p:cNvSpPr>
            <a:spLocks noGrp="1"/>
          </p:cNvSpPr>
          <p:nvPr>
            <p:ph idx="1"/>
          </p:nvPr>
        </p:nvSpPr>
        <p:spPr/>
        <p:txBody>
          <a:bodyPr>
            <a:normAutofit/>
          </a:bodyPr>
          <a:lstStyle/>
          <a:p>
            <a:r>
              <a:rPr lang="en-US" sz="4200" b="1" dirty="0">
                <a:solidFill>
                  <a:schemeClr val="tx2"/>
                </a:solidFill>
              </a:rPr>
              <a:t>To be continued with all classes in collections..</a:t>
            </a:r>
          </a:p>
        </p:txBody>
      </p:sp>
    </p:spTree>
    <p:extLst>
      <p:ext uri="{BB962C8B-B14F-4D97-AF65-F5344CB8AC3E}">
        <p14:creationId xmlns:p14="http://schemas.microsoft.com/office/powerpoint/2010/main" val="241249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75D5-8F84-429C-9D1A-A9730272E869}"/>
              </a:ext>
            </a:extLst>
          </p:cNvPr>
          <p:cNvSpPr>
            <a:spLocks noGrp="1"/>
          </p:cNvSpPr>
          <p:nvPr>
            <p:ph type="title"/>
          </p:nvPr>
        </p:nvSpPr>
        <p:spPr/>
        <p:txBody>
          <a:bodyPr/>
          <a:lstStyle/>
          <a:p>
            <a:pPr>
              <a:spcBef>
                <a:spcPts val="1000"/>
              </a:spcBef>
              <a:buClr>
                <a:schemeClr val="bg2">
                  <a:lumMod val="40000"/>
                  <a:lumOff val="60000"/>
                </a:schemeClr>
              </a:buClr>
              <a:buSzPct val="80000"/>
            </a:pPr>
            <a:r>
              <a:rPr lang="en-US" b="1" dirty="0"/>
              <a:t>Interfaces Design</a:t>
            </a:r>
          </a:p>
        </p:txBody>
      </p:sp>
      <p:pic>
        <p:nvPicPr>
          <p:cNvPr id="1028" name="Picture 4" descr="Java - Collections Framework | Learn JAVA Online | Fresh2Refresh.com">
            <a:extLst>
              <a:ext uri="{FF2B5EF4-FFF2-40B4-BE49-F238E27FC236}">
                <a16:creationId xmlns:a16="http://schemas.microsoft.com/office/drawing/2014/main" id="{D2C8272B-AD6E-42C5-A620-7F68DC9CE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14437" y="2935912"/>
            <a:ext cx="4124901" cy="242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60E0-22CE-4034-9F9F-313B4BC2CDF7}"/>
              </a:ext>
            </a:extLst>
          </p:cNvPr>
          <p:cNvSpPr>
            <a:spLocks noGrp="1"/>
          </p:cNvSpPr>
          <p:nvPr>
            <p:ph type="title"/>
          </p:nvPr>
        </p:nvSpPr>
        <p:spPr/>
        <p:txBody>
          <a:bodyPr/>
          <a:lstStyle/>
          <a:p>
            <a:pPr>
              <a:spcBef>
                <a:spcPts val="1000"/>
              </a:spcBef>
              <a:buClr>
                <a:schemeClr val="bg2">
                  <a:lumMod val="40000"/>
                  <a:lumOff val="60000"/>
                </a:schemeClr>
              </a:buClr>
              <a:buSzPct val="80000"/>
            </a:pPr>
            <a:r>
              <a:rPr lang="en-US" b="1" dirty="0"/>
              <a:t>Collection interface</a:t>
            </a:r>
          </a:p>
        </p:txBody>
      </p:sp>
      <p:sp>
        <p:nvSpPr>
          <p:cNvPr id="3" name="Content Placeholder 2">
            <a:extLst>
              <a:ext uri="{FF2B5EF4-FFF2-40B4-BE49-F238E27FC236}">
                <a16:creationId xmlns:a16="http://schemas.microsoft.com/office/drawing/2014/main" id="{5FA36F20-DB6C-4DE6-86A7-9ABAFC3012B0}"/>
              </a:ext>
            </a:extLst>
          </p:cNvPr>
          <p:cNvSpPr>
            <a:spLocks noGrp="1"/>
          </p:cNvSpPr>
          <p:nvPr>
            <p:ph idx="1"/>
          </p:nvPr>
        </p:nvSpPr>
        <p:spPr/>
        <p:txBody>
          <a:bodyPr>
            <a:normAutofit fontScale="92500" lnSpcReduction="20000"/>
          </a:bodyPr>
          <a:lstStyle/>
          <a:p>
            <a:r>
              <a:rPr lang="en-US" dirty="0"/>
              <a:t> int size() </a:t>
            </a:r>
          </a:p>
          <a:p>
            <a:r>
              <a:rPr lang="en-US" dirty="0"/>
              <a:t> </a:t>
            </a:r>
            <a:r>
              <a:rPr lang="en-US" dirty="0" err="1"/>
              <a:t>boolean</a:t>
            </a:r>
            <a:r>
              <a:rPr lang="en-US" dirty="0"/>
              <a:t> </a:t>
            </a:r>
            <a:r>
              <a:rPr lang="en-US" dirty="0" err="1"/>
              <a:t>isEmpty</a:t>
            </a:r>
            <a:r>
              <a:rPr lang="en-US" dirty="0"/>
              <a:t>() </a:t>
            </a:r>
          </a:p>
          <a:p>
            <a:r>
              <a:rPr lang="en-US" dirty="0"/>
              <a:t> </a:t>
            </a:r>
            <a:r>
              <a:rPr lang="en-US" dirty="0" err="1"/>
              <a:t>boolean</a:t>
            </a:r>
            <a:r>
              <a:rPr lang="en-US" dirty="0"/>
              <a:t> contains(Object element) </a:t>
            </a:r>
          </a:p>
          <a:p>
            <a:r>
              <a:rPr lang="en-US" dirty="0"/>
              <a:t> </a:t>
            </a:r>
            <a:r>
              <a:rPr lang="en-US" dirty="0" err="1"/>
              <a:t>boolean</a:t>
            </a:r>
            <a:r>
              <a:rPr lang="en-US" dirty="0"/>
              <a:t> </a:t>
            </a:r>
            <a:r>
              <a:rPr lang="en-US" dirty="0" err="1"/>
              <a:t>containsAll</a:t>
            </a:r>
            <a:r>
              <a:rPr lang="en-US" dirty="0"/>
              <a:t>(Collection c) </a:t>
            </a:r>
          </a:p>
          <a:p>
            <a:r>
              <a:rPr lang="en-US" dirty="0"/>
              <a:t> </a:t>
            </a:r>
            <a:r>
              <a:rPr lang="en-US" dirty="0" err="1"/>
              <a:t>boolean</a:t>
            </a:r>
            <a:r>
              <a:rPr lang="en-US" dirty="0"/>
              <a:t> add(Object element) </a:t>
            </a:r>
          </a:p>
          <a:p>
            <a:r>
              <a:rPr lang="en-US" dirty="0"/>
              <a:t> </a:t>
            </a:r>
            <a:r>
              <a:rPr lang="en-US" dirty="0" err="1"/>
              <a:t>boolean</a:t>
            </a:r>
            <a:r>
              <a:rPr lang="en-US" dirty="0"/>
              <a:t> </a:t>
            </a:r>
            <a:r>
              <a:rPr lang="en-US" dirty="0" err="1"/>
              <a:t>addAll</a:t>
            </a:r>
            <a:r>
              <a:rPr lang="en-US" dirty="0"/>
              <a:t>(Collection c) </a:t>
            </a:r>
          </a:p>
          <a:p>
            <a:r>
              <a:rPr lang="en-US" dirty="0"/>
              <a:t> </a:t>
            </a:r>
            <a:r>
              <a:rPr lang="en-US" dirty="0" err="1"/>
              <a:t>boolean</a:t>
            </a:r>
            <a:r>
              <a:rPr lang="en-US" dirty="0"/>
              <a:t> remove(Object element) </a:t>
            </a:r>
          </a:p>
          <a:p>
            <a:r>
              <a:rPr lang="en-US" dirty="0"/>
              <a:t> </a:t>
            </a:r>
            <a:r>
              <a:rPr lang="en-US" dirty="0" err="1"/>
              <a:t>boolean</a:t>
            </a:r>
            <a:r>
              <a:rPr lang="en-US" dirty="0"/>
              <a:t> </a:t>
            </a:r>
            <a:r>
              <a:rPr lang="en-US" dirty="0" err="1"/>
              <a:t>removeAll</a:t>
            </a:r>
            <a:r>
              <a:rPr lang="en-US" dirty="0"/>
              <a:t>(Collection c) </a:t>
            </a:r>
          </a:p>
          <a:p>
            <a:r>
              <a:rPr lang="en-US" dirty="0"/>
              <a:t> void clear() </a:t>
            </a:r>
          </a:p>
          <a:p>
            <a:r>
              <a:rPr lang="en-US" dirty="0"/>
              <a:t> Object[] </a:t>
            </a:r>
            <a:r>
              <a:rPr lang="en-US" dirty="0" err="1"/>
              <a:t>toArray</a:t>
            </a:r>
            <a:r>
              <a:rPr lang="en-US" dirty="0"/>
              <a:t>() </a:t>
            </a:r>
          </a:p>
          <a:p>
            <a:r>
              <a:rPr lang="en-US" dirty="0"/>
              <a:t> Iterator iterator()</a:t>
            </a:r>
          </a:p>
        </p:txBody>
      </p:sp>
    </p:spTree>
    <p:extLst>
      <p:ext uri="{BB962C8B-B14F-4D97-AF65-F5344CB8AC3E}">
        <p14:creationId xmlns:p14="http://schemas.microsoft.com/office/powerpoint/2010/main" val="248945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2918-9D28-403E-8BD0-2BA97DEE17A5}"/>
              </a:ext>
            </a:extLst>
          </p:cNvPr>
          <p:cNvSpPr>
            <a:spLocks noGrp="1"/>
          </p:cNvSpPr>
          <p:nvPr>
            <p:ph type="title"/>
          </p:nvPr>
        </p:nvSpPr>
        <p:spPr/>
        <p:txBody>
          <a:bodyPr/>
          <a:lstStyle/>
          <a:p>
            <a:r>
              <a:rPr lang="en-US" b="1" dirty="0"/>
              <a:t>Java ArrayList class</a:t>
            </a:r>
          </a:p>
        </p:txBody>
      </p:sp>
      <p:sp>
        <p:nvSpPr>
          <p:cNvPr id="3" name="Content Placeholder 2">
            <a:extLst>
              <a:ext uri="{FF2B5EF4-FFF2-40B4-BE49-F238E27FC236}">
                <a16:creationId xmlns:a16="http://schemas.microsoft.com/office/drawing/2014/main" id="{A0ED68A1-A5FA-46B7-8706-260F9589295C}"/>
              </a:ext>
            </a:extLst>
          </p:cNvPr>
          <p:cNvSpPr>
            <a:spLocks noGrp="1"/>
          </p:cNvSpPr>
          <p:nvPr>
            <p:ph idx="1"/>
          </p:nvPr>
        </p:nvSpPr>
        <p:spPr/>
        <p:txBody>
          <a:bodyPr>
            <a:normAutofit/>
          </a:bodyPr>
          <a:lstStyle/>
          <a:p>
            <a:pPr marL="0" indent="0">
              <a:buNone/>
            </a:pPr>
            <a:r>
              <a:rPr lang="en-US" dirty="0"/>
              <a:t>Java ArrayList class uses a dynamic </a:t>
            </a:r>
            <a:r>
              <a:rPr lang="en-US" dirty="0">
                <a:hlinkClick r:id="rId2"/>
              </a:rPr>
              <a:t>array</a:t>
            </a:r>
            <a:r>
              <a:rPr lang="en-US" dirty="0"/>
              <a:t> for storing the elements. It inherits </a:t>
            </a:r>
            <a:r>
              <a:rPr lang="en-US" dirty="0" err="1"/>
              <a:t>AbstractList</a:t>
            </a:r>
            <a:r>
              <a:rPr lang="en-US" dirty="0"/>
              <a:t> class and implements List </a:t>
            </a:r>
            <a:r>
              <a:rPr lang="en-US" dirty="0">
                <a:hlinkClick r:id="rId3"/>
              </a:rPr>
              <a:t>interface</a:t>
            </a:r>
            <a:r>
              <a:rPr lang="en-US" dirty="0"/>
              <a:t>.</a:t>
            </a:r>
          </a:p>
          <a:p>
            <a:pPr marL="0" indent="0">
              <a:buNone/>
            </a:pPr>
            <a:r>
              <a:rPr lang="en-US" dirty="0"/>
              <a:t>The important points about Java ArrayList class are:</a:t>
            </a:r>
          </a:p>
          <a:p>
            <a:pPr lvl="1"/>
            <a:r>
              <a:rPr lang="en-US" dirty="0"/>
              <a:t>Java ArrayList class can contain duplicate elements.</a:t>
            </a:r>
          </a:p>
          <a:p>
            <a:pPr lvl="1"/>
            <a:r>
              <a:rPr lang="en-US" dirty="0"/>
              <a:t>Java ArrayList class maintains insertion order.</a:t>
            </a:r>
          </a:p>
          <a:p>
            <a:pPr lvl="1"/>
            <a:r>
              <a:rPr lang="en-US" dirty="0"/>
              <a:t>Java ArrayList class is non </a:t>
            </a:r>
            <a:r>
              <a:rPr lang="en-US" dirty="0">
                <a:hlinkClick r:id="rId4"/>
              </a:rPr>
              <a:t>synchronized</a:t>
            </a:r>
            <a:r>
              <a:rPr lang="en-US" dirty="0"/>
              <a:t>.</a:t>
            </a:r>
          </a:p>
          <a:p>
            <a:pPr lvl="1"/>
            <a:r>
              <a:rPr lang="en-US" dirty="0"/>
              <a:t>Java ArrayList allows random access because array works at the index basis.</a:t>
            </a:r>
          </a:p>
          <a:p>
            <a:pPr lvl="1"/>
            <a:r>
              <a:rPr lang="en-US" dirty="0"/>
              <a:t>In Java ArrayList class, manipulation is slow because a lot of shifting needs to occur if any element is removed from the array list.</a:t>
            </a:r>
          </a:p>
          <a:p>
            <a:endParaRPr lang="en-US" dirty="0"/>
          </a:p>
        </p:txBody>
      </p:sp>
    </p:spTree>
    <p:extLst>
      <p:ext uri="{BB962C8B-B14F-4D97-AF65-F5344CB8AC3E}">
        <p14:creationId xmlns:p14="http://schemas.microsoft.com/office/powerpoint/2010/main" val="331145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91CF-BDB2-4766-B284-646E9BC6BDFD}"/>
              </a:ext>
            </a:extLst>
          </p:cNvPr>
          <p:cNvSpPr>
            <a:spLocks noGrp="1"/>
          </p:cNvSpPr>
          <p:nvPr>
            <p:ph type="title"/>
          </p:nvPr>
        </p:nvSpPr>
        <p:spPr/>
        <p:txBody>
          <a:bodyPr>
            <a:normAutofit/>
          </a:bodyPr>
          <a:lstStyle/>
          <a:p>
            <a:r>
              <a:rPr lang="en-US" b="1" dirty="0"/>
              <a:t>Why ArrayList is better than Array?</a:t>
            </a:r>
            <a:endParaRPr lang="en-US" dirty="0"/>
          </a:p>
        </p:txBody>
      </p:sp>
      <p:sp>
        <p:nvSpPr>
          <p:cNvPr id="3" name="Content Placeholder 2">
            <a:extLst>
              <a:ext uri="{FF2B5EF4-FFF2-40B4-BE49-F238E27FC236}">
                <a16:creationId xmlns:a16="http://schemas.microsoft.com/office/drawing/2014/main" id="{385BDF62-5268-4DBA-A2D4-644F1B3BBAF4}"/>
              </a:ext>
            </a:extLst>
          </p:cNvPr>
          <p:cNvSpPr>
            <a:spLocks noGrp="1"/>
          </p:cNvSpPr>
          <p:nvPr>
            <p:ph idx="1"/>
          </p:nvPr>
        </p:nvSpPr>
        <p:spPr/>
        <p:txBody>
          <a:bodyPr/>
          <a:lstStyle/>
          <a:p>
            <a:r>
              <a:rPr lang="en-US" dirty="0"/>
              <a:t>The limitation with array is that it has a </a:t>
            </a:r>
            <a:r>
              <a:rPr lang="en-US" b="1" dirty="0"/>
              <a:t>fixed length</a:t>
            </a:r>
            <a:r>
              <a:rPr lang="en-US" dirty="0"/>
              <a:t> so if it is full you cannot add any more elements to it, likewise if there are number of elements gets removed from it the memory consumption would be the same as it doesn’t shrink.</a:t>
            </a:r>
          </a:p>
          <a:p>
            <a:r>
              <a:rPr lang="en-US" dirty="0"/>
              <a:t>On the other </a:t>
            </a:r>
            <a:r>
              <a:rPr lang="en-US" b="1" dirty="0"/>
              <a:t>ArrayList can dynamically grow and shrink</a:t>
            </a:r>
            <a:r>
              <a:rPr lang="en-US" dirty="0"/>
              <a:t> after addition and removal of elements (See the images below). Apart from these benefits ArrayList class enables us to use predefined methods of it which makes our task easy. Let’s see the diagrams to understand the addition and removal of elements from ArrayList and then we will see the programs.</a:t>
            </a:r>
          </a:p>
        </p:txBody>
      </p:sp>
    </p:spTree>
    <p:extLst>
      <p:ext uri="{BB962C8B-B14F-4D97-AF65-F5344CB8AC3E}">
        <p14:creationId xmlns:p14="http://schemas.microsoft.com/office/powerpoint/2010/main" val="376487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23C2-FBE8-4D45-A7F6-6ADBA5937547}"/>
              </a:ext>
            </a:extLst>
          </p:cNvPr>
          <p:cNvSpPr>
            <a:spLocks noGrp="1"/>
          </p:cNvSpPr>
          <p:nvPr>
            <p:ph type="title"/>
          </p:nvPr>
        </p:nvSpPr>
        <p:spPr/>
        <p:txBody>
          <a:bodyPr/>
          <a:lstStyle/>
          <a:p>
            <a:r>
              <a:rPr lang="en-US" b="1" dirty="0"/>
              <a:t>ArrayList Hierarchy</a:t>
            </a:r>
          </a:p>
        </p:txBody>
      </p:sp>
      <p:pic>
        <p:nvPicPr>
          <p:cNvPr id="1026" name="Picture 2" descr="Java ArrayList class hierarchy">
            <a:extLst>
              <a:ext uri="{FF2B5EF4-FFF2-40B4-BE49-F238E27FC236}">
                <a16:creationId xmlns:a16="http://schemas.microsoft.com/office/drawing/2014/main" id="{5EF0A97E-A6A0-44BD-BABA-7DC7969C2B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10125" y="2421731"/>
            <a:ext cx="15335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66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6C32-A585-4F29-BB36-45233C7EED62}"/>
              </a:ext>
            </a:extLst>
          </p:cNvPr>
          <p:cNvSpPr>
            <a:spLocks noGrp="1"/>
          </p:cNvSpPr>
          <p:nvPr>
            <p:ph type="title"/>
          </p:nvPr>
        </p:nvSpPr>
        <p:spPr/>
        <p:txBody>
          <a:bodyPr>
            <a:normAutofit/>
          </a:bodyPr>
          <a:lstStyle/>
          <a:p>
            <a:r>
              <a:rPr lang="en-US" b="1" dirty="0"/>
              <a:t>Constructors of Java ArrayList</a:t>
            </a:r>
          </a:p>
        </p:txBody>
      </p:sp>
      <p:graphicFrame>
        <p:nvGraphicFramePr>
          <p:cNvPr id="4" name="Content Placeholder 3">
            <a:extLst>
              <a:ext uri="{FF2B5EF4-FFF2-40B4-BE49-F238E27FC236}">
                <a16:creationId xmlns:a16="http://schemas.microsoft.com/office/drawing/2014/main" id="{EE60CE24-2C82-4AB2-85F0-E91EA5E730CE}"/>
              </a:ext>
            </a:extLst>
          </p:cNvPr>
          <p:cNvGraphicFramePr>
            <a:graphicFrameLocks noGrp="1"/>
          </p:cNvGraphicFramePr>
          <p:nvPr>
            <p:ph idx="1"/>
            <p:extLst>
              <p:ext uri="{D42A27DB-BD31-4B8C-83A1-F6EECF244321}">
                <p14:modId xmlns:p14="http://schemas.microsoft.com/office/powerpoint/2010/main" val="1089126448"/>
              </p:ext>
            </p:extLst>
          </p:nvPr>
        </p:nvGraphicFramePr>
        <p:xfrm>
          <a:off x="1503680" y="2126774"/>
          <a:ext cx="8331200" cy="2651760"/>
        </p:xfrm>
        <a:graphic>
          <a:graphicData uri="http://schemas.openxmlformats.org/drawingml/2006/table">
            <a:tbl>
              <a:tblPr/>
              <a:tblGrid>
                <a:gridCol w="4165600">
                  <a:extLst>
                    <a:ext uri="{9D8B030D-6E8A-4147-A177-3AD203B41FA5}">
                      <a16:colId xmlns:a16="http://schemas.microsoft.com/office/drawing/2014/main" val="3774614824"/>
                    </a:ext>
                  </a:extLst>
                </a:gridCol>
                <a:gridCol w="4165600">
                  <a:extLst>
                    <a:ext uri="{9D8B030D-6E8A-4147-A177-3AD203B41FA5}">
                      <a16:colId xmlns:a16="http://schemas.microsoft.com/office/drawing/2014/main" val="96716014"/>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L="76200" marR="76200" marT="76200" marB="76200">
                    <a:lnL w="6350" cap="flat" cmpd="sng" algn="ctr">
                      <a:solidFill>
                        <a:srgbClr val="785FC0"/>
                      </a:solidFill>
                      <a:prstDash val="solid"/>
                      <a:round/>
                      <a:headEnd type="none" w="med" len="med"/>
                      <a:tailEnd type="none" w="med" len="med"/>
                    </a:lnL>
                    <a:lnR w="6350" cap="flat" cmpd="sng" algn="ctr">
                      <a:solidFill>
                        <a:srgbClr val="785FC0"/>
                      </a:solidFill>
                      <a:prstDash val="solid"/>
                      <a:round/>
                      <a:headEnd type="none" w="med" len="med"/>
                      <a:tailEnd type="none" w="med" len="med"/>
                    </a:lnR>
                    <a:lnT w="6350" cap="flat" cmpd="sng" algn="ctr">
                      <a:solidFill>
                        <a:srgbClr val="785FC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76200" marR="76200" marT="76200" marB="76200">
                    <a:lnL w="6350" cap="flat" cmpd="sng" algn="ctr">
                      <a:solidFill>
                        <a:srgbClr val="785FC0"/>
                      </a:solidFill>
                      <a:prstDash val="solid"/>
                      <a:round/>
                      <a:headEnd type="none" w="med" len="med"/>
                      <a:tailEnd type="none" w="med" len="med"/>
                    </a:lnL>
                    <a:lnR w="6350" cap="flat" cmpd="sng" algn="ctr">
                      <a:solidFill>
                        <a:srgbClr val="785FC0"/>
                      </a:solidFill>
                      <a:prstDash val="solid"/>
                      <a:round/>
                      <a:headEnd type="none" w="med" len="med"/>
                      <a:tailEnd type="none" w="med" len="med"/>
                    </a:lnR>
                    <a:lnT w="6350" cap="flat" cmpd="sng" algn="ctr">
                      <a:solidFill>
                        <a:srgbClr val="785FC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73478077"/>
                  </a:ext>
                </a:extLst>
              </a:tr>
              <a:tr h="0">
                <a:tc>
                  <a:txBody>
                    <a:bodyPr/>
                    <a:lstStyle/>
                    <a:p>
                      <a:pPr algn="l" fontAlgn="t"/>
                      <a:r>
                        <a:rPr lang="en-US">
                          <a:solidFill>
                            <a:srgbClr val="000000"/>
                          </a:solidFill>
                          <a:effectLst/>
                          <a:latin typeface="verdana" panose="020B0604030504040204" pitchFamily="34" charset="0"/>
                        </a:rPr>
                        <a:t>ArrayList()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It is used to build an empty array list.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17293956"/>
                  </a:ext>
                </a:extLst>
              </a:tr>
              <a:tr h="0">
                <a:tc>
                  <a:txBody>
                    <a:bodyPr/>
                    <a:lstStyle/>
                    <a:p>
                      <a:pPr algn="l" fontAlgn="t"/>
                      <a:r>
                        <a:rPr lang="fr-FR" dirty="0">
                          <a:solidFill>
                            <a:srgbClr val="000000"/>
                          </a:solidFill>
                          <a:effectLst/>
                          <a:latin typeface="verdana" panose="020B0604030504040204" pitchFamily="34" charset="0"/>
                        </a:rPr>
                        <a:t>ArrayList(Collection&lt;? </a:t>
                      </a:r>
                      <a:r>
                        <a:rPr lang="fr-FR" dirty="0" err="1">
                          <a:solidFill>
                            <a:srgbClr val="000000"/>
                          </a:solidFill>
                          <a:effectLst/>
                          <a:latin typeface="verdana" panose="020B0604030504040204" pitchFamily="34" charset="0"/>
                        </a:rPr>
                        <a:t>extends</a:t>
                      </a:r>
                      <a:r>
                        <a:rPr lang="fr-FR" dirty="0">
                          <a:solidFill>
                            <a:srgbClr val="000000"/>
                          </a:solidFill>
                          <a:effectLst/>
                          <a:latin typeface="verdana" panose="020B0604030504040204" pitchFamily="34" charset="0"/>
                        </a:rPr>
                        <a:t> E&gt;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It is used to build an array list that is initialized with the elements of the collection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47066275"/>
                  </a:ext>
                </a:extLst>
              </a:tr>
              <a:tr h="0">
                <a:tc>
                  <a:txBody>
                    <a:bodyPr/>
                    <a:lstStyle/>
                    <a:p>
                      <a:pPr algn="l" fontAlgn="t"/>
                      <a:r>
                        <a:rPr lang="en-US">
                          <a:solidFill>
                            <a:srgbClr val="000000"/>
                          </a:solidFill>
                          <a:effectLst/>
                          <a:latin typeface="verdana" panose="020B0604030504040204" pitchFamily="34" charset="0"/>
                        </a:rPr>
                        <a:t>ArrayList(int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build an array list that has the specified initial capacity.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6715352"/>
                  </a:ext>
                </a:extLst>
              </a:tr>
            </a:tbl>
          </a:graphicData>
        </a:graphic>
      </p:graphicFrame>
    </p:spTree>
    <p:extLst>
      <p:ext uri="{BB962C8B-B14F-4D97-AF65-F5344CB8AC3E}">
        <p14:creationId xmlns:p14="http://schemas.microsoft.com/office/powerpoint/2010/main" val="381355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45E1-4DCF-4878-9BD3-F83FDBB3D794}"/>
              </a:ext>
            </a:extLst>
          </p:cNvPr>
          <p:cNvSpPr>
            <a:spLocks noGrp="1"/>
          </p:cNvSpPr>
          <p:nvPr>
            <p:ph type="title"/>
          </p:nvPr>
        </p:nvSpPr>
        <p:spPr/>
        <p:txBody>
          <a:bodyPr>
            <a:normAutofit/>
          </a:bodyPr>
          <a:lstStyle/>
          <a:p>
            <a:r>
              <a:rPr lang="en-US" b="1" dirty="0"/>
              <a:t>Java ArrayList Example</a:t>
            </a:r>
          </a:p>
        </p:txBody>
      </p:sp>
      <p:sp>
        <p:nvSpPr>
          <p:cNvPr id="3" name="Content Placeholder 2">
            <a:extLst>
              <a:ext uri="{FF2B5EF4-FFF2-40B4-BE49-F238E27FC236}">
                <a16:creationId xmlns:a16="http://schemas.microsoft.com/office/drawing/2014/main" id="{2D79DAB8-7D97-427A-B5CA-66798AB43378}"/>
              </a:ext>
            </a:extLst>
          </p:cNvPr>
          <p:cNvSpPr>
            <a:spLocks noGrp="1"/>
          </p:cNvSpPr>
          <p:nvPr>
            <p:ph idx="1"/>
          </p:nvPr>
        </p:nvSpPr>
        <p:spPr/>
        <p:txBody>
          <a:bodyPr>
            <a:normAutofit fontScale="70000" lnSpcReduction="20000"/>
          </a:bodyPr>
          <a:lstStyle/>
          <a:p>
            <a:pPr marL="0" indent="0">
              <a:buNone/>
            </a:pPr>
            <a:r>
              <a:rPr lang="en-US" b="1" dirty="0"/>
              <a:t>import</a:t>
            </a:r>
            <a:r>
              <a:rPr lang="en-US" dirty="0"/>
              <a:t> </a:t>
            </a:r>
            <a:r>
              <a:rPr lang="en-US" dirty="0" err="1"/>
              <a:t>java.util</a:t>
            </a:r>
            <a:r>
              <a:rPr lang="en-US" dirty="0"/>
              <a:t>.*;  </a:t>
            </a:r>
          </a:p>
          <a:p>
            <a:pPr marL="0" indent="0">
              <a:buNone/>
            </a:pPr>
            <a:r>
              <a:rPr lang="en-US" dirty="0"/>
              <a:t> </a:t>
            </a:r>
            <a:r>
              <a:rPr lang="en-US" b="1" dirty="0"/>
              <a:t>class</a:t>
            </a:r>
            <a:r>
              <a:rPr lang="en-US" dirty="0"/>
              <a:t> ArrayList1{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ArrayList&lt;String&gt; list=</a:t>
            </a:r>
            <a:r>
              <a:rPr lang="en-US" b="1" dirty="0"/>
              <a:t>new</a:t>
            </a:r>
            <a:r>
              <a:rPr lang="en-US" dirty="0"/>
              <a:t> ArrayList&lt;String&gt;();//Creating </a:t>
            </a:r>
            <a:r>
              <a:rPr lang="en-US" dirty="0" err="1"/>
              <a:t>arraylist</a:t>
            </a:r>
            <a:r>
              <a:rPr lang="en-US" dirty="0"/>
              <a:t>    </a:t>
            </a:r>
          </a:p>
          <a:p>
            <a:pPr marL="0" indent="0">
              <a:buNone/>
            </a:pPr>
            <a:r>
              <a:rPr lang="en-US" dirty="0"/>
              <a:t>      </a:t>
            </a:r>
            <a:r>
              <a:rPr lang="en-US" dirty="0" err="1"/>
              <a:t>list.add</a:t>
            </a:r>
            <a:r>
              <a:rPr lang="en-US" dirty="0"/>
              <a:t>("Ravi");//Adding object in </a:t>
            </a:r>
            <a:r>
              <a:rPr lang="en-US" dirty="0" err="1"/>
              <a:t>arraylist</a:t>
            </a:r>
            <a:r>
              <a:rPr lang="en-US" dirty="0"/>
              <a:t>    </a:t>
            </a:r>
          </a:p>
          <a:p>
            <a:pPr marL="0" indent="0">
              <a:buNone/>
            </a:pPr>
            <a:r>
              <a:rPr lang="en-US" dirty="0"/>
              <a:t>      </a:t>
            </a:r>
            <a:r>
              <a:rPr lang="en-US" dirty="0" err="1"/>
              <a:t>list.add</a:t>
            </a:r>
            <a:r>
              <a:rPr lang="en-US" dirty="0"/>
              <a:t>("Vijay");    </a:t>
            </a:r>
          </a:p>
          <a:p>
            <a:pPr marL="0" indent="0">
              <a:buNone/>
            </a:pPr>
            <a:r>
              <a:rPr lang="en-US" dirty="0"/>
              <a:t>      </a:t>
            </a:r>
            <a:r>
              <a:rPr lang="en-US" dirty="0" err="1"/>
              <a:t>list.add</a:t>
            </a:r>
            <a:r>
              <a:rPr lang="en-US" dirty="0"/>
              <a:t>("Ravi");    </a:t>
            </a:r>
          </a:p>
          <a:p>
            <a:pPr marL="0" indent="0">
              <a:buNone/>
            </a:pPr>
            <a:r>
              <a:rPr lang="en-US" dirty="0"/>
              <a:t>      </a:t>
            </a:r>
            <a:r>
              <a:rPr lang="en-US" dirty="0" err="1"/>
              <a:t>list.add</a:t>
            </a:r>
            <a:r>
              <a:rPr lang="en-US" dirty="0"/>
              <a:t>("Ajay");    </a:t>
            </a:r>
          </a:p>
          <a:p>
            <a:pPr marL="0" indent="0">
              <a:buNone/>
            </a:pPr>
            <a:r>
              <a:rPr lang="en-US" dirty="0"/>
              <a:t>      //Invoking </a:t>
            </a:r>
            <a:r>
              <a:rPr lang="en-US" dirty="0" err="1"/>
              <a:t>arraylist</a:t>
            </a:r>
            <a:r>
              <a:rPr lang="en-US" dirty="0"/>
              <a:t> object   </a:t>
            </a:r>
          </a:p>
          <a:p>
            <a:pPr marL="0" indent="0">
              <a:buNone/>
            </a:pPr>
            <a:r>
              <a:rPr lang="en-US" dirty="0"/>
              <a:t>      </a:t>
            </a:r>
            <a:r>
              <a:rPr lang="en-US" dirty="0" err="1"/>
              <a:t>System.out.println</a:t>
            </a:r>
            <a:r>
              <a:rPr lang="en-US" dirty="0"/>
              <a:t>(list);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O/p: [Ravi, Vijay, Ravi, Ajay]</a:t>
            </a:r>
          </a:p>
          <a:p>
            <a:endParaRPr lang="en-US" dirty="0"/>
          </a:p>
        </p:txBody>
      </p:sp>
    </p:spTree>
    <p:extLst>
      <p:ext uri="{BB962C8B-B14F-4D97-AF65-F5344CB8AC3E}">
        <p14:creationId xmlns:p14="http://schemas.microsoft.com/office/powerpoint/2010/main" val="4020238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837</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verdana</vt:lpstr>
      <vt:lpstr>Wingdings 3</vt:lpstr>
      <vt:lpstr>Ion</vt:lpstr>
      <vt:lpstr>Java Collection Framework </vt:lpstr>
      <vt:lpstr>Framework</vt:lpstr>
      <vt:lpstr>Interfaces Design</vt:lpstr>
      <vt:lpstr>Collection interface</vt:lpstr>
      <vt:lpstr>Java ArrayList class</vt:lpstr>
      <vt:lpstr>Why ArrayList is better than Array?</vt:lpstr>
      <vt:lpstr>ArrayList Hierarchy</vt:lpstr>
      <vt:lpstr>Constructors of Java ArrayList</vt:lpstr>
      <vt:lpstr>Java ArrayList Example</vt:lpstr>
      <vt:lpstr>Ways to iterate the elements of the collection in java</vt:lpstr>
      <vt:lpstr>Sorting </vt:lpstr>
      <vt:lpstr>Add/Remove </vt:lpstr>
      <vt:lpstr>Get/Search</vt:lpstr>
      <vt:lpstr>Other Tutorials on ArrayList</vt:lpstr>
      <vt:lpstr>Conversions:</vt:lpstr>
      <vt:lpstr>Differences:</vt:lpstr>
      <vt:lpstr>Reference</vt:lpstr>
      <vt:lpstr>Other topics with example</vt:lpstr>
      <vt:lpstr>There will be lab for all the above concepts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 Framework </dc:title>
  <dc:creator>Niket Kumar</dc:creator>
  <cp:lastModifiedBy>Niket Kumar</cp:lastModifiedBy>
  <cp:revision>62</cp:revision>
  <dcterms:created xsi:type="dcterms:W3CDTF">2020-05-02T05:51:04Z</dcterms:created>
  <dcterms:modified xsi:type="dcterms:W3CDTF">2020-05-04T15:45:50Z</dcterms:modified>
</cp:coreProperties>
</file>