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Lobster" panose="00000500000000000000" pitchFamily="2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1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pic" idx="2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IN" sz="8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IN" sz="8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2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IN" sz="8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IN" sz="8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2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2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 descr="Celestia-R1---OverlayTitleH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/>
        </p:nvSpPr>
        <p:spPr>
          <a:xfrm>
            <a:off x="2148347" y="2598003"/>
            <a:ext cx="771340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 Database System 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8750711" y="5161935"/>
            <a:ext cx="2487560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BY-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AP22110010008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AP22110010041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AP22110010048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AP22110010051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/>
        </p:nvSpPr>
        <p:spPr>
          <a:xfrm>
            <a:off x="938981" y="1573973"/>
            <a:ext cx="1215136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Ensuring Data Integrity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database schema's adherence to normalization standards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ensures data integrity and minimizes data redundancy,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providing a reliable and secure platform for managing student information.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 Measures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system incorporates security measures to safeguard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 data and ensure compliance with data protection regulations.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3706761" y="1114069"/>
            <a:ext cx="43360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Integrity and Security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/>
        </p:nvSpPr>
        <p:spPr>
          <a:xfrm>
            <a:off x="421149" y="2311564"/>
            <a:ext cx="7572476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conclusion, the Student Database Management System utilizing MySQL offers 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robust solution for educational institutions to efficiently manage student information.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leveraging MySQL's capabilities, the system ensures data integrity, scalability, and security.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 features such as student enrollment, course management, and performance tracking, it empowers administrators,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educators, and students alike. As technology continues to evolve,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system stands as a testament to the power of database management in enhancing the educational experience.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984955" y="1145505"/>
            <a:ext cx="180690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/>
        </p:nvSpPr>
        <p:spPr>
          <a:xfrm>
            <a:off x="3716601" y="1986125"/>
            <a:ext cx="53451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Thank 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  you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0967" y="1187951"/>
            <a:ext cx="4579987" cy="4953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33000" endPos="28000" dist="5000" dir="5400000" sy="-100000" algn="bl" rotWithShape="0"/>
          </a:effectLst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908" y="1187951"/>
            <a:ext cx="4579988" cy="4953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33000" endPos="28000" dist="5000" dir="5400000" sy="-100000" algn="bl" rotWithShape="0"/>
          </a:effectLst>
        </p:spPr>
      </p:pic>
      <p:sp>
        <p:nvSpPr>
          <p:cNvPr id="152" name="Google Shape;152;p20"/>
          <p:cNvSpPr txBox="1"/>
          <p:nvPr/>
        </p:nvSpPr>
        <p:spPr>
          <a:xfrm>
            <a:off x="3805084" y="255384"/>
            <a:ext cx="41271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Managing Student Information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7654" y="-81280"/>
            <a:ext cx="6558116" cy="7020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05863" y="1291253"/>
            <a:ext cx="6404346" cy="3880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7810" y="1373289"/>
            <a:ext cx="4613476" cy="45243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33000" endPos="28000" dist="5000" dir="5400000" sy="-100000" algn="bl" rotWithShape="0"/>
          </a:effectLst>
        </p:spPr>
      </p:pic>
      <p:pic>
        <p:nvPicPr>
          <p:cNvPr id="164" name="Google Shape;16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3062" y="1373289"/>
            <a:ext cx="4529905" cy="45243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33000" endPos="28000" dist="5000" dir="5400000" sy="-100000" algn="bl" rotWithShape="0"/>
          </a:effectLst>
        </p:spPr>
      </p:pic>
      <p:sp>
        <p:nvSpPr>
          <p:cNvPr id="165" name="Google Shape;165;p22"/>
          <p:cNvSpPr txBox="1"/>
          <p:nvPr/>
        </p:nvSpPr>
        <p:spPr>
          <a:xfrm>
            <a:off x="3401961" y="437116"/>
            <a:ext cx="49364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 Views And Utililzation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94" y="1953500"/>
            <a:ext cx="2974399" cy="967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922" y="621958"/>
            <a:ext cx="2391839" cy="100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24931" y="2938202"/>
            <a:ext cx="2872453" cy="172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3984" y="3198117"/>
            <a:ext cx="2841817" cy="162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94851" y="1524743"/>
            <a:ext cx="2932608" cy="1256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1253" y="4961048"/>
            <a:ext cx="2214540" cy="1614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92099" y="4908509"/>
            <a:ext cx="3480273" cy="14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2934701" y="514224"/>
            <a:ext cx="3502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Tables in the database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6692100" y="184100"/>
            <a:ext cx="5203500" cy="49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DATABASE student;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student;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TABLE Contacts (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ContactID INT PRIMARY KEY,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Email VARCHAR(100),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Phone VARCHAR(20),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Address VARCHAR(255)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StudentID INT PRIMARY KEY,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Name VARCHAR(100),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ContactID INT,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FOREIGN KEY (ContactID) REFERENCES Contacts(ContactID)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TABLE Courses (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CourseID INT PRIMARY KEY,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Name VARCHAR(100),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Credits INT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TABLE Grades (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GradeID INT PRIMARY KEY,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StudentID INT,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CourseID INT,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Grade VARCHAR(2),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FOREIGN KEY (StudentID) REFERENCES Students(StudentID),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FOREIGN KEY (CourseID) REFERENCES Courses(CourseID)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TABLE Departments (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DepartmentID INT PRIMARY KEY AUTO_INCREMENT,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DepartmentName VARCHAR(100) UNIQUE,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HeadOfDepartment VARCHAR(100),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Location VARCHAR(255)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06" y="-137888"/>
            <a:ext cx="8298426" cy="6995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8673" y="1297859"/>
            <a:ext cx="9896178" cy="49977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28000" endPos="28000" dist="5000" dir="5400000" sy="-100000" algn="bl" rotWithShape="0"/>
          </a:effectLst>
        </p:spPr>
      </p:pic>
      <p:sp>
        <p:nvSpPr>
          <p:cNvPr id="189" name="Google Shape;189;p25"/>
          <p:cNvSpPr txBox="1"/>
          <p:nvPr/>
        </p:nvSpPr>
        <p:spPr>
          <a:xfrm>
            <a:off x="3195485" y="481780"/>
            <a:ext cx="490179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Normalised Database structure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 l="11324" r="4415"/>
          <a:stretch/>
        </p:blipFill>
        <p:spPr>
          <a:xfrm>
            <a:off x="-2" y="0"/>
            <a:ext cx="6440851" cy="693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-49525" y="3055475"/>
            <a:ext cx="119700" cy="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6568975" y="205875"/>
            <a:ext cx="5181600" cy="60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VIEW StudentGrades AS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Students.Name, Courses.Name AS Course, Grades.Grade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Students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 Grades ON Students.StudentID = Grades.StudentID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 Courses ON Grades.CourseID = Courses.CourseID;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VIEW EnrolledStudents AS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Courses.Name AS Course, COUNT(*) AS EnrolledStudents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Courses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 Grades ON Courses.CourseID = Grades.CourseID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BY Courses.Name;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VIEW StudentContactInfo AS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Students.Name, Contacts.Email, Contacts.Phone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Students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 Contacts ON Students.ContactID = Contacts.ContactID;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VIEW HighGrades AS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Students.Name, Courses.Name AS Course, Grades.Grade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Students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 Grades ON Students.StudentID = Grades.StudentID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 Courses ON Grades.CourseID = Courses.CourseID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Grades.Grade IN ('A', 'A+');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VIEW LowGrades AS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Students.Name, Courses.Name AS Course, Grades.Grade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Students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 Grades ON Students.StudentID = Grades.StudentID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 Courses ON Grades.CourseID = Courses.CourseID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Grades.Grade IN ('D', 'F');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 TABLES;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3735" y="1383419"/>
            <a:ext cx="4429743" cy="45631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33000" endPos="28000" dist="5000" dir="5400000" sy="-100000" algn="bl" rotWithShape="0"/>
          </a:effectLst>
        </p:spPr>
      </p:pic>
      <p:pic>
        <p:nvPicPr>
          <p:cNvPr id="202" name="Google Shape;20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2386" y="1383418"/>
            <a:ext cx="4638065" cy="45686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33000" endPos="28000" dist="5000" dir="5400000" sy="-100000" algn="bl" rotWithShape="0"/>
          </a:effectLst>
        </p:spPr>
      </p:pic>
      <p:sp>
        <p:nvSpPr>
          <p:cNvPr id="203" name="Google Shape;203;p27"/>
          <p:cNvSpPr txBox="1"/>
          <p:nvPr/>
        </p:nvSpPr>
        <p:spPr>
          <a:xfrm>
            <a:off x="4090220" y="324630"/>
            <a:ext cx="3846246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Utilizing Database Views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Widescreen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Arial</vt:lpstr>
      <vt:lpstr>Lobster</vt:lpstr>
      <vt:lpstr>Courier New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sai niketh konduri</cp:lastModifiedBy>
  <cp:revision>2</cp:revision>
  <dcterms:modified xsi:type="dcterms:W3CDTF">2024-05-14T16:10:50Z</dcterms:modified>
</cp:coreProperties>
</file>