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59" r:id="rId6"/>
    <p:sldId id="260" r:id="rId7"/>
    <p:sldId id="261" r:id="rId8"/>
    <p:sldId id="264" r:id="rId9"/>
    <p:sldId id="265" r:id="rId10"/>
    <p:sldId id="266" r:id="rId11"/>
    <p:sldId id="267" r:id="rId12"/>
    <p:sldId id="269" r:id="rId13"/>
    <p:sldId id="270" r:id="rId14"/>
    <p:sldId id="271" r:id="rId15"/>
    <p:sldId id="272" r:id="rId16"/>
    <p:sldId id="273" r:id="rId17"/>
    <p:sldId id="26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21433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67219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146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47275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5357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5176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1693222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82272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217245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A5ACF2-1272-490C-968B-E421DF9472F1}" type="datetimeFigureOut">
              <a:rPr lang="en-IN" smtClean="0"/>
              <a:t>14-10-2021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422551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A5ACF2-1272-490C-968B-E421DF9472F1}"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32415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A5ACF2-1272-490C-968B-E421DF9472F1}" type="datetimeFigureOut">
              <a:rPr lang="en-IN" smtClean="0"/>
              <a:t>14-10-2021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417320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A5ACF2-1272-490C-968B-E421DF9472F1}" type="datetimeFigureOut">
              <a:rPr lang="en-IN" smtClean="0"/>
              <a:t>14-10-2021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361331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A5ACF2-1272-490C-968B-E421DF9472F1}" type="datetimeFigureOut">
              <a:rPr lang="en-IN" smtClean="0"/>
              <a:t>14-10-2021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419533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A5ACF2-1272-490C-968B-E421DF9472F1}"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2596719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A5ACF2-1272-490C-968B-E421DF9472F1}" type="datetimeFigureOut">
              <a:rPr lang="en-IN" smtClean="0"/>
              <a:t>14-10-2021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549E7-0CB8-43AB-AFAB-78998C59FE21}" type="slidenum">
              <a:rPr lang="en-IN" smtClean="0"/>
              <a:t>‹#›</a:t>
            </a:fld>
            <a:endParaRPr lang="en-IN"/>
          </a:p>
        </p:txBody>
      </p:sp>
    </p:spTree>
    <p:extLst>
      <p:ext uri="{BB962C8B-B14F-4D97-AF65-F5344CB8AC3E}">
        <p14:creationId xmlns:p14="http://schemas.microsoft.com/office/powerpoint/2010/main" val="22171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A5ACF2-1272-490C-968B-E421DF9472F1}" type="datetimeFigureOut">
              <a:rPr lang="en-IN" smtClean="0"/>
              <a:t>14-10-2021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FE549E7-0CB8-43AB-AFAB-78998C59FE21}" type="slidenum">
              <a:rPr lang="en-IN" smtClean="0"/>
              <a:t>‹#›</a:t>
            </a:fld>
            <a:endParaRPr lang="en-IN"/>
          </a:p>
        </p:txBody>
      </p:sp>
    </p:spTree>
    <p:extLst>
      <p:ext uri="{BB962C8B-B14F-4D97-AF65-F5344CB8AC3E}">
        <p14:creationId xmlns:p14="http://schemas.microsoft.com/office/powerpoint/2010/main" val="1894897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9B5B-A591-47CD-945A-5A454A0EBDD2}"/>
              </a:ext>
            </a:extLst>
          </p:cNvPr>
          <p:cNvSpPr>
            <a:spLocks noGrp="1"/>
          </p:cNvSpPr>
          <p:nvPr>
            <p:ph type="ctrTitle"/>
          </p:nvPr>
        </p:nvSpPr>
        <p:spPr>
          <a:xfrm>
            <a:off x="1143083" y="797676"/>
            <a:ext cx="7766936" cy="1646302"/>
          </a:xfrm>
        </p:spPr>
        <p:txBody>
          <a:bodyPr/>
          <a:lstStyle/>
          <a:p>
            <a:pPr algn="l"/>
            <a:r>
              <a:rPr lang="en-US" dirty="0"/>
              <a:t>School Network Design</a:t>
            </a:r>
            <a:endParaRPr lang="en-IN" dirty="0"/>
          </a:p>
        </p:txBody>
      </p:sp>
      <p:sp>
        <p:nvSpPr>
          <p:cNvPr id="3" name="Subtitle 2">
            <a:extLst>
              <a:ext uri="{FF2B5EF4-FFF2-40B4-BE49-F238E27FC236}">
                <a16:creationId xmlns:a16="http://schemas.microsoft.com/office/drawing/2014/main" id="{7C398025-5C9A-45BB-9AF1-9E83C8DC0EB2}"/>
              </a:ext>
            </a:extLst>
          </p:cNvPr>
          <p:cNvSpPr>
            <a:spLocks noGrp="1"/>
          </p:cNvSpPr>
          <p:nvPr>
            <p:ph type="subTitle" idx="1"/>
          </p:nvPr>
        </p:nvSpPr>
        <p:spPr>
          <a:xfrm>
            <a:off x="1684621" y="4598633"/>
            <a:ext cx="7766936" cy="1135025"/>
          </a:xfrm>
        </p:spPr>
        <p:txBody>
          <a:bodyPr>
            <a:normAutofit lnSpcReduction="10000"/>
          </a:bodyPr>
          <a:lstStyle/>
          <a:p>
            <a:r>
              <a:rPr lang="en-US" dirty="0" err="1"/>
              <a:t>Nimitt</a:t>
            </a:r>
            <a:r>
              <a:rPr lang="en-US" dirty="0"/>
              <a:t> </a:t>
            </a:r>
            <a:r>
              <a:rPr lang="en-US" dirty="0" err="1"/>
              <a:t>Chhotelal</a:t>
            </a:r>
            <a:r>
              <a:rPr lang="en-US" dirty="0"/>
              <a:t> Patel – 19IT5014</a:t>
            </a:r>
          </a:p>
          <a:p>
            <a:r>
              <a:rPr lang="en-US" dirty="0" err="1"/>
              <a:t>Niket</a:t>
            </a:r>
            <a:r>
              <a:rPr lang="en-US" dirty="0"/>
              <a:t> Kamlesh Jethwa – 19IT5015</a:t>
            </a:r>
          </a:p>
          <a:p>
            <a:r>
              <a:rPr lang="en-US" dirty="0"/>
              <a:t>Chirag </a:t>
            </a:r>
            <a:r>
              <a:rPr lang="en-US" dirty="0" err="1"/>
              <a:t>Satyanarayan</a:t>
            </a:r>
            <a:r>
              <a:rPr lang="en-US" dirty="0"/>
              <a:t> Mali – 19IT5016</a:t>
            </a:r>
            <a:endParaRPr lang="en-IN" dirty="0"/>
          </a:p>
        </p:txBody>
      </p:sp>
    </p:spTree>
    <p:extLst>
      <p:ext uri="{BB962C8B-B14F-4D97-AF65-F5344CB8AC3E}">
        <p14:creationId xmlns:p14="http://schemas.microsoft.com/office/powerpoint/2010/main" val="256638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4726-1773-4A76-8F79-96994766456B}"/>
              </a:ext>
            </a:extLst>
          </p:cNvPr>
          <p:cNvSpPr>
            <a:spLocks noGrp="1"/>
          </p:cNvSpPr>
          <p:nvPr>
            <p:ph type="title"/>
          </p:nvPr>
        </p:nvSpPr>
        <p:spPr>
          <a:xfrm>
            <a:off x="677334" y="609600"/>
            <a:ext cx="8596668" cy="588885"/>
          </a:xfrm>
        </p:spPr>
        <p:txBody>
          <a:bodyPr>
            <a:normAutofit fontScale="90000"/>
          </a:bodyPr>
          <a:lstStyle/>
          <a:p>
            <a:r>
              <a:rPr lang="en-US" dirty="0"/>
              <a:t>Network Devices</a:t>
            </a:r>
            <a:endParaRPr lang="en-IN" dirty="0"/>
          </a:p>
        </p:txBody>
      </p:sp>
      <p:sp>
        <p:nvSpPr>
          <p:cNvPr id="3" name="Content Placeholder 2">
            <a:extLst>
              <a:ext uri="{FF2B5EF4-FFF2-40B4-BE49-F238E27FC236}">
                <a16:creationId xmlns:a16="http://schemas.microsoft.com/office/drawing/2014/main" id="{712637FB-C04B-4FBE-9018-F17197129F96}"/>
              </a:ext>
            </a:extLst>
          </p:cNvPr>
          <p:cNvSpPr>
            <a:spLocks noGrp="1"/>
          </p:cNvSpPr>
          <p:nvPr>
            <p:ph idx="1"/>
          </p:nvPr>
        </p:nvSpPr>
        <p:spPr>
          <a:xfrm>
            <a:off x="677334" y="1287263"/>
            <a:ext cx="8596668" cy="4754100"/>
          </a:xfrm>
        </p:spPr>
        <p:txBody>
          <a:bodyPr>
            <a:normAutofit fontScale="92500"/>
          </a:bodyPr>
          <a:lstStyle/>
          <a:p>
            <a:pPr marL="0" indent="0">
              <a:buNone/>
            </a:pPr>
            <a:r>
              <a:rPr lang="en-US" sz="1800" b="0" i="0" u="none" strike="noStrike" baseline="0" dirty="0">
                <a:solidFill>
                  <a:srgbClr val="000000"/>
                </a:solidFill>
                <a:latin typeface="Times New Roman" panose="02020603050405020304" pitchFamily="18" charset="0"/>
              </a:rPr>
              <a:t>Developing the existing Lan system: </a:t>
            </a:r>
          </a:p>
          <a:p>
            <a:pPr marL="0" indent="0">
              <a:buNone/>
            </a:pPr>
            <a:r>
              <a:rPr lang="en-US" sz="1800" b="0" i="0" u="none" strike="noStrike" baseline="0" dirty="0">
                <a:solidFill>
                  <a:srgbClr val="000000"/>
                </a:solidFill>
                <a:latin typeface="Times New Roman" panose="02020603050405020304" pitchFamily="18" charset="0"/>
              </a:rPr>
              <a:t>• The basis of the LAN core is Cisco Catalyst 6509 switches equipped with Cisco 720 supervisors and Virtual Switching System (VSS), as well as Cisco 4500 switches, combined in a stack with the data transmission ports at 10 Gb/s bandwidth capacity. Switches create a platform for additional services, such as content processing, firewall (the project uses the Cisco firewall), intrusion prevention system, application of IPsec security tools, the arrangement of protected VPN channels, network analysis and acceleration of Secure Sockets Layer (SSL) connections. </a:t>
            </a:r>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Mobility Services Engine (MSE) solution and 300 Cisco Aironet 1140 access points were used. </a:t>
            </a:r>
          </a:p>
          <a:p>
            <a:pPr marL="0" indent="0">
              <a:buNone/>
            </a:pPr>
            <a:r>
              <a:rPr lang="en-US" sz="1800" b="0" i="0" u="none" strike="noStrike" baseline="0" dirty="0">
                <a:solidFill>
                  <a:srgbClr val="000000"/>
                </a:solidFill>
                <a:latin typeface="Times New Roman" panose="02020603050405020304" pitchFamily="18" charset="0"/>
              </a:rPr>
              <a:t>• The Cisco Aironet 1140 Series is a component of the Cisco Unified Wireless Network, which can scale up to 18,000 access points with full Layer 3 mobility across central or remote locations on the enterprise campus, in branch offices, and at remote sites. </a:t>
            </a:r>
          </a:p>
          <a:p>
            <a:pPr marL="0" indent="0">
              <a:buNone/>
            </a:pPr>
            <a:r>
              <a:rPr lang="en-US" sz="1800" b="0" i="0" u="none" strike="noStrike" baseline="0" dirty="0">
                <a:solidFill>
                  <a:srgbClr val="000000"/>
                </a:solidFill>
                <a:latin typeface="Times New Roman" panose="02020603050405020304" pitchFamily="18" charset="0"/>
              </a:rPr>
              <a:t>• The Cisco Unified Wireless Network is the industry’s most flexible, resilient, and scalable architecture, delivering secure access to mobility services and applications and offering the lowest total cost of ownership and investment protection by integrating seamlessly with the existing wired network. </a:t>
            </a:r>
          </a:p>
          <a:p>
            <a:pPr marL="0" indent="0">
              <a:buNone/>
            </a:pPr>
            <a:endParaRPr lang="en-IN" dirty="0"/>
          </a:p>
        </p:txBody>
      </p:sp>
    </p:spTree>
    <p:extLst>
      <p:ext uri="{BB962C8B-B14F-4D97-AF65-F5344CB8AC3E}">
        <p14:creationId xmlns:p14="http://schemas.microsoft.com/office/powerpoint/2010/main" val="1372096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66CB-9439-4BED-A383-0A60D01D34CB}"/>
              </a:ext>
            </a:extLst>
          </p:cNvPr>
          <p:cNvSpPr>
            <a:spLocks noGrp="1"/>
          </p:cNvSpPr>
          <p:nvPr>
            <p:ph type="title"/>
          </p:nvPr>
        </p:nvSpPr>
        <p:spPr>
          <a:xfrm>
            <a:off x="677334" y="609600"/>
            <a:ext cx="8596668" cy="571130"/>
          </a:xfrm>
        </p:spPr>
        <p:txBody>
          <a:bodyPr>
            <a:normAutofit fontScale="90000"/>
          </a:bodyPr>
          <a:lstStyle/>
          <a:p>
            <a:r>
              <a:rPr lang="en-US" dirty="0"/>
              <a:t>Request for Proposal</a:t>
            </a:r>
            <a:endParaRPr lang="en-IN" dirty="0"/>
          </a:p>
        </p:txBody>
      </p:sp>
      <p:graphicFrame>
        <p:nvGraphicFramePr>
          <p:cNvPr id="4" name="Table 4">
            <a:extLst>
              <a:ext uri="{FF2B5EF4-FFF2-40B4-BE49-F238E27FC236}">
                <a16:creationId xmlns:a16="http://schemas.microsoft.com/office/drawing/2014/main" id="{303736B4-C50C-4B7E-A0D5-D4ECAA472190}"/>
              </a:ext>
            </a:extLst>
          </p:cNvPr>
          <p:cNvGraphicFramePr>
            <a:graphicFrameLocks noGrp="1"/>
          </p:cNvGraphicFramePr>
          <p:nvPr>
            <p:ph idx="1"/>
            <p:extLst>
              <p:ext uri="{D42A27DB-BD31-4B8C-83A1-F6EECF244321}">
                <p14:modId xmlns:p14="http://schemas.microsoft.com/office/powerpoint/2010/main" val="1122422559"/>
              </p:ext>
            </p:extLst>
          </p:nvPr>
        </p:nvGraphicFramePr>
        <p:xfrm>
          <a:off x="677863" y="1748901"/>
          <a:ext cx="8596310" cy="4163625"/>
        </p:xfrm>
        <a:graphic>
          <a:graphicData uri="http://schemas.openxmlformats.org/drawingml/2006/table">
            <a:tbl>
              <a:tblPr firstRow="1" bandRow="1">
                <a:tableStyleId>{073A0DAA-6AF3-43AB-8588-CEC1D06C72B9}</a:tableStyleId>
              </a:tblPr>
              <a:tblGrid>
                <a:gridCol w="1719262">
                  <a:extLst>
                    <a:ext uri="{9D8B030D-6E8A-4147-A177-3AD203B41FA5}">
                      <a16:colId xmlns:a16="http://schemas.microsoft.com/office/drawing/2014/main" val="1752057119"/>
                    </a:ext>
                  </a:extLst>
                </a:gridCol>
                <a:gridCol w="1719262">
                  <a:extLst>
                    <a:ext uri="{9D8B030D-6E8A-4147-A177-3AD203B41FA5}">
                      <a16:colId xmlns:a16="http://schemas.microsoft.com/office/drawing/2014/main" val="778870085"/>
                    </a:ext>
                  </a:extLst>
                </a:gridCol>
                <a:gridCol w="1719262">
                  <a:extLst>
                    <a:ext uri="{9D8B030D-6E8A-4147-A177-3AD203B41FA5}">
                      <a16:colId xmlns:a16="http://schemas.microsoft.com/office/drawing/2014/main" val="3572075610"/>
                    </a:ext>
                  </a:extLst>
                </a:gridCol>
                <a:gridCol w="1719262">
                  <a:extLst>
                    <a:ext uri="{9D8B030D-6E8A-4147-A177-3AD203B41FA5}">
                      <a16:colId xmlns:a16="http://schemas.microsoft.com/office/drawing/2014/main" val="2212574661"/>
                    </a:ext>
                  </a:extLst>
                </a:gridCol>
                <a:gridCol w="1719262">
                  <a:extLst>
                    <a:ext uri="{9D8B030D-6E8A-4147-A177-3AD203B41FA5}">
                      <a16:colId xmlns:a16="http://schemas.microsoft.com/office/drawing/2014/main" val="1154066964"/>
                    </a:ext>
                  </a:extLst>
                </a:gridCol>
              </a:tblGrid>
              <a:tr h="9462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lt1"/>
                          </a:solidFill>
                        </a:rPr>
                        <a:t>Serial no </a:t>
                      </a:r>
                      <a:r>
                        <a:rPr lang="en-IN" sz="1800" b="0" u="none" strike="noStrike" kern="1200" baseline="0" dirty="0">
                          <a:solidFill>
                            <a:schemeClr val="lt1"/>
                          </a:solidFill>
                        </a:rPr>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lt1"/>
                          </a:solidFill>
                        </a:rPr>
                        <a:t>Network Devices </a:t>
                      </a:r>
                      <a:r>
                        <a:rPr lang="en-IN" sz="1800" b="0" u="none" strike="noStrike" kern="1200" baseline="0" dirty="0">
                          <a:solidFill>
                            <a:schemeClr val="lt1"/>
                          </a:solidFill>
                        </a:rPr>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lt1"/>
                          </a:solidFill>
                        </a:rPr>
                        <a:t>Price per unit </a:t>
                      </a:r>
                      <a:r>
                        <a:rPr lang="en-IN" sz="1800" b="0" u="none" strike="noStrike" kern="1200" baseline="0" dirty="0">
                          <a:solidFill>
                            <a:schemeClr val="lt1"/>
                          </a:solidFill>
                        </a:rPr>
                        <a:t>(Approx.)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lt1"/>
                          </a:solidFill>
                        </a:rPr>
                        <a:t>Quantity </a:t>
                      </a:r>
                      <a:r>
                        <a:rPr lang="en-IN" sz="1800" b="0" u="none" strike="noStrike" kern="1200" baseline="0" dirty="0">
                          <a:solidFill>
                            <a:schemeClr val="lt1"/>
                          </a:solidFill>
                        </a:rPr>
                        <a:t>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lt1"/>
                          </a:solidFill>
                        </a:rPr>
                        <a:t>Total cost (INR) </a:t>
                      </a:r>
                      <a:r>
                        <a:rPr lang="en-IN" sz="1800" b="0" u="none" strike="noStrike" kern="1200" baseline="0" dirty="0">
                          <a:solidFill>
                            <a:schemeClr val="lt1"/>
                          </a:solidFill>
                        </a:rPr>
                        <a:t>	</a:t>
                      </a:r>
                    </a:p>
                    <a:p>
                      <a:endParaRPr lang="en-IN" dirty="0"/>
                    </a:p>
                  </a:txBody>
                  <a:tcPr/>
                </a:tc>
                <a:extLst>
                  <a:ext uri="{0D108BD9-81ED-4DB2-BD59-A6C34878D82A}">
                    <a16:rowId xmlns:a16="http://schemas.microsoft.com/office/drawing/2014/main" val="1162352206"/>
                  </a:ext>
                </a:extLst>
              </a:tr>
              <a:tr h="1230162">
                <a:tc>
                  <a:txBody>
                    <a:bodyPr/>
                    <a:lstStyle/>
                    <a:p>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The Cisco System Business switches 	</a:t>
                      </a:r>
                      <a:endParaRPr lang="en-US"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17,999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6 	</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108,000 	</a:t>
                      </a:r>
                    </a:p>
                    <a:p>
                      <a:endParaRPr lang="en-IN" dirty="0"/>
                    </a:p>
                  </a:txBody>
                  <a:tcPr/>
                </a:tc>
                <a:extLst>
                  <a:ext uri="{0D108BD9-81ED-4DB2-BD59-A6C34878D82A}">
                    <a16:rowId xmlns:a16="http://schemas.microsoft.com/office/drawing/2014/main" val="3628733274"/>
                  </a:ext>
                </a:extLst>
              </a:tr>
              <a:tr h="662395">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Cisco RV042G</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8000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800" b="0" i="0" u="none" strike="noStrike" kern="1200" baseline="0" dirty="0">
                        <a:solidFill>
                          <a:schemeClr val="dk1"/>
                        </a:solidFill>
                        <a:latin typeface="+mn-lt"/>
                        <a:ea typeface="+mn-ea"/>
                        <a:cs typeface="+mn-cs"/>
                      </a:endParaRPr>
                    </a:p>
                  </a:txBody>
                  <a:tcPr/>
                </a:tc>
                <a:tc>
                  <a:txBody>
                    <a:bodyPr/>
                    <a:lstStyle/>
                    <a:p>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24,000 	</a:t>
                      </a:r>
                    </a:p>
                    <a:p>
                      <a:endParaRPr lang="en-IN" dirty="0"/>
                    </a:p>
                  </a:txBody>
                  <a:tcPr/>
                </a:tc>
                <a:extLst>
                  <a:ext uri="{0D108BD9-81ED-4DB2-BD59-A6C34878D82A}">
                    <a16:rowId xmlns:a16="http://schemas.microsoft.com/office/drawing/2014/main" val="987099396"/>
                  </a:ext>
                </a:extLst>
              </a:tr>
              <a:tr h="662395">
                <a:tc>
                  <a:txBody>
                    <a:bodyPr/>
                    <a:lstStyle/>
                    <a:p>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Wires 	</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25000 	</a:t>
                      </a:r>
                    </a:p>
                    <a:p>
                      <a:endParaRPr lang="en-IN" dirty="0"/>
                    </a:p>
                  </a:txBody>
                  <a:tcPr/>
                </a:tc>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50000 	</a:t>
                      </a:r>
                    </a:p>
                    <a:p>
                      <a:endParaRPr lang="en-IN" dirty="0"/>
                    </a:p>
                  </a:txBody>
                  <a:tcPr/>
                </a:tc>
                <a:extLst>
                  <a:ext uri="{0D108BD9-81ED-4DB2-BD59-A6C34878D82A}">
                    <a16:rowId xmlns:a16="http://schemas.microsoft.com/office/drawing/2014/main" val="1451016335"/>
                  </a:ext>
                </a:extLst>
              </a:tr>
              <a:tr h="662395">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a:t>Total</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u="none" strike="noStrike" kern="1200" baseline="0" dirty="0">
                          <a:solidFill>
                            <a:schemeClr val="dk1"/>
                          </a:solidFill>
                        </a:rPr>
                        <a:t>182,000 </a:t>
                      </a:r>
                      <a:r>
                        <a:rPr lang="en-IN" sz="1800" b="0" u="none" strike="noStrike" kern="1200" baseline="0" dirty="0">
                          <a:solidFill>
                            <a:schemeClr val="dk1"/>
                          </a:solidFill>
                        </a:rPr>
                        <a:t>	</a:t>
                      </a:r>
                    </a:p>
                    <a:p>
                      <a:endParaRPr lang="en-IN" dirty="0"/>
                    </a:p>
                  </a:txBody>
                  <a:tcPr/>
                </a:tc>
                <a:extLst>
                  <a:ext uri="{0D108BD9-81ED-4DB2-BD59-A6C34878D82A}">
                    <a16:rowId xmlns:a16="http://schemas.microsoft.com/office/drawing/2014/main" val="2454309521"/>
                  </a:ext>
                </a:extLst>
              </a:tr>
            </a:tbl>
          </a:graphicData>
        </a:graphic>
      </p:graphicFrame>
    </p:spTree>
    <p:extLst>
      <p:ext uri="{BB962C8B-B14F-4D97-AF65-F5344CB8AC3E}">
        <p14:creationId xmlns:p14="http://schemas.microsoft.com/office/powerpoint/2010/main" val="418366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2199-B88F-40B8-B51C-452E3383092E}"/>
              </a:ext>
            </a:extLst>
          </p:cNvPr>
          <p:cNvSpPr>
            <a:spLocks noGrp="1"/>
          </p:cNvSpPr>
          <p:nvPr>
            <p:ph type="title"/>
          </p:nvPr>
        </p:nvSpPr>
        <p:spPr>
          <a:xfrm>
            <a:off x="606312" y="245615"/>
            <a:ext cx="8596668" cy="580008"/>
          </a:xfrm>
        </p:spPr>
        <p:txBody>
          <a:bodyPr>
            <a:normAutofit fontScale="90000"/>
          </a:bodyPr>
          <a:lstStyle/>
          <a:p>
            <a:r>
              <a:rPr lang="en-US" dirty="0"/>
              <a:t>IP Address Plan</a:t>
            </a:r>
            <a:endParaRPr lang="en-IN" dirty="0"/>
          </a:p>
        </p:txBody>
      </p:sp>
      <p:sp>
        <p:nvSpPr>
          <p:cNvPr id="3" name="Content Placeholder 2">
            <a:extLst>
              <a:ext uri="{FF2B5EF4-FFF2-40B4-BE49-F238E27FC236}">
                <a16:creationId xmlns:a16="http://schemas.microsoft.com/office/drawing/2014/main" id="{9E775597-04BF-4371-A506-2FE00B5915C9}"/>
              </a:ext>
            </a:extLst>
          </p:cNvPr>
          <p:cNvSpPr>
            <a:spLocks noGrp="1"/>
          </p:cNvSpPr>
          <p:nvPr>
            <p:ph idx="1"/>
          </p:nvPr>
        </p:nvSpPr>
        <p:spPr>
          <a:xfrm>
            <a:off x="677334" y="825623"/>
            <a:ext cx="8596668" cy="5930284"/>
          </a:xfrm>
        </p:spPr>
        <p:txBody>
          <a:bodyPr/>
          <a:lstStyle/>
          <a:p>
            <a:r>
              <a:rPr lang="en-US" dirty="0"/>
              <a:t>Primary Department </a:t>
            </a:r>
            <a:r>
              <a:rPr lang="en-IN" sz="1800" b="0" i="0" u="none" strike="noStrike" baseline="0" dirty="0">
                <a:solidFill>
                  <a:srgbClr val="000000"/>
                </a:solidFill>
              </a:rPr>
              <a:t>(192.168.1.0)</a:t>
            </a:r>
            <a:endParaRPr lang="en-IN" dirty="0">
              <a:solidFill>
                <a:srgbClr val="000000"/>
              </a:solidFill>
            </a:endParaRPr>
          </a:p>
          <a:p>
            <a:endParaRPr lang="en-IN" sz="1800" b="0" i="0" u="none" strike="noStrike" baseline="0" dirty="0">
              <a:solidFill>
                <a:srgbClr val="000000"/>
              </a:solidFill>
            </a:endParaRPr>
          </a:p>
          <a:p>
            <a:endParaRPr lang="en-IN" dirty="0">
              <a:solidFill>
                <a:srgbClr val="000000"/>
              </a:solidFill>
            </a:endParaRPr>
          </a:p>
          <a:p>
            <a:endParaRPr lang="en-IN" sz="1800" b="0" i="0" u="none" strike="noStrike" baseline="0" dirty="0">
              <a:solidFill>
                <a:srgbClr val="000000"/>
              </a:solidFill>
            </a:endParaRPr>
          </a:p>
          <a:p>
            <a:endParaRPr lang="en-IN" dirty="0">
              <a:solidFill>
                <a:srgbClr val="000000"/>
              </a:solidFill>
            </a:endParaRPr>
          </a:p>
          <a:p>
            <a:endParaRPr lang="en-IN" sz="1800" b="0" i="0" u="none" strike="noStrike" baseline="0" dirty="0">
              <a:solidFill>
                <a:srgbClr val="000000"/>
              </a:solidFill>
            </a:endParaRPr>
          </a:p>
          <a:p>
            <a:endParaRPr lang="en-IN" dirty="0">
              <a:solidFill>
                <a:srgbClr val="000000"/>
              </a:solidFill>
            </a:endParaRPr>
          </a:p>
          <a:p>
            <a:r>
              <a:rPr lang="en-IN" dirty="0">
                <a:solidFill>
                  <a:srgbClr val="000000"/>
                </a:solidFill>
              </a:rPr>
              <a:t>Secondary Department </a:t>
            </a:r>
            <a:r>
              <a:rPr lang="en-IN" sz="1800" b="1" i="0" u="none" strike="noStrike" baseline="0" dirty="0">
                <a:solidFill>
                  <a:srgbClr val="000000"/>
                </a:solidFill>
                <a:latin typeface="Times New Roman" panose="02020603050405020304" pitchFamily="18" charset="0"/>
              </a:rPr>
              <a:t>(</a:t>
            </a:r>
            <a:r>
              <a:rPr lang="en-IN" dirty="0">
                <a:solidFill>
                  <a:srgbClr val="000000"/>
                </a:solidFill>
              </a:rPr>
              <a:t>192.168.2.0</a:t>
            </a:r>
            <a:r>
              <a:rPr lang="en-IN" sz="1800" b="1" i="0" u="none" strike="noStrike" baseline="0" dirty="0">
                <a:solidFill>
                  <a:srgbClr val="000000"/>
                </a:solidFill>
                <a:latin typeface="Times New Roman" panose="02020603050405020304" pitchFamily="18" charset="0"/>
              </a:rPr>
              <a:t>) </a:t>
            </a:r>
          </a:p>
          <a:p>
            <a:pPr marL="0" indent="0">
              <a:buNone/>
            </a:pPr>
            <a:r>
              <a:rPr lang="en-IN" sz="1800" b="0" i="0" u="none" strike="noStrike" baseline="0" dirty="0">
                <a:solidFill>
                  <a:srgbClr val="000000"/>
                </a:solidFill>
                <a:latin typeface="Times New Roman" panose="02020603050405020304" pitchFamily="18" charset="0"/>
              </a:rPr>
              <a:t>	</a:t>
            </a:r>
            <a:endParaRPr lang="en-IN" sz="1800" b="0" i="0" u="none" strike="noStrike" baseline="0" dirty="0">
              <a:solidFill>
                <a:srgbClr val="000000"/>
              </a:solidFill>
            </a:endParaRPr>
          </a:p>
          <a:p>
            <a:pPr marL="0" indent="0">
              <a:buNone/>
            </a:pPr>
            <a:endParaRPr lang="en-IN" sz="1800" b="0" i="0" u="none" strike="noStrike" baseline="0" dirty="0">
              <a:solidFill>
                <a:srgbClr val="000000"/>
              </a:solidFill>
            </a:endParaRPr>
          </a:p>
        </p:txBody>
      </p:sp>
      <p:graphicFrame>
        <p:nvGraphicFramePr>
          <p:cNvPr id="4" name="Table 4">
            <a:extLst>
              <a:ext uri="{FF2B5EF4-FFF2-40B4-BE49-F238E27FC236}">
                <a16:creationId xmlns:a16="http://schemas.microsoft.com/office/drawing/2014/main" id="{57215562-883B-4CFD-AB7B-D514BBCE65B5}"/>
              </a:ext>
            </a:extLst>
          </p:cNvPr>
          <p:cNvGraphicFramePr>
            <a:graphicFrameLocks noGrp="1"/>
          </p:cNvGraphicFramePr>
          <p:nvPr>
            <p:extLst>
              <p:ext uri="{D42A27DB-BD31-4B8C-83A1-F6EECF244321}">
                <p14:modId xmlns:p14="http://schemas.microsoft.com/office/powerpoint/2010/main" val="1199969066"/>
              </p:ext>
            </p:extLst>
          </p:nvPr>
        </p:nvGraphicFramePr>
        <p:xfrm>
          <a:off x="2414724" y="1145219"/>
          <a:ext cx="6225450" cy="2203919"/>
        </p:xfrm>
        <a:graphic>
          <a:graphicData uri="http://schemas.openxmlformats.org/drawingml/2006/table">
            <a:tbl>
              <a:tblPr firstRow="1" bandRow="1">
                <a:tableStyleId>{073A0DAA-6AF3-43AB-8588-CEC1D06C72B9}</a:tableStyleId>
              </a:tblPr>
              <a:tblGrid>
                <a:gridCol w="3112725">
                  <a:extLst>
                    <a:ext uri="{9D8B030D-6E8A-4147-A177-3AD203B41FA5}">
                      <a16:colId xmlns:a16="http://schemas.microsoft.com/office/drawing/2014/main" val="643655865"/>
                    </a:ext>
                  </a:extLst>
                </a:gridCol>
                <a:gridCol w="3112725">
                  <a:extLst>
                    <a:ext uri="{9D8B030D-6E8A-4147-A177-3AD203B41FA5}">
                      <a16:colId xmlns:a16="http://schemas.microsoft.com/office/drawing/2014/main" val="3337665855"/>
                    </a:ext>
                  </a:extLst>
                </a:gridCol>
              </a:tblGrid>
              <a:tr h="3672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lt1"/>
                          </a:solidFill>
                        </a:rPr>
                        <a:t>HOD CABIN 	</a:t>
                      </a:r>
                      <a:endParaRPr lang="en-IN" sz="1800" b="0" i="0" u="none" strike="noStrike" kern="1200" baseline="0" dirty="0">
                        <a:solidFill>
                          <a:schemeClr val="lt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lt1"/>
                          </a:solidFill>
                        </a:rPr>
                        <a:t>192.168.1.2 	</a:t>
                      </a:r>
                      <a:endParaRPr lang="en-IN" sz="1800" b="0" i="0" u="none" strike="noStrike" kern="1200" baseline="0" dirty="0">
                        <a:solidFill>
                          <a:schemeClr val="lt1"/>
                        </a:solidFill>
                        <a:latin typeface="+mn-lt"/>
                        <a:ea typeface="+mn-ea"/>
                        <a:cs typeface="+mn-cs"/>
                      </a:endParaRPr>
                    </a:p>
                  </a:txBody>
                  <a:tcPr/>
                </a:tc>
                <a:extLst>
                  <a:ext uri="{0D108BD9-81ED-4DB2-BD59-A6C34878D82A}">
                    <a16:rowId xmlns:a16="http://schemas.microsoft.com/office/drawing/2014/main" val="2924716824"/>
                  </a:ext>
                </a:extLst>
              </a:tr>
              <a:tr h="3673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PC 1</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192.168.1.3</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376307892"/>
                  </a:ext>
                </a:extLst>
              </a:tr>
              <a:tr h="367336">
                <a:tc>
                  <a:txBody>
                    <a:bodyPr/>
                    <a:lstStyle/>
                    <a:p>
                      <a:r>
                        <a:rPr lang="en-IN" sz="1800" b="0" u="none" strike="noStrike" kern="1200" baseline="0" dirty="0">
                          <a:solidFill>
                            <a:schemeClr val="dk1"/>
                          </a:solidFill>
                        </a:rPr>
                        <a:t>PC 2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192.168.1.4</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3422666382"/>
                  </a:ext>
                </a:extLst>
              </a:tr>
              <a:tr h="367336">
                <a:tc>
                  <a:txBody>
                    <a:bodyPr/>
                    <a:lstStyle/>
                    <a:p>
                      <a:r>
                        <a:rPr lang="en-IN" sz="1800" b="0" u="none" strike="noStrike" kern="1200" baseline="0" dirty="0">
                          <a:solidFill>
                            <a:schemeClr val="dk1"/>
                          </a:solidFill>
                        </a:rPr>
                        <a:t>PC 3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192.168.1.5</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921275556"/>
                  </a:ext>
                </a:extLst>
              </a:tr>
              <a:tr h="367336">
                <a:tc>
                  <a:txBody>
                    <a:bodyPr/>
                    <a:lstStyle/>
                    <a:p>
                      <a:r>
                        <a:rPr lang="en-IN" sz="1800" b="0" u="none" strike="noStrike" kern="1200" baseline="0" dirty="0">
                          <a:solidFill>
                            <a:schemeClr val="dk1"/>
                          </a:solidFill>
                        </a:rPr>
                        <a:t>PC 4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192.168.1.6</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146955667"/>
                  </a:ext>
                </a:extLst>
              </a:tr>
              <a:tr h="3673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Printer 0 	</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192.168.1.7</a:t>
                      </a:r>
                      <a:endParaRPr lang="en-IN"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385343672"/>
                  </a:ext>
                </a:extLst>
              </a:tr>
            </a:tbl>
          </a:graphicData>
        </a:graphic>
      </p:graphicFrame>
      <p:graphicFrame>
        <p:nvGraphicFramePr>
          <p:cNvPr id="5" name="Table 5">
            <a:extLst>
              <a:ext uri="{FF2B5EF4-FFF2-40B4-BE49-F238E27FC236}">
                <a16:creationId xmlns:a16="http://schemas.microsoft.com/office/drawing/2014/main" id="{26219732-3BFF-4BD2-B62F-59361E135BF2}"/>
              </a:ext>
            </a:extLst>
          </p:cNvPr>
          <p:cNvGraphicFramePr>
            <a:graphicFrameLocks noGrp="1"/>
          </p:cNvGraphicFramePr>
          <p:nvPr>
            <p:extLst>
              <p:ext uri="{D42A27DB-BD31-4B8C-83A1-F6EECF244321}">
                <p14:modId xmlns:p14="http://schemas.microsoft.com/office/powerpoint/2010/main" val="770847748"/>
              </p:ext>
            </p:extLst>
          </p:nvPr>
        </p:nvGraphicFramePr>
        <p:xfrm>
          <a:off x="2414723" y="4057669"/>
          <a:ext cx="6225450" cy="2194560"/>
        </p:xfrm>
        <a:graphic>
          <a:graphicData uri="http://schemas.openxmlformats.org/drawingml/2006/table">
            <a:tbl>
              <a:tblPr firstRow="1" bandRow="1">
                <a:tableStyleId>{073A0DAA-6AF3-43AB-8588-CEC1D06C72B9}</a:tableStyleId>
              </a:tblPr>
              <a:tblGrid>
                <a:gridCol w="3112725">
                  <a:extLst>
                    <a:ext uri="{9D8B030D-6E8A-4147-A177-3AD203B41FA5}">
                      <a16:colId xmlns:a16="http://schemas.microsoft.com/office/drawing/2014/main" val="498413476"/>
                    </a:ext>
                  </a:extLst>
                </a:gridCol>
                <a:gridCol w="3112725">
                  <a:extLst>
                    <a:ext uri="{9D8B030D-6E8A-4147-A177-3AD203B41FA5}">
                      <a16:colId xmlns:a16="http://schemas.microsoft.com/office/drawing/2014/main" val="808842943"/>
                    </a:ext>
                  </a:extLst>
                </a:gridCol>
              </a:tblGrid>
              <a:tr h="355011">
                <a:tc>
                  <a:txBody>
                    <a:bodyPr/>
                    <a:lstStyle/>
                    <a:p>
                      <a:r>
                        <a:rPr lang="en-IN" sz="1800" b="0" u="none" strike="noStrike" kern="1200" baseline="0" dirty="0">
                          <a:solidFill>
                            <a:schemeClr val="lt1"/>
                          </a:solidFill>
                        </a:rPr>
                        <a:t>HOD CABIN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bg1"/>
                          </a:solidFill>
                          <a:latin typeface="+mn-lt"/>
                          <a:ea typeface="+mn-ea"/>
                          <a:cs typeface="+mn-cs"/>
                        </a:rPr>
                        <a:t>192.168.2.2 	</a:t>
                      </a:r>
                    </a:p>
                  </a:txBody>
                  <a:tcPr/>
                </a:tc>
                <a:extLst>
                  <a:ext uri="{0D108BD9-81ED-4DB2-BD59-A6C34878D82A}">
                    <a16:rowId xmlns:a16="http://schemas.microsoft.com/office/drawing/2014/main" val="447937681"/>
                  </a:ext>
                </a:extLst>
              </a:tr>
              <a:tr h="3550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PC 1</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192.168.2.3 	</a:t>
                      </a:r>
                    </a:p>
                  </a:txBody>
                  <a:tcPr/>
                </a:tc>
                <a:extLst>
                  <a:ext uri="{0D108BD9-81ED-4DB2-BD59-A6C34878D82A}">
                    <a16:rowId xmlns:a16="http://schemas.microsoft.com/office/drawing/2014/main" val="684348337"/>
                  </a:ext>
                </a:extLst>
              </a:tr>
              <a:tr h="3550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PC 2</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192.168.2.4	</a:t>
                      </a:r>
                    </a:p>
                  </a:txBody>
                  <a:tcPr/>
                </a:tc>
                <a:extLst>
                  <a:ext uri="{0D108BD9-81ED-4DB2-BD59-A6C34878D82A}">
                    <a16:rowId xmlns:a16="http://schemas.microsoft.com/office/drawing/2014/main" val="3311459077"/>
                  </a:ext>
                </a:extLst>
              </a:tr>
              <a:tr h="3550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PC 3</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192.168.2.5</a:t>
                      </a:r>
                    </a:p>
                  </a:txBody>
                  <a:tcPr/>
                </a:tc>
                <a:extLst>
                  <a:ext uri="{0D108BD9-81ED-4DB2-BD59-A6C34878D82A}">
                    <a16:rowId xmlns:a16="http://schemas.microsoft.com/office/drawing/2014/main" val="3058964212"/>
                  </a:ext>
                </a:extLst>
              </a:tr>
              <a:tr h="3550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PC 4</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192.168.2.6 	</a:t>
                      </a:r>
                    </a:p>
                  </a:txBody>
                  <a:tcPr/>
                </a:tc>
                <a:extLst>
                  <a:ext uri="{0D108BD9-81ED-4DB2-BD59-A6C34878D82A}">
                    <a16:rowId xmlns:a16="http://schemas.microsoft.com/office/drawing/2014/main" val="2417074736"/>
                  </a:ext>
                </a:extLst>
              </a:tr>
              <a:tr h="3550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u="none" strike="noStrike" kern="1200" baseline="0" dirty="0">
                          <a:solidFill>
                            <a:schemeClr val="dk1"/>
                          </a:solidFill>
                        </a:rPr>
                        <a:t>Printer 1</a:t>
                      </a:r>
                      <a:endParaRPr lang="en-IN" sz="1800" b="0" i="0" u="none" strike="noStrike" kern="1200" baseline="0" dirty="0">
                        <a:solidFill>
                          <a:schemeClr val="dk1"/>
                        </a:solidFill>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192.168.2.7</a:t>
                      </a:r>
                    </a:p>
                  </a:txBody>
                  <a:tcPr/>
                </a:tc>
                <a:extLst>
                  <a:ext uri="{0D108BD9-81ED-4DB2-BD59-A6C34878D82A}">
                    <a16:rowId xmlns:a16="http://schemas.microsoft.com/office/drawing/2014/main" val="4259927530"/>
                  </a:ext>
                </a:extLst>
              </a:tr>
            </a:tbl>
          </a:graphicData>
        </a:graphic>
      </p:graphicFrame>
    </p:spTree>
    <p:extLst>
      <p:ext uri="{BB962C8B-B14F-4D97-AF65-F5344CB8AC3E}">
        <p14:creationId xmlns:p14="http://schemas.microsoft.com/office/powerpoint/2010/main" val="45127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1EBB-37D1-470B-A194-DF5DB760FD54}"/>
              </a:ext>
            </a:extLst>
          </p:cNvPr>
          <p:cNvSpPr>
            <a:spLocks noGrp="1"/>
          </p:cNvSpPr>
          <p:nvPr>
            <p:ph type="title"/>
          </p:nvPr>
        </p:nvSpPr>
        <p:spPr>
          <a:xfrm>
            <a:off x="677334" y="298881"/>
            <a:ext cx="8596668" cy="580008"/>
          </a:xfrm>
        </p:spPr>
        <p:txBody>
          <a:bodyPr>
            <a:normAutofit fontScale="90000"/>
          </a:bodyPr>
          <a:lstStyle/>
          <a:p>
            <a:r>
              <a:rPr lang="en-US" dirty="0"/>
              <a:t>IP Address Plan</a:t>
            </a:r>
            <a:endParaRPr lang="en-IN" dirty="0"/>
          </a:p>
        </p:txBody>
      </p:sp>
      <p:sp>
        <p:nvSpPr>
          <p:cNvPr id="3" name="Content Placeholder 2">
            <a:extLst>
              <a:ext uri="{FF2B5EF4-FFF2-40B4-BE49-F238E27FC236}">
                <a16:creationId xmlns:a16="http://schemas.microsoft.com/office/drawing/2014/main" id="{435473C2-7679-4AA3-BDB4-A7300D4EF49C}"/>
              </a:ext>
            </a:extLst>
          </p:cNvPr>
          <p:cNvSpPr>
            <a:spLocks noGrp="1"/>
          </p:cNvSpPr>
          <p:nvPr>
            <p:ph idx="1"/>
          </p:nvPr>
        </p:nvSpPr>
        <p:spPr>
          <a:xfrm>
            <a:off x="677334" y="1020933"/>
            <a:ext cx="8596668" cy="5020430"/>
          </a:xfrm>
        </p:spPr>
        <p:txBody>
          <a:bodyPr/>
          <a:lstStyle/>
          <a:p>
            <a:r>
              <a:rPr lang="en-US" dirty="0"/>
              <a:t>Server Room </a:t>
            </a:r>
            <a:r>
              <a:rPr lang="en-IN" sz="1800" b="1" i="0" u="none" strike="noStrike" baseline="0" dirty="0">
                <a:solidFill>
                  <a:srgbClr val="000000"/>
                </a:solidFill>
                <a:latin typeface="Times New Roman" panose="02020603050405020304" pitchFamily="18" charset="0"/>
              </a:rPr>
              <a:t>(</a:t>
            </a:r>
            <a:r>
              <a:rPr lang="en-IN" dirty="0"/>
              <a:t>1.0.0.0</a:t>
            </a:r>
            <a:r>
              <a:rPr lang="en-IN" sz="1800" b="1" i="0" u="none" strike="noStrike" baseline="0" dirty="0">
                <a:solidFill>
                  <a:srgbClr val="000000"/>
                </a:solidFill>
                <a:latin typeface="Times New Roman" panose="02020603050405020304" pitchFamily="18" charset="0"/>
              </a:rPr>
              <a:t>) </a:t>
            </a:r>
            <a:r>
              <a:rPr lang="en-IN" sz="1800" b="0" i="0" u="none" strike="noStrike" baseline="0" dirty="0">
                <a:solidFill>
                  <a:srgbClr val="000000"/>
                </a:solidFill>
                <a:latin typeface="Times New Roman" panose="02020603050405020304" pitchFamily="18" charset="0"/>
              </a:rPr>
              <a:t>	</a:t>
            </a:r>
          </a:p>
          <a:p>
            <a:endParaRPr lang="en-IN"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IN" sz="1800" b="0" i="0" u="none" strike="noStrike" baseline="0" dirty="0">
                <a:solidFill>
                  <a:srgbClr val="000000"/>
                </a:solidFill>
                <a:latin typeface="Times New Roman" panose="02020603050405020304" pitchFamily="18" charset="0"/>
              </a:rPr>
              <a:t>Principal Room (192.168.4.0)</a:t>
            </a:r>
          </a:p>
          <a:p>
            <a:endParaRPr lang="en-IN" dirty="0"/>
          </a:p>
        </p:txBody>
      </p:sp>
      <p:graphicFrame>
        <p:nvGraphicFramePr>
          <p:cNvPr id="4" name="Table 4">
            <a:extLst>
              <a:ext uri="{FF2B5EF4-FFF2-40B4-BE49-F238E27FC236}">
                <a16:creationId xmlns:a16="http://schemas.microsoft.com/office/drawing/2014/main" id="{3475C9AA-E64B-4933-9B77-C4D2319692F5}"/>
              </a:ext>
            </a:extLst>
          </p:cNvPr>
          <p:cNvGraphicFramePr>
            <a:graphicFrameLocks noGrp="1"/>
          </p:cNvGraphicFramePr>
          <p:nvPr>
            <p:extLst>
              <p:ext uri="{D42A27DB-BD31-4B8C-83A1-F6EECF244321}">
                <p14:modId xmlns:p14="http://schemas.microsoft.com/office/powerpoint/2010/main" val="3454403047"/>
              </p:ext>
            </p:extLst>
          </p:nvPr>
        </p:nvGraphicFramePr>
        <p:xfrm>
          <a:off x="2157273" y="1376039"/>
          <a:ext cx="6010184" cy="1757737"/>
        </p:xfrm>
        <a:graphic>
          <a:graphicData uri="http://schemas.openxmlformats.org/drawingml/2006/table">
            <a:tbl>
              <a:tblPr firstRow="1" bandRow="1">
                <a:tableStyleId>{073A0DAA-6AF3-43AB-8588-CEC1D06C72B9}</a:tableStyleId>
              </a:tblPr>
              <a:tblGrid>
                <a:gridCol w="3018408">
                  <a:extLst>
                    <a:ext uri="{9D8B030D-6E8A-4147-A177-3AD203B41FA5}">
                      <a16:colId xmlns:a16="http://schemas.microsoft.com/office/drawing/2014/main" val="3081532457"/>
                    </a:ext>
                  </a:extLst>
                </a:gridCol>
                <a:gridCol w="2991776">
                  <a:extLst>
                    <a:ext uri="{9D8B030D-6E8A-4147-A177-3AD203B41FA5}">
                      <a16:colId xmlns:a16="http://schemas.microsoft.com/office/drawing/2014/main" val="2937162504"/>
                    </a:ext>
                  </a:extLst>
                </a:gridCol>
              </a:tblGrid>
              <a:tr h="6604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mn-lt"/>
                          <a:ea typeface="+mn-ea"/>
                          <a:cs typeface="+mn-cs"/>
                        </a:rPr>
                        <a:t>FTP SERVER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mn-lt"/>
                          <a:ea typeface="+mn-ea"/>
                          <a:cs typeface="+mn-cs"/>
                        </a:rPr>
                        <a:t>1.0.0.4 	</a:t>
                      </a:r>
                    </a:p>
                  </a:txBody>
                  <a:tcPr/>
                </a:tc>
                <a:extLst>
                  <a:ext uri="{0D108BD9-81ED-4DB2-BD59-A6C34878D82A}">
                    <a16:rowId xmlns:a16="http://schemas.microsoft.com/office/drawing/2014/main" val="183818477"/>
                  </a:ext>
                </a:extLst>
              </a:tr>
              <a:tr h="3450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PC1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1.0.0.5</a:t>
                      </a:r>
                    </a:p>
                  </a:txBody>
                  <a:tcPr/>
                </a:tc>
                <a:extLst>
                  <a:ext uri="{0D108BD9-81ED-4DB2-BD59-A6C34878D82A}">
                    <a16:rowId xmlns:a16="http://schemas.microsoft.com/office/drawing/2014/main" val="3782309165"/>
                  </a:ext>
                </a:extLst>
              </a:tr>
              <a:tr h="3450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DNS SERVER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1.0.0.6</a:t>
                      </a:r>
                    </a:p>
                  </a:txBody>
                  <a:tcPr/>
                </a:tc>
                <a:extLst>
                  <a:ext uri="{0D108BD9-81ED-4DB2-BD59-A6C34878D82A}">
                    <a16:rowId xmlns:a16="http://schemas.microsoft.com/office/drawing/2014/main" val="1848416920"/>
                  </a:ext>
                </a:extLst>
              </a:tr>
              <a:tr h="3450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WEB SERVER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1.0.0.7</a:t>
                      </a:r>
                    </a:p>
                  </a:txBody>
                  <a:tcPr/>
                </a:tc>
                <a:extLst>
                  <a:ext uri="{0D108BD9-81ED-4DB2-BD59-A6C34878D82A}">
                    <a16:rowId xmlns:a16="http://schemas.microsoft.com/office/drawing/2014/main" val="531038737"/>
                  </a:ext>
                </a:extLst>
              </a:tr>
            </a:tbl>
          </a:graphicData>
        </a:graphic>
      </p:graphicFrame>
      <p:graphicFrame>
        <p:nvGraphicFramePr>
          <p:cNvPr id="5" name="Table 5">
            <a:extLst>
              <a:ext uri="{FF2B5EF4-FFF2-40B4-BE49-F238E27FC236}">
                <a16:creationId xmlns:a16="http://schemas.microsoft.com/office/drawing/2014/main" id="{627F8D11-F3DE-4576-AD18-F0F9D60C1F59}"/>
              </a:ext>
            </a:extLst>
          </p:cNvPr>
          <p:cNvGraphicFramePr>
            <a:graphicFrameLocks noGrp="1"/>
          </p:cNvGraphicFramePr>
          <p:nvPr>
            <p:extLst>
              <p:ext uri="{D42A27DB-BD31-4B8C-83A1-F6EECF244321}">
                <p14:modId xmlns:p14="http://schemas.microsoft.com/office/powerpoint/2010/main" val="3057884503"/>
              </p:ext>
            </p:extLst>
          </p:nvPr>
        </p:nvGraphicFramePr>
        <p:xfrm>
          <a:off x="2157273" y="3941686"/>
          <a:ext cx="6010184" cy="731520"/>
        </p:xfrm>
        <a:graphic>
          <a:graphicData uri="http://schemas.openxmlformats.org/drawingml/2006/table">
            <a:tbl>
              <a:tblPr firstRow="1" bandRow="1">
                <a:tableStyleId>{073A0DAA-6AF3-43AB-8588-CEC1D06C72B9}</a:tableStyleId>
              </a:tblPr>
              <a:tblGrid>
                <a:gridCol w="3005092">
                  <a:extLst>
                    <a:ext uri="{9D8B030D-6E8A-4147-A177-3AD203B41FA5}">
                      <a16:colId xmlns:a16="http://schemas.microsoft.com/office/drawing/2014/main" val="782022594"/>
                    </a:ext>
                  </a:extLst>
                </a:gridCol>
                <a:gridCol w="3005092">
                  <a:extLst>
                    <a:ext uri="{9D8B030D-6E8A-4147-A177-3AD203B41FA5}">
                      <a16:colId xmlns:a16="http://schemas.microsoft.com/office/drawing/2014/main" val="1302409308"/>
                    </a:ext>
                  </a:extLst>
                </a:gridCol>
              </a:tblGrid>
              <a:tr h="341790">
                <a:tc>
                  <a:txBody>
                    <a:bodyPr/>
                    <a:lstStyle/>
                    <a:p>
                      <a:r>
                        <a:rPr lang="en-US" dirty="0"/>
                        <a:t>PC 0</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lt1"/>
                          </a:solidFill>
                          <a:latin typeface="+mn-lt"/>
                          <a:ea typeface="+mn-ea"/>
                          <a:cs typeface="+mn-cs"/>
                        </a:rPr>
                        <a:t>192.168.4.2 	</a:t>
                      </a:r>
                    </a:p>
                  </a:txBody>
                  <a:tcPr/>
                </a:tc>
                <a:extLst>
                  <a:ext uri="{0D108BD9-81ED-4DB2-BD59-A6C34878D82A}">
                    <a16:rowId xmlns:a16="http://schemas.microsoft.com/office/drawing/2014/main" val="1173922711"/>
                  </a:ext>
                </a:extLst>
              </a:tr>
              <a:tr h="341790">
                <a:tc>
                  <a:txBody>
                    <a:bodyPr/>
                    <a:lstStyle/>
                    <a:p>
                      <a:r>
                        <a:rPr lang="en-US" dirty="0"/>
                        <a:t>Laptop 0</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0" i="0" u="none" strike="noStrike" kern="1200" baseline="0" dirty="0">
                          <a:solidFill>
                            <a:schemeClr val="dk1"/>
                          </a:solidFill>
                          <a:latin typeface="+mn-lt"/>
                          <a:ea typeface="+mn-ea"/>
                          <a:cs typeface="+mn-cs"/>
                        </a:rPr>
                        <a:t>192.168.4.3 	</a:t>
                      </a:r>
                    </a:p>
                  </a:txBody>
                  <a:tcPr/>
                </a:tc>
                <a:extLst>
                  <a:ext uri="{0D108BD9-81ED-4DB2-BD59-A6C34878D82A}">
                    <a16:rowId xmlns:a16="http://schemas.microsoft.com/office/drawing/2014/main" val="2941896344"/>
                  </a:ext>
                </a:extLst>
              </a:tr>
            </a:tbl>
          </a:graphicData>
        </a:graphic>
      </p:graphicFrame>
    </p:spTree>
    <p:extLst>
      <p:ext uri="{BB962C8B-B14F-4D97-AF65-F5344CB8AC3E}">
        <p14:creationId xmlns:p14="http://schemas.microsoft.com/office/powerpoint/2010/main" val="322307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28D5-ED4F-4FFE-B086-A27E3230D7EA}"/>
              </a:ext>
            </a:extLst>
          </p:cNvPr>
          <p:cNvSpPr>
            <a:spLocks noGrp="1"/>
          </p:cNvSpPr>
          <p:nvPr>
            <p:ph type="title"/>
          </p:nvPr>
        </p:nvSpPr>
        <p:spPr>
          <a:xfrm>
            <a:off x="677334" y="369903"/>
            <a:ext cx="8596668" cy="562252"/>
          </a:xfrm>
        </p:spPr>
        <p:txBody>
          <a:bodyPr>
            <a:normAutofit fontScale="90000"/>
          </a:bodyPr>
          <a:lstStyle/>
          <a:p>
            <a:r>
              <a:rPr lang="en-US" dirty="0"/>
              <a:t>Routing Protocol Plan</a:t>
            </a:r>
            <a:endParaRPr lang="en-IN" dirty="0"/>
          </a:p>
        </p:txBody>
      </p:sp>
      <p:sp>
        <p:nvSpPr>
          <p:cNvPr id="3" name="Content Placeholder 2">
            <a:extLst>
              <a:ext uri="{FF2B5EF4-FFF2-40B4-BE49-F238E27FC236}">
                <a16:creationId xmlns:a16="http://schemas.microsoft.com/office/drawing/2014/main" id="{41730327-FDE1-4C82-892F-1174C4AC66A1}"/>
              </a:ext>
            </a:extLst>
          </p:cNvPr>
          <p:cNvSpPr>
            <a:spLocks noGrp="1"/>
          </p:cNvSpPr>
          <p:nvPr>
            <p:ph idx="1"/>
          </p:nvPr>
        </p:nvSpPr>
        <p:spPr>
          <a:xfrm>
            <a:off x="677334" y="994299"/>
            <a:ext cx="8596668" cy="5282214"/>
          </a:xfrm>
        </p:spPr>
        <p:txBody>
          <a:bodyPr/>
          <a:lstStyle/>
          <a:p>
            <a:r>
              <a:rPr lang="en-US" sz="1800" b="0" i="0" u="none" strike="noStrike" baseline="0" dirty="0">
                <a:solidFill>
                  <a:srgbClr val="000000"/>
                </a:solidFill>
                <a:latin typeface="Times New Roman" panose="02020603050405020304" pitchFamily="18" charset="0"/>
              </a:rPr>
              <a:t>Routing Information Protocol (RIP) is a dynamic routing protocol which uses hop count as a routing metric to find the best path between the source and the destination network. It is a distance vector routing protocol which has AD value 120 and works on the application layer of OSI model.</a:t>
            </a:r>
          </a:p>
          <a:p>
            <a:endParaRPr lang="en-US"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A6300216-1DF5-433F-B377-0843BFE2ED7E}"/>
              </a:ext>
            </a:extLst>
          </p:cNvPr>
          <p:cNvPicPr>
            <a:picLocks noChangeAspect="1"/>
          </p:cNvPicPr>
          <p:nvPr/>
        </p:nvPicPr>
        <p:blipFill>
          <a:blip r:embed="rId2"/>
          <a:stretch>
            <a:fillRect/>
          </a:stretch>
        </p:blipFill>
        <p:spPr>
          <a:xfrm>
            <a:off x="985421" y="2201195"/>
            <a:ext cx="4032774" cy="3958093"/>
          </a:xfrm>
          <a:prstGeom prst="rect">
            <a:avLst/>
          </a:prstGeom>
        </p:spPr>
      </p:pic>
      <p:pic>
        <p:nvPicPr>
          <p:cNvPr id="7" name="Picture 6">
            <a:extLst>
              <a:ext uri="{FF2B5EF4-FFF2-40B4-BE49-F238E27FC236}">
                <a16:creationId xmlns:a16="http://schemas.microsoft.com/office/drawing/2014/main" id="{7C8730BE-9967-4FF3-8C50-838FE99D70BC}"/>
              </a:ext>
            </a:extLst>
          </p:cNvPr>
          <p:cNvPicPr>
            <a:picLocks noChangeAspect="1"/>
          </p:cNvPicPr>
          <p:nvPr/>
        </p:nvPicPr>
        <p:blipFill>
          <a:blip r:embed="rId3"/>
          <a:stretch>
            <a:fillRect/>
          </a:stretch>
        </p:blipFill>
        <p:spPr>
          <a:xfrm>
            <a:off x="5192676" y="2201195"/>
            <a:ext cx="3962262" cy="3958093"/>
          </a:xfrm>
          <a:prstGeom prst="rect">
            <a:avLst/>
          </a:prstGeom>
        </p:spPr>
      </p:pic>
    </p:spTree>
    <p:extLst>
      <p:ext uri="{BB962C8B-B14F-4D97-AF65-F5344CB8AC3E}">
        <p14:creationId xmlns:p14="http://schemas.microsoft.com/office/powerpoint/2010/main" val="160030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642C-76F6-49A0-968C-D17ADC2F59CF}"/>
              </a:ext>
            </a:extLst>
          </p:cNvPr>
          <p:cNvSpPr>
            <a:spLocks noGrp="1"/>
          </p:cNvSpPr>
          <p:nvPr>
            <p:ph type="title"/>
          </p:nvPr>
        </p:nvSpPr>
        <p:spPr>
          <a:xfrm>
            <a:off x="677334" y="423169"/>
            <a:ext cx="8596668" cy="553375"/>
          </a:xfrm>
        </p:spPr>
        <p:txBody>
          <a:bodyPr>
            <a:normAutofit fontScale="90000"/>
          </a:bodyPr>
          <a:lstStyle/>
          <a:p>
            <a:r>
              <a:rPr lang="en-US" dirty="0"/>
              <a:t>Routing Protocol Plan</a:t>
            </a:r>
            <a:endParaRPr lang="en-IN" dirty="0"/>
          </a:p>
        </p:txBody>
      </p:sp>
      <p:pic>
        <p:nvPicPr>
          <p:cNvPr id="5" name="Content Placeholder 4">
            <a:extLst>
              <a:ext uri="{FF2B5EF4-FFF2-40B4-BE49-F238E27FC236}">
                <a16:creationId xmlns:a16="http://schemas.microsoft.com/office/drawing/2014/main" id="{E7BE24E0-7E7F-471F-8798-EEC440ED5B02}"/>
              </a:ext>
            </a:extLst>
          </p:cNvPr>
          <p:cNvPicPr>
            <a:picLocks noGrp="1" noChangeAspect="1"/>
          </p:cNvPicPr>
          <p:nvPr>
            <p:ph idx="1"/>
          </p:nvPr>
        </p:nvPicPr>
        <p:blipFill>
          <a:blip r:embed="rId2"/>
          <a:stretch>
            <a:fillRect/>
          </a:stretch>
        </p:blipFill>
        <p:spPr>
          <a:xfrm>
            <a:off x="2490452" y="1370013"/>
            <a:ext cx="4970432" cy="4878387"/>
          </a:xfrm>
        </p:spPr>
      </p:pic>
    </p:spTree>
    <p:extLst>
      <p:ext uri="{BB962C8B-B14F-4D97-AF65-F5344CB8AC3E}">
        <p14:creationId xmlns:p14="http://schemas.microsoft.com/office/powerpoint/2010/main" val="29778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6881-C9BF-439B-8C49-A3AD8BBBF6DE}"/>
              </a:ext>
            </a:extLst>
          </p:cNvPr>
          <p:cNvSpPr>
            <a:spLocks noGrp="1"/>
          </p:cNvSpPr>
          <p:nvPr>
            <p:ph type="title"/>
          </p:nvPr>
        </p:nvSpPr>
        <p:spPr>
          <a:xfrm>
            <a:off x="677684" y="290004"/>
            <a:ext cx="8596668" cy="553375"/>
          </a:xfrm>
        </p:spPr>
        <p:txBody>
          <a:bodyPr>
            <a:normAutofit fontScale="90000"/>
          </a:bodyPr>
          <a:lstStyle/>
          <a:p>
            <a:r>
              <a:rPr lang="en-US" dirty="0"/>
              <a:t>Network Design</a:t>
            </a:r>
            <a:endParaRPr lang="en-IN" dirty="0"/>
          </a:p>
        </p:txBody>
      </p:sp>
      <p:sp>
        <p:nvSpPr>
          <p:cNvPr id="7" name="Content Placeholder 6">
            <a:extLst>
              <a:ext uri="{FF2B5EF4-FFF2-40B4-BE49-F238E27FC236}">
                <a16:creationId xmlns:a16="http://schemas.microsoft.com/office/drawing/2014/main" id="{91305933-897E-4B3D-9B58-C1C4406501BC}"/>
              </a:ext>
            </a:extLst>
          </p:cNvPr>
          <p:cNvSpPr>
            <a:spLocks noGrp="1"/>
          </p:cNvSpPr>
          <p:nvPr>
            <p:ph idx="1"/>
          </p:nvPr>
        </p:nvSpPr>
        <p:spPr>
          <a:xfrm>
            <a:off x="677334" y="958789"/>
            <a:ext cx="8596668" cy="5082574"/>
          </a:xfrm>
        </p:spPr>
        <p:txBody>
          <a:bodyPr/>
          <a:lstStyle/>
          <a:p>
            <a:r>
              <a:rPr lang="en-US" sz="1800" b="0" u="none" strike="noStrike" baseline="0" dirty="0">
                <a:solidFill>
                  <a:srgbClr val="000000"/>
                </a:solidFill>
                <a:latin typeface="Times New Roman" panose="02020603050405020304" pitchFamily="18" charset="0"/>
              </a:rPr>
              <a:t>The prototype of the proposed network is implemented on cisco packet tracer </a:t>
            </a:r>
          </a:p>
          <a:p>
            <a:pPr marL="0" indent="0">
              <a:buNone/>
            </a:pPr>
            <a:endParaRPr lang="en-US" dirty="0">
              <a:solidFill>
                <a:srgbClr val="000000"/>
              </a:solidFill>
              <a:latin typeface="Times New Roman" panose="02020603050405020304" pitchFamily="18" charset="0"/>
            </a:endParaRPr>
          </a:p>
        </p:txBody>
      </p:sp>
      <p:pic>
        <p:nvPicPr>
          <p:cNvPr id="9" name="Picture 8">
            <a:extLst>
              <a:ext uri="{FF2B5EF4-FFF2-40B4-BE49-F238E27FC236}">
                <a16:creationId xmlns:a16="http://schemas.microsoft.com/office/drawing/2014/main" id="{B8C23C9D-0979-4680-BB04-1D96A9028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32" y="1332453"/>
            <a:ext cx="7171041" cy="5364945"/>
          </a:xfrm>
          <a:prstGeom prst="rect">
            <a:avLst/>
          </a:prstGeom>
        </p:spPr>
      </p:pic>
    </p:spTree>
    <p:extLst>
      <p:ext uri="{BB962C8B-B14F-4D97-AF65-F5344CB8AC3E}">
        <p14:creationId xmlns:p14="http://schemas.microsoft.com/office/powerpoint/2010/main" val="308426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E11A-A577-4720-8DA7-7468D535324C}"/>
              </a:ext>
            </a:extLst>
          </p:cNvPr>
          <p:cNvSpPr>
            <a:spLocks noGrp="1"/>
          </p:cNvSpPr>
          <p:nvPr>
            <p:ph type="title"/>
          </p:nvPr>
        </p:nvSpPr>
        <p:spPr>
          <a:xfrm>
            <a:off x="677334" y="609600"/>
            <a:ext cx="8596668" cy="508986"/>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E43643AE-EB60-4159-9C42-3578C182E0A2}"/>
              </a:ext>
            </a:extLst>
          </p:cNvPr>
          <p:cNvSpPr>
            <a:spLocks noGrp="1"/>
          </p:cNvSpPr>
          <p:nvPr>
            <p:ph idx="1"/>
          </p:nvPr>
        </p:nvSpPr>
        <p:spPr>
          <a:xfrm>
            <a:off x="677334" y="1216241"/>
            <a:ext cx="8596668" cy="4825122"/>
          </a:xfrm>
        </p:spPr>
        <p:txBody>
          <a:bodyPr/>
          <a:lstStyle/>
          <a:p>
            <a:pPr marL="0" indent="0">
              <a:lnSpc>
                <a:spcPct val="150000"/>
              </a:lnSpc>
              <a:buNone/>
            </a:pPr>
            <a:r>
              <a:rPr lang="en-US" sz="1800" b="0" i="0" u="none" strike="noStrike" baseline="0" dirty="0">
                <a:solidFill>
                  <a:srgbClr val="000000"/>
                </a:solidFill>
                <a:latin typeface="Times New Roman" panose="02020603050405020304" pitchFamily="18" charset="0"/>
              </a:rPr>
              <a:t>The outcome of the proposed system will be a fail-safe backbone network infrastructure which meets the requirements for readily available access to information and security of the private network, and also ensures optimized productivity. </a:t>
            </a:r>
          </a:p>
          <a:p>
            <a:pPr marL="0" indent="0">
              <a:lnSpc>
                <a:spcPct val="150000"/>
              </a:lnSpc>
              <a:buNone/>
            </a:pPr>
            <a:r>
              <a:rPr lang="en-US" sz="1800" b="0" i="0" u="none" strike="noStrike" baseline="0" dirty="0">
                <a:solidFill>
                  <a:srgbClr val="000000"/>
                </a:solidFill>
                <a:latin typeface="Times New Roman" panose="02020603050405020304" pitchFamily="18" charset="0"/>
              </a:rPr>
              <a:t>The installed equipment allowed to organize high-speed wired and wireless Internet access throughout the whole complex </a:t>
            </a:r>
            <a:r>
              <a:rPr lang="en-US" sz="1800" b="0" i="0" u="none" strike="noStrike" baseline="0">
                <a:solidFill>
                  <a:srgbClr val="000000"/>
                </a:solidFill>
                <a:latin typeface="Times New Roman" panose="02020603050405020304" pitchFamily="18" charset="0"/>
              </a:rPr>
              <a:t>of school </a:t>
            </a:r>
            <a:r>
              <a:rPr lang="en-US" sz="1800" b="0" i="0" u="none" strike="noStrike" baseline="0" dirty="0">
                <a:solidFill>
                  <a:srgbClr val="000000"/>
                </a:solidFill>
                <a:latin typeface="Times New Roman" panose="02020603050405020304" pitchFamily="18" charset="0"/>
              </a:rPr>
              <a:t>buildings as well as providing transfer of all types of data throughout the single optimized network. </a:t>
            </a:r>
            <a:endParaRPr lang="en-IN" dirty="0"/>
          </a:p>
        </p:txBody>
      </p:sp>
    </p:spTree>
    <p:extLst>
      <p:ext uri="{BB962C8B-B14F-4D97-AF65-F5344CB8AC3E}">
        <p14:creationId xmlns:p14="http://schemas.microsoft.com/office/powerpoint/2010/main" val="420476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117D-E573-4CD9-80A9-2B24CAEF4061}"/>
              </a:ext>
            </a:extLst>
          </p:cNvPr>
          <p:cNvSpPr>
            <a:spLocks noGrp="1"/>
          </p:cNvSpPr>
          <p:nvPr>
            <p:ph type="title"/>
          </p:nvPr>
        </p:nvSpPr>
        <p:spPr>
          <a:xfrm>
            <a:off x="677334" y="432047"/>
            <a:ext cx="8596668" cy="588885"/>
          </a:xfrm>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C98DD783-624E-4714-93D6-A90D87EF7336}"/>
              </a:ext>
            </a:extLst>
          </p:cNvPr>
          <p:cNvSpPr>
            <a:spLocks noGrp="1"/>
          </p:cNvSpPr>
          <p:nvPr>
            <p:ph idx="1"/>
          </p:nvPr>
        </p:nvSpPr>
        <p:spPr>
          <a:xfrm>
            <a:off x="677334" y="1020933"/>
            <a:ext cx="8596668" cy="5020430"/>
          </a:xfrm>
        </p:spPr>
        <p:txBody>
          <a:bodyPr/>
          <a:lstStyle/>
          <a:p>
            <a:pPr marL="0" indent="0" algn="l">
              <a:buNone/>
            </a:pP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1) Sun, L., Wu, J., Zhang, Y., &amp; Yin, H. (2013, April). “Comparison between physical devices and simulator software for Cisco network technology teaching”. In Computer Science &amp;Education (ICCSE), 2013 8th International Conference on (pp. 1357-1360). IEEE </a:t>
            </a:r>
          </a:p>
          <a:p>
            <a:r>
              <a:rPr lang="en-US" sz="1800" b="0" i="0" u="none" strike="noStrike" baseline="0" dirty="0">
                <a:solidFill>
                  <a:srgbClr val="000000"/>
                </a:solidFill>
                <a:latin typeface="Times New Roman" panose="02020603050405020304" pitchFamily="18" charset="0"/>
              </a:rPr>
              <a:t>2) Roberto Minerva </a:t>
            </a:r>
            <a:r>
              <a:rPr lang="en-US" sz="1800" b="0" i="0" u="none" strike="noStrike" baseline="0" dirty="0" err="1">
                <a:solidFill>
                  <a:srgbClr val="000000"/>
                </a:solidFill>
                <a:latin typeface="Times New Roman" panose="02020603050405020304" pitchFamily="18" charset="0"/>
              </a:rPr>
              <a:t>AbiyBiru</a:t>
            </a:r>
            <a:r>
              <a:rPr lang="en-US" sz="1800" b="0" i="0" u="none" strike="noStrike" baseline="0" dirty="0">
                <a:solidFill>
                  <a:srgbClr val="000000"/>
                </a:solidFill>
                <a:latin typeface="Times New Roman" panose="02020603050405020304" pitchFamily="18" charset="0"/>
              </a:rPr>
              <a:t>, "Towards a Definition of the Internet of Things” IEEE IOT Initiative white paper. </a:t>
            </a:r>
          </a:p>
          <a:p>
            <a:r>
              <a:rPr lang="en-IN" sz="1800" b="0" i="0" u="none" strike="noStrike" baseline="0" dirty="0">
                <a:solidFill>
                  <a:srgbClr val="000000"/>
                </a:solidFill>
                <a:latin typeface="Times New Roman" panose="02020603050405020304" pitchFamily="18" charset="0"/>
              </a:rPr>
              <a:t>3) “Design and Simulation of Local Area Network Using Cisco Packet Tracer”. The International Journal of Engineering and Science (IJES) || Volume || 6 || Issue || 10 || Pages || PP 63- 77 || 2017 || ISSN (e): 2319 – 1813 ISSN (p): 2319 – 1805. </a:t>
            </a:r>
          </a:p>
          <a:p>
            <a:r>
              <a:rPr lang="en-US" sz="1800" b="0" i="0" u="none" strike="noStrike" baseline="0" dirty="0">
                <a:solidFill>
                  <a:srgbClr val="000000"/>
                </a:solidFill>
                <a:latin typeface="Times New Roman" panose="02020603050405020304" pitchFamily="18" charset="0"/>
              </a:rPr>
              <a:t>4) Qin, X. U. E. "Simulation Experimental Teaching of Computer Network Based on Packet Tracer [J]." Research and Exploration in Laboratory 2 (2010): 57-59. </a:t>
            </a:r>
          </a:p>
          <a:p>
            <a:r>
              <a:rPr lang="en-US" sz="1800" b="0" i="0" u="none" strike="noStrike" baseline="0" dirty="0">
                <a:solidFill>
                  <a:srgbClr val="000000"/>
                </a:solidFill>
                <a:latin typeface="Times New Roman" panose="02020603050405020304" pitchFamily="18" charset="0"/>
              </a:rPr>
              <a:t>5) Current, John R., Charles S. </a:t>
            </a:r>
            <a:r>
              <a:rPr lang="en-US" sz="1800" b="0" i="0" u="none" strike="noStrike" baseline="0" dirty="0" err="1">
                <a:solidFill>
                  <a:srgbClr val="000000"/>
                </a:solidFill>
                <a:latin typeface="Times New Roman" panose="02020603050405020304" pitchFamily="18" charset="0"/>
              </a:rPr>
              <a:t>ReVelle</a:t>
            </a:r>
            <a:r>
              <a:rPr lang="en-US" sz="1800" b="0" i="0" u="none" strike="noStrike" baseline="0" dirty="0">
                <a:solidFill>
                  <a:srgbClr val="000000"/>
                </a:solidFill>
                <a:latin typeface="Times New Roman" panose="02020603050405020304" pitchFamily="18" charset="0"/>
              </a:rPr>
              <a:t>, and Jared L. </a:t>
            </a:r>
            <a:r>
              <a:rPr lang="en-US" sz="1800" b="0" i="0" u="none" strike="noStrike" baseline="0" dirty="0" err="1">
                <a:solidFill>
                  <a:srgbClr val="000000"/>
                </a:solidFill>
                <a:latin typeface="Times New Roman" panose="02020603050405020304" pitchFamily="18" charset="0"/>
              </a:rPr>
              <a:t>Cohon</a:t>
            </a:r>
            <a:r>
              <a:rPr lang="en-US" sz="1800" b="0" i="0" u="none" strike="noStrike" baseline="0" dirty="0">
                <a:solidFill>
                  <a:srgbClr val="000000"/>
                </a:solidFill>
                <a:latin typeface="Times New Roman" panose="02020603050405020304" pitchFamily="18" charset="0"/>
              </a:rPr>
              <a:t>. "The hierarchical network design problem." European Journal of Operational Research 27.1 (1986): 57-66. </a:t>
            </a:r>
          </a:p>
          <a:p>
            <a:endParaRPr lang="en-IN" dirty="0"/>
          </a:p>
        </p:txBody>
      </p:sp>
    </p:spTree>
    <p:extLst>
      <p:ext uri="{BB962C8B-B14F-4D97-AF65-F5344CB8AC3E}">
        <p14:creationId xmlns:p14="http://schemas.microsoft.com/office/powerpoint/2010/main" val="126094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EC51-ED0C-47FC-A526-62D762FAC1E7}"/>
              </a:ext>
            </a:extLst>
          </p:cNvPr>
          <p:cNvSpPr>
            <a:spLocks noGrp="1"/>
          </p:cNvSpPr>
          <p:nvPr>
            <p:ph type="title"/>
          </p:nvPr>
        </p:nvSpPr>
        <p:spPr>
          <a:xfrm>
            <a:off x="677334" y="609600"/>
            <a:ext cx="8596668" cy="580008"/>
          </a:xfrm>
        </p:spPr>
        <p:txBody>
          <a:bodyPr>
            <a:normAutofit fontScale="90000"/>
          </a:bodyPr>
          <a:lstStyle/>
          <a:p>
            <a:r>
              <a:rPr lang="en-US" dirty="0"/>
              <a:t>Outline</a:t>
            </a:r>
            <a:endParaRPr lang="en-IN" dirty="0"/>
          </a:p>
        </p:txBody>
      </p:sp>
      <p:sp>
        <p:nvSpPr>
          <p:cNvPr id="3" name="Content Placeholder 2">
            <a:extLst>
              <a:ext uri="{FF2B5EF4-FFF2-40B4-BE49-F238E27FC236}">
                <a16:creationId xmlns:a16="http://schemas.microsoft.com/office/drawing/2014/main" id="{2CE5A74C-14C6-4ED4-BA07-AB9874F78D93}"/>
              </a:ext>
            </a:extLst>
          </p:cNvPr>
          <p:cNvSpPr>
            <a:spLocks noGrp="1"/>
          </p:cNvSpPr>
          <p:nvPr>
            <p:ph idx="1"/>
          </p:nvPr>
        </p:nvSpPr>
        <p:spPr>
          <a:xfrm>
            <a:off x="677334" y="1376039"/>
            <a:ext cx="8596668" cy="4665323"/>
          </a:xfrm>
        </p:spPr>
        <p:txBody>
          <a:bodyPr>
            <a:normAutofit fontScale="92500" lnSpcReduction="10000"/>
          </a:bodyPr>
          <a:lstStyle/>
          <a:p>
            <a:r>
              <a:rPr lang="en-US" dirty="0"/>
              <a:t>Abstract</a:t>
            </a:r>
          </a:p>
          <a:p>
            <a:r>
              <a:rPr lang="en-US" dirty="0"/>
              <a:t>Introduction</a:t>
            </a:r>
          </a:p>
          <a:p>
            <a:r>
              <a:rPr lang="en-US" dirty="0"/>
              <a:t>Problem Statement </a:t>
            </a:r>
          </a:p>
          <a:p>
            <a:r>
              <a:rPr lang="en-US" dirty="0"/>
              <a:t>Objectives</a:t>
            </a:r>
          </a:p>
          <a:p>
            <a:r>
              <a:rPr lang="en-US" dirty="0"/>
              <a:t>Network Requirements</a:t>
            </a:r>
          </a:p>
          <a:p>
            <a:r>
              <a:rPr lang="en-US" dirty="0"/>
              <a:t>Major Design and Functional Areas</a:t>
            </a:r>
          </a:p>
          <a:p>
            <a:r>
              <a:rPr lang="en-US" dirty="0"/>
              <a:t>Infrastructure</a:t>
            </a:r>
          </a:p>
          <a:p>
            <a:r>
              <a:rPr lang="en-US" dirty="0"/>
              <a:t>Network Devices</a:t>
            </a:r>
          </a:p>
          <a:p>
            <a:r>
              <a:rPr lang="en-US" dirty="0"/>
              <a:t>Request for Proposal</a:t>
            </a:r>
          </a:p>
          <a:p>
            <a:r>
              <a:rPr lang="en-IN" dirty="0"/>
              <a:t>IP Address Planning</a:t>
            </a:r>
          </a:p>
          <a:p>
            <a:r>
              <a:rPr lang="en-IN" dirty="0"/>
              <a:t>Routing Protocol Plan</a:t>
            </a:r>
          </a:p>
          <a:p>
            <a:r>
              <a:rPr lang="en-US" dirty="0"/>
              <a:t>Network Design Conclusion </a:t>
            </a:r>
          </a:p>
          <a:p>
            <a:r>
              <a:rPr lang="en-US" dirty="0"/>
              <a:t>References</a:t>
            </a:r>
            <a:endParaRPr lang="en-IN" dirty="0"/>
          </a:p>
        </p:txBody>
      </p:sp>
    </p:spTree>
    <p:extLst>
      <p:ext uri="{BB962C8B-B14F-4D97-AF65-F5344CB8AC3E}">
        <p14:creationId xmlns:p14="http://schemas.microsoft.com/office/powerpoint/2010/main" val="415613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BDEC-FC27-47B3-9A06-F51F77DA5641}"/>
              </a:ext>
            </a:extLst>
          </p:cNvPr>
          <p:cNvSpPr>
            <a:spLocks noGrp="1"/>
          </p:cNvSpPr>
          <p:nvPr>
            <p:ph type="title"/>
          </p:nvPr>
        </p:nvSpPr>
        <p:spPr>
          <a:xfrm>
            <a:off x="677334" y="609600"/>
            <a:ext cx="8596668" cy="500109"/>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6BBD78EB-AA3C-4A6F-8C70-2B19692A054A}"/>
              </a:ext>
            </a:extLst>
          </p:cNvPr>
          <p:cNvSpPr>
            <a:spLocks noGrp="1"/>
          </p:cNvSpPr>
          <p:nvPr>
            <p:ph idx="1"/>
          </p:nvPr>
        </p:nvSpPr>
        <p:spPr>
          <a:xfrm>
            <a:off x="677334" y="1233997"/>
            <a:ext cx="8596668" cy="4807366"/>
          </a:xfrm>
        </p:spPr>
        <p:txBody>
          <a:bodyPr/>
          <a:lstStyle/>
          <a:p>
            <a:pPr marL="0" indent="0">
              <a:lnSpc>
                <a:spcPct val="150000"/>
              </a:lnSpc>
              <a:buNone/>
            </a:pPr>
            <a:r>
              <a:rPr lang="en-US" sz="1800" b="0" i="0" u="none" strike="noStrike" baseline="0" dirty="0">
                <a:solidFill>
                  <a:srgbClr val="000000"/>
                </a:solidFill>
                <a:latin typeface="Times New Roman" panose="02020603050405020304" pitchFamily="18" charset="0"/>
              </a:rPr>
              <a:t>This School Network Scenario is about designing a topology of a network that is a LAN (Local Area Network) for a School in which various computers of different departments are set up so that they can interact and communicate with each other by interchanging data. To design a networking scenario for a school which connect various departments to each other’s, it puts forward communication among different departments. </a:t>
            </a:r>
            <a:r>
              <a:rPr lang="en-US" dirty="0">
                <a:solidFill>
                  <a:srgbClr val="000000"/>
                </a:solidFill>
                <a:latin typeface="Times New Roman" panose="02020603050405020304" pitchFamily="18" charset="0"/>
              </a:rPr>
              <a:t>SNS</a:t>
            </a:r>
            <a:r>
              <a:rPr lang="en-US" sz="1800" b="0" i="0" u="none" strike="noStrike" baseline="0" dirty="0">
                <a:solidFill>
                  <a:srgbClr val="000000"/>
                </a:solidFill>
                <a:latin typeface="Times New Roman" panose="02020603050405020304" pitchFamily="18" charset="0"/>
              </a:rPr>
              <a:t> is used to design a systematic and well-planned topology, satisfying all the necessities of the school (i.e. client). SNS come up with a network with good performance. </a:t>
            </a:r>
            <a:endParaRPr lang="en-IN" dirty="0"/>
          </a:p>
        </p:txBody>
      </p:sp>
    </p:spTree>
    <p:extLst>
      <p:ext uri="{BB962C8B-B14F-4D97-AF65-F5344CB8AC3E}">
        <p14:creationId xmlns:p14="http://schemas.microsoft.com/office/powerpoint/2010/main" val="312129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AE2E-EE3F-4466-8219-5C1CECAE430F}"/>
              </a:ext>
            </a:extLst>
          </p:cNvPr>
          <p:cNvSpPr>
            <a:spLocks noGrp="1"/>
          </p:cNvSpPr>
          <p:nvPr>
            <p:ph type="title"/>
          </p:nvPr>
        </p:nvSpPr>
        <p:spPr>
          <a:xfrm>
            <a:off x="677334" y="609600"/>
            <a:ext cx="8596668" cy="553375"/>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C2EAE46D-5573-4F94-9E78-F67C1049526B}"/>
              </a:ext>
            </a:extLst>
          </p:cNvPr>
          <p:cNvSpPr>
            <a:spLocks noGrp="1"/>
          </p:cNvSpPr>
          <p:nvPr>
            <p:ph idx="1"/>
          </p:nvPr>
        </p:nvSpPr>
        <p:spPr>
          <a:xfrm>
            <a:off x="677334" y="1162975"/>
            <a:ext cx="8596668" cy="4878388"/>
          </a:xfrm>
        </p:spPr>
        <p:txBody>
          <a:bodyPr/>
          <a:lstStyle/>
          <a:p>
            <a:pPr>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School network comprises of various departments mainly primary, secondary and for teaching staff. Each department should be able to communicate with one another departments reliably and effectively.</a:t>
            </a:r>
          </a:p>
          <a:p>
            <a:pPr>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Several restrictions must be imposed in the network like blocking certain IPs, websites and traffic. </a:t>
            </a:r>
          </a:p>
          <a:p>
            <a:pPr>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robust firewall need to be in place for the protection of the network.  </a:t>
            </a:r>
          </a:p>
          <a:p>
            <a:pPr>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staff data is of great importance and needs to be confidential and secure, so various security mechanism need to be deployed in the network.</a:t>
            </a:r>
          </a:p>
          <a:p>
            <a:pPr>
              <a:lnSpc>
                <a:spcPct val="150000"/>
              </a:lnSpc>
            </a:pPr>
            <a:endParaRPr lang="en-IN" dirty="0"/>
          </a:p>
        </p:txBody>
      </p:sp>
    </p:spTree>
    <p:extLst>
      <p:ext uri="{BB962C8B-B14F-4D97-AF65-F5344CB8AC3E}">
        <p14:creationId xmlns:p14="http://schemas.microsoft.com/office/powerpoint/2010/main" val="150169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E684-4E62-4C66-94CE-E1C35D517B17}"/>
              </a:ext>
            </a:extLst>
          </p:cNvPr>
          <p:cNvSpPr>
            <a:spLocks noGrp="1"/>
          </p:cNvSpPr>
          <p:nvPr>
            <p:ph type="title"/>
          </p:nvPr>
        </p:nvSpPr>
        <p:spPr>
          <a:xfrm>
            <a:off x="677334" y="510467"/>
            <a:ext cx="8596668" cy="553375"/>
          </a:xfrm>
        </p:spPr>
        <p:txBody>
          <a:bodyPr>
            <a:normAutofit fontScale="90000"/>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E89A1F63-A769-4AA6-9647-E0F3B1A18FBD}"/>
              </a:ext>
            </a:extLst>
          </p:cNvPr>
          <p:cNvSpPr>
            <a:spLocks noGrp="1"/>
          </p:cNvSpPr>
          <p:nvPr>
            <p:ph idx="1"/>
          </p:nvPr>
        </p:nvSpPr>
        <p:spPr>
          <a:xfrm>
            <a:off x="677334" y="1225118"/>
            <a:ext cx="8596668" cy="5113537"/>
          </a:xfrm>
        </p:spPr>
        <p:txBody>
          <a:bodyPr>
            <a:normAutofit fontScale="25000" lnSpcReduction="20000"/>
          </a:bodyPr>
          <a:lstStyle/>
          <a:p>
            <a:pPr>
              <a:lnSpc>
                <a:spcPct val="107000"/>
              </a:lnSpc>
              <a:spcAft>
                <a:spcPts val="800"/>
              </a:spcAft>
            </a:pPr>
            <a:r>
              <a:rPr lang="en-IN" sz="7200" dirty="0">
                <a:effectLst/>
                <a:latin typeface="Calibri" panose="020F0502020204030204" pitchFamily="34" charset="0"/>
                <a:ea typeface="Calibri" panose="020F0502020204030204" pitchFamily="34" charset="0"/>
                <a:cs typeface="Times New Roman" panose="02020603050405020304" pitchFamily="18" charset="0"/>
              </a:rPr>
              <a:t>The existing system is a very basic system. College mainly comprises of three main sections as</a:t>
            </a:r>
          </a:p>
          <a:p>
            <a:pPr marL="0" indent="0">
              <a:lnSpc>
                <a:spcPct val="107000"/>
              </a:lnSpc>
              <a:spcAft>
                <a:spcPts val="800"/>
              </a:spcAft>
              <a:buNone/>
            </a:pPr>
            <a:r>
              <a:rPr lang="en-IN" sz="7200" dirty="0">
                <a:effectLst/>
                <a:latin typeface="Calibri" panose="020F0502020204030204" pitchFamily="34" charset="0"/>
                <a:ea typeface="Calibri" panose="020F0502020204030204" pitchFamily="34" charset="0"/>
                <a:cs typeface="Times New Roman" panose="02020603050405020304" pitchFamily="18" charset="0"/>
              </a:rPr>
              <a:t>	1. Primary</a:t>
            </a:r>
          </a:p>
          <a:p>
            <a:pPr marL="0" indent="0">
              <a:lnSpc>
                <a:spcPct val="107000"/>
              </a:lnSpc>
              <a:spcAft>
                <a:spcPts val="800"/>
              </a:spcAft>
              <a:buNone/>
            </a:pPr>
            <a:r>
              <a:rPr lang="en-IN" sz="7200" dirty="0">
                <a:effectLst/>
                <a:latin typeface="Calibri" panose="020F0502020204030204" pitchFamily="34" charset="0"/>
                <a:ea typeface="Calibri" panose="020F0502020204030204" pitchFamily="34" charset="0"/>
                <a:cs typeface="Times New Roman" panose="02020603050405020304" pitchFamily="18" charset="0"/>
              </a:rPr>
              <a:t>	2. Secondary</a:t>
            </a:r>
          </a:p>
          <a:p>
            <a:pPr marL="0" indent="0">
              <a:lnSpc>
                <a:spcPct val="107000"/>
              </a:lnSpc>
              <a:spcAft>
                <a:spcPts val="800"/>
              </a:spcAft>
              <a:buNone/>
            </a:pPr>
            <a:r>
              <a:rPr lang="en-IN" sz="7200" dirty="0">
                <a:effectLst/>
                <a:latin typeface="Calibri" panose="020F0502020204030204" pitchFamily="34" charset="0"/>
                <a:ea typeface="Calibri" panose="020F0502020204030204" pitchFamily="34" charset="0"/>
                <a:cs typeface="Times New Roman" panose="02020603050405020304" pitchFamily="18" charset="0"/>
              </a:rPr>
              <a:t>	3. Staff</a:t>
            </a:r>
          </a:p>
          <a:p>
            <a:pPr>
              <a:lnSpc>
                <a:spcPct val="120000"/>
              </a:lnSpc>
              <a:spcAft>
                <a:spcPts val="800"/>
              </a:spcAft>
            </a:pPr>
            <a:r>
              <a:rPr lang="en-IN" sz="7200" dirty="0">
                <a:effectLst/>
                <a:latin typeface="Calibri" panose="020F0502020204030204" pitchFamily="34" charset="0"/>
                <a:ea typeface="Calibri" panose="020F0502020204030204" pitchFamily="34" charset="0"/>
                <a:cs typeface="Times New Roman" panose="02020603050405020304" pitchFamily="18" charset="0"/>
              </a:rPr>
              <a:t>All the hosts are assigned with static IPs and are assigned in the order in which it where set up. No support for dynamic. IP allocations. Even though the working is divided into three major sectors all the host, multimedia devices are connected in a single network. Thus, network security and maintenance are difficult. One more problem observed was the existing switches were outdated and hence could not prove to be beneficial for the network administrator to observe monitor and handle the network traffic the system has no remote access to the network. Absence of basic small-scale businesses firewall was also observed. Thus, security is also compromised. Three server rooms were used for the purpose of independent networking which further caused wastage of power and money.</a:t>
            </a:r>
          </a:p>
          <a:p>
            <a:endParaRPr lang="en-IN" dirty="0"/>
          </a:p>
        </p:txBody>
      </p:sp>
    </p:spTree>
    <p:extLst>
      <p:ext uri="{BB962C8B-B14F-4D97-AF65-F5344CB8AC3E}">
        <p14:creationId xmlns:p14="http://schemas.microsoft.com/office/powerpoint/2010/main" val="171151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37D3-ADE5-42D2-92C9-7A27C1EC1C6F}"/>
              </a:ext>
            </a:extLst>
          </p:cNvPr>
          <p:cNvSpPr>
            <a:spLocks noGrp="1"/>
          </p:cNvSpPr>
          <p:nvPr>
            <p:ph type="title"/>
          </p:nvPr>
        </p:nvSpPr>
        <p:spPr>
          <a:xfrm>
            <a:off x="677334" y="440924"/>
            <a:ext cx="8596668" cy="473476"/>
          </a:xfrm>
        </p:spPr>
        <p:txBody>
          <a:bodyPr>
            <a:normAutofit fontScale="90000"/>
          </a:bodyPr>
          <a:lstStyle/>
          <a:p>
            <a:r>
              <a:rPr lang="en-US" dirty="0"/>
              <a:t>Objective</a:t>
            </a:r>
            <a:endParaRPr lang="en-IN" dirty="0"/>
          </a:p>
        </p:txBody>
      </p:sp>
      <p:sp>
        <p:nvSpPr>
          <p:cNvPr id="3" name="Content Placeholder 2">
            <a:extLst>
              <a:ext uri="{FF2B5EF4-FFF2-40B4-BE49-F238E27FC236}">
                <a16:creationId xmlns:a16="http://schemas.microsoft.com/office/drawing/2014/main" id="{CABD8302-4D52-4486-A103-34DDD3316218}"/>
              </a:ext>
            </a:extLst>
          </p:cNvPr>
          <p:cNvSpPr>
            <a:spLocks noGrp="1"/>
          </p:cNvSpPr>
          <p:nvPr>
            <p:ph idx="1"/>
          </p:nvPr>
        </p:nvSpPr>
        <p:spPr>
          <a:xfrm>
            <a:off x="677334" y="1083076"/>
            <a:ext cx="8596668" cy="4958287"/>
          </a:xfrm>
        </p:spPr>
        <p:txBody>
          <a:bodyPr/>
          <a:lstStyle/>
          <a:p>
            <a:pPr>
              <a:lnSpc>
                <a:spcPct val="150000"/>
              </a:lnSpc>
            </a:pPr>
            <a:r>
              <a:rPr lang="en-US" b="0" i="0" u="none" strike="noStrike" baseline="0" dirty="0">
                <a:solidFill>
                  <a:schemeClr val="tx1"/>
                </a:solidFill>
                <a:latin typeface="Times New Roman" panose="02020603050405020304" pitchFamily="18" charset="0"/>
                <a:cs typeface="Times New Roman" panose="02020603050405020304" pitchFamily="18" charset="0"/>
              </a:rPr>
              <a:t>The main objective of the proposed network is to update the existing network and also enhance its capabilities and increase the flexibility of the network which will eventually provide good security. </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Keeping the network simple, uncluttered yet functional enough for its users.</a:t>
            </a:r>
            <a:endParaRPr lang="en-US" b="0" i="0" u="none" strike="noStrike" baseline="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Establish a secure network overall the departments, and ensuring its complete availability for its users whenever required.</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To ensure easy and quick maintenance of the servers and network devices over the network.</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38058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D1A1D-330D-45BE-91C4-4D4166565419}"/>
              </a:ext>
            </a:extLst>
          </p:cNvPr>
          <p:cNvSpPr>
            <a:spLocks noGrp="1"/>
          </p:cNvSpPr>
          <p:nvPr>
            <p:ph type="title"/>
          </p:nvPr>
        </p:nvSpPr>
        <p:spPr>
          <a:xfrm>
            <a:off x="677334" y="545977"/>
            <a:ext cx="8596668" cy="597763"/>
          </a:xfrm>
        </p:spPr>
        <p:txBody>
          <a:bodyPr>
            <a:normAutofit fontScale="90000"/>
          </a:bodyPr>
          <a:lstStyle/>
          <a:p>
            <a:r>
              <a:rPr lang="en-US" dirty="0"/>
              <a:t>Network Requirements</a:t>
            </a:r>
            <a:endParaRPr lang="en-IN" dirty="0"/>
          </a:p>
        </p:txBody>
      </p:sp>
      <p:sp>
        <p:nvSpPr>
          <p:cNvPr id="3" name="Content Placeholder 2">
            <a:extLst>
              <a:ext uri="{FF2B5EF4-FFF2-40B4-BE49-F238E27FC236}">
                <a16:creationId xmlns:a16="http://schemas.microsoft.com/office/drawing/2014/main" id="{C94857E7-4B20-4F22-94EA-404DCE6B1E05}"/>
              </a:ext>
            </a:extLst>
          </p:cNvPr>
          <p:cNvSpPr>
            <a:spLocks noGrp="1"/>
          </p:cNvSpPr>
          <p:nvPr>
            <p:ph idx="1"/>
          </p:nvPr>
        </p:nvSpPr>
        <p:spPr>
          <a:xfrm>
            <a:off x="677334" y="1216241"/>
            <a:ext cx="8596668" cy="5095782"/>
          </a:xfrm>
        </p:spPr>
        <p:txBody>
          <a:bodyPr>
            <a:normAutofit lnSpcReduction="10000"/>
          </a:bodyPr>
          <a:lstStyle/>
          <a:p>
            <a:pPr>
              <a:lnSpc>
                <a:spcPct val="170000"/>
              </a:lnSpc>
            </a:pPr>
            <a:r>
              <a:rPr lang="en-US" b="0" i="0" u="none" strike="noStrike" baseline="0" dirty="0">
                <a:solidFill>
                  <a:srgbClr val="000000"/>
                </a:solidFill>
                <a:latin typeface="Times New Roman" panose="02020603050405020304" pitchFamily="18" charset="0"/>
              </a:rPr>
              <a:t>The new system should be able to reduce internet downtime. Download and upload links should be maintained above 5 Mbps speed requirement. </a:t>
            </a:r>
          </a:p>
          <a:p>
            <a:pPr>
              <a:lnSpc>
                <a:spcPct val="170000"/>
              </a:lnSpc>
            </a:pPr>
            <a:r>
              <a:rPr lang="en-US" b="0" i="0" u="none" strike="noStrike" baseline="0" dirty="0">
                <a:solidFill>
                  <a:srgbClr val="000000"/>
                </a:solidFill>
                <a:latin typeface="Times New Roman" panose="02020603050405020304" pitchFamily="18" charset="0"/>
              </a:rPr>
              <a:t>Network will be scalable. </a:t>
            </a:r>
          </a:p>
          <a:p>
            <a:pPr>
              <a:lnSpc>
                <a:spcPct val="170000"/>
              </a:lnSpc>
            </a:pPr>
            <a:r>
              <a:rPr lang="en-US" b="0" i="0" u="none" strike="noStrike" baseline="0" dirty="0">
                <a:solidFill>
                  <a:srgbClr val="000000"/>
                </a:solidFill>
                <a:latin typeface="Times New Roman" panose="02020603050405020304" pitchFamily="18" charset="0"/>
              </a:rPr>
              <a:t>The system should support remote access. </a:t>
            </a:r>
          </a:p>
          <a:p>
            <a:pPr>
              <a:lnSpc>
                <a:spcPct val="170000"/>
              </a:lnSpc>
            </a:pPr>
            <a:r>
              <a:rPr lang="en-US" b="0" i="0" u="none" strike="noStrike" baseline="0" dirty="0">
                <a:solidFill>
                  <a:srgbClr val="000000"/>
                </a:solidFill>
                <a:latin typeface="Times New Roman" panose="02020603050405020304" pitchFamily="18" charset="0"/>
              </a:rPr>
              <a:t>Should comprise of data centers with necessary security features and support. </a:t>
            </a:r>
          </a:p>
          <a:p>
            <a:pPr>
              <a:lnSpc>
                <a:spcPct val="170000"/>
              </a:lnSpc>
            </a:pPr>
            <a:r>
              <a:rPr lang="en-US" dirty="0">
                <a:solidFill>
                  <a:srgbClr val="000000"/>
                </a:solidFill>
                <a:latin typeface="Times New Roman" panose="02020603050405020304" pitchFamily="18" charset="0"/>
              </a:rPr>
              <a:t>Routers, Switches</a:t>
            </a:r>
          </a:p>
          <a:p>
            <a:pPr>
              <a:lnSpc>
                <a:spcPct val="170000"/>
              </a:lnSpc>
            </a:pPr>
            <a:r>
              <a:rPr lang="en-US" b="0" i="0" u="none" strike="noStrike" baseline="0" dirty="0">
                <a:solidFill>
                  <a:srgbClr val="000000"/>
                </a:solidFill>
                <a:latin typeface="Times New Roman" panose="02020603050405020304" pitchFamily="18" charset="0"/>
              </a:rPr>
              <a:t>FTP </a:t>
            </a:r>
            <a:r>
              <a:rPr lang="en-US" dirty="0">
                <a:solidFill>
                  <a:srgbClr val="000000"/>
                </a:solidFill>
                <a:latin typeface="Times New Roman" panose="02020603050405020304" pitchFamily="18" charset="0"/>
              </a:rPr>
              <a:t>Servers</a:t>
            </a:r>
          </a:p>
          <a:p>
            <a:pPr>
              <a:lnSpc>
                <a:spcPct val="170000"/>
              </a:lnSpc>
            </a:pPr>
            <a:r>
              <a:rPr lang="en-US" dirty="0">
                <a:solidFill>
                  <a:srgbClr val="000000"/>
                </a:solidFill>
                <a:latin typeface="Times New Roman" panose="02020603050405020304" pitchFamily="18" charset="0"/>
              </a:rPr>
              <a:t>Desktop devices</a:t>
            </a:r>
          </a:p>
          <a:p>
            <a:pPr>
              <a:lnSpc>
                <a:spcPct val="170000"/>
              </a:lnSpc>
            </a:pPr>
            <a:r>
              <a:rPr lang="en-US" b="0" i="0" u="none" strike="noStrike" baseline="0" dirty="0">
                <a:solidFill>
                  <a:srgbClr val="000000"/>
                </a:solidFill>
                <a:latin typeface="Times New Roman" panose="02020603050405020304" pitchFamily="18" charset="0"/>
              </a:rPr>
              <a:t>Connectors and Cables</a:t>
            </a:r>
          </a:p>
          <a:p>
            <a:endParaRPr lang="en-IN" dirty="0"/>
          </a:p>
        </p:txBody>
      </p:sp>
    </p:spTree>
    <p:extLst>
      <p:ext uri="{BB962C8B-B14F-4D97-AF65-F5344CB8AC3E}">
        <p14:creationId xmlns:p14="http://schemas.microsoft.com/office/powerpoint/2010/main" val="163651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4E7E8-7356-449B-A505-EF164ADAFE39}"/>
              </a:ext>
            </a:extLst>
          </p:cNvPr>
          <p:cNvSpPr>
            <a:spLocks noGrp="1"/>
          </p:cNvSpPr>
          <p:nvPr>
            <p:ph type="title"/>
          </p:nvPr>
        </p:nvSpPr>
        <p:spPr>
          <a:xfrm>
            <a:off x="677334" y="609600"/>
            <a:ext cx="8596668" cy="606641"/>
          </a:xfrm>
        </p:spPr>
        <p:txBody>
          <a:bodyPr>
            <a:normAutofit fontScale="90000"/>
          </a:bodyPr>
          <a:lstStyle/>
          <a:p>
            <a:r>
              <a:rPr lang="en-US" dirty="0"/>
              <a:t>Major Design and Functional Areas</a:t>
            </a:r>
            <a:endParaRPr lang="en-IN" dirty="0"/>
          </a:p>
        </p:txBody>
      </p:sp>
      <p:sp>
        <p:nvSpPr>
          <p:cNvPr id="3" name="Content Placeholder 2">
            <a:extLst>
              <a:ext uri="{FF2B5EF4-FFF2-40B4-BE49-F238E27FC236}">
                <a16:creationId xmlns:a16="http://schemas.microsoft.com/office/drawing/2014/main" id="{233DA9A9-B59E-4172-885F-4F34EA525E6A}"/>
              </a:ext>
            </a:extLst>
          </p:cNvPr>
          <p:cNvSpPr>
            <a:spLocks noGrp="1"/>
          </p:cNvSpPr>
          <p:nvPr>
            <p:ph idx="1"/>
          </p:nvPr>
        </p:nvSpPr>
        <p:spPr>
          <a:xfrm>
            <a:off x="677334" y="1145219"/>
            <a:ext cx="8596668" cy="5103181"/>
          </a:xfrm>
        </p:spPr>
        <p:txBody>
          <a:bodyPr>
            <a:normAutofit/>
          </a:bodyPr>
          <a:lstStyle/>
          <a:p>
            <a:pPr marL="0" indent="0">
              <a:buNone/>
            </a:pPr>
            <a:r>
              <a:rPr lang="en-US" sz="1800" b="0" i="0" u="none" strike="noStrike" baseline="0" dirty="0">
                <a:solidFill>
                  <a:srgbClr val="000000"/>
                </a:solidFill>
                <a:latin typeface="Times New Roman" panose="02020603050405020304" pitchFamily="18" charset="0"/>
              </a:rPr>
              <a:t>The new system planned comprises of IP based switches that remain as the access point to </a:t>
            </a:r>
            <a:r>
              <a:rPr lang="en-US" sz="1800" b="0" i="0" u="none" strike="noStrike" baseline="0" dirty="0" err="1">
                <a:solidFill>
                  <a:srgbClr val="000000"/>
                </a:solidFill>
                <a:latin typeface="Times New Roman" panose="02020603050405020304" pitchFamily="18" charset="0"/>
              </a:rPr>
              <a:t>lan</a:t>
            </a:r>
            <a:r>
              <a:rPr lang="en-US" sz="1800" b="0" i="0" u="none" strike="noStrike" baseline="0" dirty="0">
                <a:solidFill>
                  <a:srgbClr val="000000"/>
                </a:solidFill>
                <a:latin typeface="Times New Roman" panose="02020603050405020304" pitchFamily="18" charset="0"/>
              </a:rPr>
              <a:t>-based (ethernet) as well as Wi-Fi-based connectivity. These switches provide SNMP support as well so that traffic monitoring becomes easy. </a:t>
            </a:r>
            <a:endParaRPr lang="en-US" sz="1800" b="0" i="0" u="none" strike="noStrike" baseline="0" dirty="0">
              <a:solidFill>
                <a:srgbClr val="000000"/>
              </a:solidFill>
              <a:latin typeface="Georgia" panose="02040502050405020303" pitchFamily="18" charset="0"/>
            </a:endParaRPr>
          </a:p>
          <a:p>
            <a:pPr marL="0" indent="0">
              <a:buNone/>
            </a:pPr>
            <a:endParaRPr lang="en-US" sz="1800" b="0" i="0" u="none" strike="noStrike" baseline="0" dirty="0">
              <a:solidFill>
                <a:srgbClr val="000000"/>
              </a:solidFill>
              <a:latin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6A8EFA6-09A2-4D98-B716-0D88C262C538}"/>
              </a:ext>
            </a:extLst>
          </p:cNvPr>
          <p:cNvPicPr>
            <a:picLocks noChangeAspect="1"/>
          </p:cNvPicPr>
          <p:nvPr/>
        </p:nvPicPr>
        <p:blipFill>
          <a:blip r:embed="rId2"/>
          <a:stretch>
            <a:fillRect/>
          </a:stretch>
        </p:blipFill>
        <p:spPr>
          <a:xfrm>
            <a:off x="1820343" y="2112933"/>
            <a:ext cx="6533543" cy="4048640"/>
          </a:xfrm>
          <a:prstGeom prst="rect">
            <a:avLst/>
          </a:prstGeom>
        </p:spPr>
      </p:pic>
    </p:spTree>
    <p:extLst>
      <p:ext uri="{BB962C8B-B14F-4D97-AF65-F5344CB8AC3E}">
        <p14:creationId xmlns:p14="http://schemas.microsoft.com/office/powerpoint/2010/main" val="129292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2202-BCB8-436F-9278-38ECD0545D87}"/>
              </a:ext>
            </a:extLst>
          </p:cNvPr>
          <p:cNvSpPr>
            <a:spLocks noGrp="1"/>
          </p:cNvSpPr>
          <p:nvPr>
            <p:ph type="title"/>
          </p:nvPr>
        </p:nvSpPr>
        <p:spPr>
          <a:xfrm>
            <a:off x="677334" y="609600"/>
            <a:ext cx="8596668" cy="588885"/>
          </a:xfrm>
        </p:spPr>
        <p:txBody>
          <a:bodyPr>
            <a:normAutofit fontScale="90000"/>
          </a:bodyPr>
          <a:lstStyle/>
          <a:p>
            <a:r>
              <a:rPr lang="en-US" dirty="0"/>
              <a:t>Infrastructure</a:t>
            </a:r>
            <a:endParaRPr lang="en-IN" dirty="0"/>
          </a:p>
        </p:txBody>
      </p:sp>
      <p:sp>
        <p:nvSpPr>
          <p:cNvPr id="3" name="Content Placeholder 2">
            <a:extLst>
              <a:ext uri="{FF2B5EF4-FFF2-40B4-BE49-F238E27FC236}">
                <a16:creationId xmlns:a16="http://schemas.microsoft.com/office/drawing/2014/main" id="{87010A9C-72F6-4240-A283-928D49882D29}"/>
              </a:ext>
            </a:extLst>
          </p:cNvPr>
          <p:cNvSpPr>
            <a:spLocks noGrp="1"/>
          </p:cNvSpPr>
          <p:nvPr>
            <p:ph idx="1"/>
          </p:nvPr>
        </p:nvSpPr>
        <p:spPr>
          <a:xfrm>
            <a:off x="677334" y="1278385"/>
            <a:ext cx="8596668" cy="4762978"/>
          </a:xfrm>
        </p:spPr>
        <p:txBody>
          <a:bodyPr>
            <a:normAutofit lnSpcReduction="10000"/>
          </a:bodyPr>
          <a:lstStyle/>
          <a:p>
            <a:r>
              <a:rPr lang="en-US" sz="1800" b="0" i="0" u="none" strike="noStrike" baseline="0" dirty="0">
                <a:solidFill>
                  <a:srgbClr val="000000"/>
                </a:solidFill>
                <a:latin typeface="Times New Roman" panose="02020603050405020304" pitchFamily="18" charset="0"/>
              </a:rPr>
              <a:t>The existing system is a very basic system. School mainly comprises of three main sections as </a:t>
            </a:r>
          </a:p>
          <a:p>
            <a:pPr marL="0" indent="0">
              <a:buNone/>
            </a:pPr>
            <a:r>
              <a:rPr lang="en-IN" sz="1800" b="0" i="0" u="none" strike="noStrike" baseline="0" dirty="0">
                <a:solidFill>
                  <a:srgbClr val="000000"/>
                </a:solidFill>
                <a:latin typeface="Times New Roman" panose="02020603050405020304" pitchFamily="18" charset="0"/>
              </a:rPr>
              <a:t>1. Other Departments </a:t>
            </a:r>
          </a:p>
          <a:p>
            <a:pPr marL="0" indent="0">
              <a:buNone/>
            </a:pPr>
            <a:r>
              <a:rPr lang="en-IN" sz="1800" b="0" i="0" u="none" strike="noStrike" baseline="0" dirty="0">
                <a:solidFill>
                  <a:srgbClr val="000000"/>
                </a:solidFill>
                <a:latin typeface="Times New Roman" panose="02020603050405020304" pitchFamily="18" charset="0"/>
              </a:rPr>
              <a:t>2. Exam </a:t>
            </a:r>
            <a:r>
              <a:rPr lang="en-IN" sz="1800" b="0" i="0" u="none" strike="noStrike" baseline="0" dirty="0" err="1">
                <a:solidFill>
                  <a:srgbClr val="000000"/>
                </a:solidFill>
                <a:latin typeface="Times New Roman" panose="02020603050405020304" pitchFamily="18" charset="0"/>
              </a:rPr>
              <a:t>Center</a:t>
            </a:r>
            <a:r>
              <a:rPr lang="en-IN" sz="1800" b="0" i="0" u="none" strike="noStrike" baseline="0" dirty="0">
                <a:solidFill>
                  <a:srgbClr val="000000"/>
                </a:solidFill>
                <a:latin typeface="Times New Roman" panose="02020603050405020304" pitchFamily="18" charset="0"/>
              </a:rPr>
              <a:t> </a:t>
            </a:r>
          </a:p>
          <a:p>
            <a:pPr marL="0" indent="0">
              <a:buNone/>
            </a:pPr>
            <a:r>
              <a:rPr lang="en-IN" sz="1800" b="0" i="0" u="none" strike="noStrike" baseline="0" dirty="0">
                <a:solidFill>
                  <a:srgbClr val="000000"/>
                </a:solidFill>
                <a:latin typeface="Times New Roman" panose="02020603050405020304" pitchFamily="18" charset="0"/>
              </a:rPr>
              <a:t>3. Office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All the hosts are assigned with static IPs and are assigned in the order in which it where set up. No support for dynamic IP allocations. Even though the working is divided into three major sectors all the host, multimedia devices are connected in a single network. Thus, network security and maintenance are difficult. One more problem observed was the existing switches were outdated and hence could not prove to be beneficial for the network administrator to observe monitor and handle the network traffic the system has no remote access to the network. Absence of basic small-scale businesses firewall was also observed. Thus, security is also compromised. Three server rooms were used for the purpose of independent networking which further caused wastage of power and money. </a:t>
            </a:r>
          </a:p>
          <a:p>
            <a:pPr marL="0" indent="0">
              <a:buNone/>
            </a:pPr>
            <a:endParaRPr lang="en-IN" dirty="0"/>
          </a:p>
        </p:txBody>
      </p:sp>
    </p:spTree>
    <p:extLst>
      <p:ext uri="{BB962C8B-B14F-4D97-AF65-F5344CB8AC3E}">
        <p14:creationId xmlns:p14="http://schemas.microsoft.com/office/powerpoint/2010/main" val="1445332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259</TotalTime>
  <Words>1490</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Georgia</vt:lpstr>
      <vt:lpstr>Times New Roman</vt:lpstr>
      <vt:lpstr>Trebuchet MS</vt:lpstr>
      <vt:lpstr>Wingdings 3</vt:lpstr>
      <vt:lpstr>Facet</vt:lpstr>
      <vt:lpstr>School Network Design</vt:lpstr>
      <vt:lpstr>Outline</vt:lpstr>
      <vt:lpstr>Abstract</vt:lpstr>
      <vt:lpstr>Introduction</vt:lpstr>
      <vt:lpstr>Problem Statement </vt:lpstr>
      <vt:lpstr>Objective</vt:lpstr>
      <vt:lpstr>Network Requirements</vt:lpstr>
      <vt:lpstr>Major Design and Functional Areas</vt:lpstr>
      <vt:lpstr>Infrastructure</vt:lpstr>
      <vt:lpstr>Network Devices</vt:lpstr>
      <vt:lpstr>Request for Proposal</vt:lpstr>
      <vt:lpstr>IP Address Plan</vt:lpstr>
      <vt:lpstr>IP Address Plan</vt:lpstr>
      <vt:lpstr>Routing Protocol Plan</vt:lpstr>
      <vt:lpstr>Routing Protocol Plan</vt:lpstr>
      <vt:lpstr>Network Design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Network Design</dc:title>
  <dc:creator>Chirag Mali</dc:creator>
  <cp:lastModifiedBy>Chirag Mali</cp:lastModifiedBy>
  <cp:revision>7</cp:revision>
  <dcterms:created xsi:type="dcterms:W3CDTF">2021-08-25T08:05:22Z</dcterms:created>
  <dcterms:modified xsi:type="dcterms:W3CDTF">2021-10-14T08:49:03Z</dcterms:modified>
</cp:coreProperties>
</file>