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5143500" cx="9144000"/>
  <p:notesSz cx="6858000" cy="9144000"/>
  <p:embeddedFontLst>
    <p:embeddedFont>
      <p:font typeface="Average"/>
      <p:regular r:id="rId31"/>
    </p:embeddedFont>
    <p:embeddedFont>
      <p:font typeface="Oswald"/>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Average-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Oswald-bold.fntdata"/><Relationship Id="rId10" Type="http://schemas.openxmlformats.org/officeDocument/2006/relationships/slide" Target="slides/slide6.xml"/><Relationship Id="rId32" Type="http://schemas.openxmlformats.org/officeDocument/2006/relationships/font" Target="fonts/Oswald-regular.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1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3" name="Shape 43"/>
          <p:cNvSpPr txBox="1"/>
          <p:nvPr>
            <p:ph idx="1" type="subTitle"/>
          </p:nvPr>
        </p:nvSpPr>
        <p:spPr>
          <a:xfrm>
            <a:off x="265500" y="28452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8.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9.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671257" y="990800"/>
            <a:ext cx="7801500" cy="1730100"/>
          </a:xfrm>
          <a:prstGeom prst="rect">
            <a:avLst/>
          </a:prstGeom>
        </p:spPr>
        <p:txBody>
          <a:bodyPr anchorCtr="0" anchor="b" bIns="91425" lIns="91425" rIns="91425" tIns="91425">
            <a:noAutofit/>
          </a:bodyPr>
          <a:lstStyle/>
          <a:p>
            <a:pPr lvl="0">
              <a:spcBef>
                <a:spcPts val="0"/>
              </a:spcBef>
              <a:buNone/>
            </a:pPr>
            <a:r>
              <a:rPr lang="en" sz="3600"/>
              <a:t>CS542: Link State Routing Protocol Simulation</a:t>
            </a:r>
          </a:p>
        </p:txBody>
      </p:sp>
      <p:sp>
        <p:nvSpPr>
          <p:cNvPr id="60" name="Shape 60"/>
          <p:cNvSpPr txBox="1"/>
          <p:nvPr>
            <p:ph idx="1" type="subTitle"/>
          </p:nvPr>
        </p:nvSpPr>
        <p:spPr>
          <a:xfrm>
            <a:off x="671250" y="3174874"/>
            <a:ext cx="7801500" cy="1086600"/>
          </a:xfrm>
          <a:prstGeom prst="rect">
            <a:avLst/>
          </a:prstGeom>
        </p:spPr>
        <p:txBody>
          <a:bodyPr anchorCtr="0" anchor="t" bIns="91425" lIns="91425" rIns="91425" tIns="91425">
            <a:noAutofit/>
          </a:bodyPr>
          <a:lstStyle/>
          <a:p>
            <a:pPr indent="457200" lvl="0" marL="1371600" rtl="0" algn="l">
              <a:spcBef>
                <a:spcPts val="0"/>
              </a:spcBef>
              <a:buNone/>
            </a:pPr>
            <a:r>
              <a:rPr lang="en"/>
              <a:t>       </a:t>
            </a:r>
            <a:r>
              <a:rPr lang="en"/>
              <a:t>Team Members:</a:t>
            </a:r>
          </a:p>
          <a:p>
            <a:pPr indent="457200" lvl="0" marL="1371600" rtl="0" algn="l">
              <a:spcBef>
                <a:spcPts val="0"/>
              </a:spcBef>
              <a:buNone/>
            </a:pPr>
            <a:r>
              <a:rPr lang="en"/>
              <a:t>	1) Patel Niket Bhogilal (A20384264)</a:t>
            </a:r>
          </a:p>
          <a:p>
            <a:pPr indent="457200" lvl="0" marL="1371600" algn="l">
              <a:spcBef>
                <a:spcPts val="0"/>
              </a:spcBef>
              <a:buNone/>
            </a:pPr>
            <a:r>
              <a:rPr lang="en"/>
              <a:t>       2) Patel Purvank Dhimantkumar (A20380792)</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0"/>
            <a:ext cx="8520600" cy="550200"/>
          </a:xfrm>
          <a:prstGeom prst="rect">
            <a:avLst/>
          </a:prstGeom>
        </p:spPr>
        <p:txBody>
          <a:bodyPr anchorCtr="0" anchor="t" bIns="91425" lIns="91425" rIns="91425" tIns="91425">
            <a:noAutofit/>
          </a:bodyPr>
          <a:lstStyle/>
          <a:p>
            <a:pPr lvl="0">
              <a:spcBef>
                <a:spcPts val="0"/>
              </a:spcBef>
              <a:buNone/>
            </a:pPr>
            <a:r>
              <a:rPr lang="en" sz="2400"/>
              <a:t>All Shortest Paths from Source to Destination</a:t>
            </a:r>
          </a:p>
        </p:txBody>
      </p:sp>
      <p:sp>
        <p:nvSpPr>
          <p:cNvPr id="120" name="Shape 120"/>
          <p:cNvSpPr txBox="1"/>
          <p:nvPr>
            <p:ph idx="1" type="body"/>
          </p:nvPr>
        </p:nvSpPr>
        <p:spPr>
          <a:xfrm>
            <a:off x="311700" y="550200"/>
            <a:ext cx="8520600" cy="4018800"/>
          </a:xfrm>
          <a:prstGeom prst="rect">
            <a:avLst/>
          </a:prstGeom>
        </p:spPr>
        <p:txBody>
          <a:bodyPr anchorCtr="0" anchor="t" bIns="91425" lIns="91425" rIns="91425" tIns="91425">
            <a:noAutofit/>
          </a:bodyPr>
          <a:lstStyle/>
          <a:p>
            <a:pPr lvl="0">
              <a:spcBef>
                <a:spcPts val="0"/>
              </a:spcBef>
              <a:buNone/>
            </a:pPr>
            <a:r>
              <a:rPr lang="en"/>
              <a:t>  </a:t>
            </a:r>
          </a:p>
        </p:txBody>
      </p:sp>
      <p:pic>
        <p:nvPicPr>
          <p:cNvPr descr="Screen Shot 2016-11-20 at 4.06.33 PM.png" id="121" name="Shape 121"/>
          <p:cNvPicPr preferRelativeResize="0"/>
          <p:nvPr/>
        </p:nvPicPr>
        <p:blipFill>
          <a:blip r:embed="rId3">
            <a:alphaModFix/>
          </a:blip>
          <a:stretch>
            <a:fillRect/>
          </a:stretch>
        </p:blipFill>
        <p:spPr>
          <a:xfrm>
            <a:off x="1500950" y="482899"/>
            <a:ext cx="6142099" cy="4660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0"/>
            <a:ext cx="8520600" cy="561600"/>
          </a:xfrm>
          <a:prstGeom prst="rect">
            <a:avLst/>
          </a:prstGeom>
        </p:spPr>
        <p:txBody>
          <a:bodyPr anchorCtr="0" anchor="t" bIns="91425" lIns="91425" rIns="91425" tIns="91425">
            <a:noAutofit/>
          </a:bodyPr>
          <a:lstStyle/>
          <a:p>
            <a:pPr lvl="0">
              <a:spcBef>
                <a:spcPts val="0"/>
              </a:spcBef>
              <a:buNone/>
            </a:pPr>
            <a:r>
              <a:rPr lang="en" sz="2400"/>
              <a:t>Modify Topology</a:t>
            </a:r>
          </a:p>
        </p:txBody>
      </p:sp>
      <p:sp>
        <p:nvSpPr>
          <p:cNvPr id="127" name="Shape 127"/>
          <p:cNvSpPr txBox="1"/>
          <p:nvPr>
            <p:ph idx="1" type="body"/>
          </p:nvPr>
        </p:nvSpPr>
        <p:spPr>
          <a:xfrm>
            <a:off x="311700" y="494125"/>
            <a:ext cx="8520600" cy="4074600"/>
          </a:xfrm>
          <a:prstGeom prst="rect">
            <a:avLst/>
          </a:prstGeom>
        </p:spPr>
        <p:txBody>
          <a:bodyPr anchorCtr="0" anchor="t" bIns="91425" lIns="91425" rIns="91425" tIns="91425">
            <a:noAutofit/>
          </a:bodyPr>
          <a:lstStyle/>
          <a:p>
            <a:pPr lvl="0">
              <a:spcBef>
                <a:spcPts val="0"/>
              </a:spcBef>
              <a:buNone/>
            </a:pPr>
            <a:r>
              <a:rPr lang="en"/>
              <a:t> </a:t>
            </a:r>
          </a:p>
        </p:txBody>
      </p:sp>
      <p:pic>
        <p:nvPicPr>
          <p:cNvPr descr="Screen Shot 2016-11-20 at 4.08.02 PM.png" id="128" name="Shape 128"/>
          <p:cNvPicPr preferRelativeResize="0"/>
          <p:nvPr/>
        </p:nvPicPr>
        <p:blipFill>
          <a:blip r:embed="rId3">
            <a:alphaModFix/>
          </a:blip>
          <a:stretch>
            <a:fillRect/>
          </a:stretch>
        </p:blipFill>
        <p:spPr>
          <a:xfrm>
            <a:off x="1496175" y="494125"/>
            <a:ext cx="6151650" cy="4649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0"/>
            <a:ext cx="8520600" cy="539100"/>
          </a:xfrm>
          <a:prstGeom prst="rect">
            <a:avLst/>
          </a:prstGeom>
        </p:spPr>
        <p:txBody>
          <a:bodyPr anchorCtr="0" anchor="t" bIns="91425" lIns="91425" rIns="91425" tIns="91425">
            <a:noAutofit/>
          </a:bodyPr>
          <a:lstStyle/>
          <a:p>
            <a:pPr lvl="0">
              <a:spcBef>
                <a:spcPts val="0"/>
              </a:spcBef>
              <a:buNone/>
            </a:pPr>
            <a:r>
              <a:rPr lang="en" sz="2400"/>
              <a:t>Modify Topology (Add Edge)</a:t>
            </a:r>
          </a:p>
        </p:txBody>
      </p:sp>
      <p:sp>
        <p:nvSpPr>
          <p:cNvPr id="134" name="Shape 134"/>
          <p:cNvSpPr txBox="1"/>
          <p:nvPr>
            <p:ph idx="1" type="body"/>
          </p:nvPr>
        </p:nvSpPr>
        <p:spPr>
          <a:xfrm>
            <a:off x="311700" y="449225"/>
            <a:ext cx="8520600" cy="4119600"/>
          </a:xfrm>
          <a:prstGeom prst="rect">
            <a:avLst/>
          </a:prstGeom>
        </p:spPr>
        <p:txBody>
          <a:bodyPr anchorCtr="0" anchor="t" bIns="91425" lIns="91425" rIns="91425" tIns="91425">
            <a:noAutofit/>
          </a:bodyPr>
          <a:lstStyle/>
          <a:p>
            <a:pPr lvl="0">
              <a:spcBef>
                <a:spcPts val="0"/>
              </a:spcBef>
              <a:buNone/>
            </a:pPr>
            <a:r>
              <a:rPr lang="en"/>
              <a:t> </a:t>
            </a:r>
          </a:p>
        </p:txBody>
      </p:sp>
      <p:pic>
        <p:nvPicPr>
          <p:cNvPr descr="Screen Shot 2016-11-20 at 4.12.27 PM.png" id="135" name="Shape 135"/>
          <p:cNvPicPr preferRelativeResize="0"/>
          <p:nvPr/>
        </p:nvPicPr>
        <p:blipFill>
          <a:blip r:embed="rId3">
            <a:alphaModFix/>
          </a:blip>
          <a:stretch>
            <a:fillRect/>
          </a:stretch>
        </p:blipFill>
        <p:spPr>
          <a:xfrm>
            <a:off x="1521225" y="449225"/>
            <a:ext cx="6101550" cy="46942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44925"/>
            <a:ext cx="8520600" cy="640200"/>
          </a:xfrm>
          <a:prstGeom prst="rect">
            <a:avLst/>
          </a:prstGeom>
        </p:spPr>
        <p:txBody>
          <a:bodyPr anchorCtr="0" anchor="t" bIns="91425" lIns="91425" rIns="91425" tIns="91425">
            <a:noAutofit/>
          </a:bodyPr>
          <a:lstStyle/>
          <a:p>
            <a:pPr lvl="0">
              <a:spcBef>
                <a:spcPts val="0"/>
              </a:spcBef>
              <a:buNone/>
            </a:pPr>
            <a:r>
              <a:rPr lang="en" sz="2400"/>
              <a:t>Modify Topology (Add Router)</a:t>
            </a:r>
          </a:p>
        </p:txBody>
      </p:sp>
      <p:sp>
        <p:nvSpPr>
          <p:cNvPr id="141" name="Shape 141"/>
          <p:cNvSpPr txBox="1"/>
          <p:nvPr>
            <p:ph idx="1" type="body"/>
          </p:nvPr>
        </p:nvSpPr>
        <p:spPr>
          <a:xfrm>
            <a:off x="311700" y="527825"/>
            <a:ext cx="8520600" cy="4041000"/>
          </a:xfrm>
          <a:prstGeom prst="rect">
            <a:avLst/>
          </a:prstGeom>
        </p:spPr>
        <p:txBody>
          <a:bodyPr anchorCtr="0" anchor="t" bIns="91425" lIns="91425" rIns="91425" tIns="91425">
            <a:noAutofit/>
          </a:bodyPr>
          <a:lstStyle/>
          <a:p>
            <a:pPr lvl="0">
              <a:spcBef>
                <a:spcPts val="0"/>
              </a:spcBef>
              <a:buNone/>
            </a:pPr>
            <a:r>
              <a:rPr lang="en"/>
              <a:t>  </a:t>
            </a:r>
          </a:p>
        </p:txBody>
      </p:sp>
      <p:pic>
        <p:nvPicPr>
          <p:cNvPr descr="Screen Shot 2016-11-20 at 4.14.00 PM.png" id="142" name="Shape 142"/>
          <p:cNvPicPr preferRelativeResize="0"/>
          <p:nvPr/>
        </p:nvPicPr>
        <p:blipFill>
          <a:blip r:embed="rId3">
            <a:alphaModFix/>
          </a:blip>
          <a:stretch>
            <a:fillRect/>
          </a:stretch>
        </p:blipFill>
        <p:spPr>
          <a:xfrm>
            <a:off x="89850" y="763675"/>
            <a:ext cx="3975524" cy="3739699"/>
          </a:xfrm>
          <a:prstGeom prst="rect">
            <a:avLst/>
          </a:prstGeom>
          <a:noFill/>
          <a:ln>
            <a:noFill/>
          </a:ln>
        </p:spPr>
      </p:pic>
      <p:pic>
        <p:nvPicPr>
          <p:cNvPr descr="Screen Shot 2016-11-20 at 4.15.16 PM.png" id="143" name="Shape 143"/>
          <p:cNvPicPr preferRelativeResize="0"/>
          <p:nvPr/>
        </p:nvPicPr>
        <p:blipFill>
          <a:blip r:embed="rId4">
            <a:alphaModFix/>
          </a:blip>
          <a:stretch>
            <a:fillRect/>
          </a:stretch>
        </p:blipFill>
        <p:spPr>
          <a:xfrm>
            <a:off x="4368600" y="763675"/>
            <a:ext cx="4463700" cy="3739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0"/>
            <a:ext cx="8520600" cy="561600"/>
          </a:xfrm>
          <a:prstGeom prst="rect">
            <a:avLst/>
          </a:prstGeom>
        </p:spPr>
        <p:txBody>
          <a:bodyPr anchorCtr="0" anchor="t" bIns="91425" lIns="91425" rIns="91425" tIns="91425">
            <a:noAutofit/>
          </a:bodyPr>
          <a:lstStyle/>
          <a:p>
            <a:pPr lvl="0">
              <a:spcBef>
                <a:spcPts val="0"/>
              </a:spcBef>
              <a:buNone/>
            </a:pPr>
            <a:r>
              <a:rPr lang="en" sz="2400"/>
              <a:t>Modify Topology (modify link weight)</a:t>
            </a:r>
          </a:p>
        </p:txBody>
      </p:sp>
      <p:sp>
        <p:nvSpPr>
          <p:cNvPr id="149" name="Shape 149"/>
          <p:cNvSpPr txBox="1"/>
          <p:nvPr>
            <p:ph idx="1" type="body"/>
          </p:nvPr>
        </p:nvSpPr>
        <p:spPr>
          <a:xfrm>
            <a:off x="311700" y="482900"/>
            <a:ext cx="8520600" cy="4480800"/>
          </a:xfrm>
          <a:prstGeom prst="rect">
            <a:avLst/>
          </a:prstGeom>
        </p:spPr>
        <p:txBody>
          <a:bodyPr anchorCtr="0" anchor="t" bIns="91425" lIns="91425" rIns="91425" tIns="91425">
            <a:noAutofit/>
          </a:bodyPr>
          <a:lstStyle/>
          <a:p>
            <a:pPr lvl="0">
              <a:spcBef>
                <a:spcPts val="0"/>
              </a:spcBef>
              <a:buNone/>
            </a:pPr>
            <a:r>
              <a:rPr lang="en"/>
              <a:t>   </a:t>
            </a:r>
          </a:p>
        </p:txBody>
      </p:sp>
      <p:pic>
        <p:nvPicPr>
          <p:cNvPr descr="Screen Shot 2016-11-20 at 4.20.35 PM.png" id="150" name="Shape 150"/>
          <p:cNvPicPr preferRelativeResize="0"/>
          <p:nvPr/>
        </p:nvPicPr>
        <p:blipFill>
          <a:blip r:embed="rId3">
            <a:alphaModFix/>
          </a:blip>
          <a:stretch>
            <a:fillRect/>
          </a:stretch>
        </p:blipFill>
        <p:spPr>
          <a:xfrm>
            <a:off x="1499625" y="482899"/>
            <a:ext cx="6144750" cy="4559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311700" y="78600"/>
            <a:ext cx="8520600" cy="584100"/>
          </a:xfrm>
          <a:prstGeom prst="rect">
            <a:avLst/>
          </a:prstGeom>
        </p:spPr>
        <p:txBody>
          <a:bodyPr anchorCtr="0" anchor="t" bIns="91425" lIns="91425" rIns="91425" tIns="91425">
            <a:noAutofit/>
          </a:bodyPr>
          <a:lstStyle/>
          <a:p>
            <a:pPr lvl="0" rtl="0">
              <a:spcBef>
                <a:spcPts val="0"/>
              </a:spcBef>
              <a:buNone/>
            </a:pPr>
            <a:r>
              <a:rPr lang="en" sz="2400"/>
              <a:t>Modify Topology (Change Router Status up/down)</a:t>
            </a:r>
          </a:p>
        </p:txBody>
      </p:sp>
      <p:sp>
        <p:nvSpPr>
          <p:cNvPr id="156" name="Shape 156"/>
          <p:cNvSpPr txBox="1"/>
          <p:nvPr>
            <p:ph idx="1" type="body"/>
          </p:nvPr>
        </p:nvSpPr>
        <p:spPr>
          <a:xfrm>
            <a:off x="311700" y="595200"/>
            <a:ext cx="8520600" cy="4245000"/>
          </a:xfrm>
          <a:prstGeom prst="rect">
            <a:avLst/>
          </a:prstGeom>
        </p:spPr>
        <p:txBody>
          <a:bodyPr anchorCtr="0" anchor="t" bIns="91425" lIns="91425" rIns="91425" tIns="91425">
            <a:noAutofit/>
          </a:bodyPr>
          <a:lstStyle/>
          <a:p>
            <a:pPr lvl="0">
              <a:spcBef>
                <a:spcPts val="0"/>
              </a:spcBef>
              <a:buNone/>
            </a:pPr>
            <a:r>
              <a:rPr lang="en"/>
              <a:t>  </a:t>
            </a:r>
          </a:p>
        </p:txBody>
      </p:sp>
      <p:pic>
        <p:nvPicPr>
          <p:cNvPr descr="Screen Shot 2016-11-20 at 4.22.55 PM.png" id="157" name="Shape 157"/>
          <p:cNvPicPr preferRelativeResize="0"/>
          <p:nvPr/>
        </p:nvPicPr>
        <p:blipFill>
          <a:blip r:embed="rId3">
            <a:alphaModFix/>
          </a:blip>
          <a:stretch>
            <a:fillRect/>
          </a:stretch>
        </p:blipFill>
        <p:spPr>
          <a:xfrm>
            <a:off x="1474850" y="550275"/>
            <a:ext cx="6194301" cy="4514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311700" y="78600"/>
            <a:ext cx="8520600" cy="584100"/>
          </a:xfrm>
          <a:prstGeom prst="rect">
            <a:avLst/>
          </a:prstGeom>
        </p:spPr>
        <p:txBody>
          <a:bodyPr anchorCtr="0" anchor="t" bIns="91425" lIns="91425" rIns="91425" tIns="91425">
            <a:noAutofit/>
          </a:bodyPr>
          <a:lstStyle/>
          <a:p>
            <a:pPr lvl="0">
              <a:spcBef>
                <a:spcPts val="0"/>
              </a:spcBef>
              <a:buNone/>
            </a:pPr>
            <a:r>
              <a:rPr lang="en" sz="2400"/>
              <a:t>Broadcast Router</a:t>
            </a:r>
          </a:p>
        </p:txBody>
      </p:sp>
      <p:sp>
        <p:nvSpPr>
          <p:cNvPr id="163" name="Shape 163"/>
          <p:cNvSpPr txBox="1"/>
          <p:nvPr>
            <p:ph idx="1" type="body"/>
          </p:nvPr>
        </p:nvSpPr>
        <p:spPr>
          <a:xfrm>
            <a:off x="311700" y="606450"/>
            <a:ext cx="8520600" cy="3962400"/>
          </a:xfrm>
          <a:prstGeom prst="rect">
            <a:avLst/>
          </a:prstGeom>
        </p:spPr>
        <p:txBody>
          <a:bodyPr anchorCtr="0" anchor="t" bIns="91425" lIns="91425" rIns="91425" tIns="91425">
            <a:noAutofit/>
          </a:bodyPr>
          <a:lstStyle/>
          <a:p>
            <a:pPr lvl="0">
              <a:spcBef>
                <a:spcPts val="0"/>
              </a:spcBef>
              <a:buNone/>
            </a:pPr>
            <a:r>
              <a:rPr lang="en"/>
              <a:t>  </a:t>
            </a:r>
          </a:p>
        </p:txBody>
      </p:sp>
      <p:pic>
        <p:nvPicPr>
          <p:cNvPr descr="Screen Shot 2016-11-20 at 4.25.09 PM.png" id="164" name="Shape 164"/>
          <p:cNvPicPr preferRelativeResize="0"/>
          <p:nvPr/>
        </p:nvPicPr>
        <p:blipFill>
          <a:blip r:embed="rId3">
            <a:alphaModFix/>
          </a:blip>
          <a:stretch>
            <a:fillRect/>
          </a:stretch>
        </p:blipFill>
        <p:spPr>
          <a:xfrm>
            <a:off x="1268625" y="505374"/>
            <a:ext cx="6606749" cy="44471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311700" y="67375"/>
            <a:ext cx="8520600" cy="617700"/>
          </a:xfrm>
          <a:prstGeom prst="rect">
            <a:avLst/>
          </a:prstGeom>
        </p:spPr>
        <p:txBody>
          <a:bodyPr anchorCtr="0" anchor="t" bIns="91425" lIns="91425" rIns="91425" tIns="91425">
            <a:noAutofit/>
          </a:bodyPr>
          <a:lstStyle/>
          <a:p>
            <a:pPr lvl="0">
              <a:spcBef>
                <a:spcPts val="0"/>
              </a:spcBef>
              <a:buNone/>
            </a:pPr>
            <a:r>
              <a:rPr lang="en" sz="2400"/>
              <a:t>Exit</a:t>
            </a:r>
          </a:p>
        </p:txBody>
      </p:sp>
      <p:sp>
        <p:nvSpPr>
          <p:cNvPr id="170" name="Shape 170"/>
          <p:cNvSpPr txBox="1"/>
          <p:nvPr>
            <p:ph idx="1" type="body"/>
          </p:nvPr>
        </p:nvSpPr>
        <p:spPr>
          <a:xfrm>
            <a:off x="266775" y="534800"/>
            <a:ext cx="8520600" cy="4361700"/>
          </a:xfrm>
          <a:prstGeom prst="rect">
            <a:avLst/>
          </a:prstGeom>
        </p:spPr>
        <p:txBody>
          <a:bodyPr anchorCtr="0" anchor="t" bIns="91425" lIns="91425" rIns="91425" tIns="91425">
            <a:noAutofit/>
          </a:bodyPr>
          <a:lstStyle/>
          <a:p>
            <a:pPr lvl="0">
              <a:spcBef>
                <a:spcPts val="0"/>
              </a:spcBef>
              <a:buNone/>
            </a:pPr>
            <a:r>
              <a:rPr lang="en"/>
              <a:t>   </a:t>
            </a:r>
          </a:p>
        </p:txBody>
      </p:sp>
      <p:pic>
        <p:nvPicPr>
          <p:cNvPr descr="Screen Shot 2016-11-20 at 4.31.31 PM.png" id="171" name="Shape 171"/>
          <p:cNvPicPr preferRelativeResize="0"/>
          <p:nvPr/>
        </p:nvPicPr>
        <p:blipFill>
          <a:blip r:embed="rId3">
            <a:alphaModFix/>
          </a:blip>
          <a:stretch>
            <a:fillRect/>
          </a:stretch>
        </p:blipFill>
        <p:spPr>
          <a:xfrm>
            <a:off x="1241675" y="471675"/>
            <a:ext cx="6660650" cy="46718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311700" y="67375"/>
            <a:ext cx="8520600" cy="628800"/>
          </a:xfrm>
          <a:prstGeom prst="rect">
            <a:avLst/>
          </a:prstGeom>
        </p:spPr>
        <p:txBody>
          <a:bodyPr anchorCtr="0" anchor="t" bIns="91425" lIns="91425" rIns="91425" tIns="91425">
            <a:noAutofit/>
          </a:bodyPr>
          <a:lstStyle/>
          <a:p>
            <a:pPr lvl="0">
              <a:spcBef>
                <a:spcPts val="0"/>
              </a:spcBef>
              <a:buNone/>
            </a:pPr>
            <a:r>
              <a:rPr lang="en" sz="2400"/>
              <a:t>Validation (Invalid file)</a:t>
            </a:r>
          </a:p>
        </p:txBody>
      </p:sp>
      <p:sp>
        <p:nvSpPr>
          <p:cNvPr id="177" name="Shape 177"/>
          <p:cNvSpPr txBox="1"/>
          <p:nvPr>
            <p:ph idx="1" type="body"/>
          </p:nvPr>
        </p:nvSpPr>
        <p:spPr>
          <a:xfrm>
            <a:off x="311700" y="561525"/>
            <a:ext cx="8520600" cy="4007400"/>
          </a:xfrm>
          <a:prstGeom prst="rect">
            <a:avLst/>
          </a:prstGeom>
        </p:spPr>
        <p:txBody>
          <a:bodyPr anchorCtr="0" anchor="t" bIns="91425" lIns="91425" rIns="91425" tIns="91425">
            <a:noAutofit/>
          </a:bodyPr>
          <a:lstStyle/>
          <a:p>
            <a:pPr lvl="0">
              <a:spcBef>
                <a:spcPts val="0"/>
              </a:spcBef>
              <a:buNone/>
            </a:pPr>
            <a:r>
              <a:rPr lang="en"/>
              <a:t>     </a:t>
            </a:r>
          </a:p>
        </p:txBody>
      </p:sp>
      <p:pic>
        <p:nvPicPr>
          <p:cNvPr descr="Screen Shot 2016-11-20 at 4.35.03 PM.png" id="178" name="Shape 178"/>
          <p:cNvPicPr preferRelativeResize="0"/>
          <p:nvPr/>
        </p:nvPicPr>
        <p:blipFill>
          <a:blip r:embed="rId3">
            <a:alphaModFix/>
          </a:blip>
          <a:stretch>
            <a:fillRect/>
          </a:stretch>
        </p:blipFill>
        <p:spPr>
          <a:xfrm>
            <a:off x="1494850" y="561525"/>
            <a:ext cx="6154299" cy="45819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title"/>
          </p:nvPr>
        </p:nvSpPr>
        <p:spPr>
          <a:xfrm>
            <a:off x="311700" y="67375"/>
            <a:ext cx="8520600" cy="561600"/>
          </a:xfrm>
          <a:prstGeom prst="rect">
            <a:avLst/>
          </a:prstGeom>
        </p:spPr>
        <p:txBody>
          <a:bodyPr anchorCtr="0" anchor="t" bIns="91425" lIns="91425" rIns="91425" tIns="91425">
            <a:noAutofit/>
          </a:bodyPr>
          <a:lstStyle/>
          <a:p>
            <a:pPr lvl="0">
              <a:spcBef>
                <a:spcPts val="0"/>
              </a:spcBef>
              <a:buNone/>
            </a:pPr>
            <a:r>
              <a:rPr lang="en" sz="2400"/>
              <a:t>Validation</a:t>
            </a:r>
          </a:p>
        </p:txBody>
      </p:sp>
      <p:sp>
        <p:nvSpPr>
          <p:cNvPr id="184" name="Shape 184"/>
          <p:cNvSpPr txBox="1"/>
          <p:nvPr>
            <p:ph idx="1" type="body"/>
          </p:nvPr>
        </p:nvSpPr>
        <p:spPr>
          <a:xfrm>
            <a:off x="311700" y="539050"/>
            <a:ext cx="8520600" cy="4029900"/>
          </a:xfrm>
          <a:prstGeom prst="rect">
            <a:avLst/>
          </a:prstGeom>
        </p:spPr>
        <p:txBody>
          <a:bodyPr anchorCtr="0" anchor="t" bIns="91425" lIns="91425" rIns="91425" tIns="91425">
            <a:noAutofit/>
          </a:bodyPr>
          <a:lstStyle/>
          <a:p>
            <a:pPr lvl="0">
              <a:spcBef>
                <a:spcPts val="0"/>
              </a:spcBef>
              <a:buNone/>
            </a:pPr>
            <a:r>
              <a:t/>
            </a:r>
            <a:endParaRPr/>
          </a:p>
        </p:txBody>
      </p:sp>
      <p:pic>
        <p:nvPicPr>
          <p:cNvPr descr="Screen Shot 2016-11-20 at 4.36.40 PM.png" id="185" name="Shape 185"/>
          <p:cNvPicPr preferRelativeResize="0"/>
          <p:nvPr/>
        </p:nvPicPr>
        <p:blipFill>
          <a:blip r:embed="rId3">
            <a:alphaModFix/>
          </a:blip>
          <a:stretch>
            <a:fillRect/>
          </a:stretch>
        </p:blipFill>
        <p:spPr>
          <a:xfrm>
            <a:off x="205850" y="539049"/>
            <a:ext cx="8732299" cy="43910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a:spcBef>
                <a:spcPts val="0"/>
              </a:spcBef>
              <a:buNone/>
            </a:pPr>
            <a:r>
              <a:rPr lang="en"/>
              <a:t>Introduction:</a:t>
            </a:r>
          </a:p>
        </p:txBody>
      </p:sp>
      <p:sp>
        <p:nvSpPr>
          <p:cNvPr id="66" name="Shape 6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gn="just">
              <a:spcBef>
                <a:spcPts val="0"/>
              </a:spcBef>
              <a:spcAft>
                <a:spcPts val="0"/>
              </a:spcAft>
            </a:pPr>
            <a:r>
              <a:rPr lang="en"/>
              <a:t>Finding the shortest between two routers in a computer network is a common problem. There are mainly two techniques to find a shortest path between two routers in a network: 1) Link State Routing 2) Distance Vector Routing.</a:t>
            </a:r>
          </a:p>
          <a:p>
            <a:pPr indent="-228600" lvl="0" marL="457200" rtl="0" algn="just">
              <a:spcBef>
                <a:spcPts val="0"/>
              </a:spcBef>
              <a:spcAft>
                <a:spcPts val="0"/>
              </a:spcAft>
            </a:pPr>
            <a:r>
              <a:rPr lang="en"/>
              <a:t>Link State Routing:</a:t>
            </a:r>
          </a:p>
          <a:p>
            <a:pPr indent="-228600" lvl="0" marL="457200" rtl="0" algn="just">
              <a:spcBef>
                <a:spcPts val="0"/>
              </a:spcBef>
              <a:spcAft>
                <a:spcPts val="0"/>
              </a:spcAft>
              <a:buAutoNum type="arabicPeriod"/>
            </a:pPr>
            <a:r>
              <a:rPr lang="en"/>
              <a:t>Link State Routing Protocol is one of the main protocols in routing protocols. It is used in packet switching techniques for data communications.</a:t>
            </a:r>
          </a:p>
          <a:p>
            <a:pPr indent="-228600" lvl="0" marL="457200" rtl="0" algn="just">
              <a:spcBef>
                <a:spcPts val="0"/>
              </a:spcBef>
              <a:spcAft>
                <a:spcPts val="0"/>
              </a:spcAft>
              <a:buAutoNum type="arabicPeriod"/>
            </a:pPr>
            <a:r>
              <a:rPr lang="en"/>
              <a:t>In Link State Routing, each node in the network has the entire topology of the domain, it includes list of nodes and links, and how they are connected, including costs and condition of links.</a:t>
            </a:r>
          </a:p>
          <a:p>
            <a:pPr indent="-228600" lvl="0" marL="457200" rtl="0" algn="just">
              <a:spcBef>
                <a:spcPts val="0"/>
              </a:spcBef>
              <a:spcAft>
                <a:spcPts val="0"/>
              </a:spcAft>
              <a:buAutoNum type="arabicPeriod"/>
            </a:pPr>
            <a:r>
              <a:rPr lang="en"/>
              <a:t>The node in a domain can use Dijkstra’s Algorithm to find a shortest path to all other nodes in a topology.</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type="title"/>
          </p:nvPr>
        </p:nvSpPr>
        <p:spPr>
          <a:xfrm>
            <a:off x="311700" y="89850"/>
            <a:ext cx="8520600" cy="628800"/>
          </a:xfrm>
          <a:prstGeom prst="rect">
            <a:avLst/>
          </a:prstGeom>
        </p:spPr>
        <p:txBody>
          <a:bodyPr anchorCtr="0" anchor="t" bIns="91425" lIns="91425" rIns="91425" tIns="91425">
            <a:noAutofit/>
          </a:bodyPr>
          <a:lstStyle/>
          <a:p>
            <a:pPr lvl="0">
              <a:spcBef>
                <a:spcPts val="0"/>
              </a:spcBef>
              <a:buNone/>
            </a:pPr>
            <a:r>
              <a:rPr lang="en" sz="2400"/>
              <a:t>Validation</a:t>
            </a:r>
          </a:p>
        </p:txBody>
      </p:sp>
      <p:sp>
        <p:nvSpPr>
          <p:cNvPr id="191" name="Shape 191"/>
          <p:cNvSpPr txBox="1"/>
          <p:nvPr>
            <p:ph idx="1" type="body"/>
          </p:nvPr>
        </p:nvSpPr>
        <p:spPr>
          <a:xfrm>
            <a:off x="311700" y="595200"/>
            <a:ext cx="8520600" cy="3973800"/>
          </a:xfrm>
          <a:prstGeom prst="rect">
            <a:avLst/>
          </a:prstGeom>
        </p:spPr>
        <p:txBody>
          <a:bodyPr anchorCtr="0" anchor="t" bIns="91425" lIns="91425" rIns="91425" tIns="91425">
            <a:noAutofit/>
          </a:bodyPr>
          <a:lstStyle/>
          <a:p>
            <a:pPr lvl="0">
              <a:spcBef>
                <a:spcPts val="0"/>
              </a:spcBef>
              <a:buNone/>
            </a:pPr>
            <a:r>
              <a:t/>
            </a:r>
            <a:endParaRPr/>
          </a:p>
        </p:txBody>
      </p:sp>
      <p:pic>
        <p:nvPicPr>
          <p:cNvPr descr="Screen Shot 2016-11-20 at 4.38.46 PM.png" id="192" name="Shape 192"/>
          <p:cNvPicPr preferRelativeResize="0"/>
          <p:nvPr/>
        </p:nvPicPr>
        <p:blipFill>
          <a:blip r:embed="rId3">
            <a:alphaModFix/>
          </a:blip>
          <a:stretch>
            <a:fillRect/>
          </a:stretch>
        </p:blipFill>
        <p:spPr>
          <a:xfrm>
            <a:off x="214025" y="640125"/>
            <a:ext cx="8715950" cy="43236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txBox="1"/>
          <p:nvPr>
            <p:ph type="title"/>
          </p:nvPr>
        </p:nvSpPr>
        <p:spPr>
          <a:xfrm>
            <a:off x="311700" y="112300"/>
            <a:ext cx="8520600" cy="905400"/>
          </a:xfrm>
          <a:prstGeom prst="rect">
            <a:avLst/>
          </a:prstGeom>
        </p:spPr>
        <p:txBody>
          <a:bodyPr anchorCtr="0" anchor="t" bIns="91425" lIns="91425" rIns="91425" tIns="91425">
            <a:noAutofit/>
          </a:bodyPr>
          <a:lstStyle/>
          <a:p>
            <a:pPr lvl="0">
              <a:spcBef>
                <a:spcPts val="0"/>
              </a:spcBef>
              <a:buNone/>
            </a:pPr>
            <a:r>
              <a:rPr lang="en" sz="2400"/>
              <a:t>Validation</a:t>
            </a:r>
          </a:p>
        </p:txBody>
      </p:sp>
      <p:sp>
        <p:nvSpPr>
          <p:cNvPr id="198" name="Shape 198"/>
          <p:cNvSpPr txBox="1"/>
          <p:nvPr>
            <p:ph idx="1" type="body"/>
          </p:nvPr>
        </p:nvSpPr>
        <p:spPr>
          <a:xfrm>
            <a:off x="311700" y="606450"/>
            <a:ext cx="8520600" cy="3962400"/>
          </a:xfrm>
          <a:prstGeom prst="rect">
            <a:avLst/>
          </a:prstGeom>
        </p:spPr>
        <p:txBody>
          <a:bodyPr anchorCtr="0" anchor="t" bIns="91425" lIns="91425" rIns="91425" tIns="91425">
            <a:noAutofit/>
          </a:bodyPr>
          <a:lstStyle/>
          <a:p>
            <a:pPr lvl="0">
              <a:spcBef>
                <a:spcPts val="0"/>
              </a:spcBef>
              <a:buNone/>
            </a:pPr>
            <a:r>
              <a:t/>
            </a:r>
            <a:endParaRPr/>
          </a:p>
        </p:txBody>
      </p:sp>
      <p:pic>
        <p:nvPicPr>
          <p:cNvPr descr="Screen Shot 2016-11-20 at 4.41.03 PM.png" id="199" name="Shape 199"/>
          <p:cNvPicPr preferRelativeResize="0"/>
          <p:nvPr/>
        </p:nvPicPr>
        <p:blipFill>
          <a:blip r:embed="rId3">
            <a:alphaModFix/>
          </a:blip>
          <a:stretch>
            <a:fillRect/>
          </a:stretch>
        </p:blipFill>
        <p:spPr>
          <a:xfrm>
            <a:off x="193175" y="685050"/>
            <a:ext cx="8757650" cy="4042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311700" y="67375"/>
            <a:ext cx="8520600" cy="662700"/>
          </a:xfrm>
          <a:prstGeom prst="rect">
            <a:avLst/>
          </a:prstGeom>
        </p:spPr>
        <p:txBody>
          <a:bodyPr anchorCtr="0" anchor="t" bIns="91425" lIns="91425" rIns="91425" tIns="91425">
            <a:noAutofit/>
          </a:bodyPr>
          <a:lstStyle/>
          <a:p>
            <a:pPr lvl="0">
              <a:spcBef>
                <a:spcPts val="0"/>
              </a:spcBef>
              <a:buNone/>
            </a:pPr>
            <a:r>
              <a:rPr lang="en" sz="2400"/>
              <a:t>Validation:</a:t>
            </a:r>
          </a:p>
        </p:txBody>
      </p:sp>
      <p:sp>
        <p:nvSpPr>
          <p:cNvPr id="205" name="Shape 205"/>
          <p:cNvSpPr txBox="1"/>
          <p:nvPr>
            <p:ph idx="1" type="body"/>
          </p:nvPr>
        </p:nvSpPr>
        <p:spPr>
          <a:xfrm>
            <a:off x="311700" y="583975"/>
            <a:ext cx="8520600" cy="3984900"/>
          </a:xfrm>
          <a:prstGeom prst="rect">
            <a:avLst/>
          </a:prstGeom>
        </p:spPr>
        <p:txBody>
          <a:bodyPr anchorCtr="0" anchor="t" bIns="91425" lIns="91425" rIns="91425" tIns="91425">
            <a:noAutofit/>
          </a:bodyPr>
          <a:lstStyle/>
          <a:p>
            <a:pPr lvl="0">
              <a:spcBef>
                <a:spcPts val="0"/>
              </a:spcBef>
              <a:buNone/>
            </a:pPr>
            <a:r>
              <a:t/>
            </a:r>
            <a:endParaRPr/>
          </a:p>
        </p:txBody>
      </p:sp>
      <p:pic>
        <p:nvPicPr>
          <p:cNvPr descr="Screen Shot 2016-11-20 at 4.41.55 PM.png" id="206" name="Shape 206"/>
          <p:cNvPicPr preferRelativeResize="0"/>
          <p:nvPr/>
        </p:nvPicPr>
        <p:blipFill>
          <a:blip r:embed="rId3">
            <a:alphaModFix/>
          </a:blip>
          <a:stretch>
            <a:fillRect/>
          </a:stretch>
        </p:blipFill>
        <p:spPr>
          <a:xfrm>
            <a:off x="185900" y="640125"/>
            <a:ext cx="8772200" cy="4346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title"/>
          </p:nvPr>
        </p:nvSpPr>
        <p:spPr>
          <a:xfrm>
            <a:off x="311700" y="67375"/>
            <a:ext cx="8520600" cy="471600"/>
          </a:xfrm>
          <a:prstGeom prst="rect">
            <a:avLst/>
          </a:prstGeom>
        </p:spPr>
        <p:txBody>
          <a:bodyPr anchorCtr="0" anchor="t" bIns="91425" lIns="91425" rIns="91425" tIns="91425">
            <a:noAutofit/>
          </a:bodyPr>
          <a:lstStyle/>
          <a:p>
            <a:pPr lvl="0">
              <a:spcBef>
                <a:spcPts val="0"/>
              </a:spcBef>
              <a:buNone/>
            </a:pPr>
            <a:r>
              <a:rPr lang="en" sz="2400"/>
              <a:t>Validation</a:t>
            </a:r>
          </a:p>
        </p:txBody>
      </p:sp>
      <p:sp>
        <p:nvSpPr>
          <p:cNvPr id="212" name="Shape 21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Screen Shot 2016-11-20 at 4.43.54 PM.png" id="213" name="Shape 213"/>
          <p:cNvPicPr preferRelativeResize="0"/>
          <p:nvPr/>
        </p:nvPicPr>
        <p:blipFill>
          <a:blip r:embed="rId3">
            <a:alphaModFix/>
          </a:blip>
          <a:stretch>
            <a:fillRect/>
          </a:stretch>
        </p:blipFill>
        <p:spPr>
          <a:xfrm>
            <a:off x="311700" y="538975"/>
            <a:ext cx="4011973" cy="4278750"/>
          </a:xfrm>
          <a:prstGeom prst="rect">
            <a:avLst/>
          </a:prstGeom>
          <a:noFill/>
          <a:ln>
            <a:noFill/>
          </a:ln>
        </p:spPr>
      </p:pic>
      <p:pic>
        <p:nvPicPr>
          <p:cNvPr descr="Screen Shot 2016-11-20 at 4.45.01 PM.png" id="214" name="Shape 214"/>
          <p:cNvPicPr preferRelativeResize="0"/>
          <p:nvPr/>
        </p:nvPicPr>
        <p:blipFill>
          <a:blip r:embed="rId4">
            <a:alphaModFix/>
          </a:blip>
          <a:stretch>
            <a:fillRect/>
          </a:stretch>
        </p:blipFill>
        <p:spPr>
          <a:xfrm>
            <a:off x="4424750" y="538975"/>
            <a:ext cx="4546425" cy="42787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311700" y="78600"/>
            <a:ext cx="8520600" cy="707400"/>
          </a:xfrm>
          <a:prstGeom prst="rect">
            <a:avLst/>
          </a:prstGeom>
        </p:spPr>
        <p:txBody>
          <a:bodyPr anchorCtr="0" anchor="t" bIns="91425" lIns="91425" rIns="91425" tIns="91425">
            <a:noAutofit/>
          </a:bodyPr>
          <a:lstStyle/>
          <a:p>
            <a:pPr lvl="0">
              <a:spcBef>
                <a:spcPts val="0"/>
              </a:spcBef>
              <a:buNone/>
            </a:pPr>
            <a:r>
              <a:rPr lang="en" sz="2400"/>
              <a:t>Additional Features:</a:t>
            </a:r>
          </a:p>
        </p:txBody>
      </p:sp>
      <p:sp>
        <p:nvSpPr>
          <p:cNvPr id="220" name="Shape 220"/>
          <p:cNvSpPr txBox="1"/>
          <p:nvPr>
            <p:ph idx="1" type="body"/>
          </p:nvPr>
        </p:nvSpPr>
        <p:spPr>
          <a:xfrm>
            <a:off x="311700" y="640125"/>
            <a:ext cx="8520600" cy="3928800"/>
          </a:xfrm>
          <a:prstGeom prst="rect">
            <a:avLst/>
          </a:prstGeom>
        </p:spPr>
        <p:txBody>
          <a:bodyPr anchorCtr="0" anchor="t" bIns="91425" lIns="91425" rIns="91425" tIns="91425">
            <a:noAutofit/>
          </a:bodyPr>
          <a:lstStyle/>
          <a:p>
            <a:pPr indent="-228600" lvl="0" marL="457200" rtl="0">
              <a:spcBef>
                <a:spcPts val="0"/>
              </a:spcBef>
            </a:pPr>
            <a:r>
              <a:rPr lang="en"/>
              <a:t>If there are multiple shortest path available between source and router with same cost, the algorithm will find all of them.</a:t>
            </a:r>
          </a:p>
          <a:p>
            <a:pPr indent="-228600" lvl="0" marL="457200" rtl="0">
              <a:spcBef>
                <a:spcPts val="0"/>
              </a:spcBef>
            </a:pPr>
            <a:r>
              <a:rPr lang="en"/>
              <a:t>User can add a new router in a network topology.</a:t>
            </a:r>
          </a:p>
          <a:p>
            <a:pPr indent="-228600" lvl="0" marL="457200" rtl="0">
              <a:spcBef>
                <a:spcPts val="0"/>
              </a:spcBef>
            </a:pPr>
            <a:r>
              <a:rPr lang="en"/>
              <a:t>User can add an edge between two routers in a network topology.</a:t>
            </a:r>
          </a:p>
          <a:p>
            <a:pPr indent="-228600" lvl="0" marL="457200" rtl="0">
              <a:spcBef>
                <a:spcPts val="0"/>
              </a:spcBef>
            </a:pPr>
            <a:r>
              <a:rPr lang="en"/>
              <a:t>User can change the status of the router in a network topology, that is user can remove/down the router or user can up the already down router.</a:t>
            </a:r>
          </a:p>
          <a:p>
            <a:pPr indent="-228600" lvl="0" marL="457200" rtl="0">
              <a:spcBef>
                <a:spcPts val="0"/>
              </a:spcBef>
            </a:pPr>
            <a:r>
              <a:rPr lang="en"/>
              <a:t>Full GUI is implemented to help the user to simulate the link state routing algorithm.</a:t>
            </a:r>
          </a:p>
          <a:p>
            <a:pPr lvl="0" rtl="0">
              <a:spcBef>
                <a:spcPts val="0"/>
              </a:spcBef>
              <a:buNone/>
            </a:pPr>
            <a:r>
              <a:t/>
            </a:r>
            <a:endParaRPr/>
          </a:p>
          <a:p>
            <a:pPr lvl="0">
              <a:spcBef>
                <a:spcPts val="0"/>
              </a:spcBef>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2400"/>
              <a:t>References:</a:t>
            </a:r>
          </a:p>
        </p:txBody>
      </p:sp>
      <p:sp>
        <p:nvSpPr>
          <p:cNvPr id="226" name="Shape 22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AutoNum type="arabicParenR"/>
            </a:pPr>
            <a:r>
              <a:rPr lang="en"/>
              <a:t> Data Communication and Networking 4th Edition by Behrouz A. Forouzan.</a:t>
            </a:r>
          </a:p>
          <a:p>
            <a:pPr indent="-228600" lvl="0" marL="457200" rtl="0">
              <a:spcBef>
                <a:spcPts val="0"/>
              </a:spcBef>
              <a:buAutoNum type="arabicParenR"/>
            </a:pPr>
            <a:r>
              <a:rPr lang="en"/>
              <a:t> Wikipedia: Link State Routing.</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sp>
        <p:nvSpPr>
          <p:cNvPr id="231" name="Shape 231"/>
          <p:cNvSpPr txBox="1"/>
          <p:nvPr>
            <p:ph type="title"/>
          </p:nvPr>
        </p:nvSpPr>
        <p:spPr>
          <a:xfrm>
            <a:off x="311700" y="1255275"/>
            <a:ext cx="8520600" cy="1890600"/>
          </a:xfrm>
          <a:prstGeom prst="rect">
            <a:avLst/>
          </a:prstGeom>
        </p:spPr>
        <p:txBody>
          <a:bodyPr anchorCtr="0" anchor="b" bIns="91425" lIns="91425" rIns="91425" tIns="91425">
            <a:noAutofit/>
          </a:bodyPr>
          <a:lstStyle/>
          <a:p>
            <a:pPr lvl="0">
              <a:spcBef>
                <a:spcPts val="0"/>
              </a:spcBef>
              <a:buNone/>
            </a:pPr>
            <a:r>
              <a:rPr lang="en" sz="6000"/>
              <a:t>Thank You.</a:t>
            </a:r>
          </a:p>
        </p:txBody>
      </p:sp>
      <p:sp>
        <p:nvSpPr>
          <p:cNvPr id="232" name="Shape 232"/>
          <p:cNvSpPr txBox="1"/>
          <p:nvPr>
            <p:ph idx="1" type="body"/>
          </p:nvPr>
        </p:nvSpPr>
        <p:spPr>
          <a:xfrm>
            <a:off x="311700" y="3228425"/>
            <a:ext cx="8520600" cy="1300800"/>
          </a:xfrm>
          <a:prstGeom prst="rect">
            <a:avLst/>
          </a:prstGeom>
        </p:spPr>
        <p:txBody>
          <a:bodyPr anchorCtr="0" anchor="t" bIns="91425" lIns="91425" rIns="91425" tIns="91425">
            <a:noAutofit/>
          </a:bodyPr>
          <a:lstStyle/>
          <a:p>
            <a:pPr lvl="0">
              <a:spcBef>
                <a:spcPts val="0"/>
              </a:spcBef>
              <a:buNone/>
            </a:pPr>
            <a:r>
              <a:rPr lang="en"/>
              <a:t>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311700" y="101075"/>
            <a:ext cx="8520600" cy="651300"/>
          </a:xfrm>
          <a:prstGeom prst="rect">
            <a:avLst/>
          </a:prstGeom>
        </p:spPr>
        <p:txBody>
          <a:bodyPr anchorCtr="0" anchor="t" bIns="91425" lIns="91425" rIns="91425" tIns="91425">
            <a:noAutofit/>
          </a:bodyPr>
          <a:lstStyle/>
          <a:p>
            <a:pPr lvl="0">
              <a:spcBef>
                <a:spcPts val="0"/>
              </a:spcBef>
              <a:buNone/>
            </a:pPr>
            <a:r>
              <a:rPr lang="en" sz="2400"/>
              <a:t>Dijkstra’s Algorithm:</a:t>
            </a:r>
          </a:p>
        </p:txBody>
      </p:sp>
      <p:sp>
        <p:nvSpPr>
          <p:cNvPr id="72" name="Shape 72"/>
          <p:cNvSpPr txBox="1"/>
          <p:nvPr>
            <p:ph idx="1" type="body"/>
          </p:nvPr>
        </p:nvSpPr>
        <p:spPr>
          <a:xfrm>
            <a:off x="311700" y="808575"/>
            <a:ext cx="8520600" cy="4099200"/>
          </a:xfrm>
          <a:prstGeom prst="rect">
            <a:avLst/>
          </a:prstGeom>
        </p:spPr>
        <p:txBody>
          <a:bodyPr anchorCtr="0" anchor="t" bIns="91425" lIns="91425" rIns="91425" tIns="91425">
            <a:noAutofit/>
          </a:bodyPr>
          <a:lstStyle/>
          <a:p>
            <a:pPr indent="-228600" lvl="0" marL="457200" rtl="0" algn="just">
              <a:spcBef>
                <a:spcPts val="0"/>
              </a:spcBef>
            </a:pPr>
            <a:r>
              <a:rPr lang="en"/>
              <a:t>A Dijkstra’s Algorithm is used to create a shortest path tree using the knowledge of whole topology.</a:t>
            </a:r>
          </a:p>
          <a:p>
            <a:pPr indent="-228600" lvl="0" marL="457200" rtl="0" algn="just">
              <a:spcBef>
                <a:spcPts val="0"/>
              </a:spcBef>
            </a:pPr>
            <a:r>
              <a:rPr lang="en"/>
              <a:t>The</a:t>
            </a:r>
            <a:r>
              <a:rPr lang="en" sz="1400"/>
              <a:t> </a:t>
            </a:r>
            <a:r>
              <a:rPr lang="en"/>
              <a:t>algorithm divided nodes into two groups: 1) Tentative nodes 2) Permanent Nodes</a:t>
            </a:r>
          </a:p>
          <a:p>
            <a:pPr indent="-228600" lvl="0" marL="457200" rtl="0" algn="just">
              <a:spcBef>
                <a:spcPts val="0"/>
              </a:spcBef>
            </a:pPr>
            <a:r>
              <a:rPr lang="en"/>
              <a:t>It finds the neighbour of the current node, makes them tentative. After that it examines them, if they pass certain criteria, it makes them permanent.</a:t>
            </a:r>
          </a:p>
          <a:p>
            <a:pPr indent="-228600" lvl="0" marL="457200" rtl="0" algn="just">
              <a:spcBef>
                <a:spcPts val="0"/>
              </a:spcBef>
            </a:pPr>
            <a:r>
              <a:rPr lang="en"/>
              <a:t>The nodes create a routing table based on the shortest path tree generated by the Dijkstra’s Algorithm.</a:t>
            </a:r>
          </a:p>
          <a:p>
            <a:pPr lvl="0" rtl="0">
              <a:spcBef>
                <a:spcPts val="0"/>
              </a:spcBef>
              <a:buNone/>
            </a:pPr>
            <a:r>
              <a:t/>
            </a:r>
            <a:endParaRPr/>
          </a:p>
          <a:p>
            <a:pPr lvl="0" rtl="0">
              <a:spcBef>
                <a:spcPts val="0"/>
              </a:spcBef>
              <a:buNone/>
            </a:pPr>
            <a:r>
              <a:rPr lang="en"/>
              <a:t> </a:t>
            </a:r>
          </a:p>
          <a:p>
            <a:pPr lvl="0" rtl="0">
              <a:spcBef>
                <a:spcPts val="0"/>
              </a:spcBef>
              <a:buNone/>
            </a:pPr>
            <a:r>
              <a:t/>
            </a:r>
            <a:endParaRPr/>
          </a:p>
          <a:p>
            <a:pPr lvl="0" rtl="0">
              <a:spcBef>
                <a:spcPts val="0"/>
              </a:spcBef>
              <a:buNone/>
            </a:pPr>
            <a:r>
              <a:t/>
            </a:r>
            <a:endParaRPr/>
          </a:p>
          <a:p>
            <a:pPr lvl="0">
              <a:spcBef>
                <a:spcPts val="0"/>
              </a:spcBef>
              <a:buNone/>
            </a:pPr>
            <a:r>
              <a:rPr lang="en"/>
              <a:t>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2400"/>
              <a:t>Pseudo Code of Dijkstra’s Algorithm:</a:t>
            </a:r>
          </a:p>
        </p:txBody>
      </p:sp>
      <p:sp>
        <p:nvSpPr>
          <p:cNvPr id="78" name="Shape 7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Screen Shot 2016-11-20 at 6.12.25 PM.png" id="79" name="Shape 79"/>
          <p:cNvPicPr preferRelativeResize="0"/>
          <p:nvPr/>
        </p:nvPicPr>
        <p:blipFill>
          <a:blip r:embed="rId3">
            <a:alphaModFix/>
          </a:blip>
          <a:stretch>
            <a:fillRect/>
          </a:stretch>
        </p:blipFill>
        <p:spPr>
          <a:xfrm>
            <a:off x="311700" y="1152475"/>
            <a:ext cx="7000875" cy="3697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89850"/>
            <a:ext cx="8520600" cy="561600"/>
          </a:xfrm>
          <a:prstGeom prst="rect">
            <a:avLst/>
          </a:prstGeom>
        </p:spPr>
        <p:txBody>
          <a:bodyPr anchorCtr="0" anchor="t" bIns="91425" lIns="91425" rIns="91425" tIns="91425">
            <a:noAutofit/>
          </a:bodyPr>
          <a:lstStyle/>
          <a:p>
            <a:pPr lvl="0">
              <a:spcBef>
                <a:spcPts val="0"/>
              </a:spcBef>
              <a:buNone/>
            </a:pPr>
            <a:r>
              <a:rPr lang="en" sz="2400"/>
              <a:t>Flow Diagram</a:t>
            </a:r>
          </a:p>
        </p:txBody>
      </p:sp>
      <p:sp>
        <p:nvSpPr>
          <p:cNvPr id="85" name="Shape 85"/>
          <p:cNvSpPr txBox="1"/>
          <p:nvPr>
            <p:ph idx="1" type="body"/>
          </p:nvPr>
        </p:nvSpPr>
        <p:spPr>
          <a:xfrm>
            <a:off x="311700" y="606450"/>
            <a:ext cx="8520600" cy="4537200"/>
          </a:xfrm>
          <a:prstGeom prst="rect">
            <a:avLst/>
          </a:prstGeom>
        </p:spPr>
        <p:txBody>
          <a:bodyPr anchorCtr="0" anchor="t" bIns="91425" lIns="91425" rIns="91425" tIns="91425">
            <a:noAutofit/>
          </a:bodyPr>
          <a:lstStyle/>
          <a:p>
            <a:pPr lvl="0">
              <a:spcBef>
                <a:spcPts val="0"/>
              </a:spcBef>
              <a:buNone/>
            </a:pPr>
            <a:r>
              <a:rPr lang="en"/>
              <a:t>   </a:t>
            </a:r>
          </a:p>
        </p:txBody>
      </p:sp>
      <p:pic>
        <p:nvPicPr>
          <p:cNvPr descr="Screen Shot 2016-11-20 at 2.51.03 PM.png" id="86" name="Shape 86"/>
          <p:cNvPicPr preferRelativeResize="0"/>
          <p:nvPr/>
        </p:nvPicPr>
        <p:blipFill>
          <a:blip r:embed="rId3">
            <a:alphaModFix/>
          </a:blip>
          <a:stretch>
            <a:fillRect/>
          </a:stretch>
        </p:blipFill>
        <p:spPr>
          <a:xfrm>
            <a:off x="3046475" y="606300"/>
            <a:ext cx="3051049" cy="45371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11700" y="0"/>
            <a:ext cx="8520600" cy="662700"/>
          </a:xfrm>
          <a:prstGeom prst="rect">
            <a:avLst/>
          </a:prstGeom>
        </p:spPr>
        <p:txBody>
          <a:bodyPr anchorCtr="0" anchor="t" bIns="91425" lIns="91425" rIns="91425" tIns="91425">
            <a:noAutofit/>
          </a:bodyPr>
          <a:lstStyle/>
          <a:p>
            <a:pPr lvl="0">
              <a:spcBef>
                <a:spcPts val="0"/>
              </a:spcBef>
              <a:buNone/>
            </a:pPr>
            <a:r>
              <a:rPr lang="en"/>
              <a:t> </a:t>
            </a:r>
            <a:r>
              <a:rPr lang="en" sz="2400"/>
              <a:t>Welcome screen</a:t>
            </a:r>
          </a:p>
        </p:txBody>
      </p:sp>
      <p:sp>
        <p:nvSpPr>
          <p:cNvPr id="92" name="Shape 92"/>
          <p:cNvSpPr txBox="1"/>
          <p:nvPr>
            <p:ph idx="1" type="body"/>
          </p:nvPr>
        </p:nvSpPr>
        <p:spPr>
          <a:xfrm>
            <a:off x="311700" y="550275"/>
            <a:ext cx="8520600" cy="4537200"/>
          </a:xfrm>
          <a:prstGeom prst="rect">
            <a:avLst/>
          </a:prstGeom>
        </p:spPr>
        <p:txBody>
          <a:bodyPr anchorCtr="0" anchor="t" bIns="91425" lIns="91425" rIns="91425" tIns="91425">
            <a:noAutofit/>
          </a:bodyPr>
          <a:lstStyle/>
          <a:p>
            <a:pPr lvl="0">
              <a:spcBef>
                <a:spcPts val="0"/>
              </a:spcBef>
              <a:buNone/>
            </a:pPr>
            <a:r>
              <a:rPr lang="en"/>
              <a:t>    </a:t>
            </a:r>
          </a:p>
        </p:txBody>
      </p:sp>
      <p:pic>
        <p:nvPicPr>
          <p:cNvPr descr="Screen Shot 2016-11-20 at 3.57.49 PM.png" id="93" name="Shape 93"/>
          <p:cNvPicPr preferRelativeResize="0"/>
          <p:nvPr/>
        </p:nvPicPr>
        <p:blipFill>
          <a:blip r:embed="rId3">
            <a:alphaModFix/>
          </a:blip>
          <a:stretch>
            <a:fillRect/>
          </a:stretch>
        </p:blipFill>
        <p:spPr>
          <a:xfrm>
            <a:off x="1513150" y="550274"/>
            <a:ext cx="6117699" cy="4593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311700" y="56150"/>
            <a:ext cx="8520600" cy="606300"/>
          </a:xfrm>
          <a:prstGeom prst="rect">
            <a:avLst/>
          </a:prstGeom>
        </p:spPr>
        <p:txBody>
          <a:bodyPr anchorCtr="0" anchor="t" bIns="91425" lIns="91425" rIns="91425" tIns="91425">
            <a:noAutofit/>
          </a:bodyPr>
          <a:lstStyle/>
          <a:p>
            <a:pPr lvl="0">
              <a:spcBef>
                <a:spcPts val="0"/>
              </a:spcBef>
              <a:buNone/>
            </a:pPr>
            <a:r>
              <a:rPr lang="en" sz="2400"/>
              <a:t>Create Network Topology</a:t>
            </a:r>
          </a:p>
        </p:txBody>
      </p:sp>
      <p:sp>
        <p:nvSpPr>
          <p:cNvPr id="99" name="Shape 99"/>
          <p:cNvSpPr txBox="1"/>
          <p:nvPr>
            <p:ph idx="1" type="body"/>
          </p:nvPr>
        </p:nvSpPr>
        <p:spPr>
          <a:xfrm>
            <a:off x="311700" y="516600"/>
            <a:ext cx="8520600" cy="4052400"/>
          </a:xfrm>
          <a:prstGeom prst="rect">
            <a:avLst/>
          </a:prstGeom>
        </p:spPr>
        <p:txBody>
          <a:bodyPr anchorCtr="0" anchor="t" bIns="91425" lIns="91425" rIns="91425" tIns="91425">
            <a:noAutofit/>
          </a:bodyPr>
          <a:lstStyle/>
          <a:p>
            <a:pPr lvl="0">
              <a:spcBef>
                <a:spcPts val="0"/>
              </a:spcBef>
              <a:buNone/>
            </a:pPr>
            <a:r>
              <a:rPr lang="en"/>
              <a:t>  </a:t>
            </a:r>
          </a:p>
        </p:txBody>
      </p:sp>
      <p:pic>
        <p:nvPicPr>
          <p:cNvPr descr="Screen Shot 2016-11-20 at 3.59.39 PM.png" id="100" name="Shape 100"/>
          <p:cNvPicPr preferRelativeResize="0"/>
          <p:nvPr/>
        </p:nvPicPr>
        <p:blipFill>
          <a:blip r:embed="rId3">
            <a:alphaModFix/>
          </a:blip>
          <a:stretch>
            <a:fillRect/>
          </a:stretch>
        </p:blipFill>
        <p:spPr>
          <a:xfrm>
            <a:off x="1488650" y="516600"/>
            <a:ext cx="6166700" cy="4626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0"/>
            <a:ext cx="8520600" cy="617700"/>
          </a:xfrm>
          <a:prstGeom prst="rect">
            <a:avLst/>
          </a:prstGeom>
        </p:spPr>
        <p:txBody>
          <a:bodyPr anchorCtr="0" anchor="t" bIns="91425" lIns="91425" rIns="91425" tIns="91425">
            <a:noAutofit/>
          </a:bodyPr>
          <a:lstStyle/>
          <a:p>
            <a:pPr lvl="0">
              <a:spcBef>
                <a:spcPts val="0"/>
              </a:spcBef>
              <a:buNone/>
            </a:pPr>
            <a:r>
              <a:rPr lang="en" sz="2400"/>
              <a:t>Connection Table</a:t>
            </a:r>
          </a:p>
        </p:txBody>
      </p:sp>
      <p:sp>
        <p:nvSpPr>
          <p:cNvPr id="106" name="Shape 106"/>
          <p:cNvSpPr txBox="1"/>
          <p:nvPr>
            <p:ph idx="1" type="body"/>
          </p:nvPr>
        </p:nvSpPr>
        <p:spPr>
          <a:xfrm>
            <a:off x="311700" y="617700"/>
            <a:ext cx="8520600" cy="3951300"/>
          </a:xfrm>
          <a:prstGeom prst="rect">
            <a:avLst/>
          </a:prstGeom>
        </p:spPr>
        <p:txBody>
          <a:bodyPr anchorCtr="0" anchor="t" bIns="91425" lIns="91425" rIns="91425" tIns="91425">
            <a:noAutofit/>
          </a:bodyPr>
          <a:lstStyle/>
          <a:p>
            <a:pPr lvl="0">
              <a:spcBef>
                <a:spcPts val="0"/>
              </a:spcBef>
              <a:buNone/>
            </a:pPr>
            <a:r>
              <a:rPr lang="en"/>
              <a:t>  </a:t>
            </a:r>
          </a:p>
        </p:txBody>
      </p:sp>
      <p:pic>
        <p:nvPicPr>
          <p:cNvPr descr="Screen Shot 2016-11-20 at 4.01.58 PM.png" id="107" name="Shape 107"/>
          <p:cNvPicPr preferRelativeResize="0"/>
          <p:nvPr/>
        </p:nvPicPr>
        <p:blipFill>
          <a:blip r:embed="rId3">
            <a:alphaModFix/>
          </a:blip>
          <a:stretch>
            <a:fillRect/>
          </a:stretch>
        </p:blipFill>
        <p:spPr>
          <a:xfrm>
            <a:off x="1554475" y="505375"/>
            <a:ext cx="6035050" cy="4638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0"/>
            <a:ext cx="8520600" cy="561600"/>
          </a:xfrm>
          <a:prstGeom prst="rect">
            <a:avLst/>
          </a:prstGeom>
        </p:spPr>
        <p:txBody>
          <a:bodyPr anchorCtr="0" anchor="t" bIns="91425" lIns="91425" rIns="91425" tIns="91425">
            <a:noAutofit/>
          </a:bodyPr>
          <a:lstStyle/>
          <a:p>
            <a:pPr lvl="0">
              <a:spcBef>
                <a:spcPts val="0"/>
              </a:spcBef>
              <a:buNone/>
            </a:pPr>
            <a:r>
              <a:rPr lang="en" sz="2400"/>
              <a:t>Shortest Path Between Source and Destination</a:t>
            </a:r>
          </a:p>
        </p:txBody>
      </p:sp>
      <p:sp>
        <p:nvSpPr>
          <p:cNvPr id="113" name="Shape 113"/>
          <p:cNvSpPr txBox="1"/>
          <p:nvPr>
            <p:ph idx="1" type="body"/>
          </p:nvPr>
        </p:nvSpPr>
        <p:spPr>
          <a:xfrm>
            <a:off x="311700" y="561600"/>
            <a:ext cx="8520600" cy="4007400"/>
          </a:xfrm>
          <a:prstGeom prst="rect">
            <a:avLst/>
          </a:prstGeom>
        </p:spPr>
        <p:txBody>
          <a:bodyPr anchorCtr="0" anchor="t" bIns="91425" lIns="91425" rIns="91425" tIns="91425">
            <a:noAutofit/>
          </a:bodyPr>
          <a:lstStyle/>
          <a:p>
            <a:pPr lvl="0">
              <a:spcBef>
                <a:spcPts val="0"/>
              </a:spcBef>
              <a:buNone/>
            </a:pPr>
            <a:r>
              <a:rPr lang="en"/>
              <a:t>  </a:t>
            </a:r>
          </a:p>
        </p:txBody>
      </p:sp>
      <p:pic>
        <p:nvPicPr>
          <p:cNvPr descr="Screen Shot 2016-11-20 at 4.03.56 PM.png" id="114" name="Shape 114"/>
          <p:cNvPicPr preferRelativeResize="0"/>
          <p:nvPr/>
        </p:nvPicPr>
        <p:blipFill>
          <a:blip r:embed="rId3">
            <a:alphaModFix/>
          </a:blip>
          <a:stretch>
            <a:fillRect/>
          </a:stretch>
        </p:blipFill>
        <p:spPr>
          <a:xfrm>
            <a:off x="1522100" y="471675"/>
            <a:ext cx="6099799" cy="46718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