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57" r:id="rId5"/>
    <p:sldId id="262" r:id="rId6"/>
    <p:sldId id="272" r:id="rId7"/>
    <p:sldId id="263" r:id="rId8"/>
    <p:sldId id="264" r:id="rId9"/>
    <p:sldId id="258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Никита Фёдоров" initials="НФ" lastIdx="3" clrIdx="0">
    <p:extLst>
      <p:ext uri="{19B8F6BF-5375-455C-9EA6-DF929625EA0E}">
        <p15:presenceInfo xmlns:p15="http://schemas.microsoft.com/office/powerpoint/2012/main" userId="405cf04d0bbea9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56DEB3D-5F8F-4C3C-BC22-595E64DFB3F2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8A1AB82-0D05-4FD8-AB82-064AF1A01BC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88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EB3D-5F8F-4C3C-BC22-595E64DFB3F2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AB82-0D05-4FD8-AB82-064AF1A01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5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EB3D-5F8F-4C3C-BC22-595E64DFB3F2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AB82-0D05-4FD8-AB82-064AF1A01BC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581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EB3D-5F8F-4C3C-BC22-595E64DFB3F2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AB82-0D05-4FD8-AB82-064AF1A01BC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399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EB3D-5F8F-4C3C-BC22-595E64DFB3F2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AB82-0D05-4FD8-AB82-064AF1A01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8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EB3D-5F8F-4C3C-BC22-595E64DFB3F2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AB82-0D05-4FD8-AB82-064AF1A01BC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961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EB3D-5F8F-4C3C-BC22-595E64DFB3F2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AB82-0D05-4FD8-AB82-064AF1A01BC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652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EB3D-5F8F-4C3C-BC22-595E64DFB3F2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AB82-0D05-4FD8-AB82-064AF1A01BC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830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EB3D-5F8F-4C3C-BC22-595E64DFB3F2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AB82-0D05-4FD8-AB82-064AF1A01BC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38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EB3D-5F8F-4C3C-BC22-595E64DFB3F2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AB82-0D05-4FD8-AB82-064AF1A01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4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EB3D-5F8F-4C3C-BC22-595E64DFB3F2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AB82-0D05-4FD8-AB82-064AF1A01BC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32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EB3D-5F8F-4C3C-BC22-595E64DFB3F2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AB82-0D05-4FD8-AB82-064AF1A01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5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EB3D-5F8F-4C3C-BC22-595E64DFB3F2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AB82-0D05-4FD8-AB82-064AF1A01BC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80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EB3D-5F8F-4C3C-BC22-595E64DFB3F2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AB82-0D05-4FD8-AB82-064AF1A01BC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9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EB3D-5F8F-4C3C-BC22-595E64DFB3F2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AB82-0D05-4FD8-AB82-064AF1A01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2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EB3D-5F8F-4C3C-BC22-595E64DFB3F2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AB82-0D05-4FD8-AB82-064AF1A01BC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27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EB3D-5F8F-4C3C-BC22-595E64DFB3F2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AB82-0D05-4FD8-AB82-064AF1A01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3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6DEB3D-5F8F-4C3C-BC22-595E64DFB3F2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A1AB82-0D05-4FD8-AB82-064AF1A01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0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yanimelist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yanimelist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hyperlink" Target="https://static.wikia.nocookie.net/learnmachinelearning/images/3/3b/Decision_tree.png/revision/latest/scale-to-width-down/348?cb=20170105215017&amp;path-prefix=ru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uancesprog.ru/p/616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E6F8D-9FAD-4F92-B463-4150423247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2800" dirty="0"/>
              <a:t>Построение рекомендательной системы с помощью методов МО и с предобработкой табличных данных</a:t>
            </a:r>
            <a:endParaRPr lang="en-US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B27DBEA-51E1-41C6-9532-F9183FE963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ru-RU" dirty="0"/>
              <a:t>Автор работы: Федоров Никита Вячеславович, ПМИ-18-2</a:t>
            </a:r>
          </a:p>
          <a:p>
            <a:pPr algn="just"/>
            <a:r>
              <a:rPr lang="ru-RU" dirty="0"/>
              <a:t>Руководитель работы: Антонов Михаил Юрьевич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53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3F66C-4626-4A0D-8ADF-6FEBD2B93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262626"/>
                </a:solidFill>
              </a:rPr>
              <a:t>Измерение ошибок</a:t>
            </a:r>
            <a:endParaRPr lang="en-US">
              <a:solidFill>
                <a:srgbClr val="26262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0D2D97E-EEEF-492E-826C-40610B1182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2" y="2556932"/>
                <a:ext cx="6256866" cy="3318936"/>
              </a:xfrm>
            </p:spPr>
            <p:txBody>
              <a:bodyPr>
                <a:normAutofit/>
              </a:bodyPr>
              <a:lstStyle/>
              <a:p>
                <a:pPr marR="540385" indent="0">
                  <a:spcBef>
                    <a:spcPts val="200"/>
                  </a:spcBef>
                  <a:spcAft>
                    <a:spcPts val="200"/>
                  </a:spcAft>
                  <a:buNone/>
                </a:pPr>
                <a:r>
                  <a:rPr lang="ru-RU" dirty="0">
                    <a:solidFill>
                      <a:srgbClr val="262626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Средняя абсолютная ошибка </a:t>
                </a:r>
                <a:r>
                  <a:rPr lang="ru-RU" dirty="0">
                    <a:solidFill>
                      <a:srgbClr val="262626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rgbClr val="26262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𝑀𝐴𝐸</m:t>
                    </m:r>
                    <m:r>
                      <a:rPr lang="ru-RU" i="1">
                        <a:solidFill>
                          <a:srgbClr val="26262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ru-RU" i="1"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i="1"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ru-RU" i="1"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u-RU" i="1"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ru-RU" i="1"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262626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solidFill>
                                  <a:srgbClr val="262626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ru-RU" i="1">
                                <a:solidFill>
                                  <a:srgbClr val="262626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26262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262626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262626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262626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ru-RU" i="1">
                                <a:solidFill>
                                  <a:srgbClr val="262626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26262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solidFill>
                                      <a:srgbClr val="26262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i="1">
                                    <a:solidFill>
                                      <a:srgbClr val="26262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i="1">
                                <a:solidFill>
                                  <a:srgbClr val="262626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dirty="0">
                  <a:solidFill>
                    <a:srgbClr val="262626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540385" indent="0">
                  <a:spcBef>
                    <a:spcPts val="200"/>
                  </a:spcBef>
                  <a:spcAft>
                    <a:spcPts val="200"/>
                  </a:spcAft>
                  <a:buNone/>
                </a:pPr>
                <a:r>
                  <a:rPr lang="ru-RU" dirty="0">
                    <a:solidFill>
                      <a:srgbClr val="262626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Среднеквадратическая ошибка </a:t>
                </a:r>
                <a:r>
                  <a:rPr lang="ru-RU" dirty="0">
                    <a:solidFill>
                      <a:srgbClr val="262626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rgbClr val="26262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𝑀𝑆𝐸</m:t>
                    </m:r>
                    <m:r>
                      <a:rPr lang="ru-RU" i="1">
                        <a:solidFill>
                          <a:srgbClr val="26262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ru-RU" i="1"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i="1"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ru-RU" i="1"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u-RU" i="1"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ru-RU" i="1"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262626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solidFill>
                                  <a:srgbClr val="262626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ru-RU" i="1">
                                <a:solidFill>
                                  <a:srgbClr val="262626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26262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262626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262626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262626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ru-RU" i="1">
                                <a:solidFill>
                                  <a:srgbClr val="262626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26262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solidFill>
                                      <a:srgbClr val="26262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i="1">
                                    <a:solidFill>
                                      <a:srgbClr val="26262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i="1">
                                <a:solidFill>
                                  <a:srgbClr val="262626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ru-RU" i="1">
                                <a:solidFill>
                                  <a:srgbClr val="262626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>
                  <a:solidFill>
                    <a:srgbClr val="262626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540385" indent="0">
                  <a:spcBef>
                    <a:spcPts val="200"/>
                  </a:spcBef>
                  <a:spcAft>
                    <a:spcPts val="200"/>
                  </a:spcAft>
                  <a:buNone/>
                </a:pPr>
                <a:r>
                  <a:rPr lang="ru-RU" dirty="0">
                    <a:solidFill>
                      <a:srgbClr val="262626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Квадратный корень из </a:t>
                </a:r>
                <a:r>
                  <a:rPr lang="en-US" dirty="0">
                    <a:solidFill>
                      <a:srgbClr val="262626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MSE </a:t>
                </a:r>
                <a:r>
                  <a:rPr lang="ru-RU" dirty="0">
                    <a:solidFill>
                      <a:srgbClr val="262626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26262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𝑅𝑀𝑆𝐸</m:t>
                    </m:r>
                    <m:r>
                      <a:rPr lang="ru-RU" i="1">
                        <a:solidFill>
                          <a:srgbClr val="26262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ru-RU" i="1"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𝑀𝑆𝐸</m:t>
                        </m:r>
                      </m:e>
                    </m:rad>
                  </m:oMath>
                </a14:m>
                <a:endParaRPr lang="en-US" dirty="0">
                  <a:solidFill>
                    <a:srgbClr val="262626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>
                  <a:solidFill>
                    <a:srgbClr val="262626"/>
                  </a:solidFill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0D2D97E-EEEF-492E-826C-40610B1182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2" y="2556932"/>
                <a:ext cx="6256866" cy="3318936"/>
              </a:xfrm>
              <a:blipFill>
                <a:blip r:embed="rId3"/>
                <a:stretch>
                  <a:fillRect t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C2BEC5-AE86-430D-93F5-7FB837F9AE8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266" y="3036836"/>
            <a:ext cx="4803332" cy="2359128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62782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FE9B5-6DB7-4547-942B-F1B7B71F6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262626"/>
                </a:solidFill>
              </a:rPr>
              <a:t>Сравнение методов</a:t>
            </a:r>
            <a:endParaRPr lang="en-US">
              <a:solidFill>
                <a:srgbClr val="262626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5733B-5E49-4DCA-A585-546871AF304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1790" y="2733237"/>
            <a:ext cx="3052207" cy="3064248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E9D7193E-5E2F-48A4-81F6-E5B4D33C9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2" y="2556932"/>
            <a:ext cx="6256863" cy="33189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ru-RU" sz="1900" dirty="0">
                <a:solidFill>
                  <a:srgbClr val="26262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Представленные методы имеют разные области применения, разные требования к набору входных данных и типу параметров, разные вычислительные характеристики и уровень потребления памяти. Использование этих методов классификации в рекомендательных системах также даст разные результаты. Поэтому для каждой задачи и каждого набора данных необходимо использовать свой метод классификации, который может быть основан на ансамблевом подходе и включать множество методов с последующим объединением результатов при принятии окончательного решения.</a:t>
            </a:r>
            <a:endParaRPr lang="en-US" sz="1900" dirty="0">
              <a:solidFill>
                <a:srgbClr val="262626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19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301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C6C4FA-8495-4899-BACF-734E1794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Реализация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22883B-F722-4BF6-BDD0-F5F24B730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dirty="0"/>
              <a:t>Anime.csv</a:t>
            </a:r>
          </a:p>
          <a:p>
            <a:pPr marL="0" indent="0">
              <a:buNone/>
            </a:pPr>
            <a:r>
              <a:rPr lang="ru-RU" dirty="0"/>
              <a:t>•	</a:t>
            </a:r>
            <a:r>
              <a:rPr lang="ru-RU" dirty="0" err="1"/>
              <a:t>anime_id</a:t>
            </a:r>
            <a:r>
              <a:rPr lang="ru-RU" dirty="0"/>
              <a:t> – уникальный идентификатор myanimelist.net, идентифицирующий аниме.</a:t>
            </a:r>
          </a:p>
          <a:p>
            <a:pPr marL="0" indent="0">
              <a:buNone/>
            </a:pPr>
            <a:r>
              <a:rPr lang="ru-RU" dirty="0"/>
              <a:t>•	</a:t>
            </a:r>
            <a:r>
              <a:rPr lang="ru-RU" dirty="0" err="1"/>
              <a:t>name</a:t>
            </a:r>
            <a:r>
              <a:rPr lang="ru-RU" dirty="0"/>
              <a:t> – полное название аниме.</a:t>
            </a:r>
          </a:p>
          <a:p>
            <a:pPr marL="0" indent="0">
              <a:buNone/>
            </a:pPr>
            <a:r>
              <a:rPr lang="ru-RU" dirty="0"/>
              <a:t>•	</a:t>
            </a:r>
            <a:r>
              <a:rPr lang="ru-RU" dirty="0" err="1"/>
              <a:t>genre</a:t>
            </a:r>
            <a:r>
              <a:rPr lang="ru-RU" dirty="0"/>
              <a:t> – список жанров этого аниме, разделенных запятыми.</a:t>
            </a:r>
          </a:p>
          <a:p>
            <a:pPr marL="0" indent="0">
              <a:buNone/>
            </a:pPr>
            <a:r>
              <a:rPr lang="ru-RU" dirty="0"/>
              <a:t>•	</a:t>
            </a:r>
            <a:r>
              <a:rPr lang="ru-RU" dirty="0" err="1"/>
              <a:t>type</a:t>
            </a:r>
            <a:r>
              <a:rPr lang="ru-RU" dirty="0"/>
              <a:t> - фильм, ТВ, ОВА и др.</a:t>
            </a:r>
          </a:p>
          <a:p>
            <a:pPr marL="0" indent="0">
              <a:buNone/>
            </a:pPr>
            <a:r>
              <a:rPr lang="ru-RU" dirty="0"/>
              <a:t>•	</a:t>
            </a:r>
            <a:r>
              <a:rPr lang="ru-RU" dirty="0" err="1"/>
              <a:t>episodes</a:t>
            </a:r>
            <a:r>
              <a:rPr lang="ru-RU" dirty="0"/>
              <a:t> – сколько серий в этом шоу (1, если фильм).</a:t>
            </a:r>
          </a:p>
          <a:p>
            <a:pPr marL="0" indent="0">
              <a:buNone/>
            </a:pPr>
            <a:r>
              <a:rPr lang="ru-RU" dirty="0"/>
              <a:t>•	</a:t>
            </a:r>
            <a:r>
              <a:rPr lang="ru-RU" dirty="0" err="1"/>
              <a:t>rating</a:t>
            </a:r>
            <a:r>
              <a:rPr lang="ru-RU" dirty="0"/>
              <a:t> – средняя оценка этого аниме из 10.</a:t>
            </a:r>
          </a:p>
          <a:p>
            <a:pPr marL="0" indent="0">
              <a:buNone/>
            </a:pPr>
            <a:r>
              <a:rPr lang="ru-RU" dirty="0"/>
              <a:t>•	</a:t>
            </a:r>
            <a:r>
              <a:rPr lang="ru-RU" dirty="0" err="1"/>
              <a:t>members</a:t>
            </a:r>
            <a:r>
              <a:rPr lang="ru-RU" dirty="0"/>
              <a:t> – количество участников сообщества, которые находятся в "группе" этого аниме.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Rating.csv</a:t>
            </a:r>
          </a:p>
          <a:p>
            <a:pPr marL="0" indent="0">
              <a:buNone/>
            </a:pPr>
            <a:r>
              <a:rPr lang="ru-RU" dirty="0"/>
              <a:t>•	</a:t>
            </a:r>
            <a:r>
              <a:rPr lang="ru-RU" dirty="0" err="1"/>
              <a:t>user_id</a:t>
            </a:r>
            <a:r>
              <a:rPr lang="ru-RU" dirty="0"/>
              <a:t> – неидентифицируемый случайно сгенерированный идентификатор пользователя.</a:t>
            </a:r>
          </a:p>
          <a:p>
            <a:pPr marL="0" indent="0">
              <a:buNone/>
            </a:pPr>
            <a:r>
              <a:rPr lang="ru-RU" dirty="0"/>
              <a:t>•	</a:t>
            </a:r>
            <a:r>
              <a:rPr lang="ru-RU" dirty="0" err="1"/>
              <a:t>anime_id</a:t>
            </a:r>
            <a:r>
              <a:rPr lang="ru-RU" dirty="0"/>
              <a:t> – аниме, которое оценил этот пользователь.</a:t>
            </a:r>
          </a:p>
          <a:p>
            <a:pPr marL="0" indent="0">
              <a:buNone/>
            </a:pPr>
            <a:r>
              <a:rPr lang="ru-RU" dirty="0"/>
              <a:t>•	</a:t>
            </a:r>
            <a:r>
              <a:rPr lang="ru-RU" dirty="0" err="1"/>
              <a:t>rating</a:t>
            </a:r>
            <a:r>
              <a:rPr lang="ru-RU" dirty="0"/>
              <a:t> – рейтинг из 10, который присвоил этот пользователь (-1, если пользователь смотрел его, но не выставлял оценку).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636F926-755C-4DB3-A7F1-E639063B5B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17680" y="3119120"/>
            <a:ext cx="5545455" cy="109728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190EB0E-8246-41A0-A455-390EB648A88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290110" y="4614839"/>
            <a:ext cx="1973025" cy="126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06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1708EBE-8F1C-4F88-9893-363C6C692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008F04-25AC-4851-913F-8E3AE20B1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EFFDCD6-F7ED-482D-907C-CD48B9B1D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5765067-14FA-421E-B823-BC9850AB8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05C27D4-E19A-481A-BB00-A276CC012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3A9933D-84D7-4A15-B34D-2D7B08120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99326-396B-4522-B047-44DD58E46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858" y="982132"/>
            <a:ext cx="4842190" cy="17748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700"/>
              <a:t>Анализ и предобработка данных</a:t>
            </a:r>
            <a:endParaRPr lang="en-US" sz="37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C3C3E8-6B5D-49DA-997A-3582B89C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46233" y="2838638"/>
            <a:ext cx="46634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FF69CD-03BE-4374-B7CD-AFD530D740B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094" y="3287953"/>
            <a:ext cx="2663306" cy="2130345"/>
          </a:xfrm>
          <a:prstGeom prst="rect">
            <a:avLst/>
          </a:prstGeom>
          <a:noFill/>
          <a:ln w="57150" cmpd="thickThin">
            <a:noFill/>
            <a:miter lim="800000"/>
          </a:ln>
        </p:spPr>
      </p:pic>
      <p:pic>
        <p:nvPicPr>
          <p:cNvPr id="4" name="Объект 3">
            <a:extLst>
              <a:ext uri="{FF2B5EF4-FFF2-40B4-BE49-F238E27FC236}">
                <a16:creationId xmlns:a16="http://schemas.microsoft.com/office/drawing/2014/main" id="{95911073-C8AF-4049-8050-4CE2E4EE1F9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72356" y="3281989"/>
            <a:ext cx="2825721" cy="2136316"/>
          </a:xfrm>
          <a:prstGeom prst="rect">
            <a:avLst/>
          </a:prstGeom>
          <a:noFill/>
          <a:ln w="57150" cmpd="thickThin">
            <a:noFill/>
            <a:miter lim="800000"/>
          </a:ln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7CD52F-C39D-4563-90F5-9A88C16D8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0294" y="4474723"/>
            <a:ext cx="4178300" cy="1379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Как мы видим из графика, есть отсутствующие значения, надо их заполнить.</a:t>
            </a:r>
            <a:endParaRPr lang="en-US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499C7F2-C14F-4DFC-8095-5F07B8BE5E05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294" y="1003642"/>
            <a:ext cx="4178300" cy="3337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248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E09EC-45B2-4F68-BBC1-5F757034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Строим модель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0BA7FB-1C8C-4EF1-9688-DCD5D34E1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800599" cy="3318936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KNN:</a:t>
            </a:r>
          </a:p>
          <a:p>
            <a:pPr marL="0" marR="540385" indent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KNeighborsClassifier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n_neighbors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9885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).fit(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540385" indent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y_knn_train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knn.predict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540385" indent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y_knn_test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knn.predict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2ADECD-FD84-4E20-84F3-65FF507600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881" y="4293066"/>
            <a:ext cx="3269584" cy="17301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581F94EE-471E-415B-9D0E-21DD14A91113}"/>
              </a:ext>
            </a:extLst>
          </p:cNvPr>
          <p:cNvSpPr txBox="1">
            <a:spLocks/>
          </p:cNvSpPr>
          <p:nvPr/>
        </p:nvSpPr>
        <p:spPr>
          <a:xfrm>
            <a:off x="6095999" y="2556932"/>
            <a:ext cx="4800599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</a:t>
            </a:r>
          </a:p>
          <a:p>
            <a:pPr marL="0" marR="540385" indent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rf =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RandomForestClassifier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=100,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n_jobs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=-1).fit(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540385" indent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</a:pP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y_rf_train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rf.predict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540385" indent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</a:pP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y_rf_test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rf.predict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624A73-7510-4B5B-A356-E12FE08EC42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110" y="4216400"/>
            <a:ext cx="3148828" cy="173013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3A3B77-6A3D-4900-BCEA-56FCAB695662}"/>
              </a:ext>
            </a:extLst>
          </p:cNvPr>
          <p:cNvSpPr txBox="1"/>
          <p:nvPr/>
        </p:nvSpPr>
        <p:spPr>
          <a:xfrm>
            <a:off x="3163450" y="5838536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y_true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66AA22-7C16-457B-BB78-BFB3F15438FF}"/>
              </a:ext>
            </a:extLst>
          </p:cNvPr>
          <p:cNvSpPr txBox="1"/>
          <p:nvPr/>
        </p:nvSpPr>
        <p:spPr>
          <a:xfrm>
            <a:off x="8316497" y="583853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y_predicted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6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2F15B-1483-47E0-93F4-F51AC12DA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Простая рекомендательная система по ближайшим соседям</a:t>
            </a:r>
            <a:br>
              <a:rPr lang="ru-RU" dirty="0"/>
            </a:b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D3D5CD-AB75-40D1-BD02-B4FF45A9B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5331641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cs typeface="Times New Roman" panose="02020603050405020304" pitchFamily="18" charset="0"/>
              </a:rPr>
              <a:t>Рейтинг-матрица (разреженная матрица)</a:t>
            </a:r>
            <a:r>
              <a:rPr lang="en-US" sz="1600" dirty="0"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cs typeface="Times New Roman" panose="02020603050405020304" pitchFamily="18" charset="0"/>
              </a:rPr>
              <a:t>CSR-</a:t>
            </a:r>
            <a:r>
              <a:rPr lang="ru-RU" sz="1600" dirty="0">
                <a:cs typeface="Times New Roman" panose="02020603050405020304" pitchFamily="18" charset="0"/>
              </a:rPr>
              <a:t>матрица</a:t>
            </a:r>
            <a:r>
              <a:rPr lang="en-US" sz="1600" dirty="0">
                <a:cs typeface="Times New Roman" panose="02020603050405020304" pitchFamily="18" charset="0"/>
              </a:rPr>
              <a:t>: </a:t>
            </a:r>
            <a:r>
              <a:rPr lang="ru-RU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Оставляет только ненулевые значения из рейтинг-матрицы. 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600" dirty="0">
                <a:cs typeface="Times New Roman" panose="02020603050405020304" pitchFamily="18" charset="0"/>
              </a:rPr>
              <a:t>Для одной аниме находим его 10 ближайших соседей, тем самым определив рекомендации по выбранному аниме.</a:t>
            </a:r>
          </a:p>
          <a:p>
            <a:pPr marL="0" indent="0">
              <a:buNone/>
            </a:pPr>
            <a:endParaRPr lang="ru-RU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600" dirty="0">
                <a:cs typeface="Times New Roman" panose="02020603050405020304" pitchFamily="18" charset="0"/>
              </a:rPr>
              <a:t>Индексы ближайших соседей:</a:t>
            </a:r>
          </a:p>
          <a:p>
            <a:pPr marL="0" indent="0">
              <a:buNone/>
            </a:pPr>
            <a:endParaRPr lang="ru-RU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600" dirty="0">
                <a:cs typeface="Times New Roman" panose="02020603050405020304" pitchFamily="18" charset="0"/>
              </a:rPr>
              <a:t>Расстояния до выбранного аниме:</a:t>
            </a:r>
            <a:endParaRPr lang="en-US" sz="1600" dirty="0"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8BD1D6F-FEB6-4537-A89A-8DC73315DA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27042" y="2757185"/>
            <a:ext cx="4764429" cy="16311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ABAFC9-56F5-438D-8545-C472243917F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27377" y="4140407"/>
            <a:ext cx="4826257" cy="33902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F449A1-756D-460B-A205-878DC595432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627041" y="4692822"/>
            <a:ext cx="4764429" cy="14411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F614DE-FC71-4C66-81E5-66F92F25AF97}"/>
              </a:ext>
            </a:extLst>
          </p:cNvPr>
          <p:cNvSpPr txBox="1"/>
          <p:nvPr/>
        </p:nvSpPr>
        <p:spPr>
          <a:xfrm>
            <a:off x="6627041" y="2483424"/>
            <a:ext cx="1450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 err="1">
                <a:cs typeface="Times New Roman" panose="02020603050405020304" pitchFamily="18" charset="0"/>
              </a:rPr>
              <a:t>pivot_table</a:t>
            </a:r>
            <a:r>
              <a:rPr lang="en-US" sz="1800" dirty="0">
                <a:cs typeface="Times New Roman" panose="02020603050405020304" pitchFamily="18" charset="0"/>
              </a:rPr>
              <a:t>()</a:t>
            </a:r>
            <a:endParaRPr lang="ru-RU" sz="1800" dirty="0"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1AA2602-EA34-4502-9E58-F1DC252C092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427377" y="4978017"/>
            <a:ext cx="4907009" cy="22975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B334934-04E3-4C48-BF12-DAAE5835DA3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295402" y="5622629"/>
            <a:ext cx="4668623" cy="4223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1C4E17-1A8E-42D5-9DF2-C5930D9DD767}"/>
              </a:ext>
            </a:extLst>
          </p:cNvPr>
          <p:cNvSpPr txBox="1"/>
          <p:nvPr/>
        </p:nvSpPr>
        <p:spPr>
          <a:xfrm>
            <a:off x="6627040" y="4388360"/>
            <a:ext cx="385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Получаем 10 рекомендованных аниме: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17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F9A0CA-FA95-424C-87E9-1B34D0A2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A50972-DBCE-4D20-8979-6FF02AB9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540385" indent="0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ru-RU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В ходе курсовой работы удалось создать работающий сервис, который ищет и выдает рекомендации по аниме на основе пользовательских предпочтений и открытых данных с </a:t>
            </a:r>
            <a:r>
              <a:rPr lang="ru-RU" sz="1800" u="sng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myanimelist.net</a:t>
            </a:r>
            <a:r>
              <a:rPr lang="ru-RU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Несмотря на простоту текущего алгоритма, систему можно легко модифицировать для выполнения более сложных методов обработки и для произвольно больших объемов обрабатываемых данных. Система может использоваться как основа для пользовательских рекомендательных приложений.</a:t>
            </a:r>
            <a:br>
              <a:rPr lang="ru-RU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D8FA724-C940-49F1-B06C-44930CABFF0D}"/>
              </a:ext>
            </a:extLst>
          </p:cNvPr>
          <p:cNvSpPr/>
          <p:nvPr/>
        </p:nvSpPr>
        <p:spPr>
          <a:xfrm>
            <a:off x="2576445" y="5131647"/>
            <a:ext cx="70391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80265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72015D-3110-42AF-B143-E8EED38D4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Актуальность, цель и задачи работы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DF3FED-8F70-4786-92BD-6EF6787B2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Актуальность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работы заключается в актуальности современных рекомендательных систем и отсутствии хорошо разработанных русскоязычных работ, посвященных анализу алгоритмов, с помощью которых можно построить рекомендательную систему.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Целью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моей работы является исследование и разработка эффективных алгоритмов рекомендательных систем, позволяющих отбирать рекомендации с приемлемым уровнем релевантности у большого количества пользователей с неполной или отсутствующей информацией об их предпочтениях.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Для решения поставленной цели исследования были определены следующие </a:t>
            </a:r>
            <a:r>
              <a:rPr lang="ru-RU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задачи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540385" lvl="0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Анализ методов МО для прогнозирования данных.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540385" lvl="0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Анализ данных и их предобработка для дальнейшей работы.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540385" lvl="0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Реализация выбранных методов и построение модели.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540385" lvl="0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Разработка алгоритма выбора рекомендаций по ближайшим соседям.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Актуальность строительства коттеджей и домов в Воронеже">
            <a:extLst>
              <a:ext uri="{FF2B5EF4-FFF2-40B4-BE49-F238E27FC236}">
                <a16:creationId xmlns:a16="http://schemas.microsoft.com/office/drawing/2014/main" id="{ECFE4ADE-3194-431B-B807-B40DFE7B7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979" y="4949977"/>
            <a:ext cx="1187040" cy="92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Цель: стоковые фото, изображения | Скачать Цель картинки на Depositphotos">
            <a:extLst>
              <a:ext uri="{FF2B5EF4-FFF2-40B4-BE49-F238E27FC236}">
                <a16:creationId xmlns:a16="http://schemas.microsoft.com/office/drawing/2014/main" id="{E36E20F8-5BA6-4081-9061-B926DC20D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975" y="4216400"/>
            <a:ext cx="1479921" cy="11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Постановка задач. Как правильно ставить задачи и работать с командой?">
            <a:extLst>
              <a:ext uri="{FF2B5EF4-FFF2-40B4-BE49-F238E27FC236}">
                <a16:creationId xmlns:a16="http://schemas.microsoft.com/office/drawing/2014/main" id="{55C11BB3-0D4C-4D5B-961E-CF3FF5E79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810" y="5083167"/>
            <a:ext cx="792701" cy="79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22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E9448-88F5-4591-AC18-48F5777D8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Объект, предмет и методы исследования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668D06-A121-49E4-A719-59B263578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540385" indent="0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ru-RU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Объект исследования: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набор данных о рекомендациях пользователей, взятых с сайта </a:t>
            </a:r>
            <a:r>
              <a:rPr lang="ru-RU" sz="18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https://myanimelist.net/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540385" indent="0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ru-RU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Предмет исследования: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методы и алгоритмы машинного обучения, используемые в рекомендательных системах.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540385" indent="0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ru-RU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Методы исследования: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методы структурного системного анализа, методы интеллектуального анализа данных и машинного обучения, подходы, применяемые при построении рекомендательной системы.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31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8FFA5-B5B9-415E-95AC-D2EAE475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262626"/>
                </a:solidFill>
              </a:rPr>
              <a:t>Что такое рекомендательные системы?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151D1C-0650-4186-B0EF-935FEC67F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pPr marR="540385" inden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ru-RU" sz="1900" b="1" dirty="0">
                <a:solidFill>
                  <a:srgbClr val="26262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Рекомендательная система </a:t>
            </a:r>
            <a:r>
              <a:rPr lang="ru-RU" sz="1900" dirty="0">
                <a:solidFill>
                  <a:srgbClr val="26262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комплекс алгоритмов, программ и сервисов, задача которого предсказать, что может заинтересовать того или иного пользователя. В основе работы лежит информация о профиле человека и иные данные.</a:t>
            </a:r>
            <a:endParaRPr lang="ru-RU" sz="1900" dirty="0">
              <a:solidFill>
                <a:srgbClr val="262626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540385" inden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ru-RU" sz="1900" dirty="0">
                <a:solidFill>
                  <a:srgbClr val="26262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Есть четыре разных типа рекомендательных систем:</a:t>
            </a:r>
          </a:p>
          <a:p>
            <a:pPr marL="628650" marR="540385" indent="-3429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26262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Коллаборативные (collaborative filtering)</a:t>
            </a:r>
            <a:endParaRPr lang="en-US" sz="1900" dirty="0">
              <a:solidFill>
                <a:srgbClr val="262626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marR="540385" indent="-3429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26262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Основанные на контенте (content-based)</a:t>
            </a:r>
            <a:endParaRPr lang="en-US" sz="1900" dirty="0">
              <a:solidFill>
                <a:srgbClr val="262626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marR="540385" indent="-3429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26262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Основанные на знаниях (knowledge-based)</a:t>
            </a:r>
            <a:endParaRPr lang="en-US" sz="1900" dirty="0">
              <a:solidFill>
                <a:srgbClr val="262626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marR="540385" indent="-3429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26262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Гибридные (hybrid)</a:t>
            </a:r>
            <a:endParaRPr lang="en-US" sz="1900" dirty="0">
              <a:solidFill>
                <a:srgbClr val="262626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900" dirty="0">
              <a:solidFill>
                <a:srgbClr val="262626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785C6C2-72ED-45E6-A8F2-AF88F64BF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5515" y="2996118"/>
            <a:ext cx="3571677" cy="2185025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AD1FB1-58C2-49F4-8A06-9CE25C8C4AA2}"/>
              </a:ext>
            </a:extLst>
          </p:cNvPr>
          <p:cNvSpPr txBox="1"/>
          <p:nvPr/>
        </p:nvSpPr>
        <p:spPr>
          <a:xfrm>
            <a:off x="7698183" y="5306162"/>
            <a:ext cx="55627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https://leonardo.osnova.io/2cffc20c-fe13-eaac-05b0-50eba88f16a8/</a:t>
            </a:r>
          </a:p>
        </p:txBody>
      </p:sp>
    </p:spTree>
    <p:extLst>
      <p:ext uri="{BB962C8B-B14F-4D97-AF65-F5344CB8AC3E}">
        <p14:creationId xmlns:p14="http://schemas.microsoft.com/office/powerpoint/2010/main" val="4224973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F8667-8B0C-4D51-98FD-75C5DA79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4E0E9B2-E2C8-4D1E-84C4-12AAA591D1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R="540385" indent="0">
                  <a:spcBef>
                    <a:spcPts val="200"/>
                  </a:spcBef>
                  <a:spcAft>
                    <a:spcPts val="200"/>
                  </a:spcAft>
                  <a:buNone/>
                </a:pPr>
                <a:r>
                  <a:rPr lang="ru-RU" sz="16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Дана обучающая выборка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sSub>
                      <m:sSubPr>
                        <m:ctrlPr>
                          <a:rPr lang="en-US" sz="16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ru-RU" sz="16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16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ru-RU" sz="16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ru-RU" sz="16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1,</m:t>
                            </m:r>
                            <m:r>
                              <a:rPr lang="en-US" sz="16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  <m:r>
                              <a:rPr lang="ru-RU" sz="16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ru-RU" sz="16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ru-RU" sz="16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ru-RU" sz="16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2,</m:t>
                            </m:r>
                            <m:r>
                              <a:rPr lang="en-US" sz="16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  <m:r>
                              <a:rPr lang="ru-RU" sz="16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ru-RU" sz="16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… , </m:t>
                        </m:r>
                        <m:d>
                          <m:dPr>
                            <m:ctrlPr>
                              <a:rPr lang="ru-RU" sz="16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𝑋𝑚</m:t>
                            </m:r>
                            <m:r>
                              <a:rPr lang="ru-RU" sz="16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𝑌𝑚</m:t>
                            </m:r>
                          </m:e>
                        </m:d>
                      </m:e>
                    </m:d>
                  </m:oMath>
                </a14:m>
                <a:endParaRPr lang="ru-RU" sz="1600" i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540385" indent="0">
                  <a:spcBef>
                    <a:spcPts val="200"/>
                  </a:spcBef>
                  <a:spcAft>
                    <a:spcPts val="200"/>
                  </a:spcAft>
                  <a:buNone/>
                </a:pPr>
                <a:r>
                  <a:rPr lang="ru-RU" sz="16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Надо найти: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 </m:t>
                    </m:r>
                    <m:r>
                      <a:rPr lang="en-US" sz="16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16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16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sz="16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sz="16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sz="16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16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16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6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6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sz="16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6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sz="16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∈</m:t>
                    </m:r>
                    <m:sSub>
                      <m:sSubPr>
                        <m:ctrlPr>
                          <a:rPr lang="en-US" sz="16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ru-RU" sz="16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R="540385" indent="0">
                  <a:spcBef>
                    <a:spcPts val="200"/>
                  </a:spcBef>
                  <a:spcAft>
                    <a:spcPts val="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{</a:t>
                </a:r>
                <a:r>
                  <a:rPr lang="en-US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ru-RU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ru-RU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ru-RU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} –категориальный признак</a:t>
                </a:r>
                <a:r>
                  <a:rPr lang="ru-RU" sz="1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/>
                        </m:ctrlPr>
                      </m:sSubPr>
                      <m:e>
                        <m:r>
                          <a:rPr lang="en-US" sz="1600" i="1"/>
                          <m:t>𝐷</m:t>
                        </m:r>
                      </m:e>
                      <m:sub>
                        <m:r>
                          <a:rPr lang="en-US" sz="1600" i="1"/>
                          <m:t>𝑗</m:t>
                        </m:r>
                      </m:sub>
                    </m:sSub>
                  </m:oMath>
                </a14:m>
                <a:r>
                  <a:rPr lang="en-US" sz="1600" dirty="0"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cs typeface="Times New Roman" panose="02020603050405020304" pitchFamily="18" charset="0"/>
                  </a:rPr>
                  <a:t>= </a:t>
                </a:r>
                <a:r>
                  <a:rPr lang="en-US" sz="1600" dirty="0">
                    <a:cs typeface="Times New Roman" panose="02020603050405020304" pitchFamily="18" charset="0"/>
                  </a:rPr>
                  <a:t>R</a:t>
                </a:r>
                <a:r>
                  <a:rPr lang="ru-RU" sz="1600" dirty="0">
                    <a:cs typeface="Times New Roman" panose="02020603050405020304" pitchFamily="18" charset="0"/>
                  </a:rPr>
                  <a:t>, </a:t>
                </a:r>
                <a:r>
                  <a:rPr lang="en-US" sz="1600" dirty="0">
                    <a:cs typeface="Times New Roman" panose="02020603050405020304" pitchFamily="18" charset="0"/>
                  </a:rPr>
                  <a:t>N</a:t>
                </a:r>
                <a:r>
                  <a:rPr lang="ru-RU" sz="1600" dirty="0">
                    <a:cs typeface="Times New Roman" panose="02020603050405020304" pitchFamily="18" charset="0"/>
                  </a:rPr>
                  <a:t> –числовой признак.</a:t>
                </a:r>
                <a:endParaRPr lang="en-US" sz="1600" dirty="0">
                  <a:cs typeface="Times New Roman" panose="02020603050405020304" pitchFamily="18" charset="0"/>
                </a:endParaRPr>
              </a:p>
              <a:p>
                <a:pPr marR="540385" indent="0">
                  <a:spcBef>
                    <a:spcPts val="200"/>
                  </a:spcBef>
                  <a:spcAft>
                    <a:spcPts val="200"/>
                  </a:spcAft>
                  <a:buNone/>
                </a:pPr>
                <a:r>
                  <a:rPr lang="ru-RU" sz="16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ru-RU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категориальный, то это задача классификации. </a:t>
                </a:r>
                <a:r>
                  <a:rPr lang="ru-RU" sz="1600" dirty="0">
                    <a:cs typeface="Times New Roman" panose="02020603050405020304" pitchFamily="18" charset="0"/>
                  </a:rPr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/>
                        </m:ctrlPr>
                      </m:sSubPr>
                      <m:e>
                        <m:r>
                          <a:rPr lang="en-US" sz="1600" i="1"/>
                          <m:t>𝐷</m:t>
                        </m:r>
                      </m:e>
                      <m:sub>
                        <m:r>
                          <a:rPr lang="en-US" sz="1600" i="1"/>
                          <m:t>𝑌</m:t>
                        </m:r>
                      </m:sub>
                    </m:sSub>
                  </m:oMath>
                </a14:m>
                <a:r>
                  <a:rPr lang="ru-RU" sz="1600" dirty="0">
                    <a:cs typeface="Times New Roman" panose="02020603050405020304" pitchFamily="18" charset="0"/>
                  </a:rPr>
                  <a:t> – числовой, это задача регрессии.</a:t>
                </a:r>
                <a:endParaRPr lang="en-US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4E0E9B2-E2C8-4D1E-84C4-12AAA591D1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1BF0F4-7577-405D-BFA2-C14347CA3E9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742" y="4008968"/>
            <a:ext cx="1919605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9279E7-3DBE-45A2-9F14-DB58139113A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007" y="4092788"/>
            <a:ext cx="3022600" cy="16992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57DF83-C75C-43E8-9A43-13DF0E52379C}"/>
              </a:ext>
            </a:extLst>
          </p:cNvPr>
          <p:cNvSpPr txBox="1"/>
          <p:nvPr/>
        </p:nvSpPr>
        <p:spPr>
          <a:xfrm>
            <a:off x="3817189" y="5875868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Классификация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F99F4F-2A21-4445-9B65-568E66870498}"/>
              </a:ext>
            </a:extLst>
          </p:cNvPr>
          <p:cNvSpPr txBox="1"/>
          <p:nvPr/>
        </p:nvSpPr>
        <p:spPr>
          <a:xfrm>
            <a:off x="7825500" y="5875868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Регрессия</a:t>
            </a:r>
          </a:p>
        </p:txBody>
      </p:sp>
    </p:spTree>
    <p:extLst>
      <p:ext uri="{BB962C8B-B14F-4D97-AF65-F5344CB8AC3E}">
        <p14:creationId xmlns:p14="http://schemas.microsoft.com/office/powerpoint/2010/main" val="76783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A2AAA7B-DD5A-486B-B28F-F19588315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DB99B21-A649-42D2-BB86-486C2E73A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4A631EEB-EF96-4032-8B47-62220C131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0B37569-6E3D-4B34-AD3E-0FC79D7CB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A3A0A741-DE46-43B7-A732-2C6D71E7B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3FB4AD13-112F-436E-9596-F7557110C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6AB5C-4A1E-4C9F-A08B-5F940552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101" y="982132"/>
            <a:ext cx="6354633" cy="1303867"/>
          </a:xfrm>
        </p:spPr>
        <p:txBody>
          <a:bodyPr>
            <a:normAutofit/>
          </a:bodyPr>
          <a:lstStyle/>
          <a:p>
            <a:r>
              <a:rPr lang="ru-RU" dirty="0"/>
              <a:t>Линейная регрессия</a:t>
            </a:r>
            <a:endParaRPr lang="en-US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96D98D9-A8AD-432E-BD4E-FF8001244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77057" y="2400639"/>
            <a:ext cx="5760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3DCB7B-ACA4-49E4-9115-CE5B1C115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385" y="2556932"/>
            <a:ext cx="6380065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Линейная регрессия (</a:t>
            </a:r>
            <a:r>
              <a:rPr lang="ru-RU" dirty="0" err="1"/>
              <a:t>Linear</a:t>
            </a:r>
            <a:r>
              <a:rPr lang="ru-RU" dirty="0"/>
              <a:t> </a:t>
            </a:r>
            <a:r>
              <a:rPr lang="ru-RU" dirty="0" err="1"/>
              <a:t>regression</a:t>
            </a:r>
            <a:r>
              <a:rPr lang="ru-RU" dirty="0"/>
              <a:t>) - модель зависимости переменной x от одной или нескольких других переменных с линейной функцией зависимости. Линейная регрессия относится к задаче определения «линии наилучшего соответствия» через набор точек данных.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026B3A-FA29-4134-9A1F-0333AF13B6DB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" r="2" b="8368"/>
          <a:stretch/>
        </p:blipFill>
        <p:spPr bwMode="auto">
          <a:xfrm>
            <a:off x="8228300" y="3809324"/>
            <a:ext cx="2839277" cy="2066544"/>
          </a:xfrm>
          <a:prstGeom prst="rect">
            <a:avLst/>
          </a:prstGeom>
          <a:noFill/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39F04C7-03D2-43E0-A0C4-D72157D210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2" r="6" b="6"/>
          <a:stretch/>
        </p:blipFill>
        <p:spPr bwMode="auto">
          <a:xfrm>
            <a:off x="8228300" y="982132"/>
            <a:ext cx="2843021" cy="2066544"/>
          </a:xfrm>
          <a:prstGeom prst="rect">
            <a:avLst/>
          </a:prstGeom>
          <a:noFill/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52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AEE5FB-E230-410B-9002-7A54DC8C4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262626"/>
                </a:solidFill>
              </a:rPr>
              <a:t>Метод </a:t>
            </a:r>
            <a:r>
              <a:rPr lang="en-US" dirty="0">
                <a:solidFill>
                  <a:srgbClr val="262626"/>
                </a:solidFill>
              </a:rPr>
              <a:t>KNN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B7A4C00-DED9-477A-817A-8529E9B193F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4269" y="3269920"/>
            <a:ext cx="2739728" cy="1715160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0636A2F0-779C-4EC4-9380-3AAA0AB2A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2" y="2556932"/>
            <a:ext cx="6256863" cy="33189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ru-RU" sz="1500" b="0" i="0" dirty="0">
                <a:solidFill>
                  <a:srgbClr val="262626"/>
                </a:solidFill>
                <a:effectLst/>
                <a:cs typeface="Times New Roman" panose="02020603050405020304" pitchFamily="18" charset="0"/>
              </a:rPr>
              <a:t>Метод основан на предположении о том, что близким объектам в признаковом пространстве соответствуют похожие метки.</a:t>
            </a:r>
            <a:r>
              <a:rPr lang="en-US" sz="1500" b="0" i="0" dirty="0">
                <a:solidFill>
                  <a:srgbClr val="262626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ru-RU" sz="1500" b="0" i="0" dirty="0">
                <a:solidFill>
                  <a:srgbClr val="262626"/>
                </a:solidFill>
                <a:effectLst/>
                <a:cs typeface="Times New Roman" panose="02020603050405020304" pitchFamily="18" charset="0"/>
              </a:rPr>
              <a:t>Для нового объекта х мето</a:t>
            </a:r>
            <a:r>
              <a:rPr lang="ru-RU" sz="1500" dirty="0">
                <a:solidFill>
                  <a:srgbClr val="262626"/>
                </a:solidFill>
                <a:cs typeface="Times New Roman" panose="02020603050405020304" pitchFamily="18" charset="0"/>
              </a:rPr>
              <a:t>д предполагает найти ближайшие к нему объекты х1, х2, …,х</a:t>
            </a:r>
            <a:r>
              <a:rPr lang="en-US" sz="1500" dirty="0">
                <a:solidFill>
                  <a:srgbClr val="262626"/>
                </a:solidFill>
                <a:cs typeface="Times New Roman" panose="02020603050405020304" pitchFamily="18" charset="0"/>
              </a:rPr>
              <a:t>k</a:t>
            </a:r>
            <a:r>
              <a:rPr lang="ru-RU" sz="1500" dirty="0">
                <a:solidFill>
                  <a:srgbClr val="262626"/>
                </a:solidFill>
                <a:cs typeface="Times New Roman" panose="02020603050405020304" pitchFamily="18" charset="0"/>
              </a:rPr>
              <a:t> и построить прогноз по их меткам.</a:t>
            </a:r>
            <a:endParaRPr lang="en-US" sz="1500" b="0" i="0" u="none" strike="noStrike" baseline="0" dirty="0">
              <a:solidFill>
                <a:srgbClr val="262626"/>
              </a:solidFill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90000"/>
              </a:lnSpc>
              <a:buFont typeface="+mj-lt"/>
              <a:buAutoNum type="arabicPeriod"/>
            </a:pPr>
            <a:r>
              <a:rPr lang="ru-RU" sz="1500" b="0" i="0" u="none" strike="noStrike" baseline="0" dirty="0">
                <a:solidFill>
                  <a:srgbClr val="262626"/>
                </a:solidFill>
                <a:cs typeface="Times New Roman" panose="02020603050405020304" pitchFamily="18" charset="0"/>
              </a:rPr>
              <a:t>Вычислить расстояние до каждого объекта обучающей выборки.</a:t>
            </a:r>
          </a:p>
          <a:p>
            <a:pPr marL="342900" indent="-342900" algn="just">
              <a:lnSpc>
                <a:spcPct val="90000"/>
              </a:lnSpc>
              <a:buFont typeface="+mj-lt"/>
              <a:buAutoNum type="arabicPeriod"/>
            </a:pPr>
            <a:r>
              <a:rPr lang="ru-RU" sz="1500" b="0" i="0" u="none" strike="noStrike" baseline="0" dirty="0">
                <a:solidFill>
                  <a:srgbClr val="262626"/>
                </a:solidFill>
                <a:cs typeface="Times New Roman" panose="02020603050405020304" pitchFamily="18" charset="0"/>
              </a:rPr>
              <a:t>Выбрать K самых близких объектов.</a:t>
            </a:r>
          </a:p>
          <a:p>
            <a:pPr marL="342900" indent="-342900" algn="just">
              <a:lnSpc>
                <a:spcPct val="90000"/>
              </a:lnSpc>
              <a:buFont typeface="+mj-lt"/>
              <a:buAutoNum type="arabicPeriod"/>
            </a:pPr>
            <a:r>
              <a:rPr lang="ru-RU" sz="1500" b="0" i="0" u="none" strike="noStrike" baseline="0" dirty="0">
                <a:solidFill>
                  <a:srgbClr val="262626"/>
                </a:solidFill>
                <a:cs typeface="Times New Roman" panose="02020603050405020304" pitchFamily="18" charset="0"/>
              </a:rPr>
              <a:t>Предсказать класс наиболее часто встречающийся во множестве.</a:t>
            </a:r>
            <a:endParaRPr lang="en-US" sz="1500" b="0" i="0" u="none" strike="noStrike" baseline="0" dirty="0">
              <a:solidFill>
                <a:srgbClr val="262626"/>
              </a:solidFill>
              <a:cs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ru-RU" sz="1500" b="0" i="0" u="none" strike="noStrike" baseline="0" dirty="0">
                <a:solidFill>
                  <a:srgbClr val="262626"/>
                </a:solidFill>
                <a:cs typeface="Times New Roman" panose="02020603050405020304" pitchFamily="18" charset="0"/>
              </a:rPr>
              <a:t>При K=1 алгоритм неустойчив к «выбросам», он будет давать ошибочные классификации для объектов, близких к «объектам-выбросам». А при K=N метод вырождается в константу. Таким образом, крайние значения не желательны.</a:t>
            </a:r>
            <a:endParaRPr lang="en-US" sz="1500" dirty="0">
              <a:solidFill>
                <a:srgbClr val="262626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28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25065F-2E37-492F-B03B-A2FFB2A2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262626"/>
                </a:solidFill>
              </a:rPr>
              <a:t>Деревья решений</a:t>
            </a:r>
            <a:endParaRPr lang="en-US">
              <a:solidFill>
                <a:srgbClr val="262626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225ACA-5C56-4AE7-9491-B4A9A0118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solidFill>
                  <a:srgbClr val="26262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Дерево решений — логический алгоритм классификации, решающий задачи классификации и регрессии. </a:t>
            </a:r>
            <a:r>
              <a:rPr lang="en-US" dirty="0">
                <a:solidFill>
                  <a:srgbClr val="26262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Представляет собой объединение логических условий в структуру дерев</a:t>
            </a:r>
            <a:r>
              <a:rPr lang="ru-RU" dirty="0">
                <a:solidFill>
                  <a:srgbClr val="26262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а. В основе это решение задачи обучения с учителем, основанный на том, как решает задачи прогнозирования человек.</a:t>
            </a:r>
            <a:endParaRPr lang="en-US" dirty="0">
              <a:solidFill>
                <a:srgbClr val="262626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262626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970180A-405F-414F-9095-86C88905E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5026" y="3119784"/>
            <a:ext cx="2739728" cy="2015431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085978-5FCC-4AED-89C3-42CC78A2A7AD}"/>
              </a:ext>
            </a:extLst>
          </p:cNvPr>
          <p:cNvSpPr txBox="1"/>
          <p:nvPr/>
        </p:nvSpPr>
        <p:spPr>
          <a:xfrm>
            <a:off x="8085026" y="5213556"/>
            <a:ext cx="28115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100" dirty="0">
                <a:hlinkClick r:id="rId4"/>
              </a:rPr>
              <a:t>ссылка</a:t>
            </a:r>
            <a:endParaRPr lang="en-US" sz="11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75DA393-A618-4735-AD4B-078CDB47DCB2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628" y="788791"/>
            <a:ext cx="724535" cy="11880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4112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DD9EA1-9C71-4338-9EA8-0AEC5B76C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ru-RU" dirty="0"/>
              <a:t>Случайный лес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252120-A747-4044-AB2B-5AD04059DFD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3" b="6"/>
          <a:stretch/>
        </p:blipFill>
        <p:spPr bwMode="auto">
          <a:xfrm>
            <a:off x="1434269" y="2701180"/>
            <a:ext cx="2739728" cy="2852640"/>
          </a:xfrm>
          <a:prstGeom prst="rect">
            <a:avLst/>
          </a:prstGeom>
          <a:noFill/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25383689-E155-4EB2-A208-0552E608F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2" y="2556932"/>
            <a:ext cx="6256863" cy="3318936"/>
          </a:xfrm>
        </p:spPr>
        <p:txBody>
          <a:bodyPr>
            <a:normAutofit/>
          </a:bodyPr>
          <a:lstStyle/>
          <a:p>
            <a:pPr marR="540385" indent="0" algn="just">
              <a:spcBef>
                <a:spcPts val="200"/>
              </a:spcBef>
              <a:spcAft>
                <a:spcPts val="200"/>
              </a:spcAft>
              <a:buNone/>
            </a:pPr>
            <a:r>
              <a:rPr lang="ru-RU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Случайный лес состоит из большого количества отдельных деревьев решений, которые работают как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ансамбль методов. Каждое дерево в случайном лесу возвращает прогноз класса, и класс с наибольшим количеством голосов становится прогнозом леса: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04A6C-8C84-4673-95BA-D3F73EE4CF83}"/>
              </a:ext>
            </a:extLst>
          </p:cNvPr>
          <p:cNvSpPr txBox="1"/>
          <p:nvPr/>
        </p:nvSpPr>
        <p:spPr>
          <a:xfrm>
            <a:off x="1347867" y="5599669"/>
            <a:ext cx="6117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https://nuancesprog.ru/p/6160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101</TotalTime>
  <Words>1093</Words>
  <Application>Microsoft Office PowerPoint</Application>
  <PresentationFormat>Широкоэкранный</PresentationFormat>
  <Paragraphs>90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Garamond</vt:lpstr>
      <vt:lpstr>Times New Roman</vt:lpstr>
      <vt:lpstr>Натуральные материалы</vt:lpstr>
      <vt:lpstr>Построение рекомендательной системы с помощью методов МО и с предобработкой табличных данных</vt:lpstr>
      <vt:lpstr>Актуальность, цель и задачи работы</vt:lpstr>
      <vt:lpstr>Объект, предмет и методы исследования</vt:lpstr>
      <vt:lpstr>Что такое рекомендательные системы?</vt:lpstr>
      <vt:lpstr>Постановка задачи</vt:lpstr>
      <vt:lpstr>Линейная регрессия</vt:lpstr>
      <vt:lpstr>Метод KNN</vt:lpstr>
      <vt:lpstr>Деревья решений</vt:lpstr>
      <vt:lpstr>Случайный лес</vt:lpstr>
      <vt:lpstr>Измерение ошибок</vt:lpstr>
      <vt:lpstr>Сравнение методов</vt:lpstr>
      <vt:lpstr>Реализация</vt:lpstr>
      <vt:lpstr>Анализ и предобработка данных</vt:lpstr>
      <vt:lpstr>Строим модель</vt:lpstr>
      <vt:lpstr>Простая рекомендательная система по ближайшим соседям 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Фёдоров</dc:creator>
  <cp:lastModifiedBy>Никита Фёдоров</cp:lastModifiedBy>
  <cp:revision>15</cp:revision>
  <dcterms:created xsi:type="dcterms:W3CDTF">2021-05-31T02:46:44Z</dcterms:created>
  <dcterms:modified xsi:type="dcterms:W3CDTF">2021-06-01T00:50:44Z</dcterms:modified>
</cp:coreProperties>
</file>