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90" r:id="rId3"/>
    <p:sldId id="289" r:id="rId4"/>
    <p:sldId id="314" r:id="rId5"/>
    <p:sldId id="301" r:id="rId6"/>
    <p:sldId id="302" r:id="rId7"/>
    <p:sldId id="291" r:id="rId8"/>
    <p:sldId id="313" r:id="rId9"/>
    <p:sldId id="257" r:id="rId10"/>
    <p:sldId id="292" r:id="rId11"/>
    <p:sldId id="258" r:id="rId12"/>
    <p:sldId id="294" r:id="rId13"/>
    <p:sldId id="293" r:id="rId14"/>
    <p:sldId id="259" r:id="rId15"/>
    <p:sldId id="298" r:id="rId16"/>
    <p:sldId id="299" r:id="rId17"/>
    <p:sldId id="300" r:id="rId18"/>
    <p:sldId id="295" r:id="rId19"/>
    <p:sldId id="303" r:id="rId20"/>
    <p:sldId id="304" r:id="rId21"/>
    <p:sldId id="297" r:id="rId22"/>
    <p:sldId id="315" r:id="rId23"/>
    <p:sldId id="306" r:id="rId24"/>
    <p:sldId id="305" r:id="rId25"/>
    <p:sldId id="307" r:id="rId26"/>
    <p:sldId id="308" r:id="rId27"/>
    <p:sldId id="260" r:id="rId28"/>
    <p:sldId id="261" r:id="rId29"/>
    <p:sldId id="262" r:id="rId30"/>
    <p:sldId id="264" r:id="rId31"/>
    <p:sldId id="265" r:id="rId32"/>
    <p:sldId id="309" r:id="rId33"/>
    <p:sldId id="310" r:id="rId34"/>
    <p:sldId id="296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3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623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79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58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1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2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370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596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databases-and-collections/#std-label-collections" TargetMode="External"/><Relationship Id="rId2" Type="http://schemas.openxmlformats.org/officeDocument/2006/relationships/hyperlink" Target="https://www.mongodb.com/docs/manual/core/document/#std-label-bson-document-format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bios-example-collection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docs/manual/core/databases-and-collections/#std-label-colle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introduction/" TargetMode="External"/><Relationship Id="rId2" Type="http://schemas.openxmlformats.org/officeDocument/2006/relationships/hyperlink" Target="https://www.mongodb.com/docs/manual/reference/method/db.collection.find/#mongodb-method-db.collection.find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eOJeZ4CllNI" TargetMode="External"/><Relationship Id="rId4" Type="http://schemas.openxmlformats.org/officeDocument/2006/relationships/hyperlink" Target="https://www.youtube.com/watch?v=v6Xmydb7u4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databases-and-collections/#std-label-collections" TargetMode="External"/><Relationship Id="rId2" Type="http://schemas.openxmlformats.org/officeDocument/2006/relationships/hyperlink" Target="https://www.mongodb.com/docs/manual/core/document/#std-label-bson-document-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docs/manual/crud/#create-operat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AF3-EAB3-4F7F-8C22-D2BB2EF3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 insert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269-C888-4ECF-ADE7-E104AD6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db</a:t>
            </a:r>
            <a:r>
              <a:rPr lang="en-IN" b="1" dirty="0"/>
              <a:t> .</a:t>
            </a:r>
            <a:r>
              <a:rPr lang="en-IN" b="1" dirty="0" err="1"/>
              <a:t>collection.insertOne</a:t>
            </a:r>
            <a:r>
              <a:rPr lang="en-IN" b="1" dirty="0"/>
              <a:t>()    //</a:t>
            </a:r>
            <a:r>
              <a:rPr lang="en-US" dirty="0"/>
              <a:t>Inserts a single document into a collection.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2ED3-F181-40CE-9B41-7BCA442C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05062"/>
            <a:ext cx="6096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insertMany</a:t>
            </a:r>
            <a:r>
              <a:rPr lang="en-US" dirty="0"/>
              <a:t>() method</a:t>
            </a:r>
          </a:p>
          <a:p>
            <a:r>
              <a:rPr lang="en-US" dirty="0"/>
              <a:t>You can insert multiple documents using the </a:t>
            </a:r>
            <a:r>
              <a:rPr lang="en-US" dirty="0" err="1"/>
              <a:t>insertMany</a:t>
            </a:r>
            <a:r>
              <a:rPr lang="en-US" dirty="0"/>
              <a:t>() method. To this method you need to pass an array of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1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F22-4959-4FCA-8356-5DC47049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many documents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14859-F313-416D-B7F5-2561718846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2275" y="2721134"/>
          <a:ext cx="6267450" cy="2560320"/>
        </p:xfrm>
        <a:graphic>
          <a:graphicData uri="http://schemas.openxmlformats.org/drawingml/2006/table">
            <a:tbl>
              <a:tblPr/>
              <a:tblGrid>
                <a:gridCol w="6267450">
                  <a:extLst>
                    <a:ext uri="{9D8B030D-6E8A-4147-A177-3AD203B41FA5}">
                      <a16:colId xmlns:a16="http://schemas.microsoft.com/office/drawing/2014/main" val="979210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db.collection.</a:t>
                      </a:r>
                      <a:r>
                        <a:rPr lang="en-IN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n-IN">
                          <a:effectLst/>
                        </a:rPr>
                        <a:t>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9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 &lt;document 1&gt; , &lt;document 2&gt;, ... ],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3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6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writeConcern: &lt;document&gt;,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3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ordered: &lt;boolean&gt;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60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2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6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4CE-72D7-4622-A66A-69EBD1A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54F7-4EF9-4B92-87AD-817CA714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 err="1"/>
              <a:t>db.student.insertMany</a:t>
            </a:r>
            <a:r>
              <a:rPr lang="en-IN" dirty="0"/>
              <a:t>([{name:"Ajay",age:20},</a:t>
            </a:r>
          </a:p>
          <a:p>
            <a:pPr marL="0" indent="0">
              <a:buNone/>
            </a:pPr>
            <a:r>
              <a:rPr lang="en-IN" dirty="0"/>
              <a:t>                          {name:"Bina",age:24},</a:t>
            </a:r>
          </a:p>
          <a:p>
            <a:pPr marL="0" indent="0">
              <a:buNone/>
            </a:pPr>
            <a:r>
              <a:rPr lang="en-IN" dirty="0"/>
              <a:t>                          {name:"Ram",age:23}])</a:t>
            </a:r>
          </a:p>
        </p:txBody>
      </p:sp>
    </p:spTree>
    <p:extLst>
      <p:ext uri="{BB962C8B-B14F-4D97-AF65-F5344CB8AC3E}">
        <p14:creationId xmlns:p14="http://schemas.microsoft.com/office/powerpoint/2010/main" val="25928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7470" y="124119"/>
            <a:ext cx="8344987" cy="69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F9EC-30EF-4F07-BBBC-4116F36F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4C6-75E0-4628-A29A-C337A77C81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324152"/>
          </a:xfrm>
        </p:spPr>
        <p:txBody>
          <a:bodyPr/>
          <a:lstStyle/>
          <a:p>
            <a:r>
              <a:rPr lang="en-US" dirty="0"/>
              <a:t>In MongoDB, each document stored in a collection requires a unique _id field that acts as a primary key. </a:t>
            </a:r>
          </a:p>
          <a:p>
            <a:r>
              <a:rPr lang="en-US" dirty="0"/>
              <a:t>If an inserted document omits the _id field, the MongoDB driver automatically generates an </a:t>
            </a:r>
            <a:r>
              <a:rPr lang="en-US" dirty="0" err="1"/>
              <a:t>ObjectId</a:t>
            </a:r>
            <a:r>
              <a:rPr lang="en-US" dirty="0"/>
              <a:t> for the _id field.</a:t>
            </a:r>
          </a:p>
          <a:p>
            <a:r>
              <a:rPr lang="en-US" dirty="0"/>
              <a:t>By default when inserting documents in the collection, if you don’t add a field name with the _id in the field name, then MongoDB will automatically add an Object id field as shown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2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721-DFCB-4258-BC4F-2620FF7E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19302-7E52-43EB-AB45-D6FD6F2BA6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6563" y="2063750"/>
            <a:ext cx="8873423" cy="43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4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6C2-6653-4F8F-802E-72A589A6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98A3-942C-487C-97D4-97EB1DF0B5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973508"/>
          </a:xfrm>
        </p:spPr>
        <p:txBody>
          <a:bodyPr/>
          <a:lstStyle/>
          <a:p>
            <a:r>
              <a:rPr lang="en-US" dirty="0"/>
              <a:t>If you want to ensure that MongoDB does not create the _id Field when the collection is created and if you want to specify your own id as the _id of the collection, then you need to explicitly define this while creating the collection.</a:t>
            </a:r>
          </a:p>
          <a:p>
            <a:r>
              <a:rPr lang="en-US" dirty="0"/>
              <a:t>When explicitly creating an id field, it needs to be created with _id in its name.</a:t>
            </a:r>
          </a:p>
          <a:p>
            <a:endParaRPr lang="en-US" dirty="0"/>
          </a:p>
          <a:p>
            <a:r>
              <a:rPr lang="en-US" dirty="0" err="1"/>
              <a:t>db.Employee.insert</a:t>
            </a:r>
            <a:r>
              <a:rPr lang="en-US" dirty="0"/>
              <a:t>({_id:10, "</a:t>
            </a:r>
            <a:r>
              <a:rPr lang="en-US" dirty="0" err="1"/>
              <a:t>EmployeeName</a:t>
            </a:r>
            <a:r>
              <a:rPr lang="en-US" dirty="0"/>
              <a:t>" : "Smith"})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0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151F-8010-45BE-B681-2D262AC6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Operations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D517-A552-46C3-8CE1-3D2139309C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9479"/>
          </a:xfrm>
        </p:spPr>
        <p:txBody>
          <a:bodyPr>
            <a:normAutofit/>
          </a:bodyPr>
          <a:lstStyle/>
          <a:p>
            <a:r>
              <a:rPr lang="en-US" dirty="0"/>
              <a:t>Read operations retrieve </a:t>
            </a:r>
            <a:r>
              <a:rPr lang="en-US" dirty="0">
                <a:hlinkClick r:id="rId2"/>
              </a:rPr>
              <a:t>documents</a:t>
            </a:r>
            <a:r>
              <a:rPr lang="en-US" dirty="0"/>
              <a:t> from a </a:t>
            </a:r>
            <a:r>
              <a:rPr lang="en-US" dirty="0">
                <a:hlinkClick r:id="rId3"/>
              </a:rPr>
              <a:t>collection</a:t>
            </a:r>
            <a:r>
              <a:rPr lang="en-US" dirty="0"/>
              <a:t>; i.e. query a collection for documents.</a:t>
            </a:r>
          </a:p>
          <a:p>
            <a:r>
              <a:rPr lang="en-US" dirty="0"/>
              <a:t> MongoDB provides the following methods to read documents from a collection:</a:t>
            </a:r>
          </a:p>
          <a:p>
            <a:r>
              <a:rPr lang="en-US" dirty="0"/>
              <a:t>The find()  method with no parameters returns all documents from a collection and returns all fields for the documents. </a:t>
            </a:r>
          </a:p>
          <a:p>
            <a:r>
              <a:rPr lang="en-IN" b="1" dirty="0" err="1"/>
              <a:t>db.collection.find</a:t>
            </a:r>
            <a:r>
              <a:rPr lang="en-IN" b="1" dirty="0"/>
              <a:t>(query, projection, options)</a:t>
            </a:r>
          </a:p>
          <a:p>
            <a:r>
              <a:rPr lang="en-US" dirty="0" err="1"/>
              <a:t>db.collection.find</a:t>
            </a:r>
            <a:r>
              <a:rPr lang="en-US" dirty="0"/>
              <a:t>(&lt;query&gt;).pretty()//display the documents in specific format.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1BFEC-176A-489E-8949-98BAFD5E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3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0DD-E694-4F07-9A5D-3C2E0A72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EBC5-F610-45CE-8815-1AF0F6490C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db</a:t>
            </a:r>
            <a:r>
              <a:rPr lang="en-US" dirty="0"/>
              <a:t> .</a:t>
            </a:r>
            <a:r>
              <a:rPr lang="en-US" dirty="0" err="1"/>
              <a:t>collection.find</a:t>
            </a:r>
            <a:r>
              <a:rPr lang="en-US" dirty="0"/>
              <a:t>() returns data in a dense format:</a:t>
            </a:r>
          </a:p>
          <a:p>
            <a:r>
              <a:rPr lang="en-US" dirty="0" err="1"/>
              <a:t>db.books.find</a:t>
            </a:r>
            <a:r>
              <a:rPr lang="en-US" dirty="0"/>
              <a:t>()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("54f612b6029b47909a90ce8d"), "title" : "A Tale of Two Cities", "text" : "It was the best of times, it was the worst of times, it was the age of wisdom, it was the age of foolishness...", "authorship" : "Charles Dickens"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70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B53F-C6B1-49C3-B940-D777306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5B02-4784-49B5-B97A-EA1D35D9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popular NoSQL database, is an open-source document-oriented database.</a:t>
            </a:r>
          </a:p>
          <a:p>
            <a:r>
              <a:rPr lang="en-US" dirty="0"/>
              <a:t> The term ‘NoSQL’ means ‘non-relational’.</a:t>
            </a:r>
          </a:p>
          <a:p>
            <a:r>
              <a:rPr lang="en-US" dirty="0"/>
              <a:t> It means that MongoDB isn’t based on the table-like relational database structure but provides an altogether different mechanism for storage and retrieval of data. </a:t>
            </a:r>
          </a:p>
          <a:p>
            <a:r>
              <a:rPr lang="en-US" dirty="0"/>
              <a:t>This format of storage is called BSON ( similar to JSON format). </a:t>
            </a:r>
          </a:p>
          <a:p>
            <a:r>
              <a:rPr lang="en-US" dirty="0"/>
              <a:t>BSON-Binary encoded JavaScript object 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5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AD55-0257-43F3-90E1-7A00343D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C8726F-1A02-4312-A822-36D6C3CFB9A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1390509"/>
              </p:ext>
            </p:extLst>
          </p:nvPr>
        </p:nvGraphicFramePr>
        <p:xfrm>
          <a:off x="685800" y="1690688"/>
          <a:ext cx="10394950" cy="4431816"/>
        </p:xfrm>
        <a:graphic>
          <a:graphicData uri="http://schemas.openxmlformats.org/drawingml/2006/table">
            <a:tbl>
              <a:tblPr/>
              <a:tblGrid>
                <a:gridCol w="10394950">
                  <a:extLst>
                    <a:ext uri="{9D8B030D-6E8A-4147-A177-3AD203B41FA5}">
                      <a16:colId xmlns:a16="http://schemas.microsoft.com/office/drawing/2014/main" val="370890316"/>
                    </a:ext>
                  </a:extLst>
                </a:gridCol>
              </a:tblGrid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b.books.</a:t>
                      </a:r>
                      <a:r>
                        <a:rPr lang="en-IN" sz="1700">
                          <a:solidFill>
                            <a:srgbClr val="016EE9"/>
                          </a:solidFill>
                          <a:effectLst/>
                        </a:rPr>
                        <a:t>find</a:t>
                      </a:r>
                      <a:r>
                        <a:rPr lang="en-IN" sz="1700">
                          <a:effectLst/>
                        </a:rPr>
                        <a:t>().</a:t>
                      </a:r>
                      <a:r>
                        <a:rPr lang="en-IN" sz="1700">
                          <a:solidFill>
                            <a:srgbClr val="016EE9"/>
                          </a:solidFill>
                          <a:effectLst/>
                        </a:rPr>
                        <a:t>pretty</a:t>
                      </a:r>
                      <a:r>
                        <a:rPr lang="en-IN" sz="1700">
                          <a:effectLst/>
                        </a:rPr>
                        <a:t>()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90279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{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71048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solidFill>
                            <a:srgbClr val="12824D"/>
                          </a:solidFill>
                          <a:effectLst/>
                        </a:rPr>
                        <a:t>"_id"</a:t>
                      </a:r>
                      <a:r>
                        <a:rPr lang="en-IN" sz="1700">
                          <a:effectLst/>
                        </a:rPr>
                        <a:t> : </a:t>
                      </a:r>
                      <a:r>
                        <a:rPr lang="en-IN" sz="1700">
                          <a:solidFill>
                            <a:srgbClr val="001E2B"/>
                          </a:solidFill>
                          <a:effectLst/>
                        </a:rPr>
                        <a:t>ObjectId</a:t>
                      </a:r>
                      <a:r>
                        <a:rPr lang="en-IN" sz="1700">
                          <a:effectLst/>
                        </a:rPr>
                        <a:t>(</a:t>
                      </a:r>
                      <a:r>
                        <a:rPr lang="en-IN" sz="1700" b="1">
                          <a:solidFill>
                            <a:srgbClr val="12824D"/>
                          </a:solidFill>
                          <a:effectLst/>
                        </a:rPr>
                        <a:t>"54f612b6029b47909a90ce8d"</a:t>
                      </a:r>
                      <a:r>
                        <a:rPr lang="en-IN" sz="1700">
                          <a:effectLst/>
                        </a:rPr>
                        <a:t>),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96245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"title"</a:t>
                      </a:r>
                      <a:r>
                        <a:rPr lang="en-US" sz="1700">
                          <a:effectLst/>
                        </a:rPr>
                        <a:t> : </a:t>
                      </a:r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"A Tale of Two Cities"</a:t>
                      </a:r>
                      <a:r>
                        <a:rPr lang="en-US" sz="1700">
                          <a:effectLst/>
                        </a:rPr>
                        <a:t>,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79419"/>
                  </a:ext>
                </a:extLst>
              </a:tr>
              <a:tr h="1002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"text"</a:t>
                      </a:r>
                      <a:r>
                        <a:rPr lang="en-US" sz="1700">
                          <a:effectLst/>
                        </a:rPr>
                        <a:t> : </a:t>
                      </a:r>
                      <a:r>
                        <a:rPr lang="en-US" sz="1700" b="1">
                          <a:solidFill>
                            <a:srgbClr val="12824D"/>
                          </a:solidFill>
                          <a:effectLst/>
                        </a:rPr>
                        <a:t>"It was the best of times, it was the worst of times, it was the age of wisdom, it was the age of foolishness..."</a:t>
                      </a:r>
                      <a:r>
                        <a:rPr lang="en-US" sz="1700">
                          <a:effectLst/>
                        </a:rPr>
                        <a:t>,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5722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solidFill>
                            <a:srgbClr val="12824D"/>
                          </a:solidFill>
                          <a:effectLst/>
                        </a:rPr>
                        <a:t>"authorship"</a:t>
                      </a:r>
                      <a:r>
                        <a:rPr lang="en-IN" sz="1700" dirty="0">
                          <a:effectLst/>
                        </a:rPr>
                        <a:t> : </a:t>
                      </a:r>
                      <a:r>
                        <a:rPr lang="en-IN" sz="1700" b="1" dirty="0">
                          <a:solidFill>
                            <a:srgbClr val="12824D"/>
                          </a:solidFill>
                          <a:effectLst/>
                        </a:rPr>
                        <a:t>"Charles Dickens"</a:t>
                      </a:r>
                      <a:endParaRPr lang="en-IN" sz="1700" dirty="0">
                        <a:effectLst/>
                      </a:endParaRP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52486"/>
                  </a:ext>
                </a:extLst>
              </a:tr>
              <a:tr h="57161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}</a:t>
                      </a:r>
                    </a:p>
                  </a:txBody>
                  <a:tcPr marL="141548" marR="141548" marT="42464" marB="424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6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9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20FE-246C-4290-ABE6-42F172F6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examples in this section use documents from the </a:t>
            </a:r>
            <a:r>
              <a:rPr lang="en-US" sz="2000" dirty="0">
                <a:hlinkClick r:id="rId2"/>
              </a:rPr>
              <a:t>bios collection</a:t>
            </a:r>
            <a:r>
              <a:rPr lang="en-US" sz="2000" dirty="0"/>
              <a:t> where the documents generally have the form:  </a:t>
            </a:r>
            <a:r>
              <a:rPr lang="en-IN" sz="2000" dirty="0" err="1"/>
              <a:t>db.bios.find</a:t>
            </a:r>
            <a:r>
              <a:rPr lang="en-IN" sz="2000" dirty="0"/>
              <a:t>()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BA8C9B-05F0-4CD2-BA63-C6BCB8D383D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787525" y="2449195"/>
          <a:ext cx="8191500" cy="4023360"/>
        </p:xfrm>
        <a:graphic>
          <a:graphicData uri="http://schemas.openxmlformats.org/drawingml/2006/table">
            <a:tbl>
              <a:tblPr/>
              <a:tblGrid>
                <a:gridCol w="8191500">
                  <a:extLst>
                    <a:ext uri="{9D8B030D-6E8A-4147-A177-3AD203B41FA5}">
                      <a16:colId xmlns:a16="http://schemas.microsoft.com/office/drawing/2014/main" val="166617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04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"_id"</a:t>
                      </a:r>
                      <a:r>
                        <a:rPr lang="en-IN">
                          <a:effectLst/>
                        </a:rPr>
                        <a:t> : &lt;value&gt;,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3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"name"</a:t>
                      </a:r>
                      <a:r>
                        <a:rPr lang="en-US">
                          <a:effectLst/>
                        </a:rPr>
                        <a:t> : {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"first"</a:t>
                      </a:r>
                      <a:r>
                        <a:rPr lang="en-US">
                          <a:effectLst/>
                        </a:rPr>
                        <a:t> : &lt;string&gt;,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"last"</a:t>
                      </a:r>
                      <a:r>
                        <a:rPr lang="en-US">
                          <a:effectLst/>
                        </a:rPr>
                        <a:t> : &lt;string&gt; }, </a:t>
                      </a:r>
                      <a:r>
                        <a:rPr lang="en-US" i="1">
                          <a:solidFill>
                            <a:srgbClr val="3D4F58"/>
                          </a:solidFill>
                          <a:effectLst/>
                        </a:rPr>
                        <a:t>// embedded document</a:t>
                      </a:r>
                      <a:endParaRPr lang="en-US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"birth"</a:t>
                      </a:r>
                      <a:r>
                        <a:rPr lang="en-IN">
                          <a:effectLst/>
                        </a:rPr>
                        <a:t> : &lt;</a:t>
                      </a:r>
                      <a:r>
                        <a:rPr lang="en-IN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en-IN">
                          <a:effectLst/>
                        </a:rPr>
                        <a:t>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4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"death"</a:t>
                      </a:r>
                      <a:r>
                        <a:rPr lang="en-IN">
                          <a:effectLst/>
                        </a:rPr>
                        <a:t> : &lt;</a:t>
                      </a:r>
                      <a:r>
                        <a:rPr lang="en-IN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en-IN">
                          <a:effectLst/>
                        </a:rPr>
                        <a:t>&gt;,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5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"contribs"</a:t>
                      </a:r>
                      <a:r>
                        <a:rPr lang="en-US">
                          <a:effectLst/>
                        </a:rPr>
                        <a:t> : [ &lt;string&gt;, ... ], </a:t>
                      </a:r>
                      <a:r>
                        <a:rPr lang="en-US" i="1">
                          <a:solidFill>
                            <a:srgbClr val="3D4F58"/>
                          </a:solidFill>
                          <a:effectLst/>
                        </a:rPr>
                        <a:t>// Array of Strings</a:t>
                      </a:r>
                      <a:endParaRPr lang="en-US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49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"awards"</a:t>
                      </a:r>
                      <a:r>
                        <a:rPr lang="en-IN">
                          <a:effectLst/>
                        </a:rPr>
                        <a:t> : [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9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"award"</a:t>
                      </a:r>
                      <a:r>
                        <a:rPr lang="en-US">
                          <a:effectLst/>
                        </a:rPr>
                        <a:t> : &lt;string&gt;,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year</a:t>
                      </a:r>
                      <a:r>
                        <a:rPr lang="en-US">
                          <a:effectLst/>
                        </a:rPr>
                        <a:t>: &lt;number&gt;,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by</a:t>
                      </a:r>
                      <a:r>
                        <a:rPr lang="en-US">
                          <a:effectLst/>
                        </a:rPr>
                        <a:t>: &lt;string&gt; } </a:t>
                      </a:r>
                      <a:r>
                        <a:rPr lang="en-US" i="1">
                          <a:solidFill>
                            <a:srgbClr val="3D4F58"/>
                          </a:solidFill>
                          <a:effectLst/>
                        </a:rPr>
                        <a:t>// Array of embedded documents</a:t>
                      </a:r>
                      <a:endParaRPr lang="en-US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1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13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]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1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3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1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1FE1-CB28-45A6-B1BA-721A08ED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for </a:t>
            </a:r>
            <a:r>
              <a:rPr lang="en-IN" dirty="0" err="1"/>
              <a:t>selction</a:t>
            </a:r>
            <a:r>
              <a:rPr lang="en-IN" dirty="0"/>
              <a:t> of specific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AF4E-2C38-4B80-AE41-EEB991870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err="1"/>
              <a:t>db.collection</a:t>
            </a:r>
            <a:r>
              <a:rPr lang="en-IN" dirty="0"/>
              <a:t> </a:t>
            </a:r>
            <a:r>
              <a:rPr lang="en-IN" dirty="0" err="1"/>
              <a:t>name.find</a:t>
            </a:r>
            <a:r>
              <a:rPr lang="en-IN" dirty="0"/>
              <a:t>( { _id: 5 } )</a:t>
            </a:r>
          </a:p>
          <a:p>
            <a:r>
              <a:rPr lang="en-IN" dirty="0"/>
              <a:t>db. collection </a:t>
            </a:r>
            <a:r>
              <a:rPr lang="en-IN" dirty="0" err="1"/>
              <a:t>name.find</a:t>
            </a:r>
            <a:r>
              <a:rPr lang="en-IN" dirty="0"/>
              <a:t>( { </a:t>
            </a:r>
            <a:r>
              <a:rPr lang="en-IN" b="1" dirty="0"/>
              <a:t>"</a:t>
            </a:r>
            <a:r>
              <a:rPr lang="en-IN" b="1" dirty="0" err="1"/>
              <a:t>name.last</a:t>
            </a:r>
            <a:r>
              <a:rPr lang="en-IN" b="1" dirty="0"/>
              <a:t>"</a:t>
            </a:r>
            <a:r>
              <a:rPr lang="en-IN" dirty="0"/>
              <a:t>: </a:t>
            </a:r>
            <a:r>
              <a:rPr lang="en-IN" b="1" dirty="0"/>
              <a:t>"Hopper"</a:t>
            </a:r>
            <a:r>
              <a:rPr lang="en-IN" dirty="0"/>
              <a:t> } )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52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578C-429F-412F-A3DF-EF61CC56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for Equality </a:t>
            </a:r>
            <a:r>
              <a:rPr lang="en-IN" dirty="0" err="1"/>
              <a:t>eg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F18-8BE1-4135-AF1D-0796371CEA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9479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operation returns documents in the bios collection where _id equals 5:</a:t>
            </a:r>
          </a:p>
          <a:p>
            <a:r>
              <a:rPr lang="en-IN" dirty="0" err="1"/>
              <a:t>db.bios.find</a:t>
            </a:r>
            <a:r>
              <a:rPr lang="en-IN" dirty="0"/>
              <a:t>( { _id: 5 } )</a:t>
            </a:r>
          </a:p>
          <a:p>
            <a:r>
              <a:rPr lang="en-US" sz="2400" dirty="0"/>
              <a:t>The following operation returns documents in the bios collection where the field last in the name embedded document equals "Hopper":</a:t>
            </a:r>
          </a:p>
          <a:p>
            <a:r>
              <a:rPr lang="en-IN" dirty="0" err="1"/>
              <a:t>db.bios.find</a:t>
            </a:r>
            <a:r>
              <a:rPr lang="en-IN" dirty="0"/>
              <a:t>( { </a:t>
            </a:r>
            <a:r>
              <a:rPr lang="en-IN" b="1" dirty="0"/>
              <a:t>"</a:t>
            </a:r>
            <a:r>
              <a:rPr lang="en-IN" b="1" dirty="0" err="1"/>
              <a:t>name.last</a:t>
            </a:r>
            <a:r>
              <a:rPr lang="en-IN" b="1" dirty="0"/>
              <a:t>"</a:t>
            </a:r>
            <a:r>
              <a:rPr lang="en-IN" dirty="0"/>
              <a:t>: </a:t>
            </a:r>
            <a:r>
              <a:rPr lang="en-IN" b="1" dirty="0"/>
              <a:t>"Hopper"</a:t>
            </a:r>
            <a:r>
              <a:rPr lang="en-IN" dirty="0"/>
              <a:t> } 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916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27C7-C440-4F9A-8EEF-890BCA6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Using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79DE-54E5-44D2-B08D-2C54F32BA0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90688"/>
            <a:ext cx="10394707" cy="3683897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operation uses the </a:t>
            </a:r>
            <a:r>
              <a:rPr lang="en-US" sz="2400" b="1" dirty="0"/>
              <a:t>$in </a:t>
            </a:r>
            <a:r>
              <a:rPr lang="en-US" sz="2400" dirty="0"/>
              <a:t>operator to return documents in the bios collection where _id equals either 5 or </a:t>
            </a:r>
            <a:r>
              <a:rPr lang="en-US" sz="2400" dirty="0" err="1"/>
              <a:t>ObjectId</a:t>
            </a:r>
            <a:r>
              <a:rPr lang="en-US" sz="2400" dirty="0"/>
              <a:t>("507c35dd8fada716c89d0013"):</a:t>
            </a:r>
          </a:p>
          <a:p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CD82D-B5F8-4A71-8727-9D2AA056C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59169"/>
              </p:ext>
            </p:extLst>
          </p:nvPr>
        </p:nvGraphicFramePr>
        <p:xfrm>
          <a:off x="1577009" y="2875722"/>
          <a:ext cx="7605091" cy="1603515"/>
        </p:xfrm>
        <a:graphic>
          <a:graphicData uri="http://schemas.openxmlformats.org/drawingml/2006/table">
            <a:tbl>
              <a:tblPr/>
              <a:tblGrid>
                <a:gridCol w="7605091">
                  <a:extLst>
                    <a:ext uri="{9D8B030D-6E8A-4147-A177-3AD203B41FA5}">
                      <a16:colId xmlns:a16="http://schemas.microsoft.com/office/drawing/2014/main" val="3891776731"/>
                    </a:ext>
                  </a:extLst>
                </a:gridCol>
              </a:tblGrid>
              <a:tr h="5345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db.bios.</a:t>
                      </a:r>
                      <a:r>
                        <a:rPr lang="en-IN" dirty="0" err="1">
                          <a:solidFill>
                            <a:srgbClr val="016EE9"/>
                          </a:solidFill>
                          <a:effectLst/>
                        </a:rPr>
                        <a:t>find</a:t>
                      </a:r>
                      <a:r>
                        <a:rPr lang="en-IN" dirty="0">
                          <a:effectLst/>
                        </a:rPr>
                        <a:t>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89801"/>
                  </a:ext>
                </a:extLst>
              </a:tr>
              <a:tr h="5345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{ </a:t>
                      </a:r>
                      <a:r>
                        <a:rPr lang="en-IN" dirty="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IN" dirty="0">
                          <a:effectLst/>
                        </a:rPr>
                        <a:t>: { </a:t>
                      </a:r>
                      <a:r>
                        <a:rPr lang="en-IN" dirty="0">
                          <a:solidFill>
                            <a:srgbClr val="D83713"/>
                          </a:solidFill>
                          <a:effectLst/>
                        </a:rPr>
                        <a:t>$in</a:t>
                      </a:r>
                      <a:r>
                        <a:rPr lang="en-IN" dirty="0">
                          <a:effectLst/>
                        </a:rPr>
                        <a:t>: [ </a:t>
                      </a:r>
                      <a:r>
                        <a:rPr lang="en-IN" dirty="0">
                          <a:solidFill>
                            <a:srgbClr val="016EE9"/>
                          </a:solidFill>
                          <a:effectLst/>
                        </a:rPr>
                        <a:t>5</a:t>
                      </a:r>
                      <a:r>
                        <a:rPr lang="en-IN" dirty="0">
                          <a:effectLst/>
                        </a:rPr>
                        <a:t>, </a:t>
                      </a:r>
                      <a:r>
                        <a:rPr lang="en-IN" dirty="0" err="1">
                          <a:solidFill>
                            <a:srgbClr val="001E2B"/>
                          </a:solidFill>
                          <a:effectLst/>
                        </a:rPr>
                        <a:t>ObjectId</a:t>
                      </a:r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b="1" dirty="0">
                          <a:solidFill>
                            <a:srgbClr val="12824D"/>
                          </a:solidFill>
                          <a:effectLst/>
                        </a:rPr>
                        <a:t>"507c35dd8fada716c89d0013"</a:t>
                      </a:r>
                      <a:r>
                        <a:rPr lang="en-IN" dirty="0">
                          <a:effectLst/>
                        </a:rPr>
                        <a:t>) ] }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3957"/>
                  </a:ext>
                </a:extLst>
              </a:tr>
              <a:tr h="5345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1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3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40F6-273A-4495-AD66-6BDF66E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F44F-6F3D-421A-A1C7-B0CCA5008E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operation uses the $</a:t>
            </a:r>
            <a:r>
              <a:rPr lang="en-US" sz="2400" dirty="0" err="1"/>
              <a:t>gt</a:t>
            </a:r>
            <a:r>
              <a:rPr lang="en-US" sz="2400" dirty="0"/>
              <a:t> operator returns all the documents from the bios collection where birth is greater than new Date('1950-01-01’):</a:t>
            </a:r>
          </a:p>
          <a:p>
            <a:r>
              <a:rPr lang="en-IN" dirty="0" err="1"/>
              <a:t>db.bios.find</a:t>
            </a:r>
            <a:r>
              <a:rPr lang="en-IN" dirty="0"/>
              <a:t>( { birth: { $</a:t>
            </a:r>
            <a:r>
              <a:rPr lang="en-IN" dirty="0" err="1"/>
              <a:t>gt</a:t>
            </a:r>
            <a:r>
              <a:rPr lang="en-IN" dirty="0"/>
              <a:t>: new Date(</a:t>
            </a:r>
            <a:r>
              <a:rPr lang="en-IN" b="1" dirty="0"/>
              <a:t>'1950-01-01'</a:t>
            </a:r>
            <a:r>
              <a:rPr lang="en-IN" dirty="0"/>
              <a:t>) } } )</a:t>
            </a:r>
          </a:p>
          <a:p>
            <a:r>
              <a:rPr lang="en-US" sz="2400" dirty="0"/>
              <a:t>The following operation uses the </a:t>
            </a:r>
            <a:r>
              <a:rPr lang="en-US" sz="2400" b="1" dirty="0"/>
              <a:t>$regex </a:t>
            </a:r>
            <a:r>
              <a:rPr lang="en-US" sz="2400" dirty="0"/>
              <a:t>operator to return documents in the bios collection where </a:t>
            </a:r>
            <a:r>
              <a:rPr lang="en-US" sz="2400" dirty="0" err="1"/>
              <a:t>name.last</a:t>
            </a:r>
            <a:r>
              <a:rPr lang="en-US" sz="2400" dirty="0"/>
              <a:t> field starts with the letter N (or is "LIKE N%")</a:t>
            </a:r>
          </a:p>
          <a:p>
            <a:endParaRPr lang="en-I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8C31C3-2413-4C1A-8B6B-52BAE0D0C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066"/>
              </p:ext>
            </p:extLst>
          </p:nvPr>
        </p:nvGraphicFramePr>
        <p:xfrm>
          <a:off x="1351722" y="4277304"/>
          <a:ext cx="7830378" cy="1633164"/>
        </p:xfrm>
        <a:graphic>
          <a:graphicData uri="http://schemas.openxmlformats.org/drawingml/2006/table">
            <a:tbl>
              <a:tblPr/>
              <a:tblGrid>
                <a:gridCol w="7830378">
                  <a:extLst>
                    <a:ext uri="{9D8B030D-6E8A-4147-A177-3AD203B41FA5}">
                      <a16:colId xmlns:a16="http://schemas.microsoft.com/office/drawing/2014/main" val="3223146338"/>
                    </a:ext>
                  </a:extLst>
                </a:gridCol>
              </a:tblGrid>
              <a:tr h="5443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db.bios.</a:t>
                      </a:r>
                      <a:r>
                        <a:rPr lang="en-IN">
                          <a:solidFill>
                            <a:srgbClr val="016EE9"/>
                          </a:solidFill>
                          <a:effectLst/>
                        </a:rPr>
                        <a:t>find</a:t>
                      </a:r>
                      <a:r>
                        <a:rPr lang="en-IN">
                          <a:effectLst/>
                        </a:rPr>
                        <a:t>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13887"/>
                  </a:ext>
                </a:extLst>
              </a:tr>
              <a:tr h="5443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{ </a:t>
                      </a:r>
                      <a:r>
                        <a:rPr lang="en-IN" b="1">
                          <a:solidFill>
                            <a:srgbClr val="12824D"/>
                          </a:solidFill>
                          <a:effectLst/>
                        </a:rPr>
                        <a:t>"name.last"</a:t>
                      </a:r>
                      <a:r>
                        <a:rPr lang="en-IN">
                          <a:effectLst/>
                        </a:rPr>
                        <a:t>: { </a:t>
                      </a:r>
                      <a:r>
                        <a:rPr lang="en-IN">
                          <a:solidFill>
                            <a:srgbClr val="D83713"/>
                          </a:solidFill>
                          <a:effectLst/>
                        </a:rPr>
                        <a:t>$regex</a:t>
                      </a:r>
                      <a:r>
                        <a:rPr lang="en-IN">
                          <a:effectLst/>
                        </a:rPr>
                        <a:t>: </a:t>
                      </a:r>
                      <a:r>
                        <a:rPr lang="en-IN">
                          <a:solidFill>
                            <a:srgbClr val="016EE9"/>
                          </a:solidFill>
                          <a:effectLst/>
                        </a:rPr>
                        <a:t>/^N/</a:t>
                      </a:r>
                      <a:r>
                        <a:rPr lang="en-IN">
                          <a:effectLst/>
                        </a:rPr>
                        <a:t> }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99877"/>
                  </a:ext>
                </a:extLst>
              </a:tr>
              <a:tr h="54438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7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12C-C384-48C3-B16D-B42F6502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for Ranges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9862-F4D1-42DE-93E0-5E8A3E313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947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Combine comparison operators to specify ranges for a field. The following operation returns from the bios collection documents where birth is between new Date('1940-01-01') and new Date('1960-01-01') (exclusive):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dirty="0"/>
              <a:t>Query for Multiple Conditions</a:t>
            </a:r>
          </a:p>
          <a:p>
            <a:r>
              <a:rPr lang="en-US" sz="2000" dirty="0"/>
              <a:t>The following operation returns all the documents from the bios collection where birth field is greater than new Date('1950-01-01') and death field does not exists:</a:t>
            </a:r>
          </a:p>
          <a:p>
            <a:r>
              <a:rPr lang="en-IN" sz="2000" dirty="0" err="1"/>
              <a:t>db.bios.find</a:t>
            </a:r>
            <a:r>
              <a:rPr lang="en-IN" sz="2000" dirty="0"/>
              <a:t>( {</a:t>
            </a:r>
          </a:p>
          <a:p>
            <a:pPr marL="0" indent="0">
              <a:buNone/>
            </a:pPr>
            <a:r>
              <a:rPr lang="en-IN" sz="2000" dirty="0"/>
              <a:t>        birth: { $</a:t>
            </a:r>
            <a:r>
              <a:rPr lang="en-IN" sz="2000" dirty="0" err="1"/>
              <a:t>gt</a:t>
            </a:r>
            <a:r>
              <a:rPr lang="en-IN" sz="2000" dirty="0"/>
              <a:t>: new Date('1920-01-01') },</a:t>
            </a:r>
          </a:p>
          <a:p>
            <a:pPr marL="0" indent="0">
              <a:buNone/>
            </a:pPr>
            <a:r>
              <a:rPr lang="en-IN" sz="2000" dirty="0"/>
              <a:t>        death: { $exists: false }</a:t>
            </a:r>
          </a:p>
          <a:p>
            <a:r>
              <a:rPr lang="en-IN" sz="2000" dirty="0"/>
              <a:t>}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1C84D-74B0-4E06-9F5E-B1F16C9CB3FF}"/>
              </a:ext>
            </a:extLst>
          </p:cNvPr>
          <p:cNvSpPr/>
          <p:nvPr/>
        </p:nvSpPr>
        <p:spPr>
          <a:xfrm>
            <a:off x="1111493" y="2967335"/>
            <a:ext cx="8032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db.bios.find</a:t>
            </a:r>
            <a:r>
              <a:rPr lang="en-US" dirty="0"/>
              <a:t>( { birth: { $</a:t>
            </a:r>
            <a:r>
              <a:rPr lang="en-US" dirty="0" err="1"/>
              <a:t>gt</a:t>
            </a:r>
            <a:r>
              <a:rPr lang="en-US" dirty="0"/>
              <a:t>: new Date('1940-01-01'), $</a:t>
            </a:r>
            <a:r>
              <a:rPr lang="en-US" dirty="0" err="1"/>
              <a:t>lt</a:t>
            </a:r>
            <a:r>
              <a:rPr lang="en-US" dirty="0"/>
              <a:t>: new Date('1960-01-01') }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2960" y="602100"/>
            <a:ext cx="10502537" cy="55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180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MongoDB Update() Method</a:t>
            </a:r>
          </a:p>
          <a:p>
            <a:r>
              <a:rPr lang="en-US" dirty="0"/>
              <a:t>The update() method updates the values in the existing document.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/>
              <a:t>The basic syntax of update() method is as follows −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db.COLLECTION_NAME.update</a:t>
            </a:r>
            <a:r>
              <a:rPr lang="en-US" dirty="0"/>
              <a:t>(SELECTION_CRITERIA, UPDATED_DATA)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db.mycol.update</a:t>
            </a:r>
            <a:r>
              <a:rPr lang="en-US" dirty="0"/>
              <a:t>({'</a:t>
            </a:r>
            <a:r>
              <a:rPr lang="en-US" dirty="0" err="1"/>
              <a:t>title':'MongoDB</a:t>
            </a:r>
            <a:r>
              <a:rPr lang="en-US" dirty="0"/>
              <a:t> Overview'},{$set:{'</a:t>
            </a:r>
            <a:r>
              <a:rPr lang="en-US" dirty="0" err="1"/>
              <a:t>title':'New</a:t>
            </a:r>
            <a:r>
              <a:rPr lang="en-US" dirty="0"/>
              <a:t> MongoDB Tutorial'}})</a:t>
            </a:r>
          </a:p>
        </p:txBody>
      </p:sp>
    </p:spTree>
    <p:extLst>
      <p:ext uri="{BB962C8B-B14F-4D97-AF65-F5344CB8AC3E}">
        <p14:creationId xmlns:p14="http://schemas.microsoft.com/office/powerpoint/2010/main" val="35615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default, MongoDB will update only a single document. </a:t>
            </a:r>
          </a:p>
          <a:p>
            <a:r>
              <a:rPr lang="en-US" dirty="0">
                <a:solidFill>
                  <a:schemeClr val="tx1"/>
                </a:solidFill>
              </a:rPr>
              <a:t>To update multiple documents, you need to set a parameter 'multi' to true.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 err="1">
                <a:solidFill>
                  <a:schemeClr val="tx1"/>
                </a:solidFill>
              </a:rPr>
              <a:t>db.mycol.update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title':'MongoDB</a:t>
            </a:r>
            <a:r>
              <a:rPr lang="en-US" dirty="0">
                <a:solidFill>
                  <a:schemeClr val="tx1"/>
                </a:solidFill>
              </a:rPr>
              <a:t> Overview'}, {$set:{'</a:t>
            </a:r>
            <a:r>
              <a:rPr lang="en-US" dirty="0" err="1">
                <a:solidFill>
                  <a:schemeClr val="tx1"/>
                </a:solidFill>
              </a:rPr>
              <a:t>title':'New</a:t>
            </a:r>
            <a:r>
              <a:rPr lang="en-US" dirty="0">
                <a:solidFill>
                  <a:schemeClr val="tx1"/>
                </a:solidFill>
              </a:rPr>
              <a:t> MongoDB Tutorial'}},{</a:t>
            </a:r>
            <a:r>
              <a:rPr lang="en-US" dirty="0" err="1">
                <a:solidFill>
                  <a:schemeClr val="tx1"/>
                </a:solidFill>
              </a:rPr>
              <a:t>multi:true</a:t>
            </a:r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8677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C9F5-45DF-489D-9FFB-4CA88F2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8678-C32E-469B-9E82-FF2F5910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document database. It stores data in a type of JSON format called BSON.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MongoDB stores documents in </a:t>
            </a:r>
            <a:r>
              <a:rPr lang="en-IN" dirty="0">
                <a:hlinkClick r:id="rId2"/>
              </a:rPr>
              <a:t>collections</a:t>
            </a:r>
            <a:r>
              <a:rPr lang="en-IN" dirty="0"/>
              <a:t>. Collections are analogous to tables in relational databases.</a:t>
            </a:r>
          </a:p>
        </p:txBody>
      </p:sp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00D22EA7-1837-4862-8366-66E210598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6C7BC-EC35-4E8E-B53E-83962458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619375"/>
            <a:ext cx="542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5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MongoDB </a:t>
            </a:r>
            <a:r>
              <a:rPr lang="en-US" dirty="0" err="1"/>
              <a:t>findOneAndUpdate</a:t>
            </a:r>
            <a:r>
              <a:rPr lang="en-US" dirty="0"/>
              <a:t>() method</a:t>
            </a:r>
          </a:p>
          <a:p>
            <a:r>
              <a:rPr lang="en-US" dirty="0"/>
              <a:t>The </a:t>
            </a:r>
            <a:r>
              <a:rPr lang="en-US" dirty="0" err="1"/>
              <a:t>findOneAndUpdate</a:t>
            </a:r>
            <a:r>
              <a:rPr lang="en-US" dirty="0"/>
              <a:t>() method updates the values in the existing document.</a:t>
            </a:r>
          </a:p>
          <a:p>
            <a:endParaRPr lang="en-US" dirty="0"/>
          </a:p>
          <a:p>
            <a:r>
              <a:rPr lang="en-US" dirty="0"/>
              <a:t>The basic syntax of </a:t>
            </a:r>
            <a:r>
              <a:rPr lang="en-US" dirty="0" err="1"/>
              <a:t>findOneAndUpdate</a:t>
            </a:r>
            <a:r>
              <a:rPr lang="en-US" dirty="0"/>
              <a:t>() method is as follows −</a:t>
            </a:r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db.COLLECTION_NAME.findOneAndUpdate</a:t>
            </a:r>
            <a:r>
              <a:rPr lang="en-US" dirty="0"/>
              <a:t>(SELECTIOIN_CRITERIA, UPDATED_DATA)</a:t>
            </a:r>
          </a:p>
        </p:txBody>
      </p:sp>
    </p:spTree>
    <p:extLst>
      <p:ext uri="{BB962C8B-B14F-4D97-AF65-F5344CB8AC3E}">
        <p14:creationId xmlns:p14="http://schemas.microsoft.com/office/powerpoint/2010/main" val="1538343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the age and email values of the document with name 'Radhika'.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db.empDetails.findOneAndUpdate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First_Name</a:t>
            </a:r>
            <a:r>
              <a:rPr lang="en-US" dirty="0"/>
              <a:t>: 'Radhika'},</a:t>
            </a:r>
          </a:p>
          <a:p>
            <a:pPr marL="0" indent="0">
              <a:buNone/>
            </a:pPr>
            <a:r>
              <a:rPr lang="en-US" dirty="0"/>
              <a:t>	{ $set: { Age: '30',e_mail: 'radhika_newemail@gmail.com'}}</a:t>
            </a:r>
          </a:p>
        </p:txBody>
      </p:sp>
    </p:spTree>
    <p:extLst>
      <p:ext uri="{BB962C8B-B14F-4D97-AF65-F5344CB8AC3E}">
        <p14:creationId xmlns:p14="http://schemas.microsoft.com/office/powerpoint/2010/main" val="352960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5840-22DF-49DA-9E2B-FC00F809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EFBC-04D7-47E9-AC67-75FA37897E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To delete multiple documents, use </a:t>
            </a:r>
          </a:p>
          <a:p>
            <a:r>
              <a:rPr lang="en-IN" dirty="0" err="1"/>
              <a:t>db.collection.deleteMany</a:t>
            </a:r>
            <a:r>
              <a:rPr lang="en-IN" dirty="0"/>
              <a:t>().</a:t>
            </a:r>
          </a:p>
          <a:p>
            <a:endParaRPr lang="en-IN" dirty="0"/>
          </a:p>
          <a:p>
            <a:r>
              <a:rPr lang="en-IN" dirty="0"/>
              <a:t>To delete a single document, use </a:t>
            </a:r>
          </a:p>
          <a:p>
            <a:r>
              <a:rPr lang="en-IN" dirty="0" err="1"/>
              <a:t>db.collection.deleteOne</a:t>
            </a:r>
            <a:r>
              <a:rPr lang="en-IN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423291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FFA5-A6CA-4AC3-AD95-A0B2693E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6CF9-9253-4417-8DC2-692A79DA92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err="1"/>
              <a:t>db.movies.deleteMany</a:t>
            </a:r>
            <a:r>
              <a:rPr lang="en-IN" dirty="0"/>
              <a:t>( { title: "Titanic" } )</a:t>
            </a:r>
          </a:p>
          <a:p>
            <a:r>
              <a:rPr lang="en-IN" dirty="0" err="1"/>
              <a:t>db.movies.deleteOne</a:t>
            </a:r>
            <a:r>
              <a:rPr lang="en-IN" dirty="0"/>
              <a:t>( { cast: "Brad Pitt" } )</a:t>
            </a:r>
          </a:p>
        </p:txBody>
      </p:sp>
    </p:spTree>
    <p:extLst>
      <p:ext uri="{BB962C8B-B14F-4D97-AF65-F5344CB8AC3E}">
        <p14:creationId xmlns:p14="http://schemas.microsoft.com/office/powerpoint/2010/main" val="274333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1F12-3CC4-4AF6-AA8D-A721CC52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References: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6B00-97D4-4355-BE50-E3DF453B2F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28550"/>
            <a:ext cx="10394707" cy="485860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https://www.mongodb.com/docs/manual/reference/method/db.collection.find/#mongodb-method-db.collection.find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https://www.mongodb.com/docs/manual/introduction/</a:t>
            </a:r>
            <a:endParaRPr lang="en-IN" dirty="0"/>
          </a:p>
          <a:p>
            <a:endParaRPr lang="en-IN" dirty="0"/>
          </a:p>
          <a:p>
            <a:r>
              <a:rPr lang="en-US" dirty="0"/>
              <a:t>V</a:t>
            </a:r>
            <a:r>
              <a:rPr lang="en-IN" dirty="0" err="1"/>
              <a:t>ideo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https://www.youtube.com/watch?v=v6Xmydb7u4Y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https://www.youtube.com/watch?v=eOJeZ4CllNI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05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580-5A60-42A8-9103-2CD18A63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B0E0-8877-4F4F-8064-206E09F6E7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9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335D-DF81-49E5-8AFB-A77DB39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CE67-12D0-468C-926A-6C1DF40E9E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02E6-46EA-4DE3-97A8-31DF14A0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610B-1C75-4E1C-9617-4E78C6A2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Windows:</a:t>
            </a:r>
          </a:p>
          <a:p>
            <a:r>
              <a:rPr lang="en-US" dirty="0"/>
              <a:t>Log in Admin</a:t>
            </a:r>
          </a:p>
          <a:p>
            <a:r>
              <a:rPr lang="en-US" dirty="0" err="1"/>
              <a:t>mongod</a:t>
            </a:r>
            <a:r>
              <a:rPr lang="en-US" dirty="0"/>
              <a:t>(minimize)</a:t>
            </a:r>
          </a:p>
          <a:p>
            <a:r>
              <a:rPr lang="en-US" dirty="0"/>
              <a:t>Mongo(commands given here)</a:t>
            </a:r>
          </a:p>
          <a:p>
            <a:r>
              <a:rPr lang="en-US" b="1" dirty="0"/>
              <a:t>Linux:</a:t>
            </a:r>
          </a:p>
          <a:p>
            <a:r>
              <a:rPr lang="en-US" dirty="0"/>
              <a:t>mongo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3484-4214-4CC6-A9A5-2D6A540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databse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DA25-5163-46B8-A030-BE7E3FB2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 </a:t>
            </a:r>
            <a:r>
              <a:rPr lang="en-US" b="1" dirty="0"/>
              <a:t>use DATABASE_NAME</a:t>
            </a:r>
            <a:r>
              <a:rPr lang="en-US" dirty="0"/>
              <a:t> is used to create database. The command will create a new database if it doesn't exist, otherwise it will return the existing database.</a:t>
            </a:r>
          </a:p>
          <a:p>
            <a:r>
              <a:rPr lang="en-IN" dirty="0"/>
              <a:t>use DATABASE_NAME</a:t>
            </a:r>
          </a:p>
          <a:p>
            <a:r>
              <a:rPr lang="en-US" dirty="0"/>
              <a:t>E</a:t>
            </a:r>
            <a:r>
              <a:rPr lang="en-IN" dirty="0"/>
              <a:t>g:</a:t>
            </a:r>
          </a:p>
          <a:p>
            <a:r>
              <a:rPr lang="en-US" dirty="0"/>
              <a:t>&gt;use </a:t>
            </a:r>
            <a:r>
              <a:rPr lang="en-US" dirty="0" err="1"/>
              <a:t>mydb</a:t>
            </a:r>
            <a:endParaRPr lang="en-US" dirty="0"/>
          </a:p>
          <a:p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mydb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6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0A88-5EDA-439B-87BB-DD2458D2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D07-85AB-4135-9715-D522FA6E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your currently selected database, use the command </a:t>
            </a:r>
            <a:r>
              <a:rPr lang="en-US" b="1" dirty="0" err="1"/>
              <a:t>db</a:t>
            </a:r>
            <a:endParaRPr lang="en-US" b="1" dirty="0"/>
          </a:p>
          <a:p>
            <a:r>
              <a:rPr lang="en-IN" dirty="0"/>
              <a:t>&gt;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 err="1"/>
              <a:t>Mydb</a:t>
            </a:r>
            <a:endParaRPr lang="en-IN" dirty="0"/>
          </a:p>
          <a:p>
            <a:r>
              <a:rPr lang="en-US" dirty="0"/>
              <a:t>If you want to check your databases list, use the command </a:t>
            </a:r>
            <a:r>
              <a:rPr lang="en-US" b="1" dirty="0"/>
              <a:t>show dbs</a:t>
            </a:r>
            <a:r>
              <a:rPr lang="en-US" dirty="0"/>
              <a:t>.</a:t>
            </a:r>
          </a:p>
          <a:p>
            <a:r>
              <a:rPr lang="en-US" dirty="0"/>
              <a:t>&gt;show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local     0.78125GB</a:t>
            </a:r>
          </a:p>
          <a:p>
            <a:r>
              <a:rPr lang="en-US" dirty="0"/>
              <a:t>test      0.23012GB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A08-92FB-4BBA-9636-4EFE4EFF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5703-3221-48C9-B86B-0A7EA1DA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 </a:t>
            </a:r>
            <a:r>
              <a:rPr lang="en-US" i="1" dirty="0"/>
              <a:t>create</a:t>
            </a:r>
            <a:r>
              <a:rPr lang="en-US" dirty="0"/>
              <a:t>, </a:t>
            </a:r>
            <a:r>
              <a:rPr lang="en-US" i="1" dirty="0"/>
              <a:t>read</a:t>
            </a:r>
            <a:r>
              <a:rPr lang="en-US" dirty="0"/>
              <a:t>, </a:t>
            </a:r>
            <a:r>
              <a:rPr lang="en-US" i="1" dirty="0"/>
              <a:t>update</a:t>
            </a:r>
            <a:r>
              <a:rPr lang="en-US" dirty="0"/>
              <a:t>, and </a:t>
            </a:r>
            <a:r>
              <a:rPr lang="en-US" i="1" dirty="0"/>
              <a:t>delete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documents.</a:t>
            </a:r>
            <a:endParaRPr lang="en-US" dirty="0"/>
          </a:p>
          <a:p>
            <a:r>
              <a:rPr lang="en-IN" dirty="0"/>
              <a:t>Create Operations</a:t>
            </a:r>
          </a:p>
          <a:p>
            <a:r>
              <a:rPr lang="en-US" dirty="0"/>
              <a:t>Create or insert operations add new </a:t>
            </a:r>
            <a:r>
              <a:rPr lang="en-US" dirty="0">
                <a:hlinkClick r:id="rId2"/>
              </a:rPr>
              <a:t>documents</a:t>
            </a:r>
            <a:r>
              <a:rPr lang="en-US" dirty="0"/>
              <a:t> to a </a:t>
            </a:r>
            <a:r>
              <a:rPr lang="en-US" dirty="0">
                <a:hlinkClick r:id="rId3"/>
              </a:rPr>
              <a:t>collection</a:t>
            </a:r>
            <a:r>
              <a:rPr lang="en-US" dirty="0"/>
              <a:t>. </a:t>
            </a:r>
          </a:p>
          <a:p>
            <a:r>
              <a:rPr lang="en-US" dirty="0"/>
              <a:t>If the collection does not currently exist, insert operations will create the collection.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902BE-78DE-4B90-AC47-43F4FCC3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4245" rIns="9144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</a:rPr>
              <a:t>Create Operations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hlinkClick r:id="rId4" tooltip="Permalink to this heading"/>
              </a:rPr>
              <a:t>  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rgbClr val="001E2B"/>
              </a:solidFill>
              <a:effectLst/>
              <a:latin typeface="Euclid Circular 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1E2B"/>
              </a:solidFill>
              <a:effectLst/>
              <a:latin typeface="Euclid Circular A"/>
            </a:endParaRPr>
          </a:p>
        </p:txBody>
      </p:sp>
      <p:sp>
        <p:nvSpPr>
          <p:cNvPr id="5" name="AutoShape 2" descr="https://www.mongodb.com/docs/manual/assets/link.svg">
            <a:hlinkClick r:id="rId4" tooltip="Permalink to this heading"/>
            <a:extLst>
              <a:ext uri="{FF2B5EF4-FFF2-40B4-BE49-F238E27FC236}">
                <a16:creationId xmlns:a16="http://schemas.microsoft.com/office/drawing/2014/main" id="{B402E4FA-43E8-45C1-865F-48239BD53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2475" y="2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1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35A4-112D-4602-BF6A-8D90B804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7DA-7E87-4C1B-A5D9-742F34BF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 commands are </a:t>
            </a:r>
            <a:r>
              <a:rPr lang="en-IN" b="1" dirty="0"/>
              <a:t>case-sensitive</a:t>
            </a:r>
          </a:p>
          <a:p>
            <a:r>
              <a:rPr lang="en-IN" b="1" dirty="0" err="1"/>
              <a:t>db.createCollection</a:t>
            </a:r>
            <a:r>
              <a:rPr lang="en-IN" b="1" dirty="0"/>
              <a:t>(name, options)</a:t>
            </a:r>
          </a:p>
          <a:p>
            <a:r>
              <a:rPr lang="en-US" b="1" dirty="0"/>
              <a:t>&gt;</a:t>
            </a:r>
            <a:r>
              <a:rPr lang="en-IN" b="1" dirty="0" err="1"/>
              <a:t>db.createCollection</a:t>
            </a:r>
            <a:r>
              <a:rPr lang="en-IN" b="1" dirty="0"/>
              <a:t>(“</a:t>
            </a:r>
            <a:r>
              <a:rPr lang="en-IN" b="1" dirty="0" err="1"/>
              <a:t>mycollection</a:t>
            </a:r>
            <a:r>
              <a:rPr lang="en-IN" b="1" dirty="0"/>
              <a:t>”)</a:t>
            </a:r>
          </a:p>
          <a:p>
            <a:r>
              <a:rPr lang="en-US" b="1" dirty="0"/>
              <a:t>T</a:t>
            </a:r>
            <a:r>
              <a:rPr lang="en-IN" b="1" dirty="0"/>
              <a:t>o check created collections</a:t>
            </a:r>
          </a:p>
          <a:p>
            <a:r>
              <a:rPr lang="en-US" b="1" dirty="0"/>
              <a:t>&gt;</a:t>
            </a:r>
            <a:r>
              <a:rPr lang="en-IN" b="1" dirty="0"/>
              <a:t>show collections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81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document in MongoDB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010833"/>
          </a:xfrm>
        </p:spPr>
        <p:txBody>
          <a:bodyPr/>
          <a:lstStyle/>
          <a:p>
            <a:pPr algn="just"/>
            <a:r>
              <a:rPr lang="en-US" dirty="0"/>
              <a:t>To insert data into MongoDB collection, you need to use MongoDB's </a:t>
            </a:r>
            <a:r>
              <a:rPr lang="en-US" b="1" dirty="0"/>
              <a:t>insert()</a:t>
            </a:r>
            <a:r>
              <a:rPr lang="en-US" dirty="0"/>
              <a:t> or </a:t>
            </a:r>
            <a:r>
              <a:rPr lang="en-US" b="1" dirty="0"/>
              <a:t>save()</a:t>
            </a:r>
            <a:r>
              <a:rPr lang="en-US" dirty="0"/>
              <a:t> method.</a:t>
            </a:r>
          </a:p>
          <a:p>
            <a:pPr marL="0" indent="0">
              <a:buNone/>
            </a:pPr>
            <a:r>
              <a:rPr lang="en-US" dirty="0"/>
              <a:t>&gt;db.COLLECTION_NAME.insert(document)</a:t>
            </a:r>
          </a:p>
          <a:p>
            <a:r>
              <a:rPr lang="en-US" b="1" dirty="0"/>
              <a:t>The insertOne() method</a:t>
            </a:r>
          </a:p>
          <a:p>
            <a:r>
              <a:rPr lang="en-US" dirty="0"/>
              <a:t>If you need to insert only one document into a collection you can use this method.</a:t>
            </a:r>
          </a:p>
          <a:p>
            <a:pPr marL="0" indent="0">
              <a:buNone/>
            </a:pPr>
            <a:r>
              <a:rPr lang="en-US" dirty="0"/>
              <a:t>&gt;db.COLLECTION_NAME.insertOne(document)</a:t>
            </a:r>
          </a:p>
        </p:txBody>
      </p:sp>
    </p:spTree>
    <p:extLst>
      <p:ext uri="{BB962C8B-B14F-4D97-AF65-F5344CB8AC3E}">
        <p14:creationId xmlns:p14="http://schemas.microsoft.com/office/powerpoint/2010/main" val="160156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</TotalTime>
  <Words>1356</Words>
  <Application>Microsoft Office PowerPoint</Application>
  <PresentationFormat>Widescreen</PresentationFormat>
  <Paragraphs>176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Euclid Circular A</vt:lpstr>
      <vt:lpstr>Office Theme</vt:lpstr>
      <vt:lpstr>Mongo db</vt:lpstr>
      <vt:lpstr>Mongo db</vt:lpstr>
      <vt:lpstr>Mongo db</vt:lpstr>
      <vt:lpstr>MongoDB</vt:lpstr>
      <vt:lpstr>Create databse</vt:lpstr>
      <vt:lpstr>PowerPoint Presentation</vt:lpstr>
      <vt:lpstr>CRUD operations:</vt:lpstr>
      <vt:lpstr>Create Collection</vt:lpstr>
      <vt:lpstr>Insert document in MongoDB collection</vt:lpstr>
      <vt:lpstr>Create or insert operation</vt:lpstr>
      <vt:lpstr>PowerPoint Presentation</vt:lpstr>
      <vt:lpstr>Insert many documents</vt:lpstr>
      <vt:lpstr>Eg:</vt:lpstr>
      <vt:lpstr>PowerPoint Presentation</vt:lpstr>
      <vt:lpstr>PowerPoint Presentation</vt:lpstr>
      <vt:lpstr>PowerPoint Presentation</vt:lpstr>
      <vt:lpstr>PowerPoint Presentation</vt:lpstr>
      <vt:lpstr>Read Operations </vt:lpstr>
      <vt:lpstr>Eg:</vt:lpstr>
      <vt:lpstr>Eg:</vt:lpstr>
      <vt:lpstr>The examples in this section use documents from the bios collection where the documents generally have the form:  db.bios.find() </vt:lpstr>
      <vt:lpstr>Query for selction of specific attribute</vt:lpstr>
      <vt:lpstr>Query for Equality eg: </vt:lpstr>
      <vt:lpstr>Query Using Operators </vt:lpstr>
      <vt:lpstr>PowerPoint Presentation</vt:lpstr>
      <vt:lpstr>Query for Ranges </vt:lpstr>
      <vt:lpstr>PowerPoint Presentation</vt:lpstr>
      <vt:lpstr>Update</vt:lpstr>
      <vt:lpstr>PowerPoint Presentation</vt:lpstr>
      <vt:lpstr>PowerPoint Presentation</vt:lpstr>
      <vt:lpstr>PowerPoint Presentation</vt:lpstr>
      <vt:lpstr>Deletion</vt:lpstr>
      <vt:lpstr>PowerPoint Presentation</vt:lpstr>
      <vt:lpstr> 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User</dc:creator>
  <cp:lastModifiedBy>HP</cp:lastModifiedBy>
  <cp:revision>95</cp:revision>
  <dcterms:created xsi:type="dcterms:W3CDTF">2022-05-18T04:07:59Z</dcterms:created>
  <dcterms:modified xsi:type="dcterms:W3CDTF">2024-05-09T04:09:49Z</dcterms:modified>
</cp:coreProperties>
</file>