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304"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298"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CA05-39EE-4979-B1D9-5413B3BF32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FE3341-AEE3-44CC-8D7D-7CEADDEC4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FD830E-5079-48B2-B10D-CA8FDA779764}"/>
              </a:ext>
            </a:extLst>
          </p:cNvPr>
          <p:cNvSpPr>
            <a:spLocks noGrp="1"/>
          </p:cNvSpPr>
          <p:nvPr>
            <p:ph type="dt" sz="half" idx="10"/>
          </p:nvPr>
        </p:nvSpPr>
        <p:spPr/>
        <p:txBody>
          <a:bodyPr/>
          <a:lstStyle/>
          <a:p>
            <a:fld id="{B4DB8920-5A95-4971-A8DE-BC43D76228F1}" type="datetimeFigureOut">
              <a:rPr lang="en-IN" smtClean="0"/>
              <a:t>11-04-2024</a:t>
            </a:fld>
            <a:endParaRPr lang="en-IN"/>
          </a:p>
        </p:txBody>
      </p:sp>
      <p:sp>
        <p:nvSpPr>
          <p:cNvPr id="5" name="Footer Placeholder 4">
            <a:extLst>
              <a:ext uri="{FF2B5EF4-FFF2-40B4-BE49-F238E27FC236}">
                <a16:creationId xmlns:a16="http://schemas.microsoft.com/office/drawing/2014/main" id="{B604EB84-D943-4AD4-A363-5BBD02B9DF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C71AC8-E954-42D0-8420-4D4436539ABB}"/>
              </a:ext>
            </a:extLst>
          </p:cNvPr>
          <p:cNvSpPr>
            <a:spLocks noGrp="1"/>
          </p:cNvSpPr>
          <p:nvPr>
            <p:ph type="sldNum" sz="quarter" idx="12"/>
          </p:nvPr>
        </p:nvSpPr>
        <p:spPr/>
        <p:txBody>
          <a:bodyPr/>
          <a:lstStyle/>
          <a:p>
            <a:fld id="{DB74FD4B-E62A-4478-B50F-BF3DB8716321}" type="slidenum">
              <a:rPr lang="en-IN" smtClean="0"/>
              <a:t>‹#›</a:t>
            </a:fld>
            <a:endParaRPr lang="en-IN"/>
          </a:p>
        </p:txBody>
      </p:sp>
    </p:spTree>
    <p:extLst>
      <p:ext uri="{BB962C8B-B14F-4D97-AF65-F5344CB8AC3E}">
        <p14:creationId xmlns:p14="http://schemas.microsoft.com/office/powerpoint/2010/main" val="3910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D4D1-CFAB-4221-985C-D10BF0E6F9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22C543-B0E2-4182-9768-187B00150D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06A452-F92A-4975-8971-D81ECBA9A5D7}"/>
              </a:ext>
            </a:extLst>
          </p:cNvPr>
          <p:cNvSpPr>
            <a:spLocks noGrp="1"/>
          </p:cNvSpPr>
          <p:nvPr>
            <p:ph type="dt" sz="half" idx="10"/>
          </p:nvPr>
        </p:nvSpPr>
        <p:spPr/>
        <p:txBody>
          <a:bodyPr/>
          <a:lstStyle/>
          <a:p>
            <a:fld id="{B4DB8920-5A95-4971-A8DE-BC43D76228F1}" type="datetimeFigureOut">
              <a:rPr lang="en-IN" smtClean="0"/>
              <a:t>11-04-2024</a:t>
            </a:fld>
            <a:endParaRPr lang="en-IN"/>
          </a:p>
        </p:txBody>
      </p:sp>
      <p:sp>
        <p:nvSpPr>
          <p:cNvPr id="5" name="Footer Placeholder 4">
            <a:extLst>
              <a:ext uri="{FF2B5EF4-FFF2-40B4-BE49-F238E27FC236}">
                <a16:creationId xmlns:a16="http://schemas.microsoft.com/office/drawing/2014/main" id="{BD025CA2-A120-4E5C-B750-9346F68B6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F67029-AB73-47BE-8B67-74B30C88DF71}"/>
              </a:ext>
            </a:extLst>
          </p:cNvPr>
          <p:cNvSpPr>
            <a:spLocks noGrp="1"/>
          </p:cNvSpPr>
          <p:nvPr>
            <p:ph type="sldNum" sz="quarter" idx="12"/>
          </p:nvPr>
        </p:nvSpPr>
        <p:spPr/>
        <p:txBody>
          <a:bodyPr/>
          <a:lstStyle/>
          <a:p>
            <a:fld id="{DB74FD4B-E62A-4478-B50F-BF3DB8716321}" type="slidenum">
              <a:rPr lang="en-IN" smtClean="0"/>
              <a:t>‹#›</a:t>
            </a:fld>
            <a:endParaRPr lang="en-IN"/>
          </a:p>
        </p:txBody>
      </p:sp>
    </p:spTree>
    <p:extLst>
      <p:ext uri="{BB962C8B-B14F-4D97-AF65-F5344CB8AC3E}">
        <p14:creationId xmlns:p14="http://schemas.microsoft.com/office/powerpoint/2010/main" val="26129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05DE4-F0AE-4326-A3B7-8AB9F8E84C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9A168C-D1D5-4FCA-9321-7D487F3B6B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64FDCF-1FD1-43ED-B38E-D58B51F71D72}"/>
              </a:ext>
            </a:extLst>
          </p:cNvPr>
          <p:cNvSpPr>
            <a:spLocks noGrp="1"/>
          </p:cNvSpPr>
          <p:nvPr>
            <p:ph type="dt" sz="half" idx="10"/>
          </p:nvPr>
        </p:nvSpPr>
        <p:spPr/>
        <p:txBody>
          <a:bodyPr/>
          <a:lstStyle/>
          <a:p>
            <a:fld id="{B4DB8920-5A95-4971-A8DE-BC43D76228F1}" type="datetimeFigureOut">
              <a:rPr lang="en-IN" smtClean="0"/>
              <a:t>11-04-2024</a:t>
            </a:fld>
            <a:endParaRPr lang="en-IN"/>
          </a:p>
        </p:txBody>
      </p:sp>
      <p:sp>
        <p:nvSpPr>
          <p:cNvPr id="5" name="Footer Placeholder 4">
            <a:extLst>
              <a:ext uri="{FF2B5EF4-FFF2-40B4-BE49-F238E27FC236}">
                <a16:creationId xmlns:a16="http://schemas.microsoft.com/office/drawing/2014/main" id="{15E4209E-C726-4332-A806-3DE7DBECF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837FD-CB8D-42A6-AC1C-D51C60824FB7}"/>
              </a:ext>
            </a:extLst>
          </p:cNvPr>
          <p:cNvSpPr>
            <a:spLocks noGrp="1"/>
          </p:cNvSpPr>
          <p:nvPr>
            <p:ph type="sldNum" sz="quarter" idx="12"/>
          </p:nvPr>
        </p:nvSpPr>
        <p:spPr/>
        <p:txBody>
          <a:bodyPr/>
          <a:lstStyle/>
          <a:p>
            <a:fld id="{DB74FD4B-E62A-4478-B50F-BF3DB8716321}" type="slidenum">
              <a:rPr lang="en-IN" smtClean="0"/>
              <a:t>‹#›</a:t>
            </a:fld>
            <a:endParaRPr lang="en-IN"/>
          </a:p>
        </p:txBody>
      </p:sp>
    </p:spTree>
    <p:extLst>
      <p:ext uri="{BB962C8B-B14F-4D97-AF65-F5344CB8AC3E}">
        <p14:creationId xmlns:p14="http://schemas.microsoft.com/office/powerpoint/2010/main" val="298453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9FEC-6177-48D9-BCBE-592B11C4F1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DA05D-66B7-4F0A-BE67-C425A1DAFC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5A986-EAD5-4655-A361-F05ABEAB4D2F}"/>
              </a:ext>
            </a:extLst>
          </p:cNvPr>
          <p:cNvSpPr>
            <a:spLocks noGrp="1"/>
          </p:cNvSpPr>
          <p:nvPr>
            <p:ph type="dt" sz="half" idx="10"/>
          </p:nvPr>
        </p:nvSpPr>
        <p:spPr/>
        <p:txBody>
          <a:bodyPr/>
          <a:lstStyle/>
          <a:p>
            <a:fld id="{B4DB8920-5A95-4971-A8DE-BC43D76228F1}" type="datetimeFigureOut">
              <a:rPr lang="en-IN" smtClean="0"/>
              <a:t>11-04-2024</a:t>
            </a:fld>
            <a:endParaRPr lang="en-IN"/>
          </a:p>
        </p:txBody>
      </p:sp>
      <p:sp>
        <p:nvSpPr>
          <p:cNvPr id="5" name="Footer Placeholder 4">
            <a:extLst>
              <a:ext uri="{FF2B5EF4-FFF2-40B4-BE49-F238E27FC236}">
                <a16:creationId xmlns:a16="http://schemas.microsoft.com/office/drawing/2014/main" id="{7E1940A7-9915-43C0-BE60-8D9466210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0AB206-A06B-4800-8001-1191B5F52B1F}"/>
              </a:ext>
            </a:extLst>
          </p:cNvPr>
          <p:cNvSpPr>
            <a:spLocks noGrp="1"/>
          </p:cNvSpPr>
          <p:nvPr>
            <p:ph type="sldNum" sz="quarter" idx="12"/>
          </p:nvPr>
        </p:nvSpPr>
        <p:spPr/>
        <p:txBody>
          <a:bodyPr/>
          <a:lstStyle/>
          <a:p>
            <a:fld id="{DB74FD4B-E62A-4478-B50F-BF3DB8716321}" type="slidenum">
              <a:rPr lang="en-IN" smtClean="0"/>
              <a:t>‹#›</a:t>
            </a:fld>
            <a:endParaRPr lang="en-IN"/>
          </a:p>
        </p:txBody>
      </p:sp>
    </p:spTree>
    <p:extLst>
      <p:ext uri="{BB962C8B-B14F-4D97-AF65-F5344CB8AC3E}">
        <p14:creationId xmlns:p14="http://schemas.microsoft.com/office/powerpoint/2010/main" val="275505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A427-F6E5-495E-9A27-7A1A59AB23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B9895B-D928-42FD-BE68-5F8E062AF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B116EB7-D25E-4C50-A484-DFA231413D96}"/>
              </a:ext>
            </a:extLst>
          </p:cNvPr>
          <p:cNvSpPr>
            <a:spLocks noGrp="1"/>
          </p:cNvSpPr>
          <p:nvPr>
            <p:ph type="dt" sz="half" idx="10"/>
          </p:nvPr>
        </p:nvSpPr>
        <p:spPr/>
        <p:txBody>
          <a:bodyPr/>
          <a:lstStyle/>
          <a:p>
            <a:fld id="{B4DB8920-5A95-4971-A8DE-BC43D76228F1}" type="datetimeFigureOut">
              <a:rPr lang="en-IN" smtClean="0"/>
              <a:t>11-04-2024</a:t>
            </a:fld>
            <a:endParaRPr lang="en-IN"/>
          </a:p>
        </p:txBody>
      </p:sp>
      <p:sp>
        <p:nvSpPr>
          <p:cNvPr id="5" name="Footer Placeholder 4">
            <a:extLst>
              <a:ext uri="{FF2B5EF4-FFF2-40B4-BE49-F238E27FC236}">
                <a16:creationId xmlns:a16="http://schemas.microsoft.com/office/drawing/2014/main" id="{99582F02-36AA-45C6-97FA-1B467F160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2BDD4-3F4F-4210-A872-568139DF428F}"/>
              </a:ext>
            </a:extLst>
          </p:cNvPr>
          <p:cNvSpPr>
            <a:spLocks noGrp="1"/>
          </p:cNvSpPr>
          <p:nvPr>
            <p:ph type="sldNum" sz="quarter" idx="12"/>
          </p:nvPr>
        </p:nvSpPr>
        <p:spPr/>
        <p:txBody>
          <a:bodyPr/>
          <a:lstStyle/>
          <a:p>
            <a:fld id="{DB74FD4B-E62A-4478-B50F-BF3DB8716321}" type="slidenum">
              <a:rPr lang="en-IN" smtClean="0"/>
              <a:t>‹#›</a:t>
            </a:fld>
            <a:endParaRPr lang="en-IN"/>
          </a:p>
        </p:txBody>
      </p:sp>
    </p:spTree>
    <p:extLst>
      <p:ext uri="{BB962C8B-B14F-4D97-AF65-F5344CB8AC3E}">
        <p14:creationId xmlns:p14="http://schemas.microsoft.com/office/powerpoint/2010/main" val="1557609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C8E2-198A-4B19-AC56-2CE6B26E0B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E5FCCC-A4E1-4621-A13C-8A055D3C03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1ED274-3E90-41CA-8E54-1BF6F3D8DE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9BBB8F-269D-4AC7-8028-D85072985279}"/>
              </a:ext>
            </a:extLst>
          </p:cNvPr>
          <p:cNvSpPr>
            <a:spLocks noGrp="1"/>
          </p:cNvSpPr>
          <p:nvPr>
            <p:ph type="dt" sz="half" idx="10"/>
          </p:nvPr>
        </p:nvSpPr>
        <p:spPr/>
        <p:txBody>
          <a:bodyPr/>
          <a:lstStyle/>
          <a:p>
            <a:fld id="{B4DB8920-5A95-4971-A8DE-BC43D76228F1}" type="datetimeFigureOut">
              <a:rPr lang="en-IN" smtClean="0"/>
              <a:t>11-04-2024</a:t>
            </a:fld>
            <a:endParaRPr lang="en-IN"/>
          </a:p>
        </p:txBody>
      </p:sp>
      <p:sp>
        <p:nvSpPr>
          <p:cNvPr id="6" name="Footer Placeholder 5">
            <a:extLst>
              <a:ext uri="{FF2B5EF4-FFF2-40B4-BE49-F238E27FC236}">
                <a16:creationId xmlns:a16="http://schemas.microsoft.com/office/drawing/2014/main" id="{14949D47-0BDD-4C67-89B4-0B89274B1B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3EC1E6-9AEB-4850-A90F-68EC66E88041}"/>
              </a:ext>
            </a:extLst>
          </p:cNvPr>
          <p:cNvSpPr>
            <a:spLocks noGrp="1"/>
          </p:cNvSpPr>
          <p:nvPr>
            <p:ph type="sldNum" sz="quarter" idx="12"/>
          </p:nvPr>
        </p:nvSpPr>
        <p:spPr/>
        <p:txBody>
          <a:bodyPr/>
          <a:lstStyle/>
          <a:p>
            <a:fld id="{DB74FD4B-E62A-4478-B50F-BF3DB8716321}" type="slidenum">
              <a:rPr lang="en-IN" smtClean="0"/>
              <a:t>‹#›</a:t>
            </a:fld>
            <a:endParaRPr lang="en-IN"/>
          </a:p>
        </p:txBody>
      </p:sp>
    </p:spTree>
    <p:extLst>
      <p:ext uri="{BB962C8B-B14F-4D97-AF65-F5344CB8AC3E}">
        <p14:creationId xmlns:p14="http://schemas.microsoft.com/office/powerpoint/2010/main" val="413295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C111-84FF-41D3-BAB4-C8416662DB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05FAD0-BFAA-4E0D-9EA0-3E3134215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84EEF3-6763-43A0-AB38-8DE8908477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C97F83-9323-4180-82B5-CE9482CD0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B3137D-C217-43F0-B6F0-73539B84F4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F72037-3818-4CD3-9B3F-216805B746AA}"/>
              </a:ext>
            </a:extLst>
          </p:cNvPr>
          <p:cNvSpPr>
            <a:spLocks noGrp="1"/>
          </p:cNvSpPr>
          <p:nvPr>
            <p:ph type="dt" sz="half" idx="10"/>
          </p:nvPr>
        </p:nvSpPr>
        <p:spPr/>
        <p:txBody>
          <a:bodyPr/>
          <a:lstStyle/>
          <a:p>
            <a:fld id="{B4DB8920-5A95-4971-A8DE-BC43D76228F1}" type="datetimeFigureOut">
              <a:rPr lang="en-IN" smtClean="0"/>
              <a:t>11-04-2024</a:t>
            </a:fld>
            <a:endParaRPr lang="en-IN"/>
          </a:p>
        </p:txBody>
      </p:sp>
      <p:sp>
        <p:nvSpPr>
          <p:cNvPr id="8" name="Footer Placeholder 7">
            <a:extLst>
              <a:ext uri="{FF2B5EF4-FFF2-40B4-BE49-F238E27FC236}">
                <a16:creationId xmlns:a16="http://schemas.microsoft.com/office/drawing/2014/main" id="{FEEDC4EF-13E8-4377-BF0E-0C89C9F2D4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C0C289-D67A-4665-90DC-90E2AE1D4F57}"/>
              </a:ext>
            </a:extLst>
          </p:cNvPr>
          <p:cNvSpPr>
            <a:spLocks noGrp="1"/>
          </p:cNvSpPr>
          <p:nvPr>
            <p:ph type="sldNum" sz="quarter" idx="12"/>
          </p:nvPr>
        </p:nvSpPr>
        <p:spPr/>
        <p:txBody>
          <a:bodyPr/>
          <a:lstStyle/>
          <a:p>
            <a:fld id="{DB74FD4B-E62A-4478-B50F-BF3DB8716321}" type="slidenum">
              <a:rPr lang="en-IN" smtClean="0"/>
              <a:t>‹#›</a:t>
            </a:fld>
            <a:endParaRPr lang="en-IN"/>
          </a:p>
        </p:txBody>
      </p:sp>
    </p:spTree>
    <p:extLst>
      <p:ext uri="{BB962C8B-B14F-4D97-AF65-F5344CB8AC3E}">
        <p14:creationId xmlns:p14="http://schemas.microsoft.com/office/powerpoint/2010/main" val="2395467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CBF3-B4BB-40BB-94A1-0653A9BA3C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38682F-8F1F-4B1B-B54B-F0F99AD646A6}"/>
              </a:ext>
            </a:extLst>
          </p:cNvPr>
          <p:cNvSpPr>
            <a:spLocks noGrp="1"/>
          </p:cNvSpPr>
          <p:nvPr>
            <p:ph type="dt" sz="half" idx="10"/>
          </p:nvPr>
        </p:nvSpPr>
        <p:spPr/>
        <p:txBody>
          <a:bodyPr/>
          <a:lstStyle/>
          <a:p>
            <a:fld id="{B4DB8920-5A95-4971-A8DE-BC43D76228F1}" type="datetimeFigureOut">
              <a:rPr lang="en-IN" smtClean="0"/>
              <a:t>11-04-2024</a:t>
            </a:fld>
            <a:endParaRPr lang="en-IN"/>
          </a:p>
        </p:txBody>
      </p:sp>
      <p:sp>
        <p:nvSpPr>
          <p:cNvPr id="4" name="Footer Placeholder 3">
            <a:extLst>
              <a:ext uri="{FF2B5EF4-FFF2-40B4-BE49-F238E27FC236}">
                <a16:creationId xmlns:a16="http://schemas.microsoft.com/office/drawing/2014/main" id="{180AE986-18C7-4CB6-B10C-2BE12FD262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2F7576-3C59-4062-A275-81B0B33DCEB5}"/>
              </a:ext>
            </a:extLst>
          </p:cNvPr>
          <p:cNvSpPr>
            <a:spLocks noGrp="1"/>
          </p:cNvSpPr>
          <p:nvPr>
            <p:ph type="sldNum" sz="quarter" idx="12"/>
          </p:nvPr>
        </p:nvSpPr>
        <p:spPr/>
        <p:txBody>
          <a:bodyPr/>
          <a:lstStyle/>
          <a:p>
            <a:fld id="{DB74FD4B-E62A-4478-B50F-BF3DB8716321}" type="slidenum">
              <a:rPr lang="en-IN" smtClean="0"/>
              <a:t>‹#›</a:t>
            </a:fld>
            <a:endParaRPr lang="en-IN"/>
          </a:p>
        </p:txBody>
      </p:sp>
    </p:spTree>
    <p:extLst>
      <p:ext uri="{BB962C8B-B14F-4D97-AF65-F5344CB8AC3E}">
        <p14:creationId xmlns:p14="http://schemas.microsoft.com/office/powerpoint/2010/main" val="149232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A8874-7159-4B3C-8713-C583FD4C3610}"/>
              </a:ext>
            </a:extLst>
          </p:cNvPr>
          <p:cNvSpPr>
            <a:spLocks noGrp="1"/>
          </p:cNvSpPr>
          <p:nvPr>
            <p:ph type="dt" sz="half" idx="10"/>
          </p:nvPr>
        </p:nvSpPr>
        <p:spPr/>
        <p:txBody>
          <a:bodyPr/>
          <a:lstStyle/>
          <a:p>
            <a:fld id="{B4DB8920-5A95-4971-A8DE-BC43D76228F1}" type="datetimeFigureOut">
              <a:rPr lang="en-IN" smtClean="0"/>
              <a:t>11-04-2024</a:t>
            </a:fld>
            <a:endParaRPr lang="en-IN"/>
          </a:p>
        </p:txBody>
      </p:sp>
      <p:sp>
        <p:nvSpPr>
          <p:cNvPr id="3" name="Footer Placeholder 2">
            <a:extLst>
              <a:ext uri="{FF2B5EF4-FFF2-40B4-BE49-F238E27FC236}">
                <a16:creationId xmlns:a16="http://schemas.microsoft.com/office/drawing/2014/main" id="{EF42940B-9677-4DA3-B87F-B1CE805033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4CC8E6-212D-4AE5-82A8-4E9AC2D467DE}"/>
              </a:ext>
            </a:extLst>
          </p:cNvPr>
          <p:cNvSpPr>
            <a:spLocks noGrp="1"/>
          </p:cNvSpPr>
          <p:nvPr>
            <p:ph type="sldNum" sz="quarter" idx="12"/>
          </p:nvPr>
        </p:nvSpPr>
        <p:spPr/>
        <p:txBody>
          <a:bodyPr/>
          <a:lstStyle/>
          <a:p>
            <a:fld id="{DB74FD4B-E62A-4478-B50F-BF3DB8716321}" type="slidenum">
              <a:rPr lang="en-IN" smtClean="0"/>
              <a:t>‹#›</a:t>
            </a:fld>
            <a:endParaRPr lang="en-IN"/>
          </a:p>
        </p:txBody>
      </p:sp>
    </p:spTree>
    <p:extLst>
      <p:ext uri="{BB962C8B-B14F-4D97-AF65-F5344CB8AC3E}">
        <p14:creationId xmlns:p14="http://schemas.microsoft.com/office/powerpoint/2010/main" val="426146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C1E6-EBBD-45E0-AB0C-AA20851A0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41DEE6-8008-49C6-A5D2-69DDFDF87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323C27-4367-4F93-B936-51D0830E8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EABC3A-10CE-44A6-8E36-4DF7D21E650F}"/>
              </a:ext>
            </a:extLst>
          </p:cNvPr>
          <p:cNvSpPr>
            <a:spLocks noGrp="1"/>
          </p:cNvSpPr>
          <p:nvPr>
            <p:ph type="dt" sz="half" idx="10"/>
          </p:nvPr>
        </p:nvSpPr>
        <p:spPr/>
        <p:txBody>
          <a:bodyPr/>
          <a:lstStyle/>
          <a:p>
            <a:fld id="{B4DB8920-5A95-4971-A8DE-BC43D76228F1}" type="datetimeFigureOut">
              <a:rPr lang="en-IN" smtClean="0"/>
              <a:t>11-04-2024</a:t>
            </a:fld>
            <a:endParaRPr lang="en-IN"/>
          </a:p>
        </p:txBody>
      </p:sp>
      <p:sp>
        <p:nvSpPr>
          <p:cNvPr id="6" name="Footer Placeholder 5">
            <a:extLst>
              <a:ext uri="{FF2B5EF4-FFF2-40B4-BE49-F238E27FC236}">
                <a16:creationId xmlns:a16="http://schemas.microsoft.com/office/drawing/2014/main" id="{326F9482-AA40-4A3B-B538-568467E365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2BC0CF-7715-4310-B67B-163C49663228}"/>
              </a:ext>
            </a:extLst>
          </p:cNvPr>
          <p:cNvSpPr>
            <a:spLocks noGrp="1"/>
          </p:cNvSpPr>
          <p:nvPr>
            <p:ph type="sldNum" sz="quarter" idx="12"/>
          </p:nvPr>
        </p:nvSpPr>
        <p:spPr/>
        <p:txBody>
          <a:bodyPr/>
          <a:lstStyle/>
          <a:p>
            <a:fld id="{DB74FD4B-E62A-4478-B50F-BF3DB8716321}" type="slidenum">
              <a:rPr lang="en-IN" smtClean="0"/>
              <a:t>‹#›</a:t>
            </a:fld>
            <a:endParaRPr lang="en-IN"/>
          </a:p>
        </p:txBody>
      </p:sp>
    </p:spTree>
    <p:extLst>
      <p:ext uri="{BB962C8B-B14F-4D97-AF65-F5344CB8AC3E}">
        <p14:creationId xmlns:p14="http://schemas.microsoft.com/office/powerpoint/2010/main" val="401997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B427-FCBB-42F4-99CA-3E94BE4A3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0A85D9-0FFA-48B3-9EA7-B08F68494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EDB7D0-4E3D-41A0-82C5-CFF6991DB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D3BF35-8800-4B32-B07A-A3426A3CB333}"/>
              </a:ext>
            </a:extLst>
          </p:cNvPr>
          <p:cNvSpPr>
            <a:spLocks noGrp="1"/>
          </p:cNvSpPr>
          <p:nvPr>
            <p:ph type="dt" sz="half" idx="10"/>
          </p:nvPr>
        </p:nvSpPr>
        <p:spPr/>
        <p:txBody>
          <a:bodyPr/>
          <a:lstStyle/>
          <a:p>
            <a:fld id="{B4DB8920-5A95-4971-A8DE-BC43D76228F1}" type="datetimeFigureOut">
              <a:rPr lang="en-IN" smtClean="0"/>
              <a:t>11-04-2024</a:t>
            </a:fld>
            <a:endParaRPr lang="en-IN"/>
          </a:p>
        </p:txBody>
      </p:sp>
      <p:sp>
        <p:nvSpPr>
          <p:cNvPr id="6" name="Footer Placeholder 5">
            <a:extLst>
              <a:ext uri="{FF2B5EF4-FFF2-40B4-BE49-F238E27FC236}">
                <a16:creationId xmlns:a16="http://schemas.microsoft.com/office/drawing/2014/main" id="{6D49EFC2-B506-463B-A475-331A6AB0F8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89F84-A04B-4915-AA6A-12CFAFDBA36C}"/>
              </a:ext>
            </a:extLst>
          </p:cNvPr>
          <p:cNvSpPr>
            <a:spLocks noGrp="1"/>
          </p:cNvSpPr>
          <p:nvPr>
            <p:ph type="sldNum" sz="quarter" idx="12"/>
          </p:nvPr>
        </p:nvSpPr>
        <p:spPr/>
        <p:txBody>
          <a:bodyPr/>
          <a:lstStyle/>
          <a:p>
            <a:fld id="{DB74FD4B-E62A-4478-B50F-BF3DB8716321}" type="slidenum">
              <a:rPr lang="en-IN" smtClean="0"/>
              <a:t>‹#›</a:t>
            </a:fld>
            <a:endParaRPr lang="en-IN"/>
          </a:p>
        </p:txBody>
      </p:sp>
    </p:spTree>
    <p:extLst>
      <p:ext uri="{BB962C8B-B14F-4D97-AF65-F5344CB8AC3E}">
        <p14:creationId xmlns:p14="http://schemas.microsoft.com/office/powerpoint/2010/main" val="204432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6FA70-2756-46E8-8F6C-028D4FA82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8A7B7C-81F6-4774-904C-AB0B5123C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76770-2537-41C2-96F8-AB4CE8AFC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B8920-5A95-4971-A8DE-BC43D76228F1}" type="datetimeFigureOut">
              <a:rPr lang="en-IN" smtClean="0"/>
              <a:t>11-04-2024</a:t>
            </a:fld>
            <a:endParaRPr lang="en-IN"/>
          </a:p>
        </p:txBody>
      </p:sp>
      <p:sp>
        <p:nvSpPr>
          <p:cNvPr id="5" name="Footer Placeholder 4">
            <a:extLst>
              <a:ext uri="{FF2B5EF4-FFF2-40B4-BE49-F238E27FC236}">
                <a16:creationId xmlns:a16="http://schemas.microsoft.com/office/drawing/2014/main" id="{51A1C966-19C1-4D16-9756-E5F7FD84F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BF5A23-1401-4459-9D5B-279134865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4FD4B-E62A-4478-B50F-BF3DB8716321}" type="slidenum">
              <a:rPr lang="en-IN" smtClean="0"/>
              <a:t>‹#›</a:t>
            </a:fld>
            <a:endParaRPr lang="en-IN"/>
          </a:p>
        </p:txBody>
      </p:sp>
    </p:spTree>
    <p:extLst>
      <p:ext uri="{BB962C8B-B14F-4D97-AF65-F5344CB8AC3E}">
        <p14:creationId xmlns:p14="http://schemas.microsoft.com/office/powerpoint/2010/main" val="126642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519C-1EDE-4EBA-AFBA-3DD456FF44E3}"/>
              </a:ext>
            </a:extLst>
          </p:cNvPr>
          <p:cNvSpPr>
            <a:spLocks noGrp="1"/>
          </p:cNvSpPr>
          <p:nvPr>
            <p:ph type="ctrTitle"/>
          </p:nvPr>
        </p:nvSpPr>
        <p:spPr/>
        <p:txBody>
          <a:bodyPr/>
          <a:lstStyle/>
          <a:p>
            <a:r>
              <a:rPr lang="en-US" dirty="0"/>
              <a:t>PL SQL</a:t>
            </a:r>
            <a:endParaRPr lang="en-IN" dirty="0"/>
          </a:p>
        </p:txBody>
      </p:sp>
      <p:sp>
        <p:nvSpPr>
          <p:cNvPr id="3" name="Subtitle 2">
            <a:extLst>
              <a:ext uri="{FF2B5EF4-FFF2-40B4-BE49-F238E27FC236}">
                <a16:creationId xmlns:a16="http://schemas.microsoft.com/office/drawing/2014/main" id="{CDD2EA28-808E-465E-BD3F-454DA378FD7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65503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4239-51C4-4AFC-B6F0-607DC43D8AAC}"/>
              </a:ext>
            </a:extLst>
          </p:cNvPr>
          <p:cNvSpPr>
            <a:spLocks noGrp="1"/>
          </p:cNvSpPr>
          <p:nvPr>
            <p:ph type="title"/>
          </p:nvPr>
        </p:nvSpPr>
        <p:spPr/>
        <p:txBody>
          <a:bodyPr/>
          <a:lstStyle/>
          <a:p>
            <a:r>
              <a:rPr lang="en-US" dirty="0"/>
              <a:t>Example:</a:t>
            </a:r>
            <a:r>
              <a:rPr lang="en-IN" dirty="0"/>
              <a:t> Print </a:t>
            </a:r>
            <a:r>
              <a:rPr lang="en-IN" b="1" dirty="0"/>
              <a:t>Hello</a:t>
            </a:r>
            <a:r>
              <a:rPr lang="en-IN" dirty="0"/>
              <a:t> word five times</a:t>
            </a:r>
          </a:p>
        </p:txBody>
      </p:sp>
      <p:sp>
        <p:nvSpPr>
          <p:cNvPr id="3" name="Content Placeholder 2">
            <a:extLst>
              <a:ext uri="{FF2B5EF4-FFF2-40B4-BE49-F238E27FC236}">
                <a16:creationId xmlns:a16="http://schemas.microsoft.com/office/drawing/2014/main" id="{DA21A6AB-93ED-414B-9E0A-CC97FBA8FADE}"/>
              </a:ext>
            </a:extLst>
          </p:cNvPr>
          <p:cNvSpPr>
            <a:spLocks noGrp="1"/>
          </p:cNvSpPr>
          <p:nvPr>
            <p:ph idx="1"/>
          </p:nvPr>
        </p:nvSpPr>
        <p:spPr/>
        <p:txBody>
          <a:bodyPr/>
          <a:lstStyle/>
          <a:p>
            <a:r>
              <a:rPr lang="en-US" dirty="0"/>
              <a:t>Declare</a:t>
            </a:r>
          </a:p>
          <a:p>
            <a:r>
              <a:rPr lang="en-US" dirty="0" err="1"/>
              <a:t>i</a:t>
            </a:r>
            <a:r>
              <a:rPr lang="en-US" dirty="0"/>
              <a:t> number(3);</a:t>
            </a:r>
          </a:p>
          <a:p>
            <a:r>
              <a:rPr lang="en-US" dirty="0"/>
              <a:t>Begin</a:t>
            </a:r>
          </a:p>
          <a:p>
            <a:r>
              <a:rPr lang="en-US" dirty="0"/>
              <a:t>For </a:t>
            </a:r>
            <a:r>
              <a:rPr lang="en-US" dirty="0" err="1"/>
              <a:t>i</a:t>
            </a:r>
            <a:r>
              <a:rPr lang="en-US" dirty="0"/>
              <a:t> in 1..4</a:t>
            </a:r>
          </a:p>
          <a:p>
            <a:r>
              <a:rPr lang="en-US" dirty="0"/>
              <a:t>loop</a:t>
            </a:r>
          </a:p>
          <a:p>
            <a:r>
              <a:rPr lang="en-US" dirty="0" err="1"/>
              <a:t>Dbms_output.put_line</a:t>
            </a:r>
            <a:r>
              <a:rPr lang="en-US" dirty="0"/>
              <a:t>(“hello”)</a:t>
            </a:r>
          </a:p>
          <a:p>
            <a:r>
              <a:rPr lang="en-US" dirty="0"/>
              <a:t>End loop;</a:t>
            </a:r>
          </a:p>
          <a:p>
            <a:r>
              <a:rPr lang="en-US" dirty="0"/>
              <a:t>End;</a:t>
            </a:r>
            <a:endParaRPr lang="en-IN" dirty="0"/>
          </a:p>
        </p:txBody>
      </p:sp>
    </p:spTree>
    <p:extLst>
      <p:ext uri="{BB962C8B-B14F-4D97-AF65-F5344CB8AC3E}">
        <p14:creationId xmlns:p14="http://schemas.microsoft.com/office/powerpoint/2010/main" val="222482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9314-F78F-4E65-94B8-DCF11EB32714}"/>
              </a:ext>
            </a:extLst>
          </p:cNvPr>
          <p:cNvSpPr>
            <a:spLocks noGrp="1"/>
          </p:cNvSpPr>
          <p:nvPr>
            <p:ph type="title"/>
          </p:nvPr>
        </p:nvSpPr>
        <p:spPr/>
        <p:txBody>
          <a:bodyPr/>
          <a:lstStyle/>
          <a:p>
            <a:r>
              <a:rPr lang="en-US" dirty="0" err="1"/>
              <a:t>Eg</a:t>
            </a:r>
            <a:r>
              <a:rPr lang="en-US" dirty="0"/>
              <a:t>: Find area of the circle:</a:t>
            </a:r>
            <a:endParaRPr lang="en-IN" dirty="0"/>
          </a:p>
        </p:txBody>
      </p:sp>
      <p:sp>
        <p:nvSpPr>
          <p:cNvPr id="3" name="Content Placeholder 2">
            <a:extLst>
              <a:ext uri="{FF2B5EF4-FFF2-40B4-BE49-F238E27FC236}">
                <a16:creationId xmlns:a16="http://schemas.microsoft.com/office/drawing/2014/main" id="{1B5835BF-DC1C-4BDA-A3FB-6F0FA5FB099A}"/>
              </a:ext>
            </a:extLst>
          </p:cNvPr>
          <p:cNvSpPr>
            <a:spLocks noGrp="1"/>
          </p:cNvSpPr>
          <p:nvPr>
            <p:ph idx="1"/>
          </p:nvPr>
        </p:nvSpPr>
        <p:spPr/>
        <p:txBody>
          <a:bodyPr>
            <a:normAutofit fontScale="92500" lnSpcReduction="20000"/>
          </a:bodyPr>
          <a:lstStyle/>
          <a:p>
            <a:r>
              <a:rPr lang="en-IN" dirty="0"/>
              <a:t>DECLARE </a:t>
            </a:r>
          </a:p>
          <a:p>
            <a:r>
              <a:rPr lang="en-IN" dirty="0"/>
              <a:t>area   number(6, 2)  ;  </a:t>
            </a:r>
          </a:p>
          <a:p>
            <a:r>
              <a:rPr lang="en-IN" dirty="0"/>
              <a:t>pi constant number(3, 2) := 3.14; </a:t>
            </a:r>
          </a:p>
          <a:p>
            <a:r>
              <a:rPr lang="en-IN" dirty="0"/>
              <a:t>radius number(5) := 3;  </a:t>
            </a:r>
          </a:p>
          <a:p>
            <a:pPr marL="0" indent="0">
              <a:buNone/>
            </a:pPr>
            <a:r>
              <a:rPr lang="en-IN" dirty="0"/>
              <a:t> </a:t>
            </a:r>
          </a:p>
          <a:p>
            <a:r>
              <a:rPr lang="en-US" dirty="0"/>
              <a:t>B</a:t>
            </a:r>
            <a:r>
              <a:rPr lang="en-IN" dirty="0" err="1"/>
              <a:t>egin</a:t>
            </a:r>
            <a:endParaRPr lang="en-IN" dirty="0"/>
          </a:p>
          <a:p>
            <a:r>
              <a:rPr lang="en-IN" dirty="0"/>
              <a:t>area := pi * radius * radius;  </a:t>
            </a:r>
          </a:p>
          <a:p>
            <a:pPr marL="0" indent="0">
              <a:buNone/>
            </a:pPr>
            <a:r>
              <a:rPr lang="en-IN" dirty="0"/>
              <a:t>  </a:t>
            </a:r>
          </a:p>
          <a:p>
            <a:r>
              <a:rPr lang="en-IN" dirty="0"/>
              <a:t> </a:t>
            </a:r>
            <a:r>
              <a:rPr lang="en-IN" dirty="0" err="1"/>
              <a:t>dbms_output.Put_line</a:t>
            </a:r>
            <a:r>
              <a:rPr lang="en-IN" dirty="0"/>
              <a:t>('Area = ' || area);  </a:t>
            </a:r>
          </a:p>
          <a:p>
            <a:pPr marL="0" indent="0">
              <a:buNone/>
            </a:pPr>
            <a:r>
              <a:rPr lang="en-IN" dirty="0"/>
              <a:t>.  end;      </a:t>
            </a:r>
          </a:p>
        </p:txBody>
      </p:sp>
    </p:spTree>
    <p:extLst>
      <p:ext uri="{BB962C8B-B14F-4D97-AF65-F5344CB8AC3E}">
        <p14:creationId xmlns:p14="http://schemas.microsoft.com/office/powerpoint/2010/main" val="387924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BC48-EC3D-422B-BAF5-82C4CFEC0C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042651-3392-4460-B71E-444318475DDD}"/>
              </a:ext>
            </a:extLst>
          </p:cNvPr>
          <p:cNvSpPr>
            <a:spLocks noGrp="1"/>
          </p:cNvSpPr>
          <p:nvPr>
            <p:ph idx="1"/>
          </p:nvPr>
        </p:nvSpPr>
        <p:spPr/>
        <p:txBody>
          <a:bodyPr>
            <a:normAutofit fontScale="77500" lnSpcReduction="20000"/>
          </a:bodyPr>
          <a:lstStyle/>
          <a:p>
            <a:r>
              <a:rPr lang="en-IN" dirty="0"/>
              <a:t>DECLARE </a:t>
            </a:r>
          </a:p>
          <a:p>
            <a:r>
              <a:rPr lang="en-IN" dirty="0"/>
              <a:t>area   number(6, 2)  ;  </a:t>
            </a:r>
          </a:p>
          <a:p>
            <a:r>
              <a:rPr lang="en-IN" dirty="0"/>
              <a:t>pi constant number(3, 2) := 3.14; </a:t>
            </a:r>
          </a:p>
          <a:p>
            <a:r>
              <a:rPr lang="en-IN" dirty="0"/>
              <a:t>radius number(5) ; </a:t>
            </a:r>
          </a:p>
          <a:p>
            <a:pPr marL="0" indent="0">
              <a:buNone/>
            </a:pPr>
            <a:r>
              <a:rPr lang="en-IN" dirty="0"/>
              <a:t> </a:t>
            </a:r>
            <a:r>
              <a:rPr lang="en-US" dirty="0"/>
              <a:t>B</a:t>
            </a:r>
            <a:r>
              <a:rPr lang="en-IN" dirty="0" err="1"/>
              <a:t>egin</a:t>
            </a:r>
            <a:endParaRPr lang="en-IN" dirty="0"/>
          </a:p>
          <a:p>
            <a:r>
              <a:rPr lang="en-US" dirty="0"/>
              <a:t>radius := &amp;radius;</a:t>
            </a:r>
            <a:endParaRPr lang="en-IN" dirty="0"/>
          </a:p>
          <a:p>
            <a:r>
              <a:rPr lang="en-IN" dirty="0"/>
              <a:t>area := pi * power(radius,2)  </a:t>
            </a:r>
          </a:p>
          <a:p>
            <a:pPr marL="0" indent="0">
              <a:buNone/>
            </a:pPr>
            <a:r>
              <a:rPr lang="en-IN" dirty="0"/>
              <a:t>  </a:t>
            </a:r>
            <a:r>
              <a:rPr lang="en-IN" dirty="0" err="1"/>
              <a:t>dbms_output.Put_line</a:t>
            </a:r>
            <a:r>
              <a:rPr lang="en-IN" dirty="0"/>
              <a:t>(‘radius  is= ' || radius);  </a:t>
            </a:r>
          </a:p>
          <a:p>
            <a:pPr marL="0" indent="0">
              <a:buNone/>
            </a:pPr>
            <a:r>
              <a:rPr lang="en-IN" dirty="0"/>
              <a:t>  </a:t>
            </a:r>
            <a:r>
              <a:rPr lang="en-IN" dirty="0" err="1"/>
              <a:t>dbms_output.Put_line</a:t>
            </a:r>
            <a:r>
              <a:rPr lang="en-IN" dirty="0"/>
              <a:t>('Area = ' || area);  </a:t>
            </a:r>
          </a:p>
          <a:p>
            <a:pPr marL="0" indent="0">
              <a:buNone/>
            </a:pPr>
            <a:r>
              <a:rPr lang="en-IN" dirty="0"/>
              <a:t>.  end;    </a:t>
            </a:r>
          </a:p>
          <a:p>
            <a:pPr marL="0" indent="0">
              <a:buNone/>
            </a:pPr>
            <a:r>
              <a:rPr lang="en-IN" dirty="0"/>
              <a:t>Set </a:t>
            </a:r>
            <a:r>
              <a:rPr lang="en-IN" dirty="0" err="1"/>
              <a:t>Serveroutput</a:t>
            </a:r>
            <a:r>
              <a:rPr lang="en-IN" dirty="0"/>
              <a:t> ON</a:t>
            </a:r>
          </a:p>
          <a:p>
            <a:pPr marL="0" indent="0">
              <a:buNone/>
            </a:pPr>
            <a:r>
              <a:rPr lang="en-IN" dirty="0"/>
              <a:t>/  </a:t>
            </a:r>
          </a:p>
          <a:p>
            <a:endParaRPr lang="en-IN" dirty="0"/>
          </a:p>
        </p:txBody>
      </p:sp>
    </p:spTree>
    <p:extLst>
      <p:ext uri="{BB962C8B-B14F-4D97-AF65-F5344CB8AC3E}">
        <p14:creationId xmlns:p14="http://schemas.microsoft.com/office/powerpoint/2010/main" val="353919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254C-9B03-47B7-A0A8-77C5541EC090}"/>
              </a:ext>
            </a:extLst>
          </p:cNvPr>
          <p:cNvSpPr>
            <a:spLocks noGrp="1"/>
          </p:cNvSpPr>
          <p:nvPr>
            <p:ph type="title"/>
          </p:nvPr>
        </p:nvSpPr>
        <p:spPr/>
        <p:txBody>
          <a:bodyPr/>
          <a:lstStyle/>
          <a:p>
            <a:r>
              <a:rPr lang="en-US" dirty="0"/>
              <a:t>Branching</a:t>
            </a:r>
            <a:endParaRPr lang="en-IN" dirty="0"/>
          </a:p>
        </p:txBody>
      </p:sp>
      <p:sp>
        <p:nvSpPr>
          <p:cNvPr id="3" name="Content Placeholder 2">
            <a:extLst>
              <a:ext uri="{FF2B5EF4-FFF2-40B4-BE49-F238E27FC236}">
                <a16:creationId xmlns:a16="http://schemas.microsoft.com/office/drawing/2014/main" id="{AD409977-50B5-4BA1-B7A4-8F0BC84DFF04}"/>
              </a:ext>
            </a:extLst>
          </p:cNvPr>
          <p:cNvSpPr>
            <a:spLocks noGrp="1"/>
          </p:cNvSpPr>
          <p:nvPr>
            <p:ph idx="1"/>
          </p:nvPr>
        </p:nvSpPr>
        <p:spPr/>
        <p:txBody>
          <a:bodyPr/>
          <a:lstStyle/>
          <a:p>
            <a:r>
              <a:rPr lang="en-US" dirty="0"/>
              <a:t>If (condition) then</a:t>
            </a:r>
          </a:p>
          <a:p>
            <a:r>
              <a:rPr lang="en-US" dirty="0"/>
              <a:t>Statement;</a:t>
            </a:r>
          </a:p>
          <a:p>
            <a:r>
              <a:rPr lang="en-US" dirty="0"/>
              <a:t>Else if (condition) then</a:t>
            </a:r>
          </a:p>
          <a:p>
            <a:r>
              <a:rPr lang="en-US" dirty="0"/>
              <a:t>Statement;</a:t>
            </a:r>
          </a:p>
          <a:p>
            <a:r>
              <a:rPr lang="en-US" dirty="0"/>
              <a:t>Else</a:t>
            </a:r>
          </a:p>
          <a:p>
            <a:r>
              <a:rPr lang="en-US" dirty="0"/>
              <a:t>Statement;</a:t>
            </a:r>
          </a:p>
          <a:p>
            <a:r>
              <a:rPr lang="en-US" dirty="0"/>
              <a:t>End if;</a:t>
            </a:r>
            <a:endParaRPr lang="en-IN" dirty="0"/>
          </a:p>
        </p:txBody>
      </p:sp>
    </p:spTree>
    <p:extLst>
      <p:ext uri="{BB962C8B-B14F-4D97-AF65-F5344CB8AC3E}">
        <p14:creationId xmlns:p14="http://schemas.microsoft.com/office/powerpoint/2010/main" val="202608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FAB9-125B-4D62-9679-A767FD2E2893}"/>
              </a:ext>
            </a:extLst>
          </p:cNvPr>
          <p:cNvSpPr>
            <a:spLocks noGrp="1"/>
          </p:cNvSpPr>
          <p:nvPr>
            <p:ph type="title"/>
          </p:nvPr>
        </p:nvSpPr>
        <p:spPr/>
        <p:txBody>
          <a:bodyPr/>
          <a:lstStyle/>
          <a:p>
            <a:r>
              <a:rPr lang="en-US" dirty="0" err="1"/>
              <a:t>Eg</a:t>
            </a:r>
            <a:r>
              <a:rPr lang="en-US" dirty="0"/>
              <a:t>:</a:t>
            </a:r>
            <a:endParaRPr lang="en-IN" dirty="0"/>
          </a:p>
        </p:txBody>
      </p:sp>
      <p:sp>
        <p:nvSpPr>
          <p:cNvPr id="3" name="Content Placeholder 2">
            <a:extLst>
              <a:ext uri="{FF2B5EF4-FFF2-40B4-BE49-F238E27FC236}">
                <a16:creationId xmlns:a16="http://schemas.microsoft.com/office/drawing/2014/main" id="{1031EC42-EC1C-4A86-B88F-40868CFE2AE1}"/>
              </a:ext>
            </a:extLst>
          </p:cNvPr>
          <p:cNvSpPr>
            <a:spLocks noGrp="1"/>
          </p:cNvSpPr>
          <p:nvPr>
            <p:ph idx="1"/>
          </p:nvPr>
        </p:nvSpPr>
        <p:spPr/>
        <p:txBody>
          <a:bodyPr/>
          <a:lstStyle/>
          <a:p>
            <a:r>
              <a:rPr lang="en-US" dirty="0"/>
              <a:t>Declare</a:t>
            </a:r>
            <a:endParaRPr lang="en-IN" dirty="0"/>
          </a:p>
          <a:p>
            <a:r>
              <a:rPr lang="en-IN" dirty="0"/>
              <a:t>n integer :=&amp;n;</a:t>
            </a:r>
          </a:p>
          <a:p>
            <a:r>
              <a:rPr lang="en-US" dirty="0"/>
              <a:t>B</a:t>
            </a:r>
            <a:r>
              <a:rPr lang="en-IN" dirty="0" err="1"/>
              <a:t>egin</a:t>
            </a:r>
            <a:endParaRPr lang="en-IN" dirty="0"/>
          </a:p>
          <a:p>
            <a:r>
              <a:rPr lang="en-US" dirty="0"/>
              <a:t> </a:t>
            </a:r>
            <a:r>
              <a:rPr lang="en-IN" dirty="0"/>
              <a:t> if(n&gt;10) then</a:t>
            </a:r>
          </a:p>
          <a:p>
            <a:r>
              <a:rPr lang="en-US" dirty="0"/>
              <a:t>D</a:t>
            </a:r>
            <a:r>
              <a:rPr lang="en-IN" dirty="0" err="1"/>
              <a:t>bms_output.put_line</a:t>
            </a:r>
            <a:r>
              <a:rPr lang="en-IN" dirty="0"/>
              <a:t>(n)</a:t>
            </a:r>
          </a:p>
          <a:p>
            <a:r>
              <a:rPr lang="en-US" dirty="0"/>
              <a:t>E</a:t>
            </a:r>
            <a:r>
              <a:rPr lang="en-IN" dirty="0" err="1"/>
              <a:t>nd</a:t>
            </a:r>
            <a:r>
              <a:rPr lang="en-IN" dirty="0"/>
              <a:t> if;</a:t>
            </a:r>
          </a:p>
          <a:p>
            <a:r>
              <a:rPr lang="en-US" dirty="0"/>
              <a:t>E</a:t>
            </a:r>
            <a:r>
              <a:rPr lang="en-IN" dirty="0" err="1"/>
              <a:t>nd</a:t>
            </a:r>
            <a:r>
              <a:rPr lang="en-IN" dirty="0"/>
              <a:t>;</a:t>
            </a:r>
            <a:endParaRPr lang="en-US" dirty="0"/>
          </a:p>
        </p:txBody>
      </p:sp>
    </p:spTree>
    <p:extLst>
      <p:ext uri="{BB962C8B-B14F-4D97-AF65-F5344CB8AC3E}">
        <p14:creationId xmlns:p14="http://schemas.microsoft.com/office/powerpoint/2010/main" val="229257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30BA-F90D-4E3C-A062-2C9758AD239F}"/>
              </a:ext>
            </a:extLst>
          </p:cNvPr>
          <p:cNvSpPr>
            <a:spLocks noGrp="1"/>
          </p:cNvSpPr>
          <p:nvPr>
            <p:ph type="title"/>
          </p:nvPr>
        </p:nvSpPr>
        <p:spPr/>
        <p:txBody>
          <a:bodyPr/>
          <a:lstStyle/>
          <a:p>
            <a:r>
              <a:rPr lang="en-US" dirty="0"/>
              <a:t>Loop reverse:</a:t>
            </a:r>
            <a:endParaRPr lang="en-IN" dirty="0"/>
          </a:p>
        </p:txBody>
      </p:sp>
      <p:sp>
        <p:nvSpPr>
          <p:cNvPr id="3" name="Content Placeholder 2">
            <a:extLst>
              <a:ext uri="{FF2B5EF4-FFF2-40B4-BE49-F238E27FC236}">
                <a16:creationId xmlns:a16="http://schemas.microsoft.com/office/drawing/2014/main" id="{F0F787E6-6699-4E79-87AF-182A7987B01C}"/>
              </a:ext>
            </a:extLst>
          </p:cNvPr>
          <p:cNvSpPr>
            <a:spLocks noGrp="1"/>
          </p:cNvSpPr>
          <p:nvPr>
            <p:ph idx="1"/>
          </p:nvPr>
        </p:nvSpPr>
        <p:spPr/>
        <p:txBody>
          <a:bodyPr/>
          <a:lstStyle/>
          <a:p>
            <a:r>
              <a:rPr lang="en-US" dirty="0"/>
              <a:t>For variable in(reverse) lower </a:t>
            </a:r>
            <a:r>
              <a:rPr lang="en-US" dirty="0" err="1"/>
              <a:t>bound..upper</a:t>
            </a:r>
            <a:r>
              <a:rPr lang="en-US" dirty="0"/>
              <a:t> bound</a:t>
            </a:r>
          </a:p>
          <a:p>
            <a:r>
              <a:rPr lang="en-US" dirty="0"/>
              <a:t>Loop</a:t>
            </a:r>
          </a:p>
          <a:p>
            <a:r>
              <a:rPr lang="en-US" dirty="0"/>
              <a:t>Sequence of statements</a:t>
            </a:r>
          </a:p>
          <a:p>
            <a:r>
              <a:rPr lang="en-US" dirty="0"/>
              <a:t>End loop;</a:t>
            </a:r>
            <a:endParaRPr lang="en-IN" dirty="0"/>
          </a:p>
        </p:txBody>
      </p:sp>
    </p:spTree>
    <p:extLst>
      <p:ext uri="{BB962C8B-B14F-4D97-AF65-F5344CB8AC3E}">
        <p14:creationId xmlns:p14="http://schemas.microsoft.com/office/powerpoint/2010/main" val="1397723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FA5F-6596-4141-A8F2-07498BA3B112}"/>
              </a:ext>
            </a:extLst>
          </p:cNvPr>
          <p:cNvSpPr>
            <a:spLocks noGrp="1"/>
          </p:cNvSpPr>
          <p:nvPr>
            <p:ph type="title"/>
          </p:nvPr>
        </p:nvSpPr>
        <p:spPr/>
        <p:txBody>
          <a:bodyPr/>
          <a:lstStyle/>
          <a:p>
            <a:r>
              <a:rPr lang="en-US" dirty="0" err="1"/>
              <a:t>Eg</a:t>
            </a:r>
            <a:r>
              <a:rPr lang="en-US" dirty="0"/>
              <a:t>: Program to inverting a number</a:t>
            </a:r>
            <a:endParaRPr lang="en-IN" dirty="0"/>
          </a:p>
        </p:txBody>
      </p:sp>
      <p:sp>
        <p:nvSpPr>
          <p:cNvPr id="3" name="Content Placeholder 2">
            <a:extLst>
              <a:ext uri="{FF2B5EF4-FFF2-40B4-BE49-F238E27FC236}">
                <a16:creationId xmlns:a16="http://schemas.microsoft.com/office/drawing/2014/main" id="{3877CD24-B462-44C2-B21D-0E537EFCD631}"/>
              </a:ext>
            </a:extLst>
          </p:cNvPr>
          <p:cNvSpPr>
            <a:spLocks noGrp="1"/>
          </p:cNvSpPr>
          <p:nvPr>
            <p:ph idx="1"/>
          </p:nvPr>
        </p:nvSpPr>
        <p:spPr/>
        <p:txBody>
          <a:bodyPr>
            <a:normAutofit fontScale="32500" lnSpcReduction="20000"/>
          </a:bodyPr>
          <a:lstStyle/>
          <a:p>
            <a:r>
              <a:rPr lang="en-US" sz="4500" dirty="0"/>
              <a:t>Declare</a:t>
            </a:r>
          </a:p>
          <a:p>
            <a:r>
              <a:rPr lang="en-US" sz="4500" dirty="0" err="1"/>
              <a:t>i</a:t>
            </a:r>
            <a:r>
              <a:rPr lang="en-US" sz="4500" dirty="0"/>
              <a:t> number(5);</a:t>
            </a:r>
          </a:p>
          <a:p>
            <a:r>
              <a:rPr lang="en-US" sz="4500" dirty="0"/>
              <a:t>Str varchar(10)</a:t>
            </a:r>
            <a:r>
              <a:rPr lang="en-IN" sz="4500" dirty="0"/>
              <a:t>;</a:t>
            </a:r>
          </a:p>
          <a:p>
            <a:r>
              <a:rPr lang="en-US" sz="4500" dirty="0"/>
              <a:t>R</a:t>
            </a:r>
            <a:r>
              <a:rPr lang="en-IN" sz="4500" dirty="0" err="1"/>
              <a:t>ev</a:t>
            </a:r>
            <a:r>
              <a:rPr lang="en-IN" sz="4500" dirty="0"/>
              <a:t> varchar(10);</a:t>
            </a:r>
          </a:p>
          <a:p>
            <a:r>
              <a:rPr lang="en-US" sz="4500" dirty="0"/>
              <a:t>L</a:t>
            </a:r>
            <a:r>
              <a:rPr lang="en-IN" sz="4500" dirty="0" err="1"/>
              <a:t>en</a:t>
            </a:r>
            <a:r>
              <a:rPr lang="en-IN" sz="4500" dirty="0"/>
              <a:t> number(2);</a:t>
            </a:r>
          </a:p>
          <a:p>
            <a:r>
              <a:rPr lang="en-US" sz="4500" dirty="0"/>
              <a:t>B</a:t>
            </a:r>
            <a:r>
              <a:rPr lang="en-IN" sz="4500" dirty="0" err="1"/>
              <a:t>egin</a:t>
            </a:r>
            <a:endParaRPr lang="en-IN" sz="4500" dirty="0"/>
          </a:p>
          <a:p>
            <a:r>
              <a:rPr lang="en-US" sz="4500" dirty="0"/>
              <a:t>S</a:t>
            </a:r>
            <a:r>
              <a:rPr lang="en-IN" sz="4500" dirty="0"/>
              <a:t>tr := &amp;str;</a:t>
            </a:r>
          </a:p>
          <a:p>
            <a:r>
              <a:rPr lang="en-US" sz="4500" dirty="0"/>
              <a:t>L</a:t>
            </a:r>
            <a:r>
              <a:rPr lang="en-IN" sz="4500" dirty="0" err="1"/>
              <a:t>en</a:t>
            </a:r>
            <a:r>
              <a:rPr lang="en-IN" sz="4500" dirty="0"/>
              <a:t> := length(str)</a:t>
            </a:r>
          </a:p>
          <a:p>
            <a:r>
              <a:rPr lang="en-US" sz="4500" dirty="0"/>
              <a:t>F</a:t>
            </a:r>
            <a:r>
              <a:rPr lang="en-IN" sz="4500" dirty="0"/>
              <a:t>or </a:t>
            </a:r>
            <a:r>
              <a:rPr lang="en-IN" sz="4500" dirty="0" err="1"/>
              <a:t>i</a:t>
            </a:r>
            <a:r>
              <a:rPr lang="en-IN" sz="4500" dirty="0"/>
              <a:t> in reverse 1..Len</a:t>
            </a:r>
          </a:p>
          <a:p>
            <a:r>
              <a:rPr lang="en-US" sz="4500" dirty="0"/>
              <a:t>Loop</a:t>
            </a:r>
          </a:p>
          <a:p>
            <a:r>
              <a:rPr lang="en-US" sz="4500" dirty="0"/>
              <a:t>Rev := Rev II SUBSTR(</a:t>
            </a:r>
            <a:r>
              <a:rPr lang="en-US" sz="4500" dirty="0" err="1"/>
              <a:t>Str,i</a:t>
            </a:r>
            <a:r>
              <a:rPr lang="en-US" sz="4500" dirty="0"/>
              <a:t>, 1);</a:t>
            </a:r>
          </a:p>
          <a:p>
            <a:r>
              <a:rPr lang="en-US" sz="4500" dirty="0"/>
              <a:t>End loop;</a:t>
            </a:r>
          </a:p>
          <a:p>
            <a:r>
              <a:rPr lang="en-US" sz="4500" dirty="0" err="1"/>
              <a:t>Dbms_output.Put_line</a:t>
            </a:r>
            <a:r>
              <a:rPr lang="en-US" sz="4500" dirty="0"/>
              <a:t>(‘given no’ II str);</a:t>
            </a:r>
          </a:p>
          <a:p>
            <a:r>
              <a:rPr lang="en-US" sz="4500" dirty="0" err="1"/>
              <a:t>Dbms_output.Put_line</a:t>
            </a:r>
            <a:r>
              <a:rPr lang="en-US" sz="4500" dirty="0"/>
              <a:t>(‘Reverse’ </a:t>
            </a:r>
            <a:r>
              <a:rPr lang="en-US" sz="4500" dirty="0" err="1"/>
              <a:t>IRev</a:t>
            </a:r>
            <a:r>
              <a:rPr lang="en-US" sz="4500" dirty="0"/>
              <a:t>);</a:t>
            </a:r>
          </a:p>
          <a:p>
            <a:r>
              <a:rPr lang="en-US" sz="4500" dirty="0"/>
              <a:t>End;</a:t>
            </a:r>
          </a:p>
          <a:p>
            <a:endParaRPr lang="en-US" dirty="0"/>
          </a:p>
        </p:txBody>
      </p:sp>
    </p:spTree>
    <p:extLst>
      <p:ext uri="{BB962C8B-B14F-4D97-AF65-F5344CB8AC3E}">
        <p14:creationId xmlns:p14="http://schemas.microsoft.com/office/powerpoint/2010/main" val="4121295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D0D8-4224-4CF7-AF60-5CF42A13A8CE}"/>
              </a:ext>
            </a:extLst>
          </p:cNvPr>
          <p:cNvSpPr>
            <a:spLocks noGrp="1"/>
          </p:cNvSpPr>
          <p:nvPr>
            <p:ph type="title"/>
          </p:nvPr>
        </p:nvSpPr>
        <p:spPr/>
        <p:txBody>
          <a:bodyPr/>
          <a:lstStyle/>
          <a:p>
            <a:r>
              <a:rPr lang="en-US" dirty="0"/>
              <a:t>Program list for next lab</a:t>
            </a:r>
            <a:endParaRPr lang="en-IN" dirty="0"/>
          </a:p>
        </p:txBody>
      </p:sp>
      <p:sp>
        <p:nvSpPr>
          <p:cNvPr id="3" name="Content Placeholder 2">
            <a:extLst>
              <a:ext uri="{FF2B5EF4-FFF2-40B4-BE49-F238E27FC236}">
                <a16:creationId xmlns:a16="http://schemas.microsoft.com/office/drawing/2014/main" id="{9E850F2B-0199-4019-8B54-6CAA3A9BDCD4}"/>
              </a:ext>
            </a:extLst>
          </p:cNvPr>
          <p:cNvSpPr>
            <a:spLocks noGrp="1"/>
          </p:cNvSpPr>
          <p:nvPr>
            <p:ph idx="1"/>
          </p:nvPr>
        </p:nvSpPr>
        <p:spPr/>
        <p:txBody>
          <a:bodyPr>
            <a:normAutofit lnSpcReduction="10000"/>
          </a:bodyPr>
          <a:lstStyle/>
          <a:p>
            <a:r>
              <a:rPr lang="en-US" b="1" dirty="0"/>
              <a:t>Prog 9: Write a PL/SQL program to calculate area of a circle.</a:t>
            </a:r>
            <a:endParaRPr lang="en-IN" dirty="0"/>
          </a:p>
          <a:p>
            <a:r>
              <a:rPr lang="en-US" b="1" dirty="0"/>
              <a:t> </a:t>
            </a:r>
            <a:endParaRPr lang="en-IN" dirty="0"/>
          </a:p>
          <a:p>
            <a:r>
              <a:rPr lang="en-US" b="1" dirty="0"/>
              <a:t>Prog 10: Execute QN no 9 using LOOP and Branch Statements.</a:t>
            </a:r>
            <a:endParaRPr lang="en-IN" dirty="0"/>
          </a:p>
          <a:p>
            <a:r>
              <a:rPr lang="en-US" b="1" dirty="0"/>
              <a:t> </a:t>
            </a:r>
            <a:endParaRPr lang="en-IN" dirty="0"/>
          </a:p>
          <a:p>
            <a:r>
              <a:rPr lang="en-US" b="1" dirty="0"/>
              <a:t>Prog 11: Write a PL/SQL program to find factorial of a number.</a:t>
            </a:r>
            <a:endParaRPr lang="en-IN" dirty="0"/>
          </a:p>
          <a:p>
            <a:r>
              <a:rPr lang="en-US" b="1" dirty="0"/>
              <a:t> </a:t>
            </a:r>
            <a:endParaRPr lang="en-IN" dirty="0"/>
          </a:p>
          <a:p>
            <a:r>
              <a:rPr lang="en-US" b="1" dirty="0"/>
              <a:t>Prog 12: Write a PL/SQL program to check whether a number is odd or even.</a:t>
            </a:r>
          </a:p>
          <a:p>
            <a:r>
              <a:rPr lang="en-US" b="1" dirty="0"/>
              <a:t>Prog 13: Write a PL SQL code for reverse a string.</a:t>
            </a:r>
            <a:endParaRPr lang="en-IN" dirty="0"/>
          </a:p>
          <a:p>
            <a:endParaRPr lang="en-IN" dirty="0"/>
          </a:p>
        </p:txBody>
      </p:sp>
    </p:spTree>
    <p:extLst>
      <p:ext uri="{BB962C8B-B14F-4D97-AF65-F5344CB8AC3E}">
        <p14:creationId xmlns:p14="http://schemas.microsoft.com/office/powerpoint/2010/main" val="315251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C2A2-B2F6-47B3-9A5D-AE7F679C294C}"/>
              </a:ext>
            </a:extLst>
          </p:cNvPr>
          <p:cNvSpPr>
            <a:spLocks noGrp="1"/>
          </p:cNvSpPr>
          <p:nvPr>
            <p:ph type="title"/>
          </p:nvPr>
        </p:nvSpPr>
        <p:spPr/>
        <p:txBody>
          <a:bodyPr/>
          <a:lstStyle/>
          <a:p>
            <a:r>
              <a:rPr lang="en-US" dirty="0"/>
              <a:t>PL SQL Functions</a:t>
            </a:r>
            <a:endParaRPr lang="en-IN" dirty="0"/>
          </a:p>
        </p:txBody>
      </p:sp>
      <p:sp>
        <p:nvSpPr>
          <p:cNvPr id="3" name="Content Placeholder 2">
            <a:extLst>
              <a:ext uri="{FF2B5EF4-FFF2-40B4-BE49-F238E27FC236}">
                <a16:creationId xmlns:a16="http://schemas.microsoft.com/office/drawing/2014/main" id="{CB12312F-AAC4-4374-B1BE-3D818168CF7B}"/>
              </a:ext>
            </a:extLst>
          </p:cNvPr>
          <p:cNvSpPr>
            <a:spLocks noGrp="1"/>
          </p:cNvSpPr>
          <p:nvPr>
            <p:ph idx="1"/>
          </p:nvPr>
        </p:nvSpPr>
        <p:spPr/>
        <p:txBody>
          <a:bodyPr/>
          <a:lstStyle/>
          <a:p>
            <a:r>
              <a:rPr lang="en-US" dirty="0"/>
              <a:t>A function is logically grouped set of SQL &amp; PL SQL statements that performs a specific task.</a:t>
            </a:r>
          </a:p>
          <a:p>
            <a:r>
              <a:rPr lang="en-US" dirty="0"/>
              <a:t>Functions are made up of</a:t>
            </a:r>
          </a:p>
          <a:p>
            <a:r>
              <a:rPr lang="en-US" dirty="0"/>
              <a:t>Declarative part(it may contain declaration of constants, variables etc.)</a:t>
            </a:r>
          </a:p>
          <a:p>
            <a:r>
              <a:rPr lang="en-US" dirty="0"/>
              <a:t>Executable part(It consist SQL and PL/SQL statements that assign values, control execution and manipulation of data)</a:t>
            </a:r>
          </a:p>
          <a:p>
            <a:r>
              <a:rPr lang="en-US" dirty="0"/>
              <a:t>PL SQL function must return value.</a:t>
            </a:r>
            <a:endParaRPr lang="en-IN" dirty="0"/>
          </a:p>
        </p:txBody>
      </p:sp>
    </p:spTree>
    <p:extLst>
      <p:ext uri="{BB962C8B-B14F-4D97-AF65-F5344CB8AC3E}">
        <p14:creationId xmlns:p14="http://schemas.microsoft.com/office/powerpoint/2010/main" val="384207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A09D-A4AA-4217-9007-E2BA1F178F1D}"/>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5703415D-C3D6-431C-B44F-9686D50A1D3C}"/>
              </a:ext>
            </a:extLst>
          </p:cNvPr>
          <p:cNvSpPr>
            <a:spLocks noGrp="1"/>
          </p:cNvSpPr>
          <p:nvPr>
            <p:ph idx="1"/>
          </p:nvPr>
        </p:nvSpPr>
        <p:spPr/>
        <p:txBody>
          <a:bodyPr/>
          <a:lstStyle/>
          <a:p>
            <a:r>
              <a:rPr lang="en-US" dirty="0"/>
              <a:t>Create or Replace Function&lt;Function name&gt;</a:t>
            </a:r>
          </a:p>
          <a:p>
            <a:pPr marL="0" indent="0">
              <a:buNone/>
            </a:pPr>
            <a:r>
              <a:rPr lang="en-US" dirty="0"/>
              <a:t>     (&lt;argument&gt; in &lt;Data type&gt;, …….)</a:t>
            </a:r>
          </a:p>
          <a:p>
            <a:pPr marL="0" indent="0">
              <a:buNone/>
            </a:pPr>
            <a:r>
              <a:rPr lang="en-US" dirty="0"/>
              <a:t>Return &lt; Data type &gt; { is ,as }</a:t>
            </a:r>
          </a:p>
          <a:p>
            <a:pPr marL="0" indent="0">
              <a:buNone/>
            </a:pPr>
            <a:r>
              <a:rPr lang="en-US" dirty="0"/>
              <a:t>    &lt;variable&gt; declarations;</a:t>
            </a:r>
          </a:p>
          <a:p>
            <a:pPr marL="0" indent="0">
              <a:buNone/>
            </a:pPr>
            <a:r>
              <a:rPr lang="en-US" dirty="0"/>
              <a:t>Begin</a:t>
            </a:r>
          </a:p>
          <a:p>
            <a:pPr marL="0" indent="0">
              <a:buNone/>
            </a:pPr>
            <a:r>
              <a:rPr lang="en-US" dirty="0"/>
              <a:t>     &lt;PL/SQL subprogram body&gt;</a:t>
            </a:r>
          </a:p>
          <a:p>
            <a:pPr marL="0" indent="0">
              <a:buNone/>
            </a:pPr>
            <a:r>
              <a:rPr lang="en-US" dirty="0"/>
              <a:t>End function name;</a:t>
            </a:r>
          </a:p>
          <a:p>
            <a:pPr marL="0" indent="0">
              <a:buNone/>
            </a:pPr>
            <a:endParaRPr lang="en-IN" dirty="0"/>
          </a:p>
        </p:txBody>
      </p:sp>
    </p:spTree>
    <p:extLst>
      <p:ext uri="{BB962C8B-B14F-4D97-AF65-F5344CB8AC3E}">
        <p14:creationId xmlns:p14="http://schemas.microsoft.com/office/powerpoint/2010/main" val="330908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B8E6-5308-464D-8090-88E55951FBC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7BD3613-7B4E-4E51-A347-FA2F46B522FF}"/>
              </a:ext>
            </a:extLst>
          </p:cNvPr>
          <p:cNvSpPr>
            <a:spLocks noGrp="1"/>
          </p:cNvSpPr>
          <p:nvPr>
            <p:ph idx="1"/>
          </p:nvPr>
        </p:nvSpPr>
        <p:spPr/>
        <p:txBody>
          <a:bodyPr/>
          <a:lstStyle/>
          <a:p>
            <a:r>
              <a:rPr lang="en-IN" dirty="0"/>
              <a:t>PL/SQL is a combination of SQL along with the procedural features of programming languages. </a:t>
            </a:r>
          </a:p>
          <a:p>
            <a:r>
              <a:rPr lang="en-IN" dirty="0"/>
              <a:t>It was developed by Oracle Corporation in the early 90's to enhance the capabilities of SQL. </a:t>
            </a:r>
          </a:p>
          <a:p>
            <a:r>
              <a:rPr lang="en-IN" dirty="0"/>
              <a:t>PL/SQL is one of three key programming languages embedded in the Oracle Database, along with SQL itself and Java. </a:t>
            </a:r>
          </a:p>
          <a:p>
            <a:endParaRPr lang="en-IN" dirty="0"/>
          </a:p>
        </p:txBody>
      </p:sp>
    </p:spTree>
    <p:extLst>
      <p:ext uri="{BB962C8B-B14F-4D97-AF65-F5344CB8AC3E}">
        <p14:creationId xmlns:p14="http://schemas.microsoft.com/office/powerpoint/2010/main" val="1489268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7714-0FF7-4C91-89D1-C0BC01167A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5C327F-018E-457B-9DE8-0E2ADECAD091}"/>
              </a:ext>
            </a:extLst>
          </p:cNvPr>
          <p:cNvSpPr>
            <a:spLocks noGrp="1"/>
          </p:cNvSpPr>
          <p:nvPr>
            <p:ph idx="1"/>
          </p:nvPr>
        </p:nvSpPr>
        <p:spPr/>
        <p:txBody>
          <a:bodyPr/>
          <a:lstStyle/>
          <a:p>
            <a:pPr lvl="0"/>
            <a:r>
              <a:rPr lang="en-IN" i="1" dirty="0"/>
              <a:t>function-name</a:t>
            </a:r>
            <a:r>
              <a:rPr lang="en-IN" dirty="0"/>
              <a:t> specifies the name of the function.</a:t>
            </a:r>
          </a:p>
          <a:p>
            <a:pPr lvl="0"/>
            <a:r>
              <a:rPr lang="en-IN" dirty="0"/>
              <a:t>[OR REPLACE] option allows the modification of an existing function.</a:t>
            </a:r>
          </a:p>
          <a:p>
            <a:r>
              <a:rPr lang="en-IN" dirty="0"/>
              <a:t>The function must contain a </a:t>
            </a:r>
            <a:r>
              <a:rPr lang="en-IN" b="1" dirty="0"/>
              <a:t>return</a:t>
            </a:r>
            <a:r>
              <a:rPr lang="en-IN" dirty="0"/>
              <a:t> statement.</a:t>
            </a:r>
          </a:p>
          <a:p>
            <a:r>
              <a:rPr lang="en-IN" dirty="0"/>
              <a:t>The AS keyword is used instead of the IS keyword for creating a standalone function.</a:t>
            </a:r>
          </a:p>
          <a:p>
            <a:endParaRPr lang="en-IN" dirty="0"/>
          </a:p>
        </p:txBody>
      </p:sp>
    </p:spTree>
    <p:extLst>
      <p:ext uri="{BB962C8B-B14F-4D97-AF65-F5344CB8AC3E}">
        <p14:creationId xmlns:p14="http://schemas.microsoft.com/office/powerpoint/2010/main" val="963377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CF91-FCB3-4582-B919-92498B3E44FA}"/>
              </a:ext>
            </a:extLst>
          </p:cNvPr>
          <p:cNvSpPr>
            <a:spLocks noGrp="1"/>
          </p:cNvSpPr>
          <p:nvPr>
            <p:ph type="title"/>
          </p:nvPr>
        </p:nvSpPr>
        <p:spPr/>
        <p:txBody>
          <a:bodyPr>
            <a:normAutofit/>
          </a:bodyPr>
          <a:lstStyle/>
          <a:p>
            <a:r>
              <a:rPr lang="en-IN" sz="2400" dirty="0"/>
              <a:t>Eg1:PL/SQL Function that computes and returns the maximum of two values.</a:t>
            </a:r>
          </a:p>
        </p:txBody>
      </p:sp>
      <p:sp>
        <p:nvSpPr>
          <p:cNvPr id="3" name="Content Placeholder 2">
            <a:extLst>
              <a:ext uri="{FF2B5EF4-FFF2-40B4-BE49-F238E27FC236}">
                <a16:creationId xmlns:a16="http://schemas.microsoft.com/office/drawing/2014/main" id="{8ECA078F-DFAC-479B-A7AA-B59732F52693}"/>
              </a:ext>
            </a:extLst>
          </p:cNvPr>
          <p:cNvSpPr>
            <a:spLocks noGrp="1"/>
          </p:cNvSpPr>
          <p:nvPr>
            <p:ph idx="1"/>
          </p:nvPr>
        </p:nvSpPr>
        <p:spPr/>
        <p:txBody>
          <a:bodyPr>
            <a:normAutofit fontScale="32500" lnSpcReduction="20000"/>
          </a:bodyPr>
          <a:lstStyle/>
          <a:p>
            <a:r>
              <a:rPr lang="en-US" sz="6400" b="1" dirty="0"/>
              <a:t>Create or Replace function </a:t>
            </a:r>
            <a:r>
              <a:rPr lang="en-US" sz="6400" b="1" dirty="0" err="1"/>
              <a:t>findMax</a:t>
            </a:r>
            <a:r>
              <a:rPr lang="en-US" sz="6400" b="1" dirty="0"/>
              <a:t>(x IN number, y IN number)  </a:t>
            </a:r>
          </a:p>
          <a:p>
            <a:r>
              <a:rPr lang="en-US" sz="6400" b="1" dirty="0"/>
              <a:t>RETURN number IS</a:t>
            </a:r>
          </a:p>
          <a:p>
            <a:r>
              <a:rPr lang="en-US" sz="6400" b="1" dirty="0"/>
              <a:t>    z number; </a:t>
            </a:r>
          </a:p>
          <a:p>
            <a:r>
              <a:rPr lang="en-US" sz="6400" b="1" dirty="0"/>
              <a:t>BEGIN </a:t>
            </a:r>
          </a:p>
          <a:p>
            <a:r>
              <a:rPr lang="en-US" sz="6400" b="1" dirty="0"/>
              <a:t>   IF x &gt; y THEN </a:t>
            </a:r>
          </a:p>
          <a:p>
            <a:r>
              <a:rPr lang="en-US" sz="6400" b="1" dirty="0"/>
              <a:t>      z:= x; </a:t>
            </a:r>
          </a:p>
          <a:p>
            <a:r>
              <a:rPr lang="en-US" sz="6400" b="1" dirty="0"/>
              <a:t>   ELSE </a:t>
            </a:r>
          </a:p>
          <a:p>
            <a:r>
              <a:rPr lang="en-US" sz="6400" b="1" dirty="0"/>
              <a:t>      Z:= y; </a:t>
            </a:r>
          </a:p>
          <a:p>
            <a:r>
              <a:rPr lang="en-US" sz="6400" b="1" dirty="0"/>
              <a:t>   END IF;  </a:t>
            </a:r>
          </a:p>
          <a:p>
            <a:r>
              <a:rPr lang="en-US" sz="6400" b="1" dirty="0"/>
              <a:t>   RETURN z; </a:t>
            </a:r>
          </a:p>
          <a:p>
            <a:r>
              <a:rPr lang="en-US" sz="6400" b="1" dirty="0"/>
              <a:t>END </a:t>
            </a:r>
            <a:r>
              <a:rPr lang="en-US" sz="6400" b="1" dirty="0" err="1"/>
              <a:t>findMax</a:t>
            </a:r>
            <a:r>
              <a:rPr lang="en-US" sz="6400" b="1" dirty="0"/>
              <a:t>; </a:t>
            </a:r>
          </a:p>
          <a:p>
            <a:endParaRPr lang="en-IN" dirty="0"/>
          </a:p>
        </p:txBody>
      </p:sp>
    </p:spTree>
    <p:extLst>
      <p:ext uri="{BB962C8B-B14F-4D97-AF65-F5344CB8AC3E}">
        <p14:creationId xmlns:p14="http://schemas.microsoft.com/office/powerpoint/2010/main" val="419812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DCAD-D89D-4BF8-A80D-443CB29675FE}"/>
              </a:ext>
            </a:extLst>
          </p:cNvPr>
          <p:cNvSpPr>
            <a:spLocks noGrp="1"/>
          </p:cNvSpPr>
          <p:nvPr>
            <p:ph type="title"/>
          </p:nvPr>
        </p:nvSpPr>
        <p:spPr/>
        <p:txBody>
          <a:bodyPr/>
          <a:lstStyle/>
          <a:p>
            <a:r>
              <a:rPr lang="en-US" dirty="0"/>
              <a:t>Function Call</a:t>
            </a:r>
            <a:endParaRPr lang="en-IN" dirty="0"/>
          </a:p>
        </p:txBody>
      </p:sp>
      <p:sp>
        <p:nvSpPr>
          <p:cNvPr id="3" name="Content Placeholder 2">
            <a:extLst>
              <a:ext uri="{FF2B5EF4-FFF2-40B4-BE49-F238E27FC236}">
                <a16:creationId xmlns:a16="http://schemas.microsoft.com/office/drawing/2014/main" id="{FA18941D-4347-492F-AE43-7C0AD525F4F0}"/>
              </a:ext>
            </a:extLst>
          </p:cNvPr>
          <p:cNvSpPr>
            <a:spLocks noGrp="1"/>
          </p:cNvSpPr>
          <p:nvPr>
            <p:ph idx="1"/>
          </p:nvPr>
        </p:nvSpPr>
        <p:spPr/>
        <p:txBody>
          <a:bodyPr>
            <a:normAutofit fontScale="92500" lnSpcReduction="20000"/>
          </a:bodyPr>
          <a:lstStyle/>
          <a:p>
            <a:r>
              <a:rPr lang="en-US" sz="1600" b="1" dirty="0"/>
              <a:t>DECLARE </a:t>
            </a:r>
          </a:p>
          <a:p>
            <a:r>
              <a:rPr lang="en-US" sz="1600" b="1" dirty="0"/>
              <a:t>   a number; </a:t>
            </a:r>
          </a:p>
          <a:p>
            <a:r>
              <a:rPr lang="en-US" sz="1600" b="1" dirty="0"/>
              <a:t>   b number; </a:t>
            </a:r>
          </a:p>
          <a:p>
            <a:r>
              <a:rPr lang="en-US" sz="1600" b="1" dirty="0"/>
              <a:t>   c number; </a:t>
            </a:r>
          </a:p>
          <a:p>
            <a:r>
              <a:rPr lang="en-US" sz="1600" b="1" dirty="0"/>
              <a:t>BEGIN </a:t>
            </a:r>
          </a:p>
          <a:p>
            <a:r>
              <a:rPr lang="en-US" sz="1600" b="1" dirty="0"/>
              <a:t>   a:= 23; </a:t>
            </a:r>
          </a:p>
          <a:p>
            <a:r>
              <a:rPr lang="en-US" sz="1600" b="1" dirty="0"/>
              <a:t>   b:= 45;  </a:t>
            </a:r>
          </a:p>
          <a:p>
            <a:r>
              <a:rPr lang="en-US" sz="1600" b="1" dirty="0"/>
              <a:t>   c := </a:t>
            </a:r>
            <a:r>
              <a:rPr lang="en-US" sz="1600" b="1" dirty="0" err="1"/>
              <a:t>findMax</a:t>
            </a:r>
            <a:r>
              <a:rPr lang="en-US" sz="1600" b="1" dirty="0"/>
              <a:t>(a, b); </a:t>
            </a:r>
          </a:p>
          <a:p>
            <a:r>
              <a:rPr lang="en-US" sz="1600" b="1" dirty="0"/>
              <a:t>   </a:t>
            </a:r>
            <a:r>
              <a:rPr lang="en-US" sz="1600" b="1" dirty="0" err="1"/>
              <a:t>dbms_output.put_line</a:t>
            </a:r>
            <a:r>
              <a:rPr lang="en-US" sz="1600" b="1" dirty="0"/>
              <a:t>(' Maximum of (23,45): ' || c); </a:t>
            </a:r>
          </a:p>
          <a:p>
            <a:r>
              <a:rPr lang="en-US" sz="1600" b="1" dirty="0"/>
              <a:t>END; </a:t>
            </a:r>
          </a:p>
          <a:p>
            <a:r>
              <a:rPr lang="en-US" sz="1600" b="1" dirty="0"/>
              <a:t>/ </a:t>
            </a:r>
          </a:p>
          <a:p>
            <a:r>
              <a:rPr lang="en-US" sz="1700" b="1" dirty="0"/>
              <a:t>When the above code is executed at the SQL prompt, it produces the following result −</a:t>
            </a:r>
          </a:p>
          <a:p>
            <a:r>
              <a:rPr lang="en-US" sz="1700" b="1" dirty="0"/>
              <a:t>Maximum of (23,45): 45   </a:t>
            </a:r>
          </a:p>
          <a:p>
            <a:r>
              <a:rPr lang="en-US" sz="1700" b="1" dirty="0"/>
              <a:t>PL/SQL procedure successfully completed</a:t>
            </a:r>
            <a:r>
              <a:rPr lang="en-US" b="1" dirty="0"/>
              <a:t>. </a:t>
            </a:r>
          </a:p>
          <a:p>
            <a:endParaRPr lang="en-IN" dirty="0"/>
          </a:p>
        </p:txBody>
      </p:sp>
    </p:spTree>
    <p:extLst>
      <p:ext uri="{BB962C8B-B14F-4D97-AF65-F5344CB8AC3E}">
        <p14:creationId xmlns:p14="http://schemas.microsoft.com/office/powerpoint/2010/main" val="1760304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6D24-0B21-46FD-B2CD-F622DD491708}"/>
              </a:ext>
            </a:extLst>
          </p:cNvPr>
          <p:cNvSpPr>
            <a:spLocks noGrp="1"/>
          </p:cNvSpPr>
          <p:nvPr>
            <p:ph type="title"/>
          </p:nvPr>
        </p:nvSpPr>
        <p:spPr/>
        <p:txBody>
          <a:bodyPr/>
          <a:lstStyle/>
          <a:p>
            <a:r>
              <a:rPr lang="en-US" sz="2400" dirty="0"/>
              <a:t>Eg:2-Function </a:t>
            </a:r>
            <a:r>
              <a:rPr lang="en-US" dirty="0"/>
              <a:t>: Add two numbers</a:t>
            </a:r>
            <a:endParaRPr lang="en-IN" dirty="0"/>
          </a:p>
        </p:txBody>
      </p:sp>
      <p:sp>
        <p:nvSpPr>
          <p:cNvPr id="3" name="Content Placeholder 2">
            <a:extLst>
              <a:ext uri="{FF2B5EF4-FFF2-40B4-BE49-F238E27FC236}">
                <a16:creationId xmlns:a16="http://schemas.microsoft.com/office/drawing/2014/main" id="{ABB2469A-776E-4A5F-A619-0D70DE7DCF2D}"/>
              </a:ext>
            </a:extLst>
          </p:cNvPr>
          <p:cNvSpPr>
            <a:spLocks noGrp="1"/>
          </p:cNvSpPr>
          <p:nvPr>
            <p:ph idx="1"/>
          </p:nvPr>
        </p:nvSpPr>
        <p:spPr/>
        <p:txBody>
          <a:bodyPr>
            <a:normAutofit fontScale="85000" lnSpcReduction="20000"/>
          </a:bodyPr>
          <a:lstStyle/>
          <a:p>
            <a:r>
              <a:rPr lang="en-US" dirty="0"/>
              <a:t>Set </a:t>
            </a:r>
            <a:r>
              <a:rPr lang="en-US" dirty="0" err="1"/>
              <a:t>Serveroutput</a:t>
            </a:r>
            <a:r>
              <a:rPr lang="en-US" dirty="0"/>
              <a:t> ON</a:t>
            </a:r>
          </a:p>
          <a:p>
            <a:r>
              <a:rPr lang="en-US" dirty="0"/>
              <a:t>Create or replace function </a:t>
            </a:r>
            <a:r>
              <a:rPr lang="en-US" dirty="0" err="1"/>
              <a:t>addnum</a:t>
            </a:r>
            <a:r>
              <a:rPr lang="en-US" dirty="0"/>
              <a:t> (val1 in number,val2 in number)</a:t>
            </a:r>
          </a:p>
          <a:p>
            <a:r>
              <a:rPr lang="en-US" dirty="0"/>
              <a:t>return number is</a:t>
            </a:r>
          </a:p>
          <a:p>
            <a:r>
              <a:rPr lang="en-US" dirty="0"/>
              <a:t>Total number;</a:t>
            </a:r>
          </a:p>
          <a:p>
            <a:r>
              <a:rPr lang="en-US" dirty="0"/>
              <a:t>Begin</a:t>
            </a:r>
          </a:p>
          <a:p>
            <a:r>
              <a:rPr lang="en-US" dirty="0"/>
              <a:t>Total := val1+val2;</a:t>
            </a:r>
          </a:p>
          <a:p>
            <a:r>
              <a:rPr lang="en-US" dirty="0"/>
              <a:t>Return(total);</a:t>
            </a:r>
          </a:p>
          <a:p>
            <a:r>
              <a:rPr lang="en-US" dirty="0"/>
              <a:t>End </a:t>
            </a:r>
            <a:r>
              <a:rPr lang="en-US" dirty="0" err="1"/>
              <a:t>addnum</a:t>
            </a:r>
            <a:r>
              <a:rPr lang="en-US" dirty="0"/>
              <a:t>;</a:t>
            </a:r>
          </a:p>
          <a:p>
            <a:r>
              <a:rPr lang="en-US" dirty="0"/>
              <a:t>After compiling this function we can use this in our SQL query</a:t>
            </a:r>
          </a:p>
          <a:p>
            <a:r>
              <a:rPr lang="en-US" dirty="0"/>
              <a:t>Select </a:t>
            </a:r>
            <a:r>
              <a:rPr lang="en-US" dirty="0" err="1"/>
              <a:t>addnum</a:t>
            </a:r>
            <a:r>
              <a:rPr lang="en-US" dirty="0"/>
              <a:t>(3,4) from dual;</a:t>
            </a:r>
          </a:p>
          <a:p>
            <a:r>
              <a:rPr lang="en-US" dirty="0"/>
              <a:t>O/P   7</a:t>
            </a:r>
            <a:endParaRPr lang="en-IN" dirty="0"/>
          </a:p>
        </p:txBody>
      </p:sp>
    </p:spTree>
    <p:extLst>
      <p:ext uri="{BB962C8B-B14F-4D97-AF65-F5344CB8AC3E}">
        <p14:creationId xmlns:p14="http://schemas.microsoft.com/office/powerpoint/2010/main" val="7501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B9A7-1BBD-43C7-8B4E-85455832BAE6}"/>
              </a:ext>
            </a:extLst>
          </p:cNvPr>
          <p:cNvSpPr>
            <a:spLocks noGrp="1"/>
          </p:cNvSpPr>
          <p:nvPr>
            <p:ph type="title"/>
          </p:nvPr>
        </p:nvSpPr>
        <p:spPr/>
        <p:txBody>
          <a:bodyPr>
            <a:normAutofit/>
          </a:bodyPr>
          <a:lstStyle/>
          <a:p>
            <a:r>
              <a:rPr lang="en-US" sz="2400" dirty="0"/>
              <a:t>Eg:3-Create a table squares to store a set of values and their corresponding square values</a:t>
            </a:r>
            <a:endParaRPr lang="en-IN" sz="2400" dirty="0"/>
          </a:p>
        </p:txBody>
      </p:sp>
      <p:sp>
        <p:nvSpPr>
          <p:cNvPr id="3" name="Content Placeholder 2">
            <a:extLst>
              <a:ext uri="{FF2B5EF4-FFF2-40B4-BE49-F238E27FC236}">
                <a16:creationId xmlns:a16="http://schemas.microsoft.com/office/drawing/2014/main" id="{744530D9-CE0B-4BB9-923F-1FE5C54B5847}"/>
              </a:ext>
            </a:extLst>
          </p:cNvPr>
          <p:cNvSpPr>
            <a:spLocks noGrp="1"/>
          </p:cNvSpPr>
          <p:nvPr>
            <p:ph idx="1"/>
          </p:nvPr>
        </p:nvSpPr>
        <p:spPr/>
        <p:txBody>
          <a:bodyPr>
            <a:normAutofit lnSpcReduction="10000"/>
          </a:bodyPr>
          <a:lstStyle/>
          <a:p>
            <a:r>
              <a:rPr lang="en-US" dirty="0"/>
              <a:t>Set </a:t>
            </a:r>
            <a:r>
              <a:rPr lang="en-US" dirty="0" err="1"/>
              <a:t>Serveroutput</a:t>
            </a:r>
            <a:r>
              <a:rPr lang="en-US" dirty="0"/>
              <a:t> ON</a:t>
            </a:r>
          </a:p>
          <a:p>
            <a:r>
              <a:rPr lang="en-US" dirty="0"/>
              <a:t>Create or replace function </a:t>
            </a:r>
            <a:r>
              <a:rPr lang="en-US" dirty="0" err="1"/>
              <a:t>findsquare</a:t>
            </a:r>
            <a:r>
              <a:rPr lang="en-US" dirty="0"/>
              <a:t> (num in number)</a:t>
            </a:r>
          </a:p>
          <a:p>
            <a:r>
              <a:rPr lang="en-US" dirty="0"/>
              <a:t>return number is</a:t>
            </a:r>
          </a:p>
          <a:p>
            <a:r>
              <a:rPr lang="en-US" dirty="0" err="1"/>
              <a:t>sq</a:t>
            </a:r>
            <a:r>
              <a:rPr lang="en-US" dirty="0"/>
              <a:t> number(10);</a:t>
            </a:r>
          </a:p>
          <a:p>
            <a:r>
              <a:rPr lang="en-US" dirty="0"/>
              <a:t>Begin</a:t>
            </a:r>
          </a:p>
          <a:p>
            <a:r>
              <a:rPr lang="en-US" dirty="0" err="1"/>
              <a:t>Sq</a:t>
            </a:r>
            <a:r>
              <a:rPr lang="en-US" dirty="0"/>
              <a:t>:= num*num;</a:t>
            </a:r>
          </a:p>
          <a:p>
            <a:r>
              <a:rPr lang="en-US" dirty="0"/>
              <a:t>Return </a:t>
            </a:r>
            <a:r>
              <a:rPr lang="en-US" dirty="0" err="1"/>
              <a:t>sq</a:t>
            </a:r>
            <a:r>
              <a:rPr lang="en-US" dirty="0"/>
              <a:t>;</a:t>
            </a:r>
          </a:p>
          <a:p>
            <a:r>
              <a:rPr lang="en-US" dirty="0"/>
              <a:t>End </a:t>
            </a:r>
            <a:r>
              <a:rPr lang="en-US" dirty="0" err="1"/>
              <a:t>findsquare</a:t>
            </a:r>
            <a:r>
              <a:rPr lang="en-US" dirty="0"/>
              <a:t>;</a:t>
            </a:r>
          </a:p>
          <a:p>
            <a:r>
              <a:rPr lang="en-US" dirty="0"/>
              <a:t>/</a:t>
            </a:r>
            <a:endParaRPr lang="en-IN" dirty="0"/>
          </a:p>
        </p:txBody>
      </p:sp>
    </p:spTree>
    <p:extLst>
      <p:ext uri="{BB962C8B-B14F-4D97-AF65-F5344CB8AC3E}">
        <p14:creationId xmlns:p14="http://schemas.microsoft.com/office/powerpoint/2010/main" val="2179624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F7B2-F5D4-41EE-9983-4855D6F6FD6F}"/>
              </a:ext>
            </a:extLst>
          </p:cNvPr>
          <p:cNvSpPr>
            <a:spLocks noGrp="1"/>
          </p:cNvSpPr>
          <p:nvPr>
            <p:ph type="title"/>
          </p:nvPr>
        </p:nvSpPr>
        <p:spPr/>
        <p:txBody>
          <a:bodyPr/>
          <a:lstStyle/>
          <a:p>
            <a:r>
              <a:rPr lang="en-US" dirty="0"/>
              <a:t>Function call</a:t>
            </a:r>
            <a:endParaRPr lang="en-IN" dirty="0"/>
          </a:p>
        </p:txBody>
      </p:sp>
      <p:sp>
        <p:nvSpPr>
          <p:cNvPr id="3" name="Content Placeholder 2">
            <a:extLst>
              <a:ext uri="{FF2B5EF4-FFF2-40B4-BE49-F238E27FC236}">
                <a16:creationId xmlns:a16="http://schemas.microsoft.com/office/drawing/2014/main" id="{170FE80B-57E2-4F0B-835C-0F7D86A75C8D}"/>
              </a:ext>
            </a:extLst>
          </p:cNvPr>
          <p:cNvSpPr>
            <a:spLocks noGrp="1"/>
          </p:cNvSpPr>
          <p:nvPr>
            <p:ph idx="1"/>
          </p:nvPr>
        </p:nvSpPr>
        <p:spPr/>
        <p:txBody>
          <a:bodyPr>
            <a:normAutofit fontScale="77500" lnSpcReduction="20000"/>
          </a:bodyPr>
          <a:lstStyle/>
          <a:p>
            <a:r>
              <a:rPr lang="en-US" dirty="0"/>
              <a:t>Declare</a:t>
            </a:r>
          </a:p>
          <a:p>
            <a:pPr marL="0" indent="0">
              <a:buNone/>
            </a:pPr>
            <a:r>
              <a:rPr lang="en-US" dirty="0"/>
              <a:t>     </a:t>
            </a:r>
            <a:r>
              <a:rPr lang="en-US" dirty="0" err="1"/>
              <a:t>i</a:t>
            </a:r>
            <a:r>
              <a:rPr lang="en-US" dirty="0"/>
              <a:t> number(3);</a:t>
            </a:r>
          </a:p>
          <a:p>
            <a:pPr marL="0" indent="0">
              <a:buNone/>
            </a:pPr>
            <a:r>
              <a:rPr lang="en-US" dirty="0"/>
              <a:t>     </a:t>
            </a:r>
            <a:r>
              <a:rPr lang="en-US" dirty="0" err="1"/>
              <a:t>sq</a:t>
            </a:r>
            <a:r>
              <a:rPr lang="en-US" dirty="0"/>
              <a:t> number(10);</a:t>
            </a:r>
          </a:p>
          <a:p>
            <a:pPr marL="0" indent="0">
              <a:buNone/>
            </a:pPr>
            <a:r>
              <a:rPr lang="en-US" dirty="0"/>
              <a:t>Begin</a:t>
            </a:r>
          </a:p>
          <a:p>
            <a:pPr marL="0" indent="0">
              <a:buNone/>
            </a:pPr>
            <a:r>
              <a:rPr lang="en-US" dirty="0"/>
              <a:t>    for </a:t>
            </a:r>
            <a:r>
              <a:rPr lang="en-US" dirty="0" err="1"/>
              <a:t>i</a:t>
            </a:r>
            <a:r>
              <a:rPr lang="en-US" dirty="0"/>
              <a:t> in 1..10</a:t>
            </a:r>
          </a:p>
          <a:p>
            <a:pPr marL="0" indent="0">
              <a:buNone/>
            </a:pPr>
            <a:r>
              <a:rPr lang="en-US" dirty="0"/>
              <a:t>    loop</a:t>
            </a:r>
          </a:p>
          <a:p>
            <a:pPr marL="0" indent="0">
              <a:buNone/>
            </a:pPr>
            <a:r>
              <a:rPr lang="en-US" dirty="0"/>
              <a:t>   </a:t>
            </a:r>
            <a:r>
              <a:rPr lang="en-US" dirty="0" err="1"/>
              <a:t>sq</a:t>
            </a:r>
            <a:r>
              <a:rPr lang="en-US" dirty="0"/>
              <a:t> := </a:t>
            </a:r>
            <a:r>
              <a:rPr lang="en-US" dirty="0" err="1"/>
              <a:t>findsquare</a:t>
            </a:r>
            <a:r>
              <a:rPr lang="en-US" dirty="0"/>
              <a:t>(</a:t>
            </a:r>
            <a:r>
              <a:rPr lang="en-US" dirty="0" err="1"/>
              <a:t>i</a:t>
            </a:r>
            <a:r>
              <a:rPr lang="en-US" dirty="0"/>
              <a:t>);</a:t>
            </a:r>
          </a:p>
          <a:p>
            <a:pPr marL="0" indent="0">
              <a:buNone/>
            </a:pPr>
            <a:r>
              <a:rPr lang="en-US" dirty="0"/>
              <a:t>Insert into squares values(</a:t>
            </a:r>
            <a:r>
              <a:rPr lang="en-US" dirty="0" err="1"/>
              <a:t>i,sq</a:t>
            </a:r>
            <a:r>
              <a:rPr lang="en-US" dirty="0"/>
              <a:t>);</a:t>
            </a:r>
          </a:p>
          <a:p>
            <a:pPr marL="0" indent="0">
              <a:buNone/>
            </a:pPr>
            <a:r>
              <a:rPr lang="en-US" dirty="0"/>
              <a:t>End loop</a:t>
            </a:r>
          </a:p>
          <a:p>
            <a:pPr marL="0" indent="0">
              <a:buNone/>
            </a:pPr>
            <a:r>
              <a:rPr lang="en-US" dirty="0"/>
              <a:t>End;</a:t>
            </a:r>
          </a:p>
          <a:p>
            <a:pPr marL="0" indent="0">
              <a:buNone/>
            </a:pPr>
            <a:r>
              <a:rPr lang="en-US" dirty="0"/>
              <a:t>/</a:t>
            </a:r>
          </a:p>
          <a:p>
            <a:pPr marL="0" indent="0">
              <a:buNone/>
            </a:pPr>
            <a:r>
              <a:rPr lang="en-US" dirty="0"/>
              <a:t>Select * </a:t>
            </a:r>
            <a:r>
              <a:rPr lang="en-US"/>
              <a:t>from squares;</a:t>
            </a:r>
          </a:p>
          <a:p>
            <a:pPr marL="0" indent="0">
              <a:buNone/>
            </a:pPr>
            <a:endParaRPr lang="en-IN" dirty="0"/>
          </a:p>
        </p:txBody>
      </p:sp>
    </p:spTree>
    <p:extLst>
      <p:ext uri="{BB962C8B-B14F-4D97-AF65-F5344CB8AC3E}">
        <p14:creationId xmlns:p14="http://schemas.microsoft.com/office/powerpoint/2010/main" val="118999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B65F-F0CC-4242-8230-00210923F401}"/>
              </a:ext>
            </a:extLst>
          </p:cNvPr>
          <p:cNvSpPr>
            <a:spLocks noGrp="1"/>
          </p:cNvSpPr>
          <p:nvPr>
            <p:ph type="title"/>
          </p:nvPr>
        </p:nvSpPr>
        <p:spPr/>
        <p:txBody>
          <a:bodyPr/>
          <a:lstStyle/>
          <a:p>
            <a:r>
              <a:rPr lang="en-US" dirty="0"/>
              <a:t>PL-SQL PROCEDURE</a:t>
            </a:r>
            <a:endParaRPr lang="en-IN" dirty="0"/>
          </a:p>
        </p:txBody>
      </p:sp>
      <p:sp>
        <p:nvSpPr>
          <p:cNvPr id="3" name="Content Placeholder 2">
            <a:extLst>
              <a:ext uri="{FF2B5EF4-FFF2-40B4-BE49-F238E27FC236}">
                <a16:creationId xmlns:a16="http://schemas.microsoft.com/office/drawing/2014/main" id="{FCCC4020-9D39-4FC2-B175-5A4CD48A4806}"/>
              </a:ext>
            </a:extLst>
          </p:cNvPr>
          <p:cNvSpPr>
            <a:spLocks noGrp="1"/>
          </p:cNvSpPr>
          <p:nvPr>
            <p:ph idx="1"/>
          </p:nvPr>
        </p:nvSpPr>
        <p:spPr/>
        <p:txBody>
          <a:bodyPr/>
          <a:lstStyle/>
          <a:p>
            <a:r>
              <a:rPr lang="en-US" dirty="0"/>
              <a:t>Procedure can accept multiple input parameters and return multiple output parameters.</a:t>
            </a:r>
          </a:p>
          <a:p>
            <a:r>
              <a:rPr lang="en-US" dirty="0"/>
              <a:t>In function can return a value but in procedures it is optional. It can return zero or n values.</a:t>
            </a:r>
          </a:p>
          <a:p>
            <a:r>
              <a:rPr lang="en-US" dirty="0"/>
              <a:t>By defining multiple out parameters in procedures, multiple values can be passed to the caller.</a:t>
            </a:r>
            <a:endParaRPr lang="en-IN" dirty="0"/>
          </a:p>
        </p:txBody>
      </p:sp>
    </p:spTree>
    <p:extLst>
      <p:ext uri="{BB962C8B-B14F-4D97-AF65-F5344CB8AC3E}">
        <p14:creationId xmlns:p14="http://schemas.microsoft.com/office/powerpoint/2010/main" val="3399546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4779-C84F-43E0-AD14-C75687AF4882}"/>
              </a:ext>
            </a:extLst>
          </p:cNvPr>
          <p:cNvSpPr>
            <a:spLocks noGrp="1"/>
          </p:cNvSpPr>
          <p:nvPr>
            <p:ph type="title"/>
          </p:nvPr>
        </p:nvSpPr>
        <p:spPr/>
        <p:txBody>
          <a:bodyPr/>
          <a:lstStyle/>
          <a:p>
            <a:r>
              <a:rPr lang="en-US" dirty="0"/>
              <a:t>Syntax</a:t>
            </a:r>
            <a:endParaRPr lang="en-IN" dirty="0"/>
          </a:p>
        </p:txBody>
      </p:sp>
      <p:sp>
        <p:nvSpPr>
          <p:cNvPr id="8" name="Content Placeholder 7">
            <a:extLst>
              <a:ext uri="{FF2B5EF4-FFF2-40B4-BE49-F238E27FC236}">
                <a16:creationId xmlns:a16="http://schemas.microsoft.com/office/drawing/2014/main" id="{A89C8FA1-36D5-427E-88C0-6E58ECF6F1A1}"/>
              </a:ext>
            </a:extLst>
          </p:cNvPr>
          <p:cNvSpPr>
            <a:spLocks noGrp="1"/>
          </p:cNvSpPr>
          <p:nvPr>
            <p:ph idx="1"/>
          </p:nvPr>
        </p:nvSpPr>
        <p:spPr/>
        <p:txBody>
          <a:bodyPr/>
          <a:lstStyle/>
          <a:p>
            <a:r>
              <a:rPr lang="en-US" dirty="0"/>
              <a:t>Create or Replace Procedure&lt;Procedure name&gt;</a:t>
            </a:r>
          </a:p>
          <a:p>
            <a:pPr marL="0" indent="0">
              <a:buNone/>
            </a:pPr>
            <a:r>
              <a:rPr lang="en-US" dirty="0"/>
              <a:t>     (argument  {in, out, </a:t>
            </a:r>
            <a:r>
              <a:rPr lang="en-US" dirty="0" err="1"/>
              <a:t>inout</a:t>
            </a:r>
            <a:r>
              <a:rPr lang="en-US" dirty="0"/>
              <a:t>} , Data type, …….)</a:t>
            </a:r>
          </a:p>
          <a:p>
            <a:pPr marL="0" indent="0">
              <a:buNone/>
            </a:pPr>
            <a:r>
              <a:rPr lang="en-US" dirty="0"/>
              <a:t>     { is ,as }</a:t>
            </a:r>
          </a:p>
          <a:p>
            <a:pPr marL="0" indent="0">
              <a:buNone/>
            </a:pPr>
            <a:r>
              <a:rPr lang="en-US" dirty="0"/>
              <a:t>    &lt;variable&gt; declarations;</a:t>
            </a:r>
          </a:p>
          <a:p>
            <a:pPr marL="0" indent="0">
              <a:buNone/>
            </a:pPr>
            <a:r>
              <a:rPr lang="en-US" dirty="0"/>
              <a:t>Begin</a:t>
            </a:r>
          </a:p>
          <a:p>
            <a:pPr marL="0" indent="0">
              <a:buNone/>
            </a:pPr>
            <a:r>
              <a:rPr lang="en-US" dirty="0"/>
              <a:t>     &lt;PL/SQL subprogram body&gt;</a:t>
            </a:r>
          </a:p>
          <a:p>
            <a:pPr marL="0" indent="0">
              <a:buNone/>
            </a:pPr>
            <a:r>
              <a:rPr lang="en-US" dirty="0"/>
              <a:t>End procedure name;</a:t>
            </a:r>
          </a:p>
          <a:p>
            <a:endParaRPr lang="en-IN" dirty="0"/>
          </a:p>
        </p:txBody>
      </p:sp>
    </p:spTree>
    <p:extLst>
      <p:ext uri="{BB962C8B-B14F-4D97-AF65-F5344CB8AC3E}">
        <p14:creationId xmlns:p14="http://schemas.microsoft.com/office/powerpoint/2010/main" val="1318016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8935-BD09-45C2-BB96-776F606FF32F}"/>
              </a:ext>
            </a:extLst>
          </p:cNvPr>
          <p:cNvSpPr>
            <a:spLocks noGrp="1"/>
          </p:cNvSpPr>
          <p:nvPr>
            <p:ph type="title"/>
          </p:nvPr>
        </p:nvSpPr>
        <p:spPr/>
        <p:txBody>
          <a:bodyPr/>
          <a:lstStyle/>
          <a:p>
            <a:r>
              <a:rPr lang="en-IN" b="1" dirty="0"/>
              <a:t>Parameter Mode &amp; Description</a:t>
            </a:r>
            <a:endParaRPr lang="en-IN" dirty="0"/>
          </a:p>
        </p:txBody>
      </p:sp>
      <p:sp>
        <p:nvSpPr>
          <p:cNvPr id="3" name="Content Placeholder 2">
            <a:extLst>
              <a:ext uri="{FF2B5EF4-FFF2-40B4-BE49-F238E27FC236}">
                <a16:creationId xmlns:a16="http://schemas.microsoft.com/office/drawing/2014/main" id="{4DD50726-C42F-4DB0-B097-182CFEA04782}"/>
              </a:ext>
            </a:extLst>
          </p:cNvPr>
          <p:cNvSpPr>
            <a:spLocks noGrp="1"/>
          </p:cNvSpPr>
          <p:nvPr>
            <p:ph idx="1"/>
          </p:nvPr>
        </p:nvSpPr>
        <p:spPr/>
        <p:txBody>
          <a:bodyPr/>
          <a:lstStyle/>
          <a:p>
            <a:r>
              <a:rPr lang="en-US" dirty="0"/>
              <a:t>IN – Indicating the parameter will accept a value from the user or subprogram or calling program. </a:t>
            </a:r>
          </a:p>
          <a:p>
            <a:r>
              <a:rPr lang="en-US" dirty="0"/>
              <a:t>It is a read only parameter, it is the default mode of parameter passing.</a:t>
            </a:r>
          </a:p>
          <a:p>
            <a:r>
              <a:rPr lang="en-US" dirty="0"/>
              <a:t>OUT – Indicate the parameter will return a value to the user.</a:t>
            </a:r>
          </a:p>
          <a:p>
            <a:r>
              <a:rPr lang="en-US" dirty="0"/>
              <a:t>IN OUT – Indicates the parameter will either accept a value from the user or return a value to the user.</a:t>
            </a:r>
          </a:p>
          <a:p>
            <a:pPr marL="0" indent="0">
              <a:buNone/>
            </a:pPr>
            <a:endParaRPr lang="en-IN" dirty="0"/>
          </a:p>
        </p:txBody>
      </p:sp>
    </p:spTree>
    <p:extLst>
      <p:ext uri="{BB962C8B-B14F-4D97-AF65-F5344CB8AC3E}">
        <p14:creationId xmlns:p14="http://schemas.microsoft.com/office/powerpoint/2010/main" val="690667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67FB-7505-4385-854F-2FC32FB0CBF5}"/>
              </a:ext>
            </a:extLst>
          </p:cNvPr>
          <p:cNvSpPr>
            <a:spLocks noGrp="1"/>
          </p:cNvSpPr>
          <p:nvPr>
            <p:ph type="title"/>
          </p:nvPr>
        </p:nvSpPr>
        <p:spPr/>
        <p:txBody>
          <a:bodyPr>
            <a:normAutofit fontScale="90000"/>
          </a:bodyPr>
          <a:lstStyle/>
          <a:p>
            <a:r>
              <a:rPr lang="en-IN" b="1" dirty="0"/>
              <a:t>IN &amp; OUT Mode Example 1</a:t>
            </a:r>
            <a:br>
              <a:rPr lang="en-IN" b="1" dirty="0"/>
            </a:br>
            <a:r>
              <a:rPr lang="en-IN" sz="2700" dirty="0"/>
              <a:t>This program finds the minimum of two values. Here, the procedure takes two numbers using the IN mode and returns their minimum using the OUT parameters.</a:t>
            </a:r>
            <a:br>
              <a:rPr lang="en-IN" sz="2700" dirty="0"/>
            </a:br>
            <a:endParaRPr lang="en-IN" sz="2700" dirty="0"/>
          </a:p>
        </p:txBody>
      </p:sp>
      <p:sp>
        <p:nvSpPr>
          <p:cNvPr id="3" name="Content Placeholder 2">
            <a:extLst>
              <a:ext uri="{FF2B5EF4-FFF2-40B4-BE49-F238E27FC236}">
                <a16:creationId xmlns:a16="http://schemas.microsoft.com/office/drawing/2014/main" id="{0BC94BF7-2EAA-4097-ACD8-FC1F0DD6E631}"/>
              </a:ext>
            </a:extLst>
          </p:cNvPr>
          <p:cNvSpPr>
            <a:spLocks noGrp="1"/>
          </p:cNvSpPr>
          <p:nvPr>
            <p:ph idx="1"/>
          </p:nvPr>
        </p:nvSpPr>
        <p:spPr/>
        <p:txBody>
          <a:bodyPr>
            <a:normAutofit fontScale="92500" lnSpcReduction="10000"/>
          </a:bodyPr>
          <a:lstStyle/>
          <a:p>
            <a:r>
              <a:rPr lang="en-US" dirty="0"/>
              <a:t>Set </a:t>
            </a:r>
            <a:r>
              <a:rPr lang="en-US" dirty="0" err="1"/>
              <a:t>Serveroutput</a:t>
            </a:r>
            <a:r>
              <a:rPr lang="en-US" dirty="0"/>
              <a:t> ON;</a:t>
            </a:r>
          </a:p>
          <a:p>
            <a:r>
              <a:rPr lang="en-US" dirty="0"/>
              <a:t>Create or Replace PROCEDURE </a:t>
            </a:r>
            <a:r>
              <a:rPr lang="en-US" dirty="0" err="1"/>
              <a:t>findMin</a:t>
            </a:r>
            <a:r>
              <a:rPr lang="en-US" dirty="0"/>
              <a:t>(x IN number, y IN number, z OUT number) IS </a:t>
            </a:r>
          </a:p>
          <a:p>
            <a:r>
              <a:rPr lang="en-US" dirty="0"/>
              <a:t>BEGIN </a:t>
            </a:r>
          </a:p>
          <a:p>
            <a:r>
              <a:rPr lang="en-US" dirty="0"/>
              <a:t>   IF x &lt; y THEN </a:t>
            </a:r>
          </a:p>
          <a:p>
            <a:r>
              <a:rPr lang="en-US" dirty="0"/>
              <a:t>      z:= x; </a:t>
            </a:r>
          </a:p>
          <a:p>
            <a:r>
              <a:rPr lang="en-US" dirty="0"/>
              <a:t>   ELSE </a:t>
            </a:r>
          </a:p>
          <a:p>
            <a:r>
              <a:rPr lang="en-US" dirty="0"/>
              <a:t>      z:= y; </a:t>
            </a:r>
          </a:p>
          <a:p>
            <a:r>
              <a:rPr lang="en-US" dirty="0"/>
              <a:t>   END IF; </a:t>
            </a:r>
          </a:p>
          <a:p>
            <a:r>
              <a:rPr lang="en-US" dirty="0"/>
              <a:t>END;   </a:t>
            </a:r>
          </a:p>
          <a:p>
            <a:endParaRPr lang="en-IN" dirty="0"/>
          </a:p>
        </p:txBody>
      </p:sp>
    </p:spTree>
    <p:extLst>
      <p:ext uri="{BB962C8B-B14F-4D97-AF65-F5344CB8AC3E}">
        <p14:creationId xmlns:p14="http://schemas.microsoft.com/office/powerpoint/2010/main" val="205670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8AD2-D68A-4A4C-BBE1-F5A4977CF5FA}"/>
              </a:ext>
            </a:extLst>
          </p:cNvPr>
          <p:cNvSpPr>
            <a:spLocks noGrp="1"/>
          </p:cNvSpPr>
          <p:nvPr>
            <p:ph type="title"/>
          </p:nvPr>
        </p:nvSpPr>
        <p:spPr/>
        <p:txBody>
          <a:bodyPr/>
          <a:lstStyle/>
          <a:p>
            <a:r>
              <a:rPr lang="en-IN" b="1" dirty="0"/>
              <a:t>Sections &amp; Description</a:t>
            </a:r>
            <a:endParaRPr lang="en-IN" dirty="0"/>
          </a:p>
        </p:txBody>
      </p:sp>
      <p:sp>
        <p:nvSpPr>
          <p:cNvPr id="3" name="Content Placeholder 2">
            <a:extLst>
              <a:ext uri="{FF2B5EF4-FFF2-40B4-BE49-F238E27FC236}">
                <a16:creationId xmlns:a16="http://schemas.microsoft.com/office/drawing/2014/main" id="{5447B797-423B-4762-A14C-99A9972BDBF3}"/>
              </a:ext>
            </a:extLst>
          </p:cNvPr>
          <p:cNvSpPr>
            <a:spLocks noGrp="1"/>
          </p:cNvSpPr>
          <p:nvPr>
            <p:ph idx="1"/>
          </p:nvPr>
        </p:nvSpPr>
        <p:spPr/>
        <p:txBody>
          <a:bodyPr/>
          <a:lstStyle/>
          <a:p>
            <a:r>
              <a:rPr lang="en-IN" b="1" dirty="0"/>
              <a:t>Declarations</a:t>
            </a:r>
            <a:endParaRPr lang="en-IN" dirty="0"/>
          </a:p>
          <a:p>
            <a:r>
              <a:rPr lang="en-IN" dirty="0"/>
              <a:t>This section starts with the keyword </a:t>
            </a:r>
            <a:r>
              <a:rPr lang="en-IN" b="1" dirty="0"/>
              <a:t>DECLARE</a:t>
            </a:r>
          </a:p>
          <a:p>
            <a:r>
              <a:rPr lang="en-IN" b="1" dirty="0"/>
              <a:t>Executable Commands</a:t>
            </a:r>
            <a:endParaRPr lang="en-IN" dirty="0"/>
          </a:p>
          <a:p>
            <a:r>
              <a:rPr lang="en-IN" dirty="0"/>
              <a:t>This section is enclosed between the keywords </a:t>
            </a:r>
            <a:r>
              <a:rPr lang="en-IN" b="1" dirty="0"/>
              <a:t>BEGIN</a:t>
            </a:r>
            <a:r>
              <a:rPr lang="en-IN" dirty="0"/>
              <a:t> and </a:t>
            </a:r>
            <a:r>
              <a:rPr lang="en-IN" b="1" dirty="0"/>
              <a:t>END</a:t>
            </a:r>
            <a:r>
              <a:rPr lang="en-IN" dirty="0"/>
              <a:t> and it is a mandatory section. </a:t>
            </a:r>
          </a:p>
          <a:p>
            <a:r>
              <a:rPr lang="en-IN" dirty="0"/>
              <a:t>It consists of the executable PL/SQL statements of the program.</a:t>
            </a:r>
          </a:p>
          <a:p>
            <a:r>
              <a:rPr lang="en-IN" dirty="0"/>
              <a:t> It should have at least one executable line of code, which may be just a </a:t>
            </a:r>
            <a:r>
              <a:rPr lang="en-IN" b="1" dirty="0"/>
              <a:t>NULL command</a:t>
            </a:r>
            <a:r>
              <a:rPr lang="en-IN" dirty="0"/>
              <a:t> to indicate that nothing should be executed.</a:t>
            </a:r>
          </a:p>
          <a:p>
            <a:r>
              <a:rPr lang="en-IN" dirty="0"/>
              <a:t>Every PL/SQL statement ends with a semicolon (;). </a:t>
            </a:r>
          </a:p>
        </p:txBody>
      </p:sp>
    </p:spTree>
    <p:extLst>
      <p:ext uri="{BB962C8B-B14F-4D97-AF65-F5344CB8AC3E}">
        <p14:creationId xmlns:p14="http://schemas.microsoft.com/office/powerpoint/2010/main" val="3002842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7287-C54A-40D6-BBF3-3817CC575DB2}"/>
              </a:ext>
            </a:extLst>
          </p:cNvPr>
          <p:cNvSpPr>
            <a:spLocks noGrp="1"/>
          </p:cNvSpPr>
          <p:nvPr>
            <p:ph type="title"/>
          </p:nvPr>
        </p:nvSpPr>
        <p:spPr/>
        <p:txBody>
          <a:bodyPr>
            <a:normAutofit/>
          </a:bodyPr>
          <a:lstStyle/>
          <a:p>
            <a:r>
              <a:rPr lang="en-US" sz="2400" dirty="0"/>
              <a:t>Calling Program</a:t>
            </a:r>
            <a:endParaRPr lang="en-IN" sz="2400" dirty="0"/>
          </a:p>
        </p:txBody>
      </p:sp>
      <p:sp>
        <p:nvSpPr>
          <p:cNvPr id="3" name="Content Placeholder 2">
            <a:extLst>
              <a:ext uri="{FF2B5EF4-FFF2-40B4-BE49-F238E27FC236}">
                <a16:creationId xmlns:a16="http://schemas.microsoft.com/office/drawing/2014/main" id="{5CE756E5-7F41-442F-8DBC-9B370CE82540}"/>
              </a:ext>
            </a:extLst>
          </p:cNvPr>
          <p:cNvSpPr>
            <a:spLocks noGrp="1"/>
          </p:cNvSpPr>
          <p:nvPr>
            <p:ph idx="1"/>
          </p:nvPr>
        </p:nvSpPr>
        <p:spPr/>
        <p:txBody>
          <a:bodyPr>
            <a:normAutofit fontScale="85000" lnSpcReduction="20000"/>
          </a:bodyPr>
          <a:lstStyle/>
          <a:p>
            <a:r>
              <a:rPr lang="en-US" dirty="0"/>
              <a:t>DECLARE </a:t>
            </a:r>
          </a:p>
          <a:p>
            <a:r>
              <a:rPr lang="en-US" dirty="0"/>
              <a:t>   a number; </a:t>
            </a:r>
          </a:p>
          <a:p>
            <a:r>
              <a:rPr lang="en-US" dirty="0"/>
              <a:t>   b number; </a:t>
            </a:r>
          </a:p>
          <a:p>
            <a:r>
              <a:rPr lang="en-US" dirty="0"/>
              <a:t>   c number;</a:t>
            </a:r>
          </a:p>
          <a:p>
            <a:r>
              <a:rPr lang="en-US" dirty="0"/>
              <a:t>BEGIN </a:t>
            </a:r>
          </a:p>
          <a:p>
            <a:r>
              <a:rPr lang="en-US" dirty="0"/>
              <a:t>   a:= &amp;a; </a:t>
            </a:r>
          </a:p>
          <a:p>
            <a:r>
              <a:rPr lang="en-US" dirty="0"/>
              <a:t>   b:= &amp;b; </a:t>
            </a:r>
          </a:p>
          <a:p>
            <a:r>
              <a:rPr lang="en-US" dirty="0" err="1"/>
              <a:t>findMin</a:t>
            </a:r>
            <a:r>
              <a:rPr lang="en-US" dirty="0"/>
              <a:t>(a, b, c); </a:t>
            </a:r>
          </a:p>
          <a:p>
            <a:r>
              <a:rPr lang="en-US" dirty="0"/>
              <a:t>   </a:t>
            </a:r>
            <a:r>
              <a:rPr lang="en-US" dirty="0" err="1"/>
              <a:t>dbms_output.put_line</a:t>
            </a:r>
            <a:r>
              <a:rPr lang="en-US" dirty="0"/>
              <a:t>(' Minimum value is: ' || c); </a:t>
            </a:r>
          </a:p>
          <a:p>
            <a:r>
              <a:rPr lang="en-US" dirty="0"/>
              <a:t>END; </a:t>
            </a:r>
          </a:p>
          <a:p>
            <a:r>
              <a:rPr lang="en-US" dirty="0"/>
              <a:t>/</a:t>
            </a:r>
          </a:p>
          <a:p>
            <a:endParaRPr lang="en-US" dirty="0"/>
          </a:p>
          <a:p>
            <a:endParaRPr lang="en-US" dirty="0"/>
          </a:p>
          <a:p>
            <a:endParaRPr lang="en-IN" dirty="0"/>
          </a:p>
        </p:txBody>
      </p:sp>
    </p:spTree>
    <p:extLst>
      <p:ext uri="{BB962C8B-B14F-4D97-AF65-F5344CB8AC3E}">
        <p14:creationId xmlns:p14="http://schemas.microsoft.com/office/powerpoint/2010/main" val="3434614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101D-5D0F-464B-9592-92A1806246C2}"/>
              </a:ext>
            </a:extLst>
          </p:cNvPr>
          <p:cNvSpPr>
            <a:spLocks noGrp="1"/>
          </p:cNvSpPr>
          <p:nvPr>
            <p:ph type="title"/>
          </p:nvPr>
        </p:nvSpPr>
        <p:spPr/>
        <p:txBody>
          <a:bodyPr>
            <a:normAutofit fontScale="90000"/>
          </a:bodyPr>
          <a:lstStyle/>
          <a:p>
            <a:r>
              <a:rPr lang="en-IN" b="1" dirty="0"/>
              <a:t>IN &amp; OUT Mode Example 2</a:t>
            </a:r>
            <a:br>
              <a:rPr lang="en-IN" b="1" dirty="0"/>
            </a:br>
            <a:r>
              <a:rPr lang="en-IN" sz="2200" dirty="0"/>
              <a:t>This procedure computes the square of value of a passed value. This example shows how we can use the same parameter to accept a value and then return the result.</a:t>
            </a:r>
            <a:br>
              <a:rPr lang="en-IN" sz="2200" dirty="0"/>
            </a:br>
            <a:endParaRPr lang="en-IN" sz="2200" dirty="0"/>
          </a:p>
        </p:txBody>
      </p:sp>
      <p:sp>
        <p:nvSpPr>
          <p:cNvPr id="3" name="Content Placeholder 2">
            <a:extLst>
              <a:ext uri="{FF2B5EF4-FFF2-40B4-BE49-F238E27FC236}">
                <a16:creationId xmlns:a16="http://schemas.microsoft.com/office/drawing/2014/main" id="{4BA0A35A-DEAD-4198-8873-AEE3D36C04C3}"/>
              </a:ext>
            </a:extLst>
          </p:cNvPr>
          <p:cNvSpPr>
            <a:spLocks noGrp="1"/>
          </p:cNvSpPr>
          <p:nvPr>
            <p:ph idx="1"/>
          </p:nvPr>
        </p:nvSpPr>
        <p:spPr/>
        <p:txBody>
          <a:bodyPr>
            <a:normAutofit/>
          </a:bodyPr>
          <a:lstStyle/>
          <a:p>
            <a:r>
              <a:rPr lang="en-US" dirty="0"/>
              <a:t>Set </a:t>
            </a:r>
            <a:r>
              <a:rPr lang="en-US" dirty="0" err="1"/>
              <a:t>Serveroutput</a:t>
            </a:r>
            <a:r>
              <a:rPr lang="en-US" dirty="0"/>
              <a:t> ON;</a:t>
            </a:r>
          </a:p>
          <a:p>
            <a:r>
              <a:rPr lang="en-US" dirty="0"/>
              <a:t>Create or Replace PROCEDURE </a:t>
            </a:r>
            <a:r>
              <a:rPr lang="en-US" dirty="0" err="1"/>
              <a:t>squareNum</a:t>
            </a:r>
            <a:r>
              <a:rPr lang="en-US" dirty="0"/>
              <a:t>(x IN OUT number) IS </a:t>
            </a:r>
          </a:p>
          <a:p>
            <a:r>
              <a:rPr lang="en-US" dirty="0"/>
              <a:t>BEGIN </a:t>
            </a:r>
          </a:p>
          <a:p>
            <a:r>
              <a:rPr lang="en-US" dirty="0"/>
              <a:t>  x := x * x; </a:t>
            </a:r>
          </a:p>
          <a:p>
            <a:r>
              <a:rPr lang="en-US" dirty="0"/>
              <a:t>END;  </a:t>
            </a:r>
          </a:p>
          <a:p>
            <a:r>
              <a:rPr lang="en-US" dirty="0"/>
              <a:t>/</a:t>
            </a:r>
          </a:p>
          <a:p>
            <a:endParaRPr lang="en-IN" dirty="0"/>
          </a:p>
        </p:txBody>
      </p:sp>
    </p:spTree>
    <p:extLst>
      <p:ext uri="{BB962C8B-B14F-4D97-AF65-F5344CB8AC3E}">
        <p14:creationId xmlns:p14="http://schemas.microsoft.com/office/powerpoint/2010/main" val="2246575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CAA5-7E93-4354-A54F-65A0D7789499}"/>
              </a:ext>
            </a:extLst>
          </p:cNvPr>
          <p:cNvSpPr>
            <a:spLocks noGrp="1"/>
          </p:cNvSpPr>
          <p:nvPr>
            <p:ph type="title"/>
          </p:nvPr>
        </p:nvSpPr>
        <p:spPr/>
        <p:txBody>
          <a:bodyPr/>
          <a:lstStyle/>
          <a:p>
            <a:r>
              <a:rPr lang="en-US" dirty="0"/>
              <a:t>Calling Program</a:t>
            </a:r>
            <a:endParaRPr lang="en-IN" dirty="0"/>
          </a:p>
        </p:txBody>
      </p:sp>
      <p:sp>
        <p:nvSpPr>
          <p:cNvPr id="3" name="Content Placeholder 2">
            <a:extLst>
              <a:ext uri="{FF2B5EF4-FFF2-40B4-BE49-F238E27FC236}">
                <a16:creationId xmlns:a16="http://schemas.microsoft.com/office/drawing/2014/main" id="{D626E8C6-1984-40E0-9A57-FA2992DB27AC}"/>
              </a:ext>
            </a:extLst>
          </p:cNvPr>
          <p:cNvSpPr>
            <a:spLocks noGrp="1"/>
          </p:cNvSpPr>
          <p:nvPr>
            <p:ph idx="1"/>
          </p:nvPr>
        </p:nvSpPr>
        <p:spPr/>
        <p:txBody>
          <a:bodyPr>
            <a:normAutofit/>
          </a:bodyPr>
          <a:lstStyle/>
          <a:p>
            <a:r>
              <a:rPr lang="en-US" dirty="0"/>
              <a:t>DECLARE </a:t>
            </a:r>
          </a:p>
          <a:p>
            <a:r>
              <a:rPr lang="en-US" dirty="0"/>
              <a:t>   a number; </a:t>
            </a:r>
          </a:p>
          <a:p>
            <a:r>
              <a:rPr lang="en-US" dirty="0"/>
              <a:t>BEGIN </a:t>
            </a:r>
          </a:p>
          <a:p>
            <a:r>
              <a:rPr lang="en-US" dirty="0"/>
              <a:t>   a:= &amp;a; </a:t>
            </a:r>
          </a:p>
          <a:p>
            <a:r>
              <a:rPr lang="en-US" dirty="0"/>
              <a:t>   </a:t>
            </a:r>
            <a:r>
              <a:rPr lang="en-US" dirty="0" err="1"/>
              <a:t>squareNum</a:t>
            </a:r>
            <a:r>
              <a:rPr lang="en-US" dirty="0"/>
              <a:t>(a); </a:t>
            </a:r>
          </a:p>
          <a:p>
            <a:r>
              <a:rPr lang="en-US" dirty="0"/>
              <a:t>   </a:t>
            </a:r>
            <a:r>
              <a:rPr lang="en-US" dirty="0" err="1"/>
              <a:t>dbms_output.put_line</a:t>
            </a:r>
            <a:r>
              <a:rPr lang="en-US" dirty="0"/>
              <a:t>(' Square is): ' || a); </a:t>
            </a:r>
          </a:p>
          <a:p>
            <a:r>
              <a:rPr lang="en-US" dirty="0"/>
              <a:t>END; </a:t>
            </a:r>
          </a:p>
          <a:p>
            <a:r>
              <a:rPr lang="en-US" dirty="0"/>
              <a:t>/</a:t>
            </a:r>
          </a:p>
          <a:p>
            <a:endParaRPr lang="en-US" dirty="0"/>
          </a:p>
          <a:p>
            <a:endParaRPr lang="en-IN" dirty="0"/>
          </a:p>
        </p:txBody>
      </p:sp>
    </p:spTree>
    <p:extLst>
      <p:ext uri="{BB962C8B-B14F-4D97-AF65-F5344CB8AC3E}">
        <p14:creationId xmlns:p14="http://schemas.microsoft.com/office/powerpoint/2010/main" val="454492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44BB-28F8-43EB-9032-669BDD18C16C}"/>
              </a:ext>
            </a:extLst>
          </p:cNvPr>
          <p:cNvSpPr>
            <a:spLocks noGrp="1"/>
          </p:cNvSpPr>
          <p:nvPr>
            <p:ph type="title"/>
          </p:nvPr>
        </p:nvSpPr>
        <p:spPr/>
        <p:txBody>
          <a:bodyPr>
            <a:normAutofit/>
          </a:bodyPr>
          <a:lstStyle/>
          <a:p>
            <a:r>
              <a:rPr lang="en-US" sz="2400" dirty="0"/>
              <a:t>Eg.3 A Procedure called Deposit is created and stored in database. Create the table customer(A/c no, balance) and update the balance using the procedure Deposit.</a:t>
            </a:r>
            <a:endParaRPr lang="en-IN" sz="2400" dirty="0"/>
          </a:p>
        </p:txBody>
      </p:sp>
      <p:sp>
        <p:nvSpPr>
          <p:cNvPr id="3" name="Content Placeholder 2">
            <a:extLst>
              <a:ext uri="{FF2B5EF4-FFF2-40B4-BE49-F238E27FC236}">
                <a16:creationId xmlns:a16="http://schemas.microsoft.com/office/drawing/2014/main" id="{21F33716-37C7-4F8E-A987-C4781C2E691D}"/>
              </a:ext>
            </a:extLst>
          </p:cNvPr>
          <p:cNvSpPr>
            <a:spLocks noGrp="1"/>
          </p:cNvSpPr>
          <p:nvPr>
            <p:ph idx="1"/>
          </p:nvPr>
        </p:nvSpPr>
        <p:spPr/>
        <p:txBody>
          <a:bodyPr>
            <a:normAutofit/>
          </a:bodyPr>
          <a:lstStyle/>
          <a:p>
            <a:r>
              <a:rPr lang="en-US" dirty="0"/>
              <a:t>Create table customer(A/c </a:t>
            </a:r>
            <a:r>
              <a:rPr lang="en-US" dirty="0" err="1"/>
              <a:t>no,balance</a:t>
            </a:r>
            <a:r>
              <a:rPr lang="en-US" dirty="0"/>
              <a:t>)</a:t>
            </a:r>
          </a:p>
          <a:p>
            <a:r>
              <a:rPr lang="en-US" dirty="0"/>
              <a:t>Insert some values</a:t>
            </a:r>
          </a:p>
          <a:p>
            <a:r>
              <a:rPr lang="en-US" dirty="0"/>
              <a:t>Select * from customer</a:t>
            </a:r>
          </a:p>
          <a:p>
            <a:r>
              <a:rPr lang="en-US" dirty="0"/>
              <a:t>Set </a:t>
            </a:r>
            <a:r>
              <a:rPr lang="en-US" dirty="0" err="1"/>
              <a:t>serveroutput</a:t>
            </a:r>
            <a:r>
              <a:rPr lang="en-US" dirty="0"/>
              <a:t> ON</a:t>
            </a:r>
          </a:p>
          <a:p>
            <a:r>
              <a:rPr lang="en-US" dirty="0"/>
              <a:t>Create or replace procedure deposit(id in number, amt in number)is</a:t>
            </a:r>
          </a:p>
          <a:p>
            <a:r>
              <a:rPr lang="en-US" dirty="0"/>
              <a:t>Begin</a:t>
            </a:r>
          </a:p>
          <a:p>
            <a:r>
              <a:rPr lang="en-US" dirty="0"/>
              <a:t>Update customer set balance=balance + amt where A/c no=id;</a:t>
            </a:r>
          </a:p>
          <a:p>
            <a:r>
              <a:rPr lang="en-US" dirty="0"/>
              <a:t>End;</a:t>
            </a:r>
            <a:endParaRPr lang="en-IN" dirty="0"/>
          </a:p>
        </p:txBody>
      </p:sp>
    </p:spTree>
    <p:extLst>
      <p:ext uri="{BB962C8B-B14F-4D97-AF65-F5344CB8AC3E}">
        <p14:creationId xmlns:p14="http://schemas.microsoft.com/office/powerpoint/2010/main" val="2090682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827C-0C60-4C3A-A248-24CDD36864B7}"/>
              </a:ext>
            </a:extLst>
          </p:cNvPr>
          <p:cNvSpPr>
            <a:spLocks noGrp="1"/>
          </p:cNvSpPr>
          <p:nvPr>
            <p:ph type="title"/>
          </p:nvPr>
        </p:nvSpPr>
        <p:spPr/>
        <p:txBody>
          <a:bodyPr>
            <a:normAutofit/>
          </a:bodyPr>
          <a:lstStyle/>
          <a:p>
            <a:r>
              <a:rPr lang="en-US" sz="2400" dirty="0"/>
              <a:t>Program to deposit an amount in customer account</a:t>
            </a:r>
            <a:endParaRPr lang="en-IN" sz="2400" dirty="0"/>
          </a:p>
        </p:txBody>
      </p:sp>
      <p:sp>
        <p:nvSpPr>
          <p:cNvPr id="3" name="Content Placeholder 2">
            <a:extLst>
              <a:ext uri="{FF2B5EF4-FFF2-40B4-BE49-F238E27FC236}">
                <a16:creationId xmlns:a16="http://schemas.microsoft.com/office/drawing/2014/main" id="{6CF37353-E2D4-406E-BF4B-C3A4615D4AE8}"/>
              </a:ext>
            </a:extLst>
          </p:cNvPr>
          <p:cNvSpPr>
            <a:spLocks noGrp="1"/>
          </p:cNvSpPr>
          <p:nvPr>
            <p:ph idx="1"/>
          </p:nvPr>
        </p:nvSpPr>
        <p:spPr/>
        <p:txBody>
          <a:bodyPr>
            <a:normAutofit lnSpcReduction="10000"/>
          </a:bodyPr>
          <a:lstStyle/>
          <a:p>
            <a:r>
              <a:rPr lang="en-US" dirty="0"/>
              <a:t>Declare</a:t>
            </a:r>
          </a:p>
          <a:p>
            <a:r>
              <a:rPr lang="en-US" dirty="0" err="1"/>
              <a:t>Accno</a:t>
            </a:r>
            <a:r>
              <a:rPr lang="en-US" dirty="0"/>
              <a:t> number(2);</a:t>
            </a:r>
          </a:p>
          <a:p>
            <a:r>
              <a:rPr lang="en-US" dirty="0"/>
              <a:t>Amount number(10,2);</a:t>
            </a:r>
          </a:p>
          <a:p>
            <a:r>
              <a:rPr lang="en-US" dirty="0"/>
              <a:t>Begin</a:t>
            </a:r>
          </a:p>
          <a:p>
            <a:r>
              <a:rPr lang="en-US" dirty="0" err="1"/>
              <a:t>Accno</a:t>
            </a:r>
            <a:r>
              <a:rPr lang="en-US" dirty="0"/>
              <a:t>:= &amp;</a:t>
            </a:r>
            <a:r>
              <a:rPr lang="en-US" dirty="0" err="1"/>
              <a:t>Accno</a:t>
            </a:r>
            <a:r>
              <a:rPr lang="en-US" dirty="0"/>
              <a:t>;</a:t>
            </a:r>
          </a:p>
          <a:p>
            <a:r>
              <a:rPr lang="en-US" dirty="0"/>
              <a:t>Amount:=&amp;amount;</a:t>
            </a:r>
          </a:p>
          <a:p>
            <a:r>
              <a:rPr lang="en-US" dirty="0"/>
              <a:t>Deposit(Acc no, amount);</a:t>
            </a:r>
          </a:p>
          <a:p>
            <a:r>
              <a:rPr lang="en-US" dirty="0"/>
              <a:t>Commit;</a:t>
            </a:r>
          </a:p>
          <a:p>
            <a:r>
              <a:rPr lang="en-US" dirty="0"/>
              <a:t>End;</a:t>
            </a:r>
            <a:endParaRPr lang="en-IN" dirty="0"/>
          </a:p>
        </p:txBody>
      </p:sp>
    </p:spTree>
    <p:extLst>
      <p:ext uri="{BB962C8B-B14F-4D97-AF65-F5344CB8AC3E}">
        <p14:creationId xmlns:p14="http://schemas.microsoft.com/office/powerpoint/2010/main" val="769022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0EB-9397-4175-9A30-84FCED4A9098}"/>
              </a:ext>
            </a:extLst>
          </p:cNvPr>
          <p:cNvSpPr>
            <a:spLocks noGrp="1"/>
          </p:cNvSpPr>
          <p:nvPr>
            <p:ph type="title"/>
          </p:nvPr>
        </p:nvSpPr>
        <p:spPr/>
        <p:txBody>
          <a:bodyPr/>
          <a:lstStyle/>
          <a:p>
            <a:r>
              <a:rPr lang="en-IN" b="1" dirty="0"/>
              <a:t>PL/SQL - Triggers</a:t>
            </a:r>
            <a:br>
              <a:rPr lang="en-IN" b="1" dirty="0"/>
            </a:br>
            <a:endParaRPr lang="en-IN" dirty="0"/>
          </a:p>
        </p:txBody>
      </p:sp>
      <p:sp>
        <p:nvSpPr>
          <p:cNvPr id="3" name="Content Placeholder 2">
            <a:extLst>
              <a:ext uri="{FF2B5EF4-FFF2-40B4-BE49-F238E27FC236}">
                <a16:creationId xmlns:a16="http://schemas.microsoft.com/office/drawing/2014/main" id="{76557FEB-9CDD-4530-A3A3-A3F01681BA14}"/>
              </a:ext>
            </a:extLst>
          </p:cNvPr>
          <p:cNvSpPr>
            <a:spLocks noGrp="1"/>
          </p:cNvSpPr>
          <p:nvPr>
            <p:ph idx="1"/>
          </p:nvPr>
        </p:nvSpPr>
        <p:spPr/>
        <p:txBody>
          <a:bodyPr>
            <a:normAutofit fontScale="92500"/>
          </a:bodyPr>
          <a:lstStyle/>
          <a:p>
            <a:r>
              <a:rPr lang="en-IN" dirty="0"/>
              <a:t>Triggers are stored programs, which are automatically executed or fired when some events occur.</a:t>
            </a:r>
          </a:p>
          <a:p>
            <a:r>
              <a:rPr lang="en-IN" dirty="0"/>
              <a:t>Triggers can be defined on the table, schema, or database with which the event is associated.</a:t>
            </a:r>
          </a:p>
          <a:p>
            <a:r>
              <a:rPr lang="en-IN" dirty="0"/>
              <a:t>Triggers are, in fact, written to be executed in response to any of the following events −</a:t>
            </a:r>
          </a:p>
          <a:p>
            <a:pPr lvl="0"/>
            <a:r>
              <a:rPr lang="en-IN" dirty="0"/>
              <a:t>A </a:t>
            </a:r>
            <a:r>
              <a:rPr lang="en-IN" b="1" dirty="0"/>
              <a:t>database manipulation (DML)</a:t>
            </a:r>
            <a:r>
              <a:rPr lang="en-IN" dirty="0"/>
              <a:t> statement (DELETE, INSERT, or UPDATE)</a:t>
            </a:r>
          </a:p>
          <a:p>
            <a:pPr lvl="0"/>
            <a:r>
              <a:rPr lang="en-IN" dirty="0"/>
              <a:t>A </a:t>
            </a:r>
            <a:r>
              <a:rPr lang="en-IN" b="1" dirty="0"/>
              <a:t>database definition (DDL)</a:t>
            </a:r>
            <a:r>
              <a:rPr lang="en-IN" dirty="0"/>
              <a:t> statement (CREATE, ALTER, or DROP).</a:t>
            </a:r>
          </a:p>
          <a:p>
            <a:pPr lvl="0"/>
            <a:r>
              <a:rPr lang="en-IN" dirty="0"/>
              <a:t>A </a:t>
            </a:r>
            <a:r>
              <a:rPr lang="en-IN" b="1" dirty="0"/>
              <a:t>database operation</a:t>
            </a:r>
            <a:r>
              <a:rPr lang="en-IN" dirty="0"/>
              <a:t> (SERVERERROR, LOGON, LOGOFF, STARTUP, or SHUTDOWN).</a:t>
            </a:r>
          </a:p>
          <a:p>
            <a:endParaRPr lang="en-IN" dirty="0"/>
          </a:p>
          <a:p>
            <a:endParaRPr lang="en-IN" dirty="0"/>
          </a:p>
        </p:txBody>
      </p:sp>
    </p:spTree>
    <p:extLst>
      <p:ext uri="{BB962C8B-B14F-4D97-AF65-F5344CB8AC3E}">
        <p14:creationId xmlns:p14="http://schemas.microsoft.com/office/powerpoint/2010/main" val="2121189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2FCD-C6EA-45DE-BD77-53FD4DDEB90D}"/>
              </a:ext>
            </a:extLst>
          </p:cNvPr>
          <p:cNvSpPr>
            <a:spLocks noGrp="1"/>
          </p:cNvSpPr>
          <p:nvPr>
            <p:ph type="title"/>
          </p:nvPr>
        </p:nvSpPr>
        <p:spPr/>
        <p:txBody>
          <a:bodyPr/>
          <a:lstStyle/>
          <a:p>
            <a:r>
              <a:rPr lang="en-IN" b="1" dirty="0"/>
              <a:t>Benefits of Triggers</a:t>
            </a:r>
            <a:br>
              <a:rPr lang="en-IN" b="1" dirty="0"/>
            </a:br>
            <a:endParaRPr lang="en-IN" dirty="0"/>
          </a:p>
        </p:txBody>
      </p:sp>
      <p:sp>
        <p:nvSpPr>
          <p:cNvPr id="3" name="Content Placeholder 2">
            <a:extLst>
              <a:ext uri="{FF2B5EF4-FFF2-40B4-BE49-F238E27FC236}">
                <a16:creationId xmlns:a16="http://schemas.microsoft.com/office/drawing/2014/main" id="{BD757CCF-9C60-40F0-B29D-D69D4AE50E68}"/>
              </a:ext>
            </a:extLst>
          </p:cNvPr>
          <p:cNvSpPr>
            <a:spLocks noGrp="1"/>
          </p:cNvSpPr>
          <p:nvPr>
            <p:ph idx="1"/>
          </p:nvPr>
        </p:nvSpPr>
        <p:spPr/>
        <p:txBody>
          <a:bodyPr/>
          <a:lstStyle/>
          <a:p>
            <a:r>
              <a:rPr lang="en-IN" dirty="0"/>
              <a:t>Enforcing complex integrity constraints.</a:t>
            </a:r>
          </a:p>
          <a:p>
            <a:endParaRPr lang="en-IN" dirty="0"/>
          </a:p>
          <a:p>
            <a:r>
              <a:rPr lang="en-IN" dirty="0"/>
              <a:t>validating input data.</a:t>
            </a:r>
          </a:p>
          <a:p>
            <a:pPr marL="0" indent="0">
              <a:buNone/>
            </a:pPr>
            <a:endParaRPr lang="en-IN" dirty="0"/>
          </a:p>
          <a:p>
            <a:pPr lvl="0"/>
            <a:r>
              <a:rPr lang="en-IN" dirty="0"/>
              <a:t>Imposing security authorizations.</a:t>
            </a:r>
          </a:p>
          <a:p>
            <a:pPr marL="0" lvl="0" indent="0">
              <a:buNone/>
            </a:pPr>
            <a:endParaRPr lang="en-IN" dirty="0"/>
          </a:p>
          <a:p>
            <a:pPr lvl="0"/>
            <a:r>
              <a:rPr lang="en-IN" dirty="0"/>
              <a:t>Preventing invalid transactions.</a:t>
            </a:r>
          </a:p>
          <a:p>
            <a:endParaRPr lang="en-IN" dirty="0"/>
          </a:p>
        </p:txBody>
      </p:sp>
    </p:spTree>
    <p:extLst>
      <p:ext uri="{BB962C8B-B14F-4D97-AF65-F5344CB8AC3E}">
        <p14:creationId xmlns:p14="http://schemas.microsoft.com/office/powerpoint/2010/main" val="3031113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6002-DBA7-4FAD-8F00-539972259F2F}"/>
              </a:ext>
            </a:extLst>
          </p:cNvPr>
          <p:cNvSpPr>
            <a:spLocks noGrp="1"/>
          </p:cNvSpPr>
          <p:nvPr>
            <p:ph type="title"/>
          </p:nvPr>
        </p:nvSpPr>
        <p:spPr/>
        <p:txBody>
          <a:bodyPr/>
          <a:lstStyle/>
          <a:p>
            <a:r>
              <a:rPr lang="en-US" dirty="0"/>
              <a:t>Parts of trigger</a:t>
            </a:r>
            <a:endParaRPr lang="en-IN" dirty="0"/>
          </a:p>
        </p:txBody>
      </p:sp>
      <p:sp>
        <p:nvSpPr>
          <p:cNvPr id="3" name="Content Placeholder 2">
            <a:extLst>
              <a:ext uri="{FF2B5EF4-FFF2-40B4-BE49-F238E27FC236}">
                <a16:creationId xmlns:a16="http://schemas.microsoft.com/office/drawing/2014/main" id="{9F9D96B5-B62A-44AD-AE64-9F46A6299256}"/>
              </a:ext>
            </a:extLst>
          </p:cNvPr>
          <p:cNvSpPr>
            <a:spLocks noGrp="1"/>
          </p:cNvSpPr>
          <p:nvPr>
            <p:ph idx="1"/>
          </p:nvPr>
        </p:nvSpPr>
        <p:spPr/>
        <p:txBody>
          <a:bodyPr/>
          <a:lstStyle/>
          <a:p>
            <a:r>
              <a:rPr lang="en-US" dirty="0"/>
              <a:t>Event : That activates the trigger.</a:t>
            </a:r>
          </a:p>
          <a:p>
            <a:r>
              <a:rPr lang="en-US" dirty="0"/>
              <a:t>Condition : Test whether the trigger should run.(optional)</a:t>
            </a:r>
          </a:p>
          <a:p>
            <a:r>
              <a:rPr lang="en-US" dirty="0"/>
              <a:t>Action : What happens if the trigger runs.</a:t>
            </a:r>
            <a:endParaRPr lang="en-IN" dirty="0"/>
          </a:p>
        </p:txBody>
      </p:sp>
    </p:spTree>
    <p:extLst>
      <p:ext uri="{BB962C8B-B14F-4D97-AF65-F5344CB8AC3E}">
        <p14:creationId xmlns:p14="http://schemas.microsoft.com/office/powerpoint/2010/main" val="3970004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6709-4364-4D40-9E89-8D8E9E75BB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94660A-1570-4024-B625-B2541D0B33CE}"/>
              </a:ext>
            </a:extLst>
          </p:cNvPr>
          <p:cNvSpPr>
            <a:spLocks noGrp="1"/>
          </p:cNvSpPr>
          <p:nvPr>
            <p:ph idx="1"/>
          </p:nvPr>
        </p:nvSpPr>
        <p:spPr/>
        <p:txBody>
          <a:bodyPr>
            <a:normAutofit fontScale="55000" lnSpcReduction="20000"/>
          </a:bodyPr>
          <a:lstStyle/>
          <a:p>
            <a:r>
              <a:rPr lang="en-US" dirty="0"/>
              <a:t>CREATE [OR REPLACE ] TRIGGER </a:t>
            </a:r>
            <a:r>
              <a:rPr lang="en-US" dirty="0" err="1"/>
              <a:t>trigger_name</a:t>
            </a:r>
            <a:r>
              <a:rPr lang="en-US" dirty="0"/>
              <a:t>  </a:t>
            </a:r>
          </a:p>
          <a:p>
            <a:r>
              <a:rPr lang="en-US" dirty="0"/>
              <a:t>{BEFORE | AFTER  }  </a:t>
            </a:r>
          </a:p>
          <a:p>
            <a:r>
              <a:rPr lang="en-US" dirty="0"/>
              <a:t>{INSERT [OR] | UPDATE [OR] | DELETE}  </a:t>
            </a:r>
          </a:p>
          <a:p>
            <a:r>
              <a:rPr lang="en-US" dirty="0"/>
              <a:t>[OF </a:t>
            </a:r>
            <a:r>
              <a:rPr lang="en-US" dirty="0" err="1"/>
              <a:t>col_name</a:t>
            </a:r>
            <a:r>
              <a:rPr lang="en-US" dirty="0"/>
              <a:t>]  </a:t>
            </a:r>
          </a:p>
          <a:p>
            <a:r>
              <a:rPr lang="en-US" dirty="0"/>
              <a:t>ON </a:t>
            </a:r>
            <a:r>
              <a:rPr lang="en-US" dirty="0" err="1"/>
              <a:t>table_name</a:t>
            </a:r>
            <a:r>
              <a:rPr lang="en-US" dirty="0"/>
              <a:t>  </a:t>
            </a:r>
          </a:p>
          <a:p>
            <a:r>
              <a:rPr lang="en-US" dirty="0"/>
              <a:t>[REFERENCING OLD AS o NEW AS n]  </a:t>
            </a:r>
          </a:p>
          <a:p>
            <a:r>
              <a:rPr lang="en-US" dirty="0"/>
              <a:t>[FOR EACH ROW]  </a:t>
            </a:r>
          </a:p>
          <a:p>
            <a:r>
              <a:rPr lang="en-US" dirty="0"/>
              <a:t>WHEN (condition)   </a:t>
            </a:r>
          </a:p>
          <a:p>
            <a:r>
              <a:rPr lang="en-US" dirty="0"/>
              <a:t>DECLARE </a:t>
            </a:r>
          </a:p>
          <a:p>
            <a:r>
              <a:rPr lang="en-US" dirty="0"/>
              <a:t>   Declaration-statements </a:t>
            </a:r>
          </a:p>
          <a:p>
            <a:r>
              <a:rPr lang="en-US" dirty="0"/>
              <a:t>BEGIN  </a:t>
            </a:r>
          </a:p>
          <a:p>
            <a:r>
              <a:rPr lang="en-US" dirty="0"/>
              <a:t>   Executable-statements </a:t>
            </a:r>
          </a:p>
          <a:p>
            <a:r>
              <a:rPr lang="en-US" dirty="0"/>
              <a:t>EXCEPTION </a:t>
            </a:r>
          </a:p>
          <a:p>
            <a:r>
              <a:rPr lang="en-US" dirty="0"/>
              <a:t>   Exception-handling-statements </a:t>
            </a:r>
          </a:p>
          <a:p>
            <a:r>
              <a:rPr lang="en-US" dirty="0"/>
              <a:t>END; </a:t>
            </a:r>
          </a:p>
          <a:p>
            <a:endParaRPr lang="en-IN" dirty="0"/>
          </a:p>
        </p:txBody>
      </p:sp>
    </p:spTree>
    <p:extLst>
      <p:ext uri="{BB962C8B-B14F-4D97-AF65-F5344CB8AC3E}">
        <p14:creationId xmlns:p14="http://schemas.microsoft.com/office/powerpoint/2010/main" val="4010188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0432-802C-4A01-AE44-CB3047F32B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B89DB-CBAE-4D08-ADD5-2A8F0EB48EB3}"/>
              </a:ext>
            </a:extLst>
          </p:cNvPr>
          <p:cNvSpPr>
            <a:spLocks noGrp="1"/>
          </p:cNvSpPr>
          <p:nvPr>
            <p:ph idx="1"/>
          </p:nvPr>
        </p:nvSpPr>
        <p:spPr/>
        <p:txBody>
          <a:bodyPr>
            <a:normAutofit fontScale="77500" lnSpcReduction="20000"/>
          </a:bodyPr>
          <a:lstStyle/>
          <a:p>
            <a:pPr lvl="0"/>
            <a:r>
              <a:rPr lang="en-IN" dirty="0"/>
              <a:t>CREATE [OR REPLACE] TRIGGER </a:t>
            </a:r>
            <a:r>
              <a:rPr lang="en-IN" dirty="0" err="1"/>
              <a:t>trigger_name</a:t>
            </a:r>
            <a:r>
              <a:rPr lang="en-IN" dirty="0"/>
              <a:t> − Creates or replaces an existing trigger with the </a:t>
            </a:r>
            <a:r>
              <a:rPr lang="en-IN" i="1" dirty="0" err="1"/>
              <a:t>trigger_name</a:t>
            </a:r>
            <a:r>
              <a:rPr lang="en-IN" dirty="0"/>
              <a:t>.</a:t>
            </a:r>
          </a:p>
          <a:p>
            <a:pPr lvl="0"/>
            <a:r>
              <a:rPr lang="en-IN" dirty="0"/>
              <a:t>{BEFORE | AFTER } − This specifies when the trigger will be executed. </a:t>
            </a:r>
          </a:p>
          <a:p>
            <a:pPr lvl="0"/>
            <a:r>
              <a:rPr lang="en-IN" dirty="0"/>
              <a:t>{INSERT [OR] | UPDATE [OR] | DELETE} − This specifies the DML operation.</a:t>
            </a:r>
          </a:p>
          <a:p>
            <a:pPr lvl="0"/>
            <a:r>
              <a:rPr lang="en-IN" dirty="0"/>
              <a:t>[OF </a:t>
            </a:r>
            <a:r>
              <a:rPr lang="en-IN" dirty="0" err="1"/>
              <a:t>col_name</a:t>
            </a:r>
            <a:r>
              <a:rPr lang="en-IN" dirty="0"/>
              <a:t>] − This specifies the column name that will be updated.</a:t>
            </a:r>
          </a:p>
          <a:p>
            <a:pPr lvl="0"/>
            <a:r>
              <a:rPr lang="en-IN" dirty="0"/>
              <a:t>[ON </a:t>
            </a:r>
            <a:r>
              <a:rPr lang="en-IN" dirty="0" err="1"/>
              <a:t>table_name</a:t>
            </a:r>
            <a:r>
              <a:rPr lang="en-IN" dirty="0"/>
              <a:t>] − This specifies the name of the table associated with the trigger.</a:t>
            </a:r>
          </a:p>
          <a:p>
            <a:pPr lvl="0"/>
            <a:r>
              <a:rPr lang="en-IN" dirty="0"/>
              <a:t>[REFERENCING OLD AS o NEW AS n] − This allows you to refer new and old values for various DML statements, such as INSERT, UPDATE, and DELETE.</a:t>
            </a:r>
          </a:p>
          <a:p>
            <a:pPr lvl="0"/>
            <a:r>
              <a:rPr lang="en-IN" dirty="0"/>
              <a:t>[FOR EACH ROW] − This specifies a row-level trigger, i.e., the trigger will be executed for each row being affected. Otherwise the trigger will execute just once when the SQL statement is executed, which is called a table level trigger.</a:t>
            </a:r>
          </a:p>
          <a:p>
            <a:pPr lvl="0"/>
            <a:r>
              <a:rPr lang="en-IN" dirty="0"/>
              <a:t>WHEN (condition) − This provides a condition for rows for which the trigger would fire. This clause is valid only for row-level triggers.</a:t>
            </a:r>
          </a:p>
          <a:p>
            <a:endParaRPr lang="en-IN" dirty="0"/>
          </a:p>
        </p:txBody>
      </p:sp>
    </p:spTree>
    <p:extLst>
      <p:ext uri="{BB962C8B-B14F-4D97-AF65-F5344CB8AC3E}">
        <p14:creationId xmlns:p14="http://schemas.microsoft.com/office/powerpoint/2010/main" val="266242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1CEC-6AF4-4849-9455-034C5EA33ABF}"/>
              </a:ext>
            </a:extLst>
          </p:cNvPr>
          <p:cNvSpPr>
            <a:spLocks noGrp="1"/>
          </p:cNvSpPr>
          <p:nvPr>
            <p:ph type="title"/>
          </p:nvPr>
        </p:nvSpPr>
        <p:spPr/>
        <p:txBody>
          <a:bodyPr/>
          <a:lstStyle/>
          <a:p>
            <a:r>
              <a:rPr lang="en-IN" dirty="0"/>
              <a:t>Basic structure of a PL/SQL block </a:t>
            </a:r>
            <a:br>
              <a:rPr lang="en-IN" dirty="0"/>
            </a:br>
            <a:endParaRPr lang="en-IN" dirty="0"/>
          </a:p>
        </p:txBody>
      </p:sp>
      <p:sp>
        <p:nvSpPr>
          <p:cNvPr id="3" name="Content Placeholder 2">
            <a:extLst>
              <a:ext uri="{FF2B5EF4-FFF2-40B4-BE49-F238E27FC236}">
                <a16:creationId xmlns:a16="http://schemas.microsoft.com/office/drawing/2014/main" id="{EC8793B3-A489-46C3-AA7D-164498510C6D}"/>
              </a:ext>
            </a:extLst>
          </p:cNvPr>
          <p:cNvSpPr>
            <a:spLocks noGrp="1"/>
          </p:cNvSpPr>
          <p:nvPr>
            <p:ph idx="1"/>
          </p:nvPr>
        </p:nvSpPr>
        <p:spPr/>
        <p:txBody>
          <a:bodyPr/>
          <a:lstStyle/>
          <a:p>
            <a:r>
              <a:rPr lang="en-IN" dirty="0"/>
              <a:t>DECLARE </a:t>
            </a:r>
          </a:p>
          <a:p>
            <a:r>
              <a:rPr lang="en-IN" dirty="0"/>
              <a:t>   &lt;declarations section&gt; </a:t>
            </a:r>
          </a:p>
          <a:p>
            <a:r>
              <a:rPr lang="en-IN" dirty="0"/>
              <a:t>BEGIN </a:t>
            </a:r>
          </a:p>
          <a:p>
            <a:r>
              <a:rPr lang="en-IN" dirty="0"/>
              <a:t>   &lt;executable command(s)&gt;</a:t>
            </a:r>
          </a:p>
          <a:p>
            <a:r>
              <a:rPr lang="en-IN" dirty="0"/>
              <a:t>EXCEPTION </a:t>
            </a:r>
          </a:p>
          <a:p>
            <a:r>
              <a:rPr lang="en-IN" dirty="0"/>
              <a:t>   &lt;exception handling&gt; </a:t>
            </a:r>
          </a:p>
          <a:p>
            <a:r>
              <a:rPr lang="en-IN" dirty="0"/>
              <a:t>END;</a:t>
            </a:r>
          </a:p>
          <a:p>
            <a:endParaRPr lang="en-IN" dirty="0"/>
          </a:p>
        </p:txBody>
      </p:sp>
    </p:spTree>
    <p:extLst>
      <p:ext uri="{BB962C8B-B14F-4D97-AF65-F5344CB8AC3E}">
        <p14:creationId xmlns:p14="http://schemas.microsoft.com/office/powerpoint/2010/main" val="71642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AA08-AAF6-4CC0-9DC7-92709707453B}"/>
              </a:ext>
            </a:extLst>
          </p:cNvPr>
          <p:cNvSpPr>
            <a:spLocks noGrp="1"/>
          </p:cNvSpPr>
          <p:nvPr>
            <p:ph type="title"/>
          </p:nvPr>
        </p:nvSpPr>
        <p:spPr/>
        <p:txBody>
          <a:bodyPr/>
          <a:lstStyle/>
          <a:p>
            <a:r>
              <a:rPr lang="en-US" dirty="0" err="1"/>
              <a:t>Eg</a:t>
            </a:r>
            <a:r>
              <a:rPr lang="en-US" dirty="0"/>
              <a:t>: statement level trigger:</a:t>
            </a:r>
            <a:endParaRPr lang="en-IN" dirty="0"/>
          </a:p>
        </p:txBody>
      </p:sp>
      <p:sp>
        <p:nvSpPr>
          <p:cNvPr id="3" name="Content Placeholder 2">
            <a:extLst>
              <a:ext uri="{FF2B5EF4-FFF2-40B4-BE49-F238E27FC236}">
                <a16:creationId xmlns:a16="http://schemas.microsoft.com/office/drawing/2014/main" id="{7F6CEB30-0AE4-4ACF-8D63-8ED6F0114BF7}"/>
              </a:ext>
            </a:extLst>
          </p:cNvPr>
          <p:cNvSpPr>
            <a:spLocks noGrp="1"/>
          </p:cNvSpPr>
          <p:nvPr>
            <p:ph idx="1"/>
          </p:nvPr>
        </p:nvSpPr>
        <p:spPr/>
        <p:txBody>
          <a:bodyPr/>
          <a:lstStyle/>
          <a:p>
            <a:r>
              <a:rPr lang="en-US" dirty="0"/>
              <a:t>Statement level triggers executes only once for each single transaction.</a:t>
            </a:r>
          </a:p>
          <a:p>
            <a:r>
              <a:rPr lang="en-US" dirty="0"/>
              <a:t>Create  table </a:t>
            </a:r>
            <a:r>
              <a:rPr lang="en-US" dirty="0" err="1"/>
              <a:t>xy</a:t>
            </a:r>
            <a:r>
              <a:rPr lang="en-US" dirty="0"/>
              <a:t>(id, name, age);</a:t>
            </a:r>
          </a:p>
          <a:p>
            <a:r>
              <a:rPr lang="en-US" dirty="0"/>
              <a:t>Insert three values;</a:t>
            </a:r>
          </a:p>
          <a:p>
            <a:r>
              <a:rPr lang="en-US" dirty="0"/>
              <a:t>Display table </a:t>
            </a:r>
            <a:r>
              <a:rPr lang="en-US" dirty="0" err="1"/>
              <a:t>xy</a:t>
            </a:r>
            <a:r>
              <a:rPr lang="en-US" dirty="0"/>
              <a:t>;</a:t>
            </a:r>
          </a:p>
          <a:p>
            <a:r>
              <a:rPr lang="en-US" dirty="0"/>
              <a:t>Create table </a:t>
            </a:r>
            <a:r>
              <a:rPr lang="en-US" dirty="0" err="1"/>
              <a:t>testtable</a:t>
            </a:r>
            <a:r>
              <a:rPr lang="en-US" dirty="0"/>
              <a:t>(action, date);((data type varchar(50) give large value))</a:t>
            </a:r>
          </a:p>
          <a:p>
            <a:r>
              <a:rPr lang="en-US" dirty="0"/>
              <a:t>Execute statement level trigger with name t2;</a:t>
            </a:r>
          </a:p>
          <a:p>
            <a:endParaRPr lang="en-IN" dirty="0"/>
          </a:p>
        </p:txBody>
      </p:sp>
    </p:spTree>
    <p:extLst>
      <p:ext uri="{BB962C8B-B14F-4D97-AF65-F5344CB8AC3E}">
        <p14:creationId xmlns:p14="http://schemas.microsoft.com/office/powerpoint/2010/main" val="2555511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9FA8-D8F2-43BB-BB98-BD1F22E789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61D0E3-7073-4C34-8F94-5846CD157829}"/>
              </a:ext>
            </a:extLst>
          </p:cNvPr>
          <p:cNvSpPr>
            <a:spLocks noGrp="1"/>
          </p:cNvSpPr>
          <p:nvPr>
            <p:ph idx="1"/>
          </p:nvPr>
        </p:nvSpPr>
        <p:spPr/>
        <p:txBody>
          <a:bodyPr>
            <a:normAutofit fontScale="92500" lnSpcReduction="20000"/>
          </a:bodyPr>
          <a:lstStyle/>
          <a:p>
            <a:r>
              <a:rPr lang="en-US" dirty="0"/>
              <a:t>Create trigger t2 after insert or update on </a:t>
            </a:r>
            <a:r>
              <a:rPr lang="en-US" dirty="0" err="1"/>
              <a:t>xy</a:t>
            </a:r>
            <a:endParaRPr lang="en-US" dirty="0"/>
          </a:p>
          <a:p>
            <a:r>
              <a:rPr lang="en-US" dirty="0"/>
              <a:t>Begin</a:t>
            </a:r>
          </a:p>
          <a:p>
            <a:r>
              <a:rPr lang="en-US" dirty="0"/>
              <a:t>If inserting</a:t>
            </a:r>
          </a:p>
          <a:p>
            <a:pPr marL="0" indent="0">
              <a:buNone/>
            </a:pPr>
            <a:r>
              <a:rPr lang="en-US" dirty="0"/>
              <a:t>      then insert into </a:t>
            </a:r>
            <a:r>
              <a:rPr lang="en-US" dirty="0" err="1"/>
              <a:t>testtable</a:t>
            </a:r>
            <a:r>
              <a:rPr lang="en-US" dirty="0"/>
              <a:t> values(‘insert done’, SYSDATE);</a:t>
            </a:r>
          </a:p>
          <a:p>
            <a:pPr marL="0" indent="0">
              <a:buNone/>
            </a:pPr>
            <a:r>
              <a:rPr lang="en-US" dirty="0"/>
              <a:t>  Else</a:t>
            </a:r>
          </a:p>
          <a:p>
            <a:pPr marL="0" indent="0">
              <a:buNone/>
            </a:pPr>
            <a:r>
              <a:rPr lang="en-US" dirty="0"/>
              <a:t>      insert into </a:t>
            </a:r>
            <a:r>
              <a:rPr lang="en-US" dirty="0" err="1"/>
              <a:t>testtable</a:t>
            </a:r>
            <a:r>
              <a:rPr lang="en-US" dirty="0"/>
              <a:t> values(‘update done’, SYSDATE);</a:t>
            </a:r>
          </a:p>
          <a:p>
            <a:pPr marL="0" indent="0">
              <a:buNone/>
            </a:pPr>
            <a:r>
              <a:rPr lang="en-US" dirty="0"/>
              <a:t>End if;</a:t>
            </a:r>
          </a:p>
          <a:p>
            <a:pPr marL="0" indent="0">
              <a:buNone/>
            </a:pPr>
            <a:r>
              <a:rPr lang="en-US" dirty="0"/>
              <a:t>End;</a:t>
            </a:r>
          </a:p>
          <a:p>
            <a:pPr marL="0" indent="0">
              <a:buNone/>
            </a:pPr>
            <a:r>
              <a:rPr lang="en-US" dirty="0"/>
              <a:t>/</a:t>
            </a:r>
          </a:p>
          <a:p>
            <a:pPr marL="0" indent="0">
              <a:buNone/>
            </a:pPr>
            <a:r>
              <a:rPr lang="en-US" dirty="0"/>
              <a:t>&gt;trigger created.</a:t>
            </a:r>
            <a:endParaRPr lang="en-IN" dirty="0"/>
          </a:p>
        </p:txBody>
      </p:sp>
    </p:spTree>
    <p:extLst>
      <p:ext uri="{BB962C8B-B14F-4D97-AF65-F5344CB8AC3E}">
        <p14:creationId xmlns:p14="http://schemas.microsoft.com/office/powerpoint/2010/main" val="2955143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9495-B590-448B-9797-BFE72F7B88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601C31-2C95-4061-89C6-75720EC388CA}"/>
              </a:ext>
            </a:extLst>
          </p:cNvPr>
          <p:cNvSpPr>
            <a:spLocks noGrp="1"/>
          </p:cNvSpPr>
          <p:nvPr>
            <p:ph idx="1"/>
          </p:nvPr>
        </p:nvSpPr>
        <p:spPr/>
        <p:txBody>
          <a:bodyPr/>
          <a:lstStyle/>
          <a:p>
            <a:r>
              <a:rPr lang="en-US" dirty="0"/>
              <a:t>This is statement level trigger. That is if we update all rows in </a:t>
            </a:r>
            <a:r>
              <a:rPr lang="en-US" dirty="0" err="1"/>
              <a:t>xy</a:t>
            </a:r>
            <a:r>
              <a:rPr lang="en-US" dirty="0"/>
              <a:t>, trigger fire only one time.</a:t>
            </a:r>
          </a:p>
          <a:p>
            <a:r>
              <a:rPr lang="en-US" dirty="0"/>
              <a:t>Select * from </a:t>
            </a:r>
            <a:r>
              <a:rPr lang="en-US" dirty="0" err="1"/>
              <a:t>testtable</a:t>
            </a:r>
            <a:r>
              <a:rPr lang="en-US" dirty="0"/>
              <a:t>;</a:t>
            </a:r>
          </a:p>
          <a:p>
            <a:r>
              <a:rPr lang="en-US" dirty="0"/>
              <a:t>No rows selected.</a:t>
            </a:r>
          </a:p>
          <a:p>
            <a:r>
              <a:rPr lang="en-US" dirty="0"/>
              <a:t>Insert two more values into </a:t>
            </a:r>
            <a:r>
              <a:rPr lang="en-US" dirty="0" err="1"/>
              <a:t>xy</a:t>
            </a:r>
            <a:r>
              <a:rPr lang="en-US" dirty="0"/>
              <a:t> table;</a:t>
            </a:r>
          </a:p>
          <a:p>
            <a:r>
              <a:rPr lang="en-US" dirty="0"/>
              <a:t>Select * from </a:t>
            </a:r>
            <a:r>
              <a:rPr lang="en-US" dirty="0" err="1"/>
              <a:t>testtable</a:t>
            </a:r>
            <a:r>
              <a:rPr lang="en-US" dirty="0"/>
              <a:t>;</a:t>
            </a:r>
          </a:p>
          <a:p>
            <a:r>
              <a:rPr lang="en-US" dirty="0"/>
              <a:t>Update name on </a:t>
            </a:r>
            <a:r>
              <a:rPr lang="en-US" dirty="0" err="1"/>
              <a:t>xy</a:t>
            </a:r>
            <a:r>
              <a:rPr lang="en-US" dirty="0"/>
              <a:t> table belongs to either id;</a:t>
            </a:r>
          </a:p>
          <a:p>
            <a:r>
              <a:rPr lang="en-US" dirty="0"/>
              <a:t>Select * from </a:t>
            </a:r>
            <a:r>
              <a:rPr lang="en-US" dirty="0" err="1"/>
              <a:t>testtable</a:t>
            </a:r>
            <a:r>
              <a:rPr lang="en-US" dirty="0"/>
              <a:t>;</a:t>
            </a:r>
          </a:p>
          <a:p>
            <a:endParaRPr lang="en-US" dirty="0"/>
          </a:p>
          <a:p>
            <a:endParaRPr lang="en-IN" dirty="0"/>
          </a:p>
        </p:txBody>
      </p:sp>
    </p:spTree>
    <p:extLst>
      <p:ext uri="{BB962C8B-B14F-4D97-AF65-F5344CB8AC3E}">
        <p14:creationId xmlns:p14="http://schemas.microsoft.com/office/powerpoint/2010/main" val="1219585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1999-0F1B-43CD-812F-CB9C4C1CF202}"/>
              </a:ext>
            </a:extLst>
          </p:cNvPr>
          <p:cNvSpPr>
            <a:spLocks noGrp="1"/>
          </p:cNvSpPr>
          <p:nvPr>
            <p:ph type="title"/>
          </p:nvPr>
        </p:nvSpPr>
        <p:spPr/>
        <p:txBody>
          <a:bodyPr/>
          <a:lstStyle/>
          <a:p>
            <a:r>
              <a:rPr lang="en-IN" dirty="0"/>
              <a:t> ROW level trigger</a:t>
            </a:r>
          </a:p>
        </p:txBody>
      </p:sp>
      <p:sp>
        <p:nvSpPr>
          <p:cNvPr id="3" name="Content Placeholder 2">
            <a:extLst>
              <a:ext uri="{FF2B5EF4-FFF2-40B4-BE49-F238E27FC236}">
                <a16:creationId xmlns:a16="http://schemas.microsoft.com/office/drawing/2014/main" id="{577ADFF0-A32F-4A03-B9FF-CD77FB468C0D}"/>
              </a:ext>
            </a:extLst>
          </p:cNvPr>
          <p:cNvSpPr>
            <a:spLocks noGrp="1"/>
          </p:cNvSpPr>
          <p:nvPr>
            <p:ph idx="1"/>
          </p:nvPr>
        </p:nvSpPr>
        <p:spPr/>
        <p:txBody>
          <a:bodyPr/>
          <a:lstStyle/>
          <a:p>
            <a:r>
              <a:rPr lang="en-US" dirty="0"/>
              <a:t>Row level triggers executes once for each and every row in the transaction.</a:t>
            </a:r>
            <a:endParaRPr lang="en-IN" dirty="0"/>
          </a:p>
          <a:p>
            <a:r>
              <a:rPr lang="en-IN" dirty="0"/>
              <a:t>The following program creates a </a:t>
            </a:r>
            <a:r>
              <a:rPr lang="en-IN" b="1" dirty="0"/>
              <a:t>row-level</a:t>
            </a:r>
            <a:r>
              <a:rPr lang="en-IN" dirty="0"/>
              <a:t> trigger for the customers table that would fire for INSERT or UPDATE or DELETE operations performed on the CUSTOMERS table.</a:t>
            </a:r>
          </a:p>
          <a:p>
            <a:r>
              <a:rPr lang="en-IN" dirty="0"/>
              <a:t> This trigger will display the salary difference between the old values and new values −</a:t>
            </a:r>
          </a:p>
          <a:p>
            <a:endParaRPr lang="en-IN" dirty="0"/>
          </a:p>
        </p:txBody>
      </p:sp>
    </p:spTree>
    <p:extLst>
      <p:ext uri="{BB962C8B-B14F-4D97-AF65-F5344CB8AC3E}">
        <p14:creationId xmlns:p14="http://schemas.microsoft.com/office/powerpoint/2010/main" val="2280039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91F4-A8C5-47E8-83A1-D3D59C0DB1D0}"/>
              </a:ext>
            </a:extLst>
          </p:cNvPr>
          <p:cNvSpPr>
            <a:spLocks noGrp="1"/>
          </p:cNvSpPr>
          <p:nvPr>
            <p:ph type="title"/>
          </p:nvPr>
        </p:nvSpPr>
        <p:spPr/>
        <p:txBody>
          <a:bodyPr>
            <a:normAutofit/>
          </a:bodyPr>
          <a:lstStyle/>
          <a:p>
            <a:r>
              <a:rPr lang="en-US" sz="1800" dirty="0"/>
              <a:t>Eg:2</a:t>
            </a:r>
            <a:r>
              <a:rPr lang="en-IN" sz="1800" dirty="0"/>
              <a:t>, ROW level trigger:  CUSTOMERS table</a:t>
            </a:r>
          </a:p>
        </p:txBody>
      </p:sp>
      <p:pic>
        <p:nvPicPr>
          <p:cNvPr id="5" name="Content Placeholder 4">
            <a:extLst>
              <a:ext uri="{FF2B5EF4-FFF2-40B4-BE49-F238E27FC236}">
                <a16:creationId xmlns:a16="http://schemas.microsoft.com/office/drawing/2014/main" id="{37F7CB12-1744-45D9-83DE-305A61FD018A}"/>
              </a:ext>
            </a:extLst>
          </p:cNvPr>
          <p:cNvPicPr>
            <a:picLocks noGrp="1" noChangeAspect="1"/>
          </p:cNvPicPr>
          <p:nvPr>
            <p:ph idx="1"/>
          </p:nvPr>
        </p:nvPicPr>
        <p:blipFill>
          <a:blip r:embed="rId2"/>
          <a:stretch>
            <a:fillRect/>
          </a:stretch>
        </p:blipFill>
        <p:spPr>
          <a:xfrm>
            <a:off x="1550504" y="2305878"/>
            <a:ext cx="8666921" cy="3379305"/>
          </a:xfrm>
          <a:prstGeom prst="rect">
            <a:avLst/>
          </a:prstGeom>
        </p:spPr>
      </p:pic>
    </p:spTree>
    <p:extLst>
      <p:ext uri="{BB962C8B-B14F-4D97-AF65-F5344CB8AC3E}">
        <p14:creationId xmlns:p14="http://schemas.microsoft.com/office/powerpoint/2010/main" val="183307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68D6-5CFD-4D02-B0BD-9F54D6296F53}"/>
              </a:ext>
            </a:extLst>
          </p:cNvPr>
          <p:cNvSpPr>
            <a:spLocks noGrp="1"/>
          </p:cNvSpPr>
          <p:nvPr>
            <p:ph type="title"/>
          </p:nvPr>
        </p:nvSpPr>
        <p:spPr>
          <a:xfrm>
            <a:off x="838200" y="365125"/>
            <a:ext cx="10515600" cy="734805"/>
          </a:xfrm>
        </p:spPr>
        <p:txBody>
          <a:bodyPr/>
          <a:lstStyle/>
          <a:p>
            <a:endParaRPr lang="en-IN" dirty="0"/>
          </a:p>
        </p:txBody>
      </p:sp>
      <p:sp>
        <p:nvSpPr>
          <p:cNvPr id="3" name="Content Placeholder 2">
            <a:extLst>
              <a:ext uri="{FF2B5EF4-FFF2-40B4-BE49-F238E27FC236}">
                <a16:creationId xmlns:a16="http://schemas.microsoft.com/office/drawing/2014/main" id="{C03D8295-F3BB-4CC3-8655-06F8C17B54E6}"/>
              </a:ext>
            </a:extLst>
          </p:cNvPr>
          <p:cNvSpPr>
            <a:spLocks noGrp="1"/>
          </p:cNvSpPr>
          <p:nvPr>
            <p:ph idx="1"/>
          </p:nvPr>
        </p:nvSpPr>
        <p:spPr>
          <a:xfrm>
            <a:off x="838200" y="1378226"/>
            <a:ext cx="10515600" cy="4982817"/>
          </a:xfrm>
        </p:spPr>
        <p:txBody>
          <a:bodyPr>
            <a:normAutofit fontScale="85000" lnSpcReduction="20000"/>
          </a:bodyPr>
          <a:lstStyle/>
          <a:p>
            <a:r>
              <a:rPr lang="en-IN" dirty="0"/>
              <a:t>CREATE OR REPLACE TRIGGER </a:t>
            </a:r>
            <a:r>
              <a:rPr lang="en-IN" dirty="0" err="1"/>
              <a:t>display_salary_changes</a:t>
            </a:r>
            <a:r>
              <a:rPr lang="en-IN" dirty="0"/>
              <a:t> </a:t>
            </a:r>
          </a:p>
          <a:p>
            <a:r>
              <a:rPr lang="en-IN" dirty="0"/>
              <a:t>BEFORE DELETE OR INSERT OR UPDATE ON customers </a:t>
            </a:r>
          </a:p>
          <a:p>
            <a:r>
              <a:rPr lang="en-IN" dirty="0"/>
              <a:t>FOR EACH ROW </a:t>
            </a:r>
          </a:p>
          <a:p>
            <a:pPr marL="0" indent="0">
              <a:buNone/>
            </a:pPr>
            <a:r>
              <a:rPr lang="en-IN" dirty="0"/>
              <a:t>          WHEN (NEW.ID &gt; 0) </a:t>
            </a:r>
          </a:p>
          <a:p>
            <a:r>
              <a:rPr lang="en-IN" dirty="0"/>
              <a:t>DECLARE </a:t>
            </a:r>
          </a:p>
          <a:p>
            <a:r>
              <a:rPr lang="en-IN" dirty="0"/>
              <a:t>   </a:t>
            </a:r>
            <a:r>
              <a:rPr lang="en-IN" dirty="0" err="1"/>
              <a:t>sal_diff</a:t>
            </a:r>
            <a:r>
              <a:rPr lang="en-IN" dirty="0"/>
              <a:t> number; </a:t>
            </a:r>
          </a:p>
          <a:p>
            <a:r>
              <a:rPr lang="en-IN" dirty="0"/>
              <a:t>BEGIN </a:t>
            </a:r>
          </a:p>
          <a:p>
            <a:r>
              <a:rPr lang="en-IN" dirty="0"/>
              <a:t>   </a:t>
            </a:r>
            <a:r>
              <a:rPr lang="en-IN" dirty="0" err="1"/>
              <a:t>sal_diff</a:t>
            </a:r>
            <a:r>
              <a:rPr lang="en-IN" dirty="0"/>
              <a:t> := :</a:t>
            </a:r>
            <a:r>
              <a:rPr lang="en-IN" dirty="0" err="1"/>
              <a:t>NEW.salary</a:t>
            </a:r>
            <a:r>
              <a:rPr lang="en-IN" dirty="0"/>
              <a:t>  - :</a:t>
            </a:r>
            <a:r>
              <a:rPr lang="en-IN" dirty="0" err="1"/>
              <a:t>OLD.salary</a:t>
            </a:r>
            <a:r>
              <a:rPr lang="en-IN" dirty="0"/>
              <a:t>; </a:t>
            </a:r>
          </a:p>
          <a:p>
            <a:r>
              <a:rPr lang="en-IN" dirty="0"/>
              <a:t>   </a:t>
            </a:r>
            <a:r>
              <a:rPr lang="en-IN" dirty="0" err="1"/>
              <a:t>dbms_output.put_line</a:t>
            </a:r>
            <a:r>
              <a:rPr lang="en-IN" dirty="0"/>
              <a:t>('Old salary: ' || :</a:t>
            </a:r>
            <a:r>
              <a:rPr lang="en-IN" dirty="0" err="1"/>
              <a:t>OLD.salary</a:t>
            </a:r>
            <a:r>
              <a:rPr lang="en-IN" dirty="0"/>
              <a:t>); </a:t>
            </a:r>
          </a:p>
          <a:p>
            <a:r>
              <a:rPr lang="en-IN" dirty="0"/>
              <a:t>   </a:t>
            </a:r>
            <a:r>
              <a:rPr lang="en-IN" dirty="0" err="1"/>
              <a:t>dbms_output.put_line</a:t>
            </a:r>
            <a:r>
              <a:rPr lang="en-IN" dirty="0"/>
              <a:t>('New salary: ' || :</a:t>
            </a:r>
            <a:r>
              <a:rPr lang="en-IN" dirty="0" err="1"/>
              <a:t>NEW.salary</a:t>
            </a:r>
            <a:r>
              <a:rPr lang="en-IN" dirty="0"/>
              <a:t>); </a:t>
            </a:r>
          </a:p>
          <a:p>
            <a:r>
              <a:rPr lang="en-IN" dirty="0"/>
              <a:t>   </a:t>
            </a:r>
            <a:r>
              <a:rPr lang="en-IN" dirty="0" err="1"/>
              <a:t>dbms_output.put_line</a:t>
            </a:r>
            <a:r>
              <a:rPr lang="en-IN" dirty="0"/>
              <a:t>('Salary difference: ' || </a:t>
            </a:r>
            <a:r>
              <a:rPr lang="en-IN" dirty="0" err="1"/>
              <a:t>sal_diff</a:t>
            </a:r>
            <a:r>
              <a:rPr lang="en-IN" dirty="0"/>
              <a:t>); </a:t>
            </a:r>
          </a:p>
          <a:p>
            <a:r>
              <a:rPr lang="en-IN" dirty="0"/>
              <a:t>END; </a:t>
            </a:r>
          </a:p>
          <a:p>
            <a:r>
              <a:rPr lang="en-IN" dirty="0"/>
              <a:t>/ </a:t>
            </a:r>
          </a:p>
          <a:p>
            <a:endParaRPr lang="en-IN" dirty="0"/>
          </a:p>
        </p:txBody>
      </p:sp>
    </p:spTree>
    <p:extLst>
      <p:ext uri="{BB962C8B-B14F-4D97-AF65-F5344CB8AC3E}">
        <p14:creationId xmlns:p14="http://schemas.microsoft.com/office/powerpoint/2010/main" val="8016237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91732-3408-410B-A6B9-02C2260A4EA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538D623-CCFD-490E-A258-EA94308817C0}"/>
              </a:ext>
            </a:extLst>
          </p:cNvPr>
          <p:cNvPicPr>
            <a:picLocks noGrp="1" noChangeAspect="1"/>
          </p:cNvPicPr>
          <p:nvPr>
            <p:ph idx="1"/>
          </p:nvPr>
        </p:nvPicPr>
        <p:blipFill>
          <a:blip r:embed="rId2"/>
          <a:stretch>
            <a:fillRect/>
          </a:stretch>
        </p:blipFill>
        <p:spPr>
          <a:xfrm>
            <a:off x="1245704" y="1690688"/>
            <a:ext cx="10614991" cy="5332964"/>
          </a:xfrm>
          <a:prstGeom prst="rect">
            <a:avLst/>
          </a:prstGeom>
        </p:spPr>
      </p:pic>
    </p:spTree>
    <p:extLst>
      <p:ext uri="{BB962C8B-B14F-4D97-AF65-F5344CB8AC3E}">
        <p14:creationId xmlns:p14="http://schemas.microsoft.com/office/powerpoint/2010/main" val="1713036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732D-CC5A-4117-AB59-3C50FE23AA4B}"/>
              </a:ext>
            </a:extLst>
          </p:cNvPr>
          <p:cNvSpPr>
            <a:spLocks noGrp="1"/>
          </p:cNvSpPr>
          <p:nvPr>
            <p:ph type="title"/>
          </p:nvPr>
        </p:nvSpPr>
        <p:spPr/>
        <p:txBody>
          <a:bodyPr/>
          <a:lstStyle/>
          <a:p>
            <a:r>
              <a:rPr lang="en-IN" dirty="0"/>
              <a:t>Triggering a Trigger</a:t>
            </a:r>
            <a:br>
              <a:rPr lang="en-IN" b="1" dirty="0"/>
            </a:br>
            <a:endParaRPr lang="en-IN" dirty="0"/>
          </a:p>
        </p:txBody>
      </p:sp>
      <p:pic>
        <p:nvPicPr>
          <p:cNvPr id="5" name="Content Placeholder 4">
            <a:extLst>
              <a:ext uri="{FF2B5EF4-FFF2-40B4-BE49-F238E27FC236}">
                <a16:creationId xmlns:a16="http://schemas.microsoft.com/office/drawing/2014/main" id="{C8DC8CA1-DD81-4B36-AD02-CE1227060069}"/>
              </a:ext>
            </a:extLst>
          </p:cNvPr>
          <p:cNvPicPr>
            <a:picLocks noGrp="1" noChangeAspect="1"/>
          </p:cNvPicPr>
          <p:nvPr>
            <p:ph idx="1"/>
          </p:nvPr>
        </p:nvPicPr>
        <p:blipFill>
          <a:blip r:embed="rId2"/>
          <a:stretch>
            <a:fillRect/>
          </a:stretch>
        </p:blipFill>
        <p:spPr>
          <a:xfrm>
            <a:off x="838200" y="1524000"/>
            <a:ext cx="9949070" cy="4678017"/>
          </a:xfrm>
          <a:prstGeom prst="rect">
            <a:avLst/>
          </a:prstGeom>
        </p:spPr>
      </p:pic>
    </p:spTree>
    <p:extLst>
      <p:ext uri="{BB962C8B-B14F-4D97-AF65-F5344CB8AC3E}">
        <p14:creationId xmlns:p14="http://schemas.microsoft.com/office/powerpoint/2010/main" val="1462291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E979-F73D-4BA1-8C65-B9EBCE5DC37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58F280B-6373-48A3-AAE4-8C721A20C486}"/>
              </a:ext>
            </a:extLst>
          </p:cNvPr>
          <p:cNvPicPr>
            <a:picLocks noGrp="1" noChangeAspect="1"/>
          </p:cNvPicPr>
          <p:nvPr>
            <p:ph idx="1"/>
          </p:nvPr>
        </p:nvPicPr>
        <p:blipFill>
          <a:blip r:embed="rId2"/>
          <a:stretch>
            <a:fillRect/>
          </a:stretch>
        </p:blipFill>
        <p:spPr>
          <a:xfrm>
            <a:off x="1073426" y="1690688"/>
            <a:ext cx="9713843" cy="4802187"/>
          </a:xfrm>
          <a:prstGeom prst="rect">
            <a:avLst/>
          </a:prstGeom>
        </p:spPr>
      </p:pic>
    </p:spTree>
    <p:extLst>
      <p:ext uri="{BB962C8B-B14F-4D97-AF65-F5344CB8AC3E}">
        <p14:creationId xmlns:p14="http://schemas.microsoft.com/office/powerpoint/2010/main" val="147706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9A99-16E9-48D2-B998-73D3195C6639}"/>
              </a:ext>
            </a:extLst>
          </p:cNvPr>
          <p:cNvSpPr>
            <a:spLocks noGrp="1"/>
          </p:cNvSpPr>
          <p:nvPr>
            <p:ph type="title"/>
          </p:nvPr>
        </p:nvSpPr>
        <p:spPr/>
        <p:txBody>
          <a:bodyPr/>
          <a:lstStyle/>
          <a:p>
            <a:r>
              <a:rPr lang="en-IN" dirty="0"/>
              <a:t>The 'Hello World' Example</a:t>
            </a:r>
            <a:br>
              <a:rPr lang="en-IN" dirty="0"/>
            </a:br>
            <a:endParaRPr lang="en-IN" dirty="0"/>
          </a:p>
        </p:txBody>
      </p:sp>
      <p:sp>
        <p:nvSpPr>
          <p:cNvPr id="3" name="Content Placeholder 2">
            <a:extLst>
              <a:ext uri="{FF2B5EF4-FFF2-40B4-BE49-F238E27FC236}">
                <a16:creationId xmlns:a16="http://schemas.microsoft.com/office/drawing/2014/main" id="{965B858F-F5C3-47DB-92C0-E8D33AEDD825}"/>
              </a:ext>
            </a:extLst>
          </p:cNvPr>
          <p:cNvSpPr>
            <a:spLocks noGrp="1"/>
          </p:cNvSpPr>
          <p:nvPr>
            <p:ph idx="1"/>
          </p:nvPr>
        </p:nvSpPr>
        <p:spPr/>
        <p:txBody>
          <a:bodyPr/>
          <a:lstStyle/>
          <a:p>
            <a:r>
              <a:rPr lang="en-IN" dirty="0"/>
              <a:t>DECLARE </a:t>
            </a:r>
          </a:p>
          <a:p>
            <a:r>
              <a:rPr lang="en-IN" dirty="0"/>
              <a:t>   message varchar2(20): = 'Hello, World!'; </a:t>
            </a:r>
          </a:p>
          <a:p>
            <a:r>
              <a:rPr lang="en-IN" dirty="0"/>
              <a:t>BEGIN </a:t>
            </a:r>
          </a:p>
          <a:p>
            <a:r>
              <a:rPr lang="en-IN" dirty="0"/>
              <a:t>   </a:t>
            </a:r>
            <a:r>
              <a:rPr lang="en-IN" dirty="0" err="1"/>
              <a:t>dbms_output.put_line</a:t>
            </a:r>
            <a:r>
              <a:rPr lang="en-IN" dirty="0"/>
              <a:t>(message);   </a:t>
            </a:r>
            <a:r>
              <a:rPr lang="en-IN" dirty="0">
                <a:solidFill>
                  <a:srgbClr val="FF0000"/>
                </a:solidFill>
              </a:rPr>
              <a:t>//display message</a:t>
            </a:r>
            <a:endParaRPr lang="en-IN" dirty="0"/>
          </a:p>
          <a:p>
            <a:r>
              <a:rPr lang="en-IN" dirty="0"/>
              <a:t>END; </a:t>
            </a:r>
          </a:p>
          <a:p>
            <a:r>
              <a:rPr lang="en-IN" dirty="0"/>
              <a:t>Set </a:t>
            </a:r>
            <a:r>
              <a:rPr lang="en-IN" dirty="0" err="1"/>
              <a:t>Serveroutput</a:t>
            </a:r>
            <a:r>
              <a:rPr lang="en-IN" dirty="0"/>
              <a:t> ON       </a:t>
            </a:r>
            <a:r>
              <a:rPr lang="en-IN" dirty="0">
                <a:solidFill>
                  <a:srgbClr val="FF0000"/>
                </a:solidFill>
              </a:rPr>
              <a:t>//</a:t>
            </a:r>
            <a:r>
              <a:rPr lang="en-US" dirty="0">
                <a:solidFill>
                  <a:srgbClr val="FF0000"/>
                </a:solidFill>
              </a:rPr>
              <a:t> To display messages to the user </a:t>
            </a:r>
            <a:endParaRPr lang="en-IN" dirty="0">
              <a:solidFill>
                <a:srgbClr val="FF0000"/>
              </a:solidFill>
            </a:endParaRPr>
          </a:p>
          <a:p>
            <a:r>
              <a:rPr lang="en-IN" dirty="0"/>
              <a:t>/ </a:t>
            </a:r>
          </a:p>
          <a:p>
            <a:endParaRPr lang="en-IN" dirty="0"/>
          </a:p>
        </p:txBody>
      </p:sp>
    </p:spTree>
    <p:extLst>
      <p:ext uri="{BB962C8B-B14F-4D97-AF65-F5344CB8AC3E}">
        <p14:creationId xmlns:p14="http://schemas.microsoft.com/office/powerpoint/2010/main" val="269391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F2D9-5FA8-4071-B758-873AF345C7D7}"/>
              </a:ext>
            </a:extLst>
          </p:cNvPr>
          <p:cNvSpPr>
            <a:spLocks noGrp="1"/>
          </p:cNvSpPr>
          <p:nvPr>
            <p:ph type="title"/>
          </p:nvPr>
        </p:nvSpPr>
        <p:spPr/>
        <p:txBody>
          <a:bodyPr/>
          <a:lstStyle/>
          <a:p>
            <a:r>
              <a:rPr lang="en-IN" b="1" dirty="0"/>
              <a:t>PL/SQL Input Output Statements</a:t>
            </a:r>
            <a:br>
              <a:rPr lang="en-IN" b="1" dirty="0"/>
            </a:br>
            <a:endParaRPr lang="en-IN" dirty="0"/>
          </a:p>
        </p:txBody>
      </p:sp>
      <p:sp>
        <p:nvSpPr>
          <p:cNvPr id="3" name="Content Placeholder 2">
            <a:extLst>
              <a:ext uri="{FF2B5EF4-FFF2-40B4-BE49-F238E27FC236}">
                <a16:creationId xmlns:a16="http://schemas.microsoft.com/office/drawing/2014/main" id="{41035457-4BD3-4503-900D-705409E7AC1D}"/>
              </a:ext>
            </a:extLst>
          </p:cNvPr>
          <p:cNvSpPr>
            <a:spLocks noGrp="1"/>
          </p:cNvSpPr>
          <p:nvPr>
            <p:ph idx="1"/>
          </p:nvPr>
        </p:nvSpPr>
        <p:spPr/>
        <p:txBody>
          <a:bodyPr>
            <a:normAutofit lnSpcReduction="10000"/>
          </a:bodyPr>
          <a:lstStyle/>
          <a:p>
            <a:r>
              <a:rPr lang="en-IN" b="1" dirty="0"/>
              <a:t>Input Statement</a:t>
            </a:r>
          </a:p>
          <a:p>
            <a:r>
              <a:rPr lang="en-IN" dirty="0"/>
              <a:t>There is no input statement or input function to print the values at run time but if you want to input the value at run time then you use insertion operator </a:t>
            </a:r>
            <a:r>
              <a:rPr lang="en-IN" b="1" dirty="0"/>
              <a:t>(&amp;)</a:t>
            </a:r>
            <a:r>
              <a:rPr lang="en-IN" dirty="0"/>
              <a:t>.</a:t>
            </a:r>
          </a:p>
          <a:p>
            <a:r>
              <a:rPr lang="en-IN" dirty="0"/>
              <a:t>message : = &amp;message;</a:t>
            </a:r>
          </a:p>
          <a:p>
            <a:r>
              <a:rPr lang="en-US" dirty="0"/>
              <a:t>radius := &amp;radius;</a:t>
            </a:r>
            <a:endParaRPr lang="en-IN" dirty="0"/>
          </a:p>
          <a:p>
            <a:endParaRPr lang="en-IN" dirty="0"/>
          </a:p>
          <a:p>
            <a:r>
              <a:rPr lang="en-IN" b="1" dirty="0"/>
              <a:t>Output Statement</a:t>
            </a:r>
          </a:p>
          <a:p>
            <a:r>
              <a:rPr lang="en-IN" dirty="0"/>
              <a:t>Output statements are used for print output on console, pl/</a:t>
            </a:r>
            <a:r>
              <a:rPr lang="en-IN" dirty="0" err="1"/>
              <a:t>sql</a:t>
            </a:r>
            <a:r>
              <a:rPr lang="en-IN" dirty="0"/>
              <a:t> have own output statements to print value on screen which is;</a:t>
            </a:r>
          </a:p>
          <a:p>
            <a:endParaRPr lang="en-IN" dirty="0"/>
          </a:p>
        </p:txBody>
      </p:sp>
    </p:spTree>
    <p:extLst>
      <p:ext uri="{BB962C8B-B14F-4D97-AF65-F5344CB8AC3E}">
        <p14:creationId xmlns:p14="http://schemas.microsoft.com/office/powerpoint/2010/main" val="142632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D7AD-8234-4E1F-B7FA-F6C297383A98}"/>
              </a:ext>
            </a:extLst>
          </p:cNvPr>
          <p:cNvSpPr>
            <a:spLocks noGrp="1"/>
          </p:cNvSpPr>
          <p:nvPr>
            <p:ph type="title"/>
          </p:nvPr>
        </p:nvSpPr>
        <p:spPr/>
        <p:txBody>
          <a:bodyPr/>
          <a:lstStyle/>
          <a:p>
            <a:r>
              <a:rPr lang="en-IN" b="1" dirty="0"/>
              <a:t>Output Statement</a:t>
            </a:r>
            <a:br>
              <a:rPr lang="en-IN" b="1" dirty="0"/>
            </a:br>
            <a:endParaRPr lang="en-IN" dirty="0"/>
          </a:p>
        </p:txBody>
      </p:sp>
      <p:sp>
        <p:nvSpPr>
          <p:cNvPr id="3" name="Content Placeholder 2">
            <a:extLst>
              <a:ext uri="{FF2B5EF4-FFF2-40B4-BE49-F238E27FC236}">
                <a16:creationId xmlns:a16="http://schemas.microsoft.com/office/drawing/2014/main" id="{09DBB9FF-5986-4494-864B-959DE1C00C8F}"/>
              </a:ext>
            </a:extLst>
          </p:cNvPr>
          <p:cNvSpPr>
            <a:spLocks noGrp="1"/>
          </p:cNvSpPr>
          <p:nvPr>
            <p:ph idx="1"/>
          </p:nvPr>
        </p:nvSpPr>
        <p:spPr/>
        <p:txBody>
          <a:bodyPr/>
          <a:lstStyle/>
          <a:p>
            <a:r>
              <a:rPr lang="en-US" dirty="0" err="1"/>
              <a:t>DBMS_OUTPUT</a:t>
            </a:r>
            <a:r>
              <a:rPr lang="en-US" dirty="0" err="1">
                <a:sym typeface="Wingdings" panose="05000000000000000000" pitchFamily="2" charset="2"/>
              </a:rPr>
              <a:t></a:t>
            </a:r>
            <a:r>
              <a:rPr lang="en-US" dirty="0" err="1"/>
              <a:t>This</a:t>
            </a:r>
            <a:r>
              <a:rPr lang="en-US" dirty="0"/>
              <a:t> package enables display messages on the screen.</a:t>
            </a:r>
            <a:endParaRPr lang="en-IN" dirty="0"/>
          </a:p>
          <a:p>
            <a:r>
              <a:rPr lang="en-US" dirty="0"/>
              <a:t> </a:t>
            </a:r>
            <a:endParaRPr lang="en-IN" dirty="0"/>
          </a:p>
          <a:p>
            <a:r>
              <a:rPr lang="en-US" dirty="0"/>
              <a:t>PUT_LINE</a:t>
            </a:r>
            <a:r>
              <a:rPr lang="en-US" dirty="0">
                <a:sym typeface="Wingdings" panose="05000000000000000000" pitchFamily="2" charset="2"/>
              </a:rPr>
              <a:t></a:t>
            </a:r>
            <a:r>
              <a:rPr lang="en-US" dirty="0"/>
              <a:t> We can place an entire line of information into buffer by calling </a:t>
            </a:r>
            <a:r>
              <a:rPr lang="en-US" dirty="0" err="1"/>
              <a:t>put_line</a:t>
            </a:r>
            <a:r>
              <a:rPr lang="en-US" dirty="0"/>
              <a:t>.</a:t>
            </a:r>
          </a:p>
          <a:p>
            <a:r>
              <a:rPr lang="en-IN" b="1" dirty="0"/>
              <a:t>Example</a:t>
            </a:r>
          </a:p>
          <a:p>
            <a:r>
              <a:rPr lang="en-IN" dirty="0" err="1"/>
              <a:t>dbms_output.put_line</a:t>
            </a:r>
            <a:r>
              <a:rPr lang="en-IN" dirty="0"/>
              <a:t>('Hello word');</a:t>
            </a:r>
            <a:endParaRPr lang="en-IN" b="1" dirty="0"/>
          </a:p>
          <a:p>
            <a:r>
              <a:rPr lang="en-IN" dirty="0" err="1"/>
              <a:t>dbms_output.put_line</a:t>
            </a:r>
            <a:r>
              <a:rPr lang="en-IN" dirty="0"/>
              <a:t>(‘</a:t>
            </a:r>
            <a:r>
              <a:rPr lang="en-IN" dirty="0" err="1"/>
              <a:t>sum’IIsum</a:t>
            </a:r>
            <a:r>
              <a:rPr lang="en-IN" dirty="0"/>
              <a:t>);</a:t>
            </a:r>
          </a:p>
          <a:p>
            <a:endParaRPr lang="en-IN" dirty="0"/>
          </a:p>
        </p:txBody>
      </p:sp>
    </p:spTree>
    <p:extLst>
      <p:ext uri="{BB962C8B-B14F-4D97-AF65-F5344CB8AC3E}">
        <p14:creationId xmlns:p14="http://schemas.microsoft.com/office/powerpoint/2010/main" val="215005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8545-7167-46B4-AFC8-52A20322DDB0}"/>
              </a:ext>
            </a:extLst>
          </p:cNvPr>
          <p:cNvSpPr>
            <a:spLocks noGrp="1"/>
          </p:cNvSpPr>
          <p:nvPr>
            <p:ph type="title"/>
          </p:nvPr>
        </p:nvSpPr>
        <p:spPr/>
        <p:txBody>
          <a:bodyPr/>
          <a:lstStyle/>
          <a:p>
            <a:r>
              <a:rPr lang="en-IN" b="1" dirty="0"/>
              <a:t>Example</a:t>
            </a:r>
            <a:br>
              <a:rPr lang="en-IN" b="1" dirty="0"/>
            </a:br>
            <a:endParaRPr lang="en-IN" dirty="0"/>
          </a:p>
        </p:txBody>
      </p:sp>
      <p:sp>
        <p:nvSpPr>
          <p:cNvPr id="3" name="Content Placeholder 2">
            <a:extLst>
              <a:ext uri="{FF2B5EF4-FFF2-40B4-BE49-F238E27FC236}">
                <a16:creationId xmlns:a16="http://schemas.microsoft.com/office/drawing/2014/main" id="{6B60D7DD-F286-4E5B-BA45-738693E7AFCC}"/>
              </a:ext>
            </a:extLst>
          </p:cNvPr>
          <p:cNvSpPr>
            <a:spLocks noGrp="1"/>
          </p:cNvSpPr>
          <p:nvPr>
            <p:ph idx="1"/>
          </p:nvPr>
        </p:nvSpPr>
        <p:spPr/>
        <p:txBody>
          <a:bodyPr>
            <a:normAutofit fontScale="62500" lnSpcReduction="20000"/>
          </a:bodyPr>
          <a:lstStyle/>
          <a:p>
            <a:r>
              <a:rPr lang="en-US" dirty="0"/>
              <a:t>SET SERVEROUTPUT </a:t>
            </a:r>
            <a:r>
              <a:rPr lang="en-US" dirty="0" err="1"/>
              <a:t>ON</a:t>
            </a:r>
            <a:r>
              <a:rPr lang="en-US" dirty="0" err="1">
                <a:sym typeface="Wingdings" panose="05000000000000000000" pitchFamily="2" charset="2"/>
              </a:rPr>
              <a:t></a:t>
            </a:r>
            <a:r>
              <a:rPr lang="en-US" dirty="0" err="1"/>
              <a:t>To</a:t>
            </a:r>
            <a:r>
              <a:rPr lang="en-US" dirty="0"/>
              <a:t> display messages to the user the server output should be ON.</a:t>
            </a:r>
          </a:p>
          <a:p>
            <a:r>
              <a:rPr lang="en-US" dirty="0"/>
              <a:t>Two ways:(</a:t>
            </a:r>
            <a:r>
              <a:rPr lang="en-US" dirty="0">
                <a:solidFill>
                  <a:srgbClr val="FF0000"/>
                </a:solidFill>
              </a:rPr>
              <a:t>Window</a:t>
            </a:r>
            <a:r>
              <a:rPr lang="en-US" dirty="0"/>
              <a:t>s) either open a notepad using the command </a:t>
            </a:r>
          </a:p>
          <a:p>
            <a:r>
              <a:rPr lang="en-US" dirty="0">
                <a:solidFill>
                  <a:srgbClr val="FF0000"/>
                </a:solidFill>
              </a:rPr>
              <a:t>ed filename </a:t>
            </a:r>
            <a:r>
              <a:rPr lang="en-US" dirty="0"/>
              <a:t>type the code and save it either filename like “pgm1” and copy the </a:t>
            </a:r>
            <a:r>
              <a:rPr lang="en-US" dirty="0" err="1"/>
              <a:t>contens</a:t>
            </a:r>
            <a:r>
              <a:rPr lang="en-US" dirty="0"/>
              <a:t> minimize the notepad screen </a:t>
            </a:r>
            <a:r>
              <a:rPr lang="en-US" dirty="0">
                <a:solidFill>
                  <a:srgbClr val="FF0000"/>
                </a:solidFill>
              </a:rPr>
              <a:t>not closed </a:t>
            </a:r>
            <a:r>
              <a:rPr lang="en-US" dirty="0"/>
              <a:t>and then paste the contents into prompt. Then it will run (/ and ‘set </a:t>
            </a:r>
            <a:r>
              <a:rPr lang="en-US" dirty="0" err="1"/>
              <a:t>serverputput</a:t>
            </a:r>
            <a:r>
              <a:rPr lang="en-US" dirty="0"/>
              <a:t> on’ command is necessary).Otherwise </a:t>
            </a:r>
            <a:r>
              <a:rPr lang="en-US" dirty="0">
                <a:solidFill>
                  <a:srgbClr val="FF0000"/>
                </a:solidFill>
              </a:rPr>
              <a:t>write the code in command prompt directly.</a:t>
            </a:r>
          </a:p>
          <a:p>
            <a:endParaRPr lang="en-US" dirty="0"/>
          </a:p>
          <a:p>
            <a:r>
              <a:rPr lang="en-US" dirty="0">
                <a:solidFill>
                  <a:srgbClr val="FF0000"/>
                </a:solidFill>
              </a:rPr>
              <a:t>Linux: write the code in command prompt directly.</a:t>
            </a:r>
          </a:p>
          <a:p>
            <a:endParaRPr lang="en-US" dirty="0">
              <a:solidFill>
                <a:srgbClr val="FF0000"/>
              </a:solidFill>
            </a:endParaRPr>
          </a:p>
          <a:p>
            <a:r>
              <a:rPr lang="en-US" dirty="0"/>
              <a:t>For run the command two ways:</a:t>
            </a:r>
          </a:p>
          <a:p>
            <a:endParaRPr lang="en-US" dirty="0"/>
          </a:p>
          <a:p>
            <a:r>
              <a:rPr lang="en-US" b="1" dirty="0"/>
              <a:t>1,  use / symbol in the code …………..(first method)</a:t>
            </a:r>
          </a:p>
          <a:p>
            <a:r>
              <a:rPr lang="en-US" b="1" dirty="0"/>
              <a:t>2, Save file-&gt; save file </a:t>
            </a:r>
            <a:r>
              <a:rPr lang="en-US" b="1" dirty="0" err="1"/>
              <a:t>name.sql</a:t>
            </a:r>
            <a:r>
              <a:rPr lang="en-US" b="1" dirty="0"/>
              <a:t>   …………….(second method)</a:t>
            </a:r>
          </a:p>
          <a:p>
            <a:r>
              <a:rPr lang="en-US" b="1" dirty="0"/>
              <a:t>    Execution -&gt;@filename.</a:t>
            </a:r>
            <a:endParaRPr lang="en-IN" b="1" dirty="0"/>
          </a:p>
          <a:p>
            <a:r>
              <a:rPr lang="en-US" dirty="0"/>
              <a:t> </a:t>
            </a:r>
            <a:endParaRPr lang="en-IN" dirty="0"/>
          </a:p>
          <a:p>
            <a:endParaRPr lang="en-IN" dirty="0"/>
          </a:p>
        </p:txBody>
      </p:sp>
    </p:spTree>
    <p:extLst>
      <p:ext uri="{BB962C8B-B14F-4D97-AF65-F5344CB8AC3E}">
        <p14:creationId xmlns:p14="http://schemas.microsoft.com/office/powerpoint/2010/main" val="35116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D05C-C050-4787-80EF-DDE9A9EBFE4C}"/>
              </a:ext>
            </a:extLst>
          </p:cNvPr>
          <p:cNvSpPr>
            <a:spLocks noGrp="1"/>
          </p:cNvSpPr>
          <p:nvPr>
            <p:ph type="title"/>
          </p:nvPr>
        </p:nvSpPr>
        <p:spPr/>
        <p:txBody>
          <a:bodyPr/>
          <a:lstStyle/>
          <a:p>
            <a:r>
              <a:rPr lang="en-IN" dirty="0"/>
              <a:t> PL/SQL Loop</a:t>
            </a:r>
            <a:br>
              <a:rPr lang="en-IN" b="1" dirty="0"/>
            </a:br>
            <a:endParaRPr lang="en-IN" dirty="0"/>
          </a:p>
        </p:txBody>
      </p:sp>
      <p:sp>
        <p:nvSpPr>
          <p:cNvPr id="3" name="Content Placeholder 2">
            <a:extLst>
              <a:ext uri="{FF2B5EF4-FFF2-40B4-BE49-F238E27FC236}">
                <a16:creationId xmlns:a16="http://schemas.microsoft.com/office/drawing/2014/main" id="{DC38AE5C-9284-43CE-A877-5768B4FE9F85}"/>
              </a:ext>
            </a:extLst>
          </p:cNvPr>
          <p:cNvSpPr>
            <a:spLocks noGrp="1"/>
          </p:cNvSpPr>
          <p:nvPr>
            <p:ph idx="1"/>
          </p:nvPr>
        </p:nvSpPr>
        <p:spPr/>
        <p:txBody>
          <a:bodyPr>
            <a:normAutofit/>
          </a:bodyPr>
          <a:lstStyle/>
          <a:p>
            <a:r>
              <a:rPr lang="en-US" sz="3600" dirty="0"/>
              <a:t>for variable in initial </a:t>
            </a:r>
            <a:r>
              <a:rPr lang="en-US" sz="3600" dirty="0" err="1"/>
              <a:t>value..final</a:t>
            </a:r>
            <a:r>
              <a:rPr lang="en-US" sz="3600" dirty="0"/>
              <a:t> value</a:t>
            </a:r>
          </a:p>
          <a:p>
            <a:r>
              <a:rPr lang="en-US" sz="3600" dirty="0"/>
              <a:t>Loop</a:t>
            </a:r>
          </a:p>
          <a:p>
            <a:r>
              <a:rPr lang="en-US" sz="3600" dirty="0"/>
              <a:t>Statements</a:t>
            </a:r>
          </a:p>
          <a:p>
            <a:r>
              <a:rPr lang="en-US" sz="3600" dirty="0"/>
              <a:t>End loop;</a:t>
            </a:r>
          </a:p>
          <a:p>
            <a:pPr marL="0" indent="0">
              <a:buNone/>
            </a:pPr>
            <a:endParaRPr lang="en-IN" sz="3600" dirty="0"/>
          </a:p>
        </p:txBody>
      </p:sp>
    </p:spTree>
    <p:extLst>
      <p:ext uri="{BB962C8B-B14F-4D97-AF65-F5344CB8AC3E}">
        <p14:creationId xmlns:p14="http://schemas.microsoft.com/office/powerpoint/2010/main" val="1109318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6138</TotalTime>
  <Words>2022</Words>
  <Application>Microsoft Office PowerPoint</Application>
  <PresentationFormat>Widescreen</PresentationFormat>
  <Paragraphs>379</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PL SQL</vt:lpstr>
      <vt:lpstr>PowerPoint Presentation</vt:lpstr>
      <vt:lpstr>Sections &amp; Description</vt:lpstr>
      <vt:lpstr>Basic structure of a PL/SQL block  </vt:lpstr>
      <vt:lpstr>The 'Hello World' Example </vt:lpstr>
      <vt:lpstr>PL/SQL Input Output Statements </vt:lpstr>
      <vt:lpstr>Output Statement </vt:lpstr>
      <vt:lpstr>Example </vt:lpstr>
      <vt:lpstr> PL/SQL Loop </vt:lpstr>
      <vt:lpstr>Example: Print Hello word five times</vt:lpstr>
      <vt:lpstr>Eg: Find area of the circle:</vt:lpstr>
      <vt:lpstr>PowerPoint Presentation</vt:lpstr>
      <vt:lpstr>Branching</vt:lpstr>
      <vt:lpstr>Eg:</vt:lpstr>
      <vt:lpstr>Loop reverse:</vt:lpstr>
      <vt:lpstr>Eg: Program to inverting a number</vt:lpstr>
      <vt:lpstr>Program list for next lab</vt:lpstr>
      <vt:lpstr>PL SQL Functions</vt:lpstr>
      <vt:lpstr>Syntax</vt:lpstr>
      <vt:lpstr>PowerPoint Presentation</vt:lpstr>
      <vt:lpstr>Eg1:PL/SQL Function that computes and returns the maximum of two values.</vt:lpstr>
      <vt:lpstr>Function Call</vt:lpstr>
      <vt:lpstr>Eg:2-Function : Add two numbers</vt:lpstr>
      <vt:lpstr>Eg:3-Create a table squares to store a set of values and their corresponding square values</vt:lpstr>
      <vt:lpstr>Function call</vt:lpstr>
      <vt:lpstr>PL-SQL PROCEDURE</vt:lpstr>
      <vt:lpstr>Syntax</vt:lpstr>
      <vt:lpstr>Parameter Mode &amp; Description</vt:lpstr>
      <vt:lpstr>IN &amp; OUT Mode Example 1 This program finds the minimum of two values. Here, the procedure takes two numbers using the IN mode and returns their minimum using the OUT parameters. </vt:lpstr>
      <vt:lpstr>Calling Program</vt:lpstr>
      <vt:lpstr>IN &amp; OUT Mode Example 2 This procedure computes the square of value of a passed value. This example shows how we can use the same parameter to accept a value and then return the result. </vt:lpstr>
      <vt:lpstr>Calling Program</vt:lpstr>
      <vt:lpstr>Eg.3 A Procedure called Deposit is created and stored in database. Create the table customer(A/c no, balance) and update the balance using the procedure Deposit.</vt:lpstr>
      <vt:lpstr>Program to deposit an amount in customer account</vt:lpstr>
      <vt:lpstr>PL/SQL - Triggers </vt:lpstr>
      <vt:lpstr>Benefits of Triggers </vt:lpstr>
      <vt:lpstr>Parts of trigger</vt:lpstr>
      <vt:lpstr>PowerPoint Presentation</vt:lpstr>
      <vt:lpstr>PowerPoint Presentation</vt:lpstr>
      <vt:lpstr>Eg: statement level trigger:</vt:lpstr>
      <vt:lpstr>PowerPoint Presentation</vt:lpstr>
      <vt:lpstr>PowerPoint Presentation</vt:lpstr>
      <vt:lpstr> ROW level trigger</vt:lpstr>
      <vt:lpstr>Eg:2, ROW level trigger:  CUSTOMERS table</vt:lpstr>
      <vt:lpstr>PowerPoint Presentation</vt:lpstr>
      <vt:lpstr>PowerPoint Presentation</vt:lpstr>
      <vt:lpstr>Triggering a Trigger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 SQL</dc:title>
  <dc:creator>HP</dc:creator>
  <cp:lastModifiedBy>HP</cp:lastModifiedBy>
  <cp:revision>107</cp:revision>
  <dcterms:created xsi:type="dcterms:W3CDTF">2023-06-13T16:09:48Z</dcterms:created>
  <dcterms:modified xsi:type="dcterms:W3CDTF">2024-04-14T06:31:56Z</dcterms:modified>
</cp:coreProperties>
</file>