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60" r:id="rId4"/>
    <p:sldId id="259" r:id="rId5"/>
    <p:sldId id="261" r:id="rId6"/>
    <p:sldId id="296" r:id="rId7"/>
    <p:sldId id="262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63" r:id="rId18"/>
    <p:sldId id="308" r:id="rId19"/>
    <p:sldId id="309" r:id="rId20"/>
    <p:sldId id="264" r:id="rId21"/>
    <p:sldId id="306" r:id="rId22"/>
    <p:sldId id="307" r:id="rId23"/>
    <p:sldId id="273" r:id="rId24"/>
    <p:sldId id="310" r:id="rId2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4DEEB"/>
    <a:srgbClr val="E9F2FD"/>
    <a:srgbClr val="193253"/>
    <a:srgbClr val="8CBBF7"/>
    <a:srgbClr val="7A8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E3D437-C589-48E6-9ED8-8124AF94C237}">
  <a:tblStyle styleId="{4EE3D437-C589-48E6-9ED8-8124AF94C2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77A056-1087-430A-9608-5CD287BEAE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19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56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01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47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84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19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237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330b2692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330b2692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905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330b2692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330b2692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42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511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644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161ec02cb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161ec02cb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7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11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82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38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" y="354780"/>
            <a:ext cx="9144000" cy="4561570"/>
            <a:chOff x="1" y="354780"/>
            <a:chExt cx="9144000" cy="45615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8530020" y="354780"/>
              <a:ext cx="613980" cy="898195"/>
              <a:chOff x="8428895" y="3836230"/>
              <a:chExt cx="613980" cy="898195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8428895" y="3836230"/>
                <a:ext cx="613980" cy="898195"/>
                <a:chOff x="6995008" y="3710305"/>
                <a:chExt cx="613980" cy="898195"/>
              </a:xfrm>
            </p:grpSpPr>
            <p:grpSp>
              <p:nvGrpSpPr>
                <p:cNvPr id="12" name="Google Shape;12;p2"/>
                <p:cNvGrpSpPr/>
                <p:nvPr/>
              </p:nvGrpSpPr>
              <p:grpSpPr>
                <a:xfrm rot="7465359" flipH="1">
                  <a:off x="7141256" y="3729005"/>
                  <a:ext cx="321483" cy="524007"/>
                  <a:chOff x="8651472" y="792816"/>
                  <a:chExt cx="321479" cy="524000"/>
                </a:xfrm>
              </p:grpSpPr>
              <p:sp>
                <p:nvSpPr>
                  <p:cNvPr id="13" name="Google Shape;13;p2"/>
                  <p:cNvSpPr/>
                  <p:nvPr/>
                </p:nvSpPr>
                <p:spPr>
                  <a:xfrm>
                    <a:off x="8651472" y="792816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14;p2"/>
                  <p:cNvSpPr/>
                  <p:nvPr/>
                </p:nvSpPr>
                <p:spPr>
                  <a:xfrm>
                    <a:off x="8894258" y="1238123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" name="Google Shape;15;p2"/>
                <p:cNvSpPr/>
                <p:nvPr/>
              </p:nvSpPr>
              <p:spPr>
                <a:xfrm rot="7465303" flipH="1">
                  <a:off x="7164138" y="43896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" name="Google Shape;16;p2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1" y="4135007"/>
              <a:ext cx="514722" cy="781344"/>
              <a:chOff x="83701" y="3914657"/>
              <a:chExt cx="514722" cy="781344"/>
            </a:xfrm>
          </p:grpSpPr>
          <p:grpSp>
            <p:nvGrpSpPr>
              <p:cNvPr id="18" name="Google Shape;18;p2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19" name="Google Shape;19;p2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" name="Google Shape;22;p2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" name="Google Shape;23;p2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" name="Google Shape;24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5" name="Google Shape;25;p2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715100" y="1043500"/>
            <a:ext cx="4607700" cy="23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715100" y="3538100"/>
            <a:ext cx="4607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8"/>
          <p:cNvGrpSpPr/>
          <p:nvPr/>
        </p:nvGrpSpPr>
        <p:grpSpPr>
          <a:xfrm rot="1164915">
            <a:off x="175368" y="261882"/>
            <a:ext cx="514704" cy="781315"/>
            <a:chOff x="83701" y="3914657"/>
            <a:chExt cx="514722" cy="781344"/>
          </a:xfrm>
        </p:grpSpPr>
        <p:grpSp>
          <p:nvGrpSpPr>
            <p:cNvPr id="208" name="Google Shape;208;p18"/>
            <p:cNvGrpSpPr/>
            <p:nvPr/>
          </p:nvGrpSpPr>
          <p:grpSpPr>
            <a:xfrm flipH="1">
              <a:off x="83701" y="3974218"/>
              <a:ext cx="369353" cy="721783"/>
              <a:chOff x="7205405" y="3810518"/>
              <a:chExt cx="369353" cy="721783"/>
            </a:xfrm>
          </p:grpSpPr>
          <p:grpSp>
            <p:nvGrpSpPr>
              <p:cNvPr id="209" name="Google Shape;209;p18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210" name="Google Shape;210;p18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18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2" name="Google Shape;212;p18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18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15" name="Google Shape;215;p18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720013" y="1366150"/>
            <a:ext cx="7704000" cy="1001700"/>
          </a:xfrm>
          <a:prstGeom prst="rect">
            <a:avLst/>
          </a:prstGeom>
          <a:solidFill>
            <a:srgbClr val="8CBBF7">
              <a:alpha val="5000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2"/>
          </p:nvPr>
        </p:nvSpPr>
        <p:spPr>
          <a:xfrm>
            <a:off x="719988" y="2481200"/>
            <a:ext cx="4711800" cy="1925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3"/>
          </p:nvPr>
        </p:nvSpPr>
        <p:spPr>
          <a:xfrm>
            <a:off x="5568313" y="2481200"/>
            <a:ext cx="2855700" cy="1925700"/>
          </a:xfrm>
          <a:prstGeom prst="rect">
            <a:avLst/>
          </a:prstGeom>
          <a:solidFill>
            <a:srgbClr val="193253">
              <a:alpha val="1000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>
            <a:off x="132201" y="354780"/>
            <a:ext cx="9011800" cy="4343445"/>
            <a:chOff x="132201" y="354780"/>
            <a:chExt cx="9011800" cy="4343445"/>
          </a:xfrm>
        </p:grpSpPr>
        <p:grpSp>
          <p:nvGrpSpPr>
            <p:cNvPr id="223" name="Google Shape;223;p19"/>
            <p:cNvGrpSpPr/>
            <p:nvPr/>
          </p:nvGrpSpPr>
          <p:grpSpPr>
            <a:xfrm>
              <a:off x="8530020" y="354780"/>
              <a:ext cx="613980" cy="898195"/>
              <a:chOff x="8428895" y="3836230"/>
              <a:chExt cx="613980" cy="898195"/>
            </a:xfrm>
          </p:grpSpPr>
          <p:grpSp>
            <p:nvGrpSpPr>
              <p:cNvPr id="224" name="Google Shape;224;p19"/>
              <p:cNvGrpSpPr/>
              <p:nvPr/>
            </p:nvGrpSpPr>
            <p:grpSpPr>
              <a:xfrm>
                <a:off x="8428895" y="3836230"/>
                <a:ext cx="613980" cy="898195"/>
                <a:chOff x="6995008" y="3710305"/>
                <a:chExt cx="613980" cy="898195"/>
              </a:xfrm>
            </p:grpSpPr>
            <p:grpSp>
              <p:nvGrpSpPr>
                <p:cNvPr id="225" name="Google Shape;225;p19"/>
                <p:cNvGrpSpPr/>
                <p:nvPr/>
              </p:nvGrpSpPr>
              <p:grpSpPr>
                <a:xfrm rot="7465359" flipH="1">
                  <a:off x="7141256" y="3729005"/>
                  <a:ext cx="321483" cy="524007"/>
                  <a:chOff x="8651472" y="792816"/>
                  <a:chExt cx="321479" cy="524000"/>
                </a:xfrm>
              </p:grpSpPr>
              <p:sp>
                <p:nvSpPr>
                  <p:cNvPr id="226" name="Google Shape;226;p19"/>
                  <p:cNvSpPr/>
                  <p:nvPr/>
                </p:nvSpPr>
                <p:spPr>
                  <a:xfrm>
                    <a:off x="8651472" y="792816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19"/>
                  <p:cNvSpPr/>
                  <p:nvPr/>
                </p:nvSpPr>
                <p:spPr>
                  <a:xfrm>
                    <a:off x="8894258" y="1238123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8" name="Google Shape;228;p19"/>
                <p:cNvSpPr/>
                <p:nvPr/>
              </p:nvSpPr>
              <p:spPr>
                <a:xfrm rot="7465303" flipH="1">
                  <a:off x="7164138" y="43896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9" name="Google Shape;229;p19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9"/>
            <p:cNvGrpSpPr/>
            <p:nvPr/>
          </p:nvGrpSpPr>
          <p:grpSpPr>
            <a:xfrm rot="10800000">
              <a:off x="132201" y="3916882"/>
              <a:ext cx="514722" cy="781344"/>
              <a:chOff x="83701" y="3914657"/>
              <a:chExt cx="514722" cy="781344"/>
            </a:xfrm>
          </p:grpSpPr>
          <p:grpSp>
            <p:nvGrpSpPr>
              <p:cNvPr id="231" name="Google Shape;231;p19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232" name="Google Shape;232;p19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233" name="Google Shape;233;p19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19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5" name="Google Shape;235;p19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" name="Google Shape;236;p19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" name="Google Shape;237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38" name="Google Shape;238;p19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1"/>
          </p:nvPr>
        </p:nvSpPr>
        <p:spPr>
          <a:xfrm>
            <a:off x="1666531" y="1651104"/>
            <a:ext cx="52575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2"/>
          </p:nvPr>
        </p:nvSpPr>
        <p:spPr>
          <a:xfrm>
            <a:off x="1666524" y="2756001"/>
            <a:ext cx="52575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3"/>
          </p:nvPr>
        </p:nvSpPr>
        <p:spPr>
          <a:xfrm>
            <a:off x="1666545" y="3860898"/>
            <a:ext cx="52575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4"/>
          </p:nvPr>
        </p:nvSpPr>
        <p:spPr>
          <a:xfrm>
            <a:off x="1666531" y="1410275"/>
            <a:ext cx="52575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5"/>
          </p:nvPr>
        </p:nvSpPr>
        <p:spPr>
          <a:xfrm>
            <a:off x="1666531" y="2515075"/>
            <a:ext cx="52575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6"/>
          </p:nvPr>
        </p:nvSpPr>
        <p:spPr>
          <a:xfrm>
            <a:off x="1666531" y="3619975"/>
            <a:ext cx="52575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0"/>
          <p:cNvGrpSpPr/>
          <p:nvPr/>
        </p:nvGrpSpPr>
        <p:grpSpPr>
          <a:xfrm>
            <a:off x="99251" y="354782"/>
            <a:ext cx="8988100" cy="4411144"/>
            <a:chOff x="99251" y="354782"/>
            <a:chExt cx="8988100" cy="4411144"/>
          </a:xfrm>
        </p:grpSpPr>
        <p:grpSp>
          <p:nvGrpSpPr>
            <p:cNvPr id="249" name="Google Shape;249;p20"/>
            <p:cNvGrpSpPr/>
            <p:nvPr/>
          </p:nvGrpSpPr>
          <p:grpSpPr>
            <a:xfrm>
              <a:off x="8473370" y="3867730"/>
              <a:ext cx="613980" cy="898195"/>
              <a:chOff x="8428895" y="3836230"/>
              <a:chExt cx="613980" cy="898195"/>
            </a:xfrm>
          </p:grpSpPr>
          <p:grpSp>
            <p:nvGrpSpPr>
              <p:cNvPr id="250" name="Google Shape;250;p20"/>
              <p:cNvGrpSpPr/>
              <p:nvPr/>
            </p:nvGrpSpPr>
            <p:grpSpPr>
              <a:xfrm>
                <a:off x="8428895" y="3836230"/>
                <a:ext cx="613980" cy="898195"/>
                <a:chOff x="6995008" y="3710305"/>
                <a:chExt cx="613980" cy="898195"/>
              </a:xfrm>
            </p:grpSpPr>
            <p:grpSp>
              <p:nvGrpSpPr>
                <p:cNvPr id="251" name="Google Shape;251;p20"/>
                <p:cNvGrpSpPr/>
                <p:nvPr/>
              </p:nvGrpSpPr>
              <p:grpSpPr>
                <a:xfrm rot="7465359" flipH="1">
                  <a:off x="7141256" y="3729005"/>
                  <a:ext cx="321483" cy="524007"/>
                  <a:chOff x="8651472" y="792816"/>
                  <a:chExt cx="321479" cy="524000"/>
                </a:xfrm>
              </p:grpSpPr>
              <p:sp>
                <p:nvSpPr>
                  <p:cNvPr id="252" name="Google Shape;252;p20"/>
                  <p:cNvSpPr/>
                  <p:nvPr/>
                </p:nvSpPr>
                <p:spPr>
                  <a:xfrm>
                    <a:off x="8651472" y="792816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20"/>
                  <p:cNvSpPr/>
                  <p:nvPr/>
                </p:nvSpPr>
                <p:spPr>
                  <a:xfrm>
                    <a:off x="8894258" y="1238123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54" name="Google Shape;254;p20"/>
                <p:cNvSpPr/>
                <p:nvPr/>
              </p:nvSpPr>
              <p:spPr>
                <a:xfrm rot="7465303" flipH="1">
                  <a:off x="7164138" y="43896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5" name="Google Shape;255;p20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20"/>
            <p:cNvGrpSpPr/>
            <p:nvPr/>
          </p:nvGrpSpPr>
          <p:grpSpPr>
            <a:xfrm>
              <a:off x="99251" y="354782"/>
              <a:ext cx="514722" cy="781344"/>
              <a:chOff x="83701" y="3914657"/>
              <a:chExt cx="514722" cy="781344"/>
            </a:xfrm>
          </p:grpSpPr>
          <p:grpSp>
            <p:nvGrpSpPr>
              <p:cNvPr id="257" name="Google Shape;257;p20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258" name="Google Shape;258;p20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259" name="Google Shape;259;p20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20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20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64" name="Google Shape;264;p20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"/>
          </p:nvPr>
        </p:nvSpPr>
        <p:spPr>
          <a:xfrm>
            <a:off x="1665875" y="1537975"/>
            <a:ext cx="2850600" cy="3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2"/>
          </p:nvPr>
        </p:nvSpPr>
        <p:spPr>
          <a:xfrm>
            <a:off x="1665876" y="1774874"/>
            <a:ext cx="2850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subTitle" idx="3"/>
          </p:nvPr>
        </p:nvSpPr>
        <p:spPr>
          <a:xfrm>
            <a:off x="5481917" y="1888847"/>
            <a:ext cx="2850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4"/>
          </p:nvPr>
        </p:nvSpPr>
        <p:spPr>
          <a:xfrm>
            <a:off x="1665876" y="3377975"/>
            <a:ext cx="2850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subTitle" idx="5"/>
          </p:nvPr>
        </p:nvSpPr>
        <p:spPr>
          <a:xfrm>
            <a:off x="5481917" y="3377975"/>
            <a:ext cx="2850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subTitle" idx="6"/>
          </p:nvPr>
        </p:nvSpPr>
        <p:spPr>
          <a:xfrm>
            <a:off x="1665875" y="3140190"/>
            <a:ext cx="2850600" cy="3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7"/>
          </p:nvPr>
        </p:nvSpPr>
        <p:spPr>
          <a:xfrm>
            <a:off x="5481915" y="1537975"/>
            <a:ext cx="2850600" cy="3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ubTitle" idx="8"/>
          </p:nvPr>
        </p:nvSpPr>
        <p:spPr>
          <a:xfrm>
            <a:off x="5481915" y="3140190"/>
            <a:ext cx="2850600" cy="3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1"/>
          <p:cNvGrpSpPr/>
          <p:nvPr/>
        </p:nvGrpSpPr>
        <p:grpSpPr>
          <a:xfrm>
            <a:off x="75526" y="796873"/>
            <a:ext cx="8922533" cy="3968403"/>
            <a:chOff x="75526" y="796873"/>
            <a:chExt cx="8922533" cy="3968403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75526" y="3983932"/>
              <a:ext cx="514722" cy="781344"/>
              <a:chOff x="83701" y="3914657"/>
              <a:chExt cx="514722" cy="781344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279" name="Google Shape;279;p21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280" name="Google Shape;280;p21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21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82" name="Google Shape;282;p21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3" name="Google Shape;283;p21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1"/>
            <p:cNvGrpSpPr/>
            <p:nvPr/>
          </p:nvGrpSpPr>
          <p:grpSpPr>
            <a:xfrm rot="4815871">
              <a:off x="8362495" y="866206"/>
              <a:ext cx="613981" cy="561406"/>
              <a:chOff x="8428895" y="3836230"/>
              <a:chExt cx="613980" cy="561406"/>
            </a:xfrm>
          </p:grpSpPr>
          <p:grpSp>
            <p:nvGrpSpPr>
              <p:cNvPr id="285" name="Google Shape;285;p21"/>
              <p:cNvGrpSpPr/>
              <p:nvPr/>
            </p:nvGrpSpPr>
            <p:grpSpPr>
              <a:xfrm rot="7465359" flipH="1">
                <a:off x="8575144" y="3854930"/>
                <a:ext cx="321483" cy="524007"/>
                <a:chOff x="8651472" y="792816"/>
                <a:chExt cx="321479" cy="524000"/>
              </a:xfrm>
            </p:grpSpPr>
            <p:sp>
              <p:nvSpPr>
                <p:cNvPr id="286" name="Google Shape;286;p21"/>
                <p:cNvSpPr/>
                <p:nvPr/>
              </p:nvSpPr>
              <p:spPr>
                <a:xfrm>
                  <a:off x="8651472" y="792816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1"/>
                <p:cNvSpPr/>
                <p:nvPr/>
              </p:nvSpPr>
              <p:spPr>
                <a:xfrm>
                  <a:off x="8894258" y="1238123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8" name="Google Shape;288;p21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" name="Google Shape;289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90" name="Google Shape;290;p21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1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1"/>
          </p:nvPr>
        </p:nvSpPr>
        <p:spPr>
          <a:xfrm>
            <a:off x="721594" y="1772749"/>
            <a:ext cx="2084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2"/>
          </p:nvPr>
        </p:nvSpPr>
        <p:spPr>
          <a:xfrm>
            <a:off x="3529050" y="1772749"/>
            <a:ext cx="2084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3"/>
          </p:nvPr>
        </p:nvSpPr>
        <p:spPr>
          <a:xfrm>
            <a:off x="721594" y="3382123"/>
            <a:ext cx="20859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4"/>
          </p:nvPr>
        </p:nvSpPr>
        <p:spPr>
          <a:xfrm>
            <a:off x="3529050" y="3382123"/>
            <a:ext cx="20859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5"/>
          </p:nvPr>
        </p:nvSpPr>
        <p:spPr>
          <a:xfrm>
            <a:off x="6336497" y="1772749"/>
            <a:ext cx="2084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6"/>
          </p:nvPr>
        </p:nvSpPr>
        <p:spPr>
          <a:xfrm>
            <a:off x="6336497" y="3382123"/>
            <a:ext cx="2084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7"/>
          </p:nvPr>
        </p:nvSpPr>
        <p:spPr>
          <a:xfrm>
            <a:off x="721594" y="1518477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8"/>
          </p:nvPr>
        </p:nvSpPr>
        <p:spPr>
          <a:xfrm>
            <a:off x="3529050" y="1518477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9"/>
          </p:nvPr>
        </p:nvSpPr>
        <p:spPr>
          <a:xfrm>
            <a:off x="6336506" y="1518477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3"/>
          </p:nvPr>
        </p:nvSpPr>
        <p:spPr>
          <a:xfrm>
            <a:off x="721594" y="3125286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subTitle" idx="14"/>
          </p:nvPr>
        </p:nvSpPr>
        <p:spPr>
          <a:xfrm>
            <a:off x="3529050" y="3125286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15"/>
          </p:nvPr>
        </p:nvSpPr>
        <p:spPr>
          <a:xfrm>
            <a:off x="6336506" y="3125286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0" y="4769425"/>
            <a:ext cx="9144000" cy="37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23"/>
          <p:cNvGrpSpPr/>
          <p:nvPr/>
        </p:nvGrpSpPr>
        <p:grpSpPr>
          <a:xfrm>
            <a:off x="162370" y="174107"/>
            <a:ext cx="8903382" cy="4403558"/>
            <a:chOff x="162370" y="174107"/>
            <a:chExt cx="8903382" cy="4403558"/>
          </a:xfrm>
        </p:grpSpPr>
        <p:grpSp>
          <p:nvGrpSpPr>
            <p:cNvPr id="315" name="Google Shape;315;p23"/>
            <p:cNvGrpSpPr/>
            <p:nvPr/>
          </p:nvGrpSpPr>
          <p:grpSpPr>
            <a:xfrm rot="10800000" flipH="1">
              <a:off x="162370" y="3855882"/>
              <a:ext cx="369353" cy="721783"/>
              <a:chOff x="7205405" y="3810518"/>
              <a:chExt cx="369353" cy="721783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9" name="Google Shape;319;p23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3"/>
            <p:cNvSpPr/>
            <p:nvPr/>
          </p:nvSpPr>
          <p:spPr>
            <a:xfrm rot="10800000">
              <a:off x="531726" y="4073538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3"/>
            <p:cNvGrpSpPr/>
            <p:nvPr/>
          </p:nvGrpSpPr>
          <p:grpSpPr>
            <a:xfrm rot="10800000" flipH="1">
              <a:off x="8572220" y="174107"/>
              <a:ext cx="369353" cy="721783"/>
              <a:chOff x="7205405" y="3810518"/>
              <a:chExt cx="369353" cy="721783"/>
            </a:xfrm>
          </p:grpSpPr>
          <p:grpSp>
            <p:nvGrpSpPr>
              <p:cNvPr id="322" name="Google Shape;322;p23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23" name="Google Shape;323;p23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5" name="Google Shape;325;p23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3"/>
            <p:cNvSpPr/>
            <p:nvPr/>
          </p:nvSpPr>
          <p:spPr>
            <a:xfrm rot="10800000">
              <a:off x="8941576" y="391763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4"/>
          <p:cNvGrpSpPr/>
          <p:nvPr/>
        </p:nvGrpSpPr>
        <p:grpSpPr>
          <a:xfrm rot="5400000">
            <a:off x="1997225" y="-1997564"/>
            <a:ext cx="5148986" cy="9144114"/>
            <a:chOff x="0" y="0"/>
            <a:chExt cx="9144000" cy="5143500"/>
          </a:xfrm>
        </p:grpSpPr>
        <p:sp>
          <p:nvSpPr>
            <p:cNvPr id="329" name="Google Shape;329;p24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4"/>
          <p:cNvGrpSpPr/>
          <p:nvPr/>
        </p:nvGrpSpPr>
        <p:grpSpPr>
          <a:xfrm>
            <a:off x="429407" y="-9"/>
            <a:ext cx="8267124" cy="5065350"/>
            <a:chOff x="429407" y="-9"/>
            <a:chExt cx="8267124" cy="5065350"/>
          </a:xfrm>
        </p:grpSpPr>
        <p:grpSp>
          <p:nvGrpSpPr>
            <p:cNvPr id="332" name="Google Shape;332;p24"/>
            <p:cNvGrpSpPr/>
            <p:nvPr/>
          </p:nvGrpSpPr>
          <p:grpSpPr>
            <a:xfrm rot="6051561" flipH="1">
              <a:off x="633953" y="4455084"/>
              <a:ext cx="369355" cy="721788"/>
              <a:chOff x="7205405" y="3810518"/>
              <a:chExt cx="369353" cy="721783"/>
            </a:xfrm>
          </p:grpSpPr>
          <p:grpSp>
            <p:nvGrpSpPr>
              <p:cNvPr id="333" name="Google Shape;333;p24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34" name="Google Shape;334;p24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4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6" name="Google Shape;336;p24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7" name="Google Shape;337;p24"/>
            <p:cNvSpPr/>
            <p:nvPr/>
          </p:nvSpPr>
          <p:spPr>
            <a:xfrm rot="6051372">
              <a:off x="561988" y="4379024"/>
              <a:ext cx="124174" cy="119734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24"/>
            <p:cNvGrpSpPr/>
            <p:nvPr/>
          </p:nvGrpSpPr>
          <p:grpSpPr>
            <a:xfrm rot="6299960" flipH="1">
              <a:off x="8115480" y="-89112"/>
              <a:ext cx="369342" cy="721761"/>
              <a:chOff x="7205405" y="3810518"/>
              <a:chExt cx="369353" cy="721783"/>
            </a:xfrm>
          </p:grpSpPr>
          <p:grpSp>
            <p:nvGrpSpPr>
              <p:cNvPr id="339" name="Google Shape;339;p24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40" name="Google Shape;340;p24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4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 rot="6051372">
              <a:off x="8497488" y="631524"/>
              <a:ext cx="124174" cy="119734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4"/>
          <p:cNvGrpSpPr/>
          <p:nvPr/>
        </p:nvGrpSpPr>
        <p:grpSpPr>
          <a:xfrm flipH="1">
            <a:off x="37126" y="373655"/>
            <a:ext cx="9030675" cy="4384720"/>
            <a:chOff x="113326" y="373655"/>
            <a:chExt cx="9030675" cy="4384720"/>
          </a:xfrm>
        </p:grpSpPr>
        <p:grpSp>
          <p:nvGrpSpPr>
            <p:cNvPr id="146" name="Google Shape;146;p14"/>
            <p:cNvGrpSpPr/>
            <p:nvPr/>
          </p:nvGrpSpPr>
          <p:grpSpPr>
            <a:xfrm rot="10800000" flipH="1">
              <a:off x="8530020" y="3860180"/>
              <a:ext cx="613980" cy="898195"/>
              <a:chOff x="8428895" y="3836230"/>
              <a:chExt cx="613980" cy="898195"/>
            </a:xfrm>
          </p:grpSpPr>
          <p:grpSp>
            <p:nvGrpSpPr>
              <p:cNvPr id="147" name="Google Shape;147;p14"/>
              <p:cNvGrpSpPr/>
              <p:nvPr/>
            </p:nvGrpSpPr>
            <p:grpSpPr>
              <a:xfrm>
                <a:off x="8428895" y="3836230"/>
                <a:ext cx="613980" cy="898195"/>
                <a:chOff x="6995008" y="3710305"/>
                <a:chExt cx="613980" cy="898195"/>
              </a:xfrm>
            </p:grpSpPr>
            <p:grpSp>
              <p:nvGrpSpPr>
                <p:cNvPr id="148" name="Google Shape;148;p14"/>
                <p:cNvGrpSpPr/>
                <p:nvPr/>
              </p:nvGrpSpPr>
              <p:grpSpPr>
                <a:xfrm rot="7465359" flipH="1">
                  <a:off x="7141256" y="3729005"/>
                  <a:ext cx="321483" cy="524007"/>
                  <a:chOff x="8651472" y="792816"/>
                  <a:chExt cx="321479" cy="524000"/>
                </a:xfrm>
              </p:grpSpPr>
              <p:sp>
                <p:nvSpPr>
                  <p:cNvPr id="149" name="Google Shape;149;p14"/>
                  <p:cNvSpPr/>
                  <p:nvPr/>
                </p:nvSpPr>
                <p:spPr>
                  <a:xfrm>
                    <a:off x="8651472" y="792816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14"/>
                  <p:cNvSpPr/>
                  <p:nvPr/>
                </p:nvSpPr>
                <p:spPr>
                  <a:xfrm>
                    <a:off x="8894258" y="1238123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1" name="Google Shape;151;p14"/>
                <p:cNvSpPr/>
                <p:nvPr/>
              </p:nvSpPr>
              <p:spPr>
                <a:xfrm rot="7465303" flipH="1">
                  <a:off x="7164138" y="43896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" name="Google Shape;152;p14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4"/>
            <p:cNvGrpSpPr/>
            <p:nvPr/>
          </p:nvGrpSpPr>
          <p:grpSpPr>
            <a:xfrm rot="10800000" flipH="1">
              <a:off x="113326" y="373655"/>
              <a:ext cx="514722" cy="781344"/>
              <a:chOff x="83701" y="3914657"/>
              <a:chExt cx="514722" cy="781344"/>
            </a:xfrm>
          </p:grpSpPr>
          <p:grpSp>
            <p:nvGrpSpPr>
              <p:cNvPr id="154" name="Google Shape;154;p14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155" name="Google Shape;155;p14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156" name="Google Shape;156;p14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14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8" name="Google Shape;158;p14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" name="Google Shape;159;p14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1" name="Google Shape;161;p14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973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>
            <a:spLocks noGrp="1"/>
          </p:cNvSpPr>
          <p:nvPr>
            <p:ph type="pic" idx="2"/>
          </p:nvPr>
        </p:nvSpPr>
        <p:spPr>
          <a:xfrm>
            <a:off x="5710000" y="534875"/>
            <a:ext cx="2718900" cy="4073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" name="Google Shape;31;p3"/>
          <p:cNvGrpSpPr/>
          <p:nvPr/>
        </p:nvGrpSpPr>
        <p:grpSpPr>
          <a:xfrm rot="-5400000">
            <a:off x="509001" y="144319"/>
            <a:ext cx="514722" cy="781344"/>
            <a:chOff x="83701" y="3914657"/>
            <a:chExt cx="514722" cy="78134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83701" y="3974218"/>
              <a:ext cx="369353" cy="721783"/>
              <a:chOff x="7205405" y="3810518"/>
              <a:chExt cx="369353" cy="721783"/>
            </a:xfrm>
          </p:grpSpPr>
          <p:grpSp>
            <p:nvGrpSpPr>
              <p:cNvPr id="33" name="Google Shape;33;p3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4" name="Google Shape;34;p3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3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" name="Google Shape;36;p3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9" name="Google Shape;39;p3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7450" y="3315275"/>
            <a:ext cx="48927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3" hasCustomPrompt="1"/>
          </p:nvPr>
        </p:nvSpPr>
        <p:spPr>
          <a:xfrm>
            <a:off x="893725" y="2124575"/>
            <a:ext cx="1117500" cy="1016100"/>
          </a:xfrm>
          <a:prstGeom prst="rect">
            <a:avLst/>
          </a:prstGeom>
          <a:solidFill>
            <a:schemeClr val="accent4"/>
          </a:solidFill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8428899" y="302558"/>
            <a:ext cx="649028" cy="756594"/>
            <a:chOff x="8428899" y="302558"/>
            <a:chExt cx="649028" cy="756594"/>
          </a:xfrm>
        </p:grpSpPr>
        <p:grpSp>
          <p:nvGrpSpPr>
            <p:cNvPr id="51" name="Google Shape;51;p5"/>
            <p:cNvGrpSpPr/>
            <p:nvPr/>
          </p:nvGrpSpPr>
          <p:grpSpPr>
            <a:xfrm rot="-7200044" flipH="1">
              <a:off x="8573952" y="533107"/>
              <a:ext cx="400526" cy="470148"/>
              <a:chOff x="8556325" y="615074"/>
              <a:chExt cx="400535" cy="470159"/>
            </a:xfrm>
          </p:grpSpPr>
          <p:sp>
            <p:nvSpPr>
              <p:cNvPr id="52" name="Google Shape;52;p5"/>
              <p:cNvSpPr/>
              <p:nvPr/>
            </p:nvSpPr>
            <p:spPr>
              <a:xfrm>
                <a:off x="8832684" y="85600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595316" y="615074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6325" y="1006539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rot="7465303" flipH="1">
              <a:off x="8460788" y="34292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7" name="Google Shape;57;p5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667569" y="3380125"/>
            <a:ext cx="4253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1667571" y="1775198"/>
            <a:ext cx="4253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667571" y="1461100"/>
            <a:ext cx="42534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1667571" y="3065951"/>
            <a:ext cx="42534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6"/>
          <p:cNvGrpSpPr/>
          <p:nvPr/>
        </p:nvGrpSpPr>
        <p:grpSpPr>
          <a:xfrm>
            <a:off x="113326" y="373655"/>
            <a:ext cx="9030675" cy="4384720"/>
            <a:chOff x="113326" y="373655"/>
            <a:chExt cx="9030675" cy="4384720"/>
          </a:xfrm>
        </p:grpSpPr>
        <p:grpSp>
          <p:nvGrpSpPr>
            <p:cNvPr id="66" name="Google Shape;66;p6"/>
            <p:cNvGrpSpPr/>
            <p:nvPr/>
          </p:nvGrpSpPr>
          <p:grpSpPr>
            <a:xfrm rot="10800000" flipH="1">
              <a:off x="8530020" y="3860180"/>
              <a:ext cx="613980" cy="898195"/>
              <a:chOff x="8428895" y="3836230"/>
              <a:chExt cx="613980" cy="898195"/>
            </a:xfrm>
          </p:grpSpPr>
          <p:grpSp>
            <p:nvGrpSpPr>
              <p:cNvPr id="67" name="Google Shape;67;p6"/>
              <p:cNvGrpSpPr/>
              <p:nvPr/>
            </p:nvGrpSpPr>
            <p:grpSpPr>
              <a:xfrm>
                <a:off x="8428895" y="3836230"/>
                <a:ext cx="613980" cy="898195"/>
                <a:chOff x="6995008" y="3710305"/>
                <a:chExt cx="613980" cy="898195"/>
              </a:xfrm>
            </p:grpSpPr>
            <p:grpSp>
              <p:nvGrpSpPr>
                <p:cNvPr id="68" name="Google Shape;68;p6"/>
                <p:cNvGrpSpPr/>
                <p:nvPr/>
              </p:nvGrpSpPr>
              <p:grpSpPr>
                <a:xfrm rot="7465359" flipH="1">
                  <a:off x="7141256" y="3729005"/>
                  <a:ext cx="321483" cy="524007"/>
                  <a:chOff x="8651472" y="792816"/>
                  <a:chExt cx="321479" cy="524000"/>
                </a:xfrm>
              </p:grpSpPr>
              <p:sp>
                <p:nvSpPr>
                  <p:cNvPr id="69" name="Google Shape;69;p6"/>
                  <p:cNvSpPr/>
                  <p:nvPr/>
                </p:nvSpPr>
                <p:spPr>
                  <a:xfrm>
                    <a:off x="8651472" y="792816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6"/>
                  <p:cNvSpPr/>
                  <p:nvPr/>
                </p:nvSpPr>
                <p:spPr>
                  <a:xfrm>
                    <a:off x="8894258" y="1238123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1" name="Google Shape;71;p6"/>
                <p:cNvSpPr/>
                <p:nvPr/>
              </p:nvSpPr>
              <p:spPr>
                <a:xfrm rot="7465303" flipH="1">
                  <a:off x="7164138" y="43896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" name="Google Shape;72;p6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6"/>
            <p:cNvGrpSpPr/>
            <p:nvPr/>
          </p:nvGrpSpPr>
          <p:grpSpPr>
            <a:xfrm rot="10800000" flipH="1">
              <a:off x="113326" y="373655"/>
              <a:ext cx="514722" cy="781344"/>
              <a:chOff x="83701" y="3914657"/>
              <a:chExt cx="514722" cy="781344"/>
            </a:xfrm>
          </p:grpSpPr>
          <p:grpSp>
            <p:nvGrpSpPr>
              <p:cNvPr id="74" name="Google Shape;74;p6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75" name="Google Shape;75;p6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76" name="Google Shape;76;p6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6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" name="Google Shape;78;p6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" name="Google Shape;79;p6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" name="Google Shape;80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1" name="Google Shape;81;p6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6" name="Google Shape;86;p7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3911875" y="10255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3911875" y="1537575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"/>
          <p:cNvSpPr>
            <a:spLocks noGrp="1"/>
          </p:cNvSpPr>
          <p:nvPr>
            <p:ph type="pic" idx="2"/>
          </p:nvPr>
        </p:nvSpPr>
        <p:spPr>
          <a:xfrm>
            <a:off x="715100" y="535000"/>
            <a:ext cx="2718900" cy="407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" name="Google Shape;93;p8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8" name="Google Shape;98;p9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4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mmanuelfwerr/thyroid-disease-dat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ctrTitle"/>
          </p:nvPr>
        </p:nvSpPr>
        <p:spPr>
          <a:xfrm>
            <a:off x="260643" y="1026481"/>
            <a:ext cx="5719877" cy="23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Thyroid Detection Using </a:t>
            </a:r>
            <a:br>
              <a:rPr lang="en" sz="4600" dirty="0"/>
            </a:br>
            <a:r>
              <a:rPr lang="en" sz="4600" dirty="0"/>
              <a:t>Machine Learning</a:t>
            </a:r>
            <a:endParaRPr sz="4600" dirty="0"/>
          </a:p>
        </p:txBody>
      </p:sp>
      <p:sp>
        <p:nvSpPr>
          <p:cNvPr id="356" name="Google Shape;356;p28"/>
          <p:cNvSpPr/>
          <p:nvPr/>
        </p:nvSpPr>
        <p:spPr>
          <a:xfrm rot="2127605">
            <a:off x="5864662" y="1429387"/>
            <a:ext cx="3472690" cy="2142958"/>
          </a:xfrm>
          <a:custGeom>
            <a:avLst/>
            <a:gdLst/>
            <a:ahLst/>
            <a:cxnLst/>
            <a:rect l="l" t="t" r="r" b="b"/>
            <a:pathLst>
              <a:path w="38996" h="24064" extrusionOk="0">
                <a:moveTo>
                  <a:pt x="19660" y="1"/>
                </a:moveTo>
                <a:cubicBezTo>
                  <a:pt x="19493" y="1"/>
                  <a:pt x="19326" y="3"/>
                  <a:pt x="19160" y="7"/>
                </a:cubicBezTo>
                <a:cubicBezTo>
                  <a:pt x="18045" y="33"/>
                  <a:pt x="16952" y="151"/>
                  <a:pt x="15906" y="360"/>
                </a:cubicBezTo>
                <a:cubicBezTo>
                  <a:pt x="13762" y="790"/>
                  <a:pt x="11690" y="1581"/>
                  <a:pt x="9815" y="2706"/>
                </a:cubicBezTo>
                <a:cubicBezTo>
                  <a:pt x="7056" y="4364"/>
                  <a:pt x="4739" y="6740"/>
                  <a:pt x="3122" y="9520"/>
                </a:cubicBezTo>
                <a:cubicBezTo>
                  <a:pt x="1459" y="12374"/>
                  <a:pt x="0" y="16031"/>
                  <a:pt x="1159" y="19335"/>
                </a:cubicBezTo>
                <a:cubicBezTo>
                  <a:pt x="1736" y="20982"/>
                  <a:pt x="2979" y="22372"/>
                  <a:pt x="4521" y="23190"/>
                </a:cubicBezTo>
                <a:cubicBezTo>
                  <a:pt x="5688" y="23810"/>
                  <a:pt x="6922" y="24063"/>
                  <a:pt x="8167" y="24063"/>
                </a:cubicBezTo>
                <a:cubicBezTo>
                  <a:pt x="10017" y="24063"/>
                  <a:pt x="11890" y="23504"/>
                  <a:pt x="13601" y="22761"/>
                </a:cubicBezTo>
                <a:cubicBezTo>
                  <a:pt x="15861" y="21778"/>
                  <a:pt x="18139" y="20453"/>
                  <a:pt x="20628" y="20453"/>
                </a:cubicBezTo>
                <a:cubicBezTo>
                  <a:pt x="21029" y="20453"/>
                  <a:pt x="21436" y="20487"/>
                  <a:pt x="21849" y="20563"/>
                </a:cubicBezTo>
                <a:cubicBezTo>
                  <a:pt x="24316" y="21016"/>
                  <a:pt x="26366" y="22625"/>
                  <a:pt x="28787" y="23221"/>
                </a:cubicBezTo>
                <a:cubicBezTo>
                  <a:pt x="29393" y="23370"/>
                  <a:pt x="29973" y="23441"/>
                  <a:pt x="30526" y="23441"/>
                </a:cubicBezTo>
                <a:cubicBezTo>
                  <a:pt x="36183" y="23441"/>
                  <a:pt x="38995" y="16108"/>
                  <a:pt x="37439" y="11086"/>
                </a:cubicBezTo>
                <a:cubicBezTo>
                  <a:pt x="35208" y="3883"/>
                  <a:pt x="27022" y="1"/>
                  <a:pt x="19660" y="1"/>
                </a:cubicBezTo>
                <a:close/>
              </a:path>
            </a:pathLst>
          </a:custGeom>
          <a:solidFill>
            <a:srgbClr val="8CBBF7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6273826" y="1038216"/>
            <a:ext cx="2349570" cy="2925300"/>
            <a:chOff x="3876798" y="571301"/>
            <a:chExt cx="1033414" cy="1286581"/>
          </a:xfrm>
        </p:grpSpPr>
        <p:sp>
          <p:nvSpPr>
            <p:cNvPr id="358" name="Google Shape;358;p28"/>
            <p:cNvSpPr/>
            <p:nvPr/>
          </p:nvSpPr>
          <p:spPr>
            <a:xfrm>
              <a:off x="4212806" y="1131547"/>
              <a:ext cx="360953" cy="221151"/>
            </a:xfrm>
            <a:custGeom>
              <a:avLst/>
              <a:gdLst/>
              <a:ahLst/>
              <a:cxnLst/>
              <a:rect l="l" t="t" r="r" b="b"/>
              <a:pathLst>
                <a:path w="8293" h="5081" extrusionOk="0">
                  <a:moveTo>
                    <a:pt x="0" y="1"/>
                  </a:moveTo>
                  <a:lnTo>
                    <a:pt x="0" y="5080"/>
                  </a:lnTo>
                  <a:lnTo>
                    <a:pt x="8293" y="5080"/>
                  </a:lnTo>
                  <a:lnTo>
                    <a:pt x="8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4270215" y="1788678"/>
              <a:ext cx="245481" cy="69205"/>
            </a:xfrm>
            <a:custGeom>
              <a:avLst/>
              <a:gdLst/>
              <a:ahLst/>
              <a:cxnLst/>
              <a:rect l="l" t="t" r="r" b="b"/>
              <a:pathLst>
                <a:path w="5640" h="1590" extrusionOk="0">
                  <a:moveTo>
                    <a:pt x="47" y="1"/>
                  </a:moveTo>
                  <a:cubicBezTo>
                    <a:pt x="15" y="465"/>
                    <a:pt x="0" y="931"/>
                    <a:pt x="4" y="1398"/>
                  </a:cubicBezTo>
                  <a:cubicBezTo>
                    <a:pt x="1010" y="1527"/>
                    <a:pt x="2017" y="1589"/>
                    <a:pt x="3022" y="1589"/>
                  </a:cubicBezTo>
                  <a:cubicBezTo>
                    <a:pt x="3884" y="1589"/>
                    <a:pt x="4743" y="1543"/>
                    <a:pt x="5599" y="1453"/>
                  </a:cubicBezTo>
                  <a:lnTo>
                    <a:pt x="5598" y="1440"/>
                  </a:lnTo>
                  <a:cubicBezTo>
                    <a:pt x="5612" y="962"/>
                    <a:pt x="5626" y="483"/>
                    <a:pt x="5640" y="5"/>
                  </a:cubicBezTo>
                  <a:lnTo>
                    <a:pt x="5640" y="5"/>
                  </a:lnTo>
                  <a:cubicBezTo>
                    <a:pt x="4722" y="181"/>
                    <a:pt x="3787" y="269"/>
                    <a:pt x="2853" y="269"/>
                  </a:cubicBezTo>
                  <a:cubicBezTo>
                    <a:pt x="1912" y="269"/>
                    <a:pt x="971" y="179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267908" y="1630249"/>
              <a:ext cx="250312" cy="60152"/>
            </a:xfrm>
            <a:custGeom>
              <a:avLst/>
              <a:gdLst/>
              <a:ahLst/>
              <a:cxnLst/>
              <a:rect l="l" t="t" r="r" b="b"/>
              <a:pathLst>
                <a:path w="5751" h="1382" extrusionOk="0">
                  <a:moveTo>
                    <a:pt x="5749" y="1"/>
                  </a:moveTo>
                  <a:cubicBezTo>
                    <a:pt x="4757" y="124"/>
                    <a:pt x="3750" y="183"/>
                    <a:pt x="2734" y="183"/>
                  </a:cubicBezTo>
                  <a:cubicBezTo>
                    <a:pt x="1829" y="183"/>
                    <a:pt x="917" y="136"/>
                    <a:pt x="1" y="46"/>
                  </a:cubicBezTo>
                  <a:lnTo>
                    <a:pt x="0" y="55"/>
                  </a:lnTo>
                  <a:cubicBezTo>
                    <a:pt x="11" y="459"/>
                    <a:pt x="20" y="862"/>
                    <a:pt x="31" y="1266"/>
                  </a:cubicBezTo>
                  <a:cubicBezTo>
                    <a:pt x="979" y="1342"/>
                    <a:pt x="1936" y="1382"/>
                    <a:pt x="2896" y="1382"/>
                  </a:cubicBezTo>
                  <a:cubicBezTo>
                    <a:pt x="3839" y="1382"/>
                    <a:pt x="4785" y="1343"/>
                    <a:pt x="5727" y="1261"/>
                  </a:cubicBezTo>
                  <a:lnTo>
                    <a:pt x="5726" y="1250"/>
                  </a:lnTo>
                  <a:cubicBezTo>
                    <a:pt x="5716" y="836"/>
                    <a:pt x="5724" y="422"/>
                    <a:pt x="5750" y="9"/>
                  </a:cubicBezTo>
                  <a:lnTo>
                    <a:pt x="5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4267908" y="1468991"/>
              <a:ext cx="249703" cy="61066"/>
            </a:xfrm>
            <a:custGeom>
              <a:avLst/>
              <a:gdLst/>
              <a:ahLst/>
              <a:cxnLst/>
              <a:rect l="l" t="t" r="r" b="b"/>
              <a:pathLst>
                <a:path w="5737" h="1403" extrusionOk="0">
                  <a:moveTo>
                    <a:pt x="0" y="0"/>
                  </a:moveTo>
                  <a:lnTo>
                    <a:pt x="0" y="1361"/>
                  </a:lnTo>
                  <a:cubicBezTo>
                    <a:pt x="282" y="1336"/>
                    <a:pt x="565" y="1324"/>
                    <a:pt x="848" y="1324"/>
                  </a:cubicBezTo>
                  <a:cubicBezTo>
                    <a:pt x="1069" y="1324"/>
                    <a:pt x="1291" y="1332"/>
                    <a:pt x="1512" y="1347"/>
                  </a:cubicBezTo>
                  <a:cubicBezTo>
                    <a:pt x="2056" y="1384"/>
                    <a:pt x="2602" y="1402"/>
                    <a:pt x="3147" y="1402"/>
                  </a:cubicBezTo>
                  <a:cubicBezTo>
                    <a:pt x="3809" y="1402"/>
                    <a:pt x="4471" y="1375"/>
                    <a:pt x="5131" y="1320"/>
                  </a:cubicBezTo>
                  <a:lnTo>
                    <a:pt x="5736" y="1293"/>
                  </a:lnTo>
                  <a:lnTo>
                    <a:pt x="5736" y="16"/>
                  </a:lnTo>
                  <a:lnTo>
                    <a:pt x="5735" y="16"/>
                  </a:lnTo>
                  <a:cubicBezTo>
                    <a:pt x="4806" y="198"/>
                    <a:pt x="3859" y="288"/>
                    <a:pt x="2912" y="288"/>
                  </a:cubicBezTo>
                  <a:cubicBezTo>
                    <a:pt x="1935" y="288"/>
                    <a:pt x="958" y="19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252152" y="1362400"/>
              <a:ext cx="284828" cy="119128"/>
            </a:xfrm>
            <a:custGeom>
              <a:avLst/>
              <a:gdLst/>
              <a:ahLst/>
              <a:cxnLst/>
              <a:rect l="l" t="t" r="r" b="b"/>
              <a:pathLst>
                <a:path w="6544" h="2737" extrusionOk="0">
                  <a:moveTo>
                    <a:pt x="6543" y="0"/>
                  </a:moveTo>
                  <a:lnTo>
                    <a:pt x="6543" y="0"/>
                  </a:lnTo>
                  <a:cubicBezTo>
                    <a:pt x="6429" y="57"/>
                    <a:pt x="6265" y="75"/>
                    <a:pt x="6108" y="88"/>
                  </a:cubicBezTo>
                  <a:cubicBezTo>
                    <a:pt x="5157" y="171"/>
                    <a:pt x="4203" y="211"/>
                    <a:pt x="3250" y="211"/>
                  </a:cubicBezTo>
                  <a:cubicBezTo>
                    <a:pt x="2191" y="211"/>
                    <a:pt x="1135" y="162"/>
                    <a:pt x="90" y="70"/>
                  </a:cubicBezTo>
                  <a:cubicBezTo>
                    <a:pt x="10" y="223"/>
                    <a:pt x="4" y="404"/>
                    <a:pt x="3" y="578"/>
                  </a:cubicBezTo>
                  <a:cubicBezTo>
                    <a:pt x="0" y="1168"/>
                    <a:pt x="25" y="1759"/>
                    <a:pt x="69" y="2387"/>
                  </a:cubicBezTo>
                  <a:cubicBezTo>
                    <a:pt x="167" y="2409"/>
                    <a:pt x="264" y="2429"/>
                    <a:pt x="362" y="2449"/>
                  </a:cubicBezTo>
                  <a:cubicBezTo>
                    <a:pt x="1320" y="2641"/>
                    <a:pt x="2297" y="2737"/>
                    <a:pt x="3274" y="2737"/>
                  </a:cubicBezTo>
                  <a:cubicBezTo>
                    <a:pt x="4221" y="2737"/>
                    <a:pt x="5168" y="2647"/>
                    <a:pt x="6098" y="2465"/>
                  </a:cubicBezTo>
                  <a:cubicBezTo>
                    <a:pt x="6214" y="2443"/>
                    <a:pt x="6332" y="2419"/>
                    <a:pt x="6448" y="2393"/>
                  </a:cubicBezTo>
                  <a:cubicBezTo>
                    <a:pt x="6338" y="1570"/>
                    <a:pt x="6535" y="786"/>
                    <a:pt x="6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252021" y="1524529"/>
              <a:ext cx="281650" cy="113731"/>
            </a:xfrm>
            <a:custGeom>
              <a:avLst/>
              <a:gdLst/>
              <a:ahLst/>
              <a:cxnLst/>
              <a:rect l="l" t="t" r="r" b="b"/>
              <a:pathLst>
                <a:path w="6471" h="2613" extrusionOk="0">
                  <a:moveTo>
                    <a:pt x="6439" y="1"/>
                  </a:moveTo>
                  <a:lnTo>
                    <a:pt x="6101" y="17"/>
                  </a:lnTo>
                  <a:lnTo>
                    <a:pt x="5496" y="44"/>
                  </a:lnTo>
                  <a:cubicBezTo>
                    <a:pt x="4835" y="99"/>
                    <a:pt x="4171" y="127"/>
                    <a:pt x="3508" y="127"/>
                  </a:cubicBezTo>
                  <a:cubicBezTo>
                    <a:pt x="2964" y="127"/>
                    <a:pt x="2420" y="108"/>
                    <a:pt x="1877" y="71"/>
                  </a:cubicBezTo>
                  <a:cubicBezTo>
                    <a:pt x="1655" y="56"/>
                    <a:pt x="1432" y="48"/>
                    <a:pt x="1209" y="48"/>
                  </a:cubicBezTo>
                  <a:cubicBezTo>
                    <a:pt x="927" y="48"/>
                    <a:pt x="646" y="60"/>
                    <a:pt x="365" y="85"/>
                  </a:cubicBezTo>
                  <a:cubicBezTo>
                    <a:pt x="243" y="94"/>
                    <a:pt x="122" y="107"/>
                    <a:pt x="0" y="122"/>
                  </a:cubicBezTo>
                  <a:cubicBezTo>
                    <a:pt x="21" y="556"/>
                    <a:pt x="30" y="2009"/>
                    <a:pt x="24" y="2442"/>
                  </a:cubicBezTo>
                  <a:cubicBezTo>
                    <a:pt x="138" y="2454"/>
                    <a:pt x="253" y="2466"/>
                    <a:pt x="366" y="2477"/>
                  </a:cubicBezTo>
                  <a:cubicBezTo>
                    <a:pt x="1281" y="2566"/>
                    <a:pt x="2192" y="2613"/>
                    <a:pt x="3095" y="2613"/>
                  </a:cubicBezTo>
                  <a:cubicBezTo>
                    <a:pt x="4112" y="2613"/>
                    <a:pt x="5120" y="2553"/>
                    <a:pt x="6114" y="2430"/>
                  </a:cubicBezTo>
                  <a:cubicBezTo>
                    <a:pt x="6209" y="2419"/>
                    <a:pt x="6304" y="2407"/>
                    <a:pt x="6399" y="2394"/>
                  </a:cubicBezTo>
                  <a:cubicBezTo>
                    <a:pt x="6457" y="1939"/>
                    <a:pt x="6471" y="459"/>
                    <a:pt x="6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252152" y="1681216"/>
              <a:ext cx="284828" cy="119171"/>
            </a:xfrm>
            <a:custGeom>
              <a:avLst/>
              <a:gdLst/>
              <a:ahLst/>
              <a:cxnLst/>
              <a:rect l="l" t="t" r="r" b="b"/>
              <a:pathLst>
                <a:path w="6544" h="2738" extrusionOk="0">
                  <a:moveTo>
                    <a:pt x="6543" y="0"/>
                  </a:moveTo>
                  <a:lnTo>
                    <a:pt x="6543" y="0"/>
                  </a:lnTo>
                  <a:cubicBezTo>
                    <a:pt x="6429" y="57"/>
                    <a:pt x="6265" y="75"/>
                    <a:pt x="6108" y="88"/>
                  </a:cubicBezTo>
                  <a:cubicBezTo>
                    <a:pt x="6102" y="89"/>
                    <a:pt x="6095" y="89"/>
                    <a:pt x="6089" y="90"/>
                  </a:cubicBezTo>
                  <a:cubicBezTo>
                    <a:pt x="5147" y="172"/>
                    <a:pt x="4202" y="211"/>
                    <a:pt x="3258" y="211"/>
                  </a:cubicBezTo>
                  <a:cubicBezTo>
                    <a:pt x="2299" y="211"/>
                    <a:pt x="1341" y="171"/>
                    <a:pt x="393" y="95"/>
                  </a:cubicBezTo>
                  <a:cubicBezTo>
                    <a:pt x="292" y="88"/>
                    <a:pt x="191" y="80"/>
                    <a:pt x="90" y="70"/>
                  </a:cubicBezTo>
                  <a:cubicBezTo>
                    <a:pt x="10" y="224"/>
                    <a:pt x="4" y="405"/>
                    <a:pt x="3" y="578"/>
                  </a:cubicBezTo>
                  <a:cubicBezTo>
                    <a:pt x="0" y="1169"/>
                    <a:pt x="25" y="1759"/>
                    <a:pt x="69" y="2388"/>
                  </a:cubicBezTo>
                  <a:cubicBezTo>
                    <a:pt x="200" y="2416"/>
                    <a:pt x="330" y="2443"/>
                    <a:pt x="462" y="2470"/>
                  </a:cubicBezTo>
                  <a:cubicBezTo>
                    <a:pt x="1386" y="2648"/>
                    <a:pt x="2327" y="2738"/>
                    <a:pt x="3268" y="2738"/>
                  </a:cubicBezTo>
                  <a:cubicBezTo>
                    <a:pt x="4202" y="2738"/>
                    <a:pt x="5137" y="2650"/>
                    <a:pt x="6055" y="2474"/>
                  </a:cubicBezTo>
                  <a:cubicBezTo>
                    <a:pt x="6186" y="2449"/>
                    <a:pt x="6317" y="2422"/>
                    <a:pt x="6448" y="2393"/>
                  </a:cubicBezTo>
                  <a:cubicBezTo>
                    <a:pt x="6338" y="1570"/>
                    <a:pt x="6535" y="786"/>
                    <a:pt x="6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4603480" y="571301"/>
              <a:ext cx="145286" cy="290660"/>
            </a:xfrm>
            <a:custGeom>
              <a:avLst/>
              <a:gdLst/>
              <a:ahLst/>
              <a:cxnLst/>
              <a:rect l="l" t="t" r="r" b="b"/>
              <a:pathLst>
                <a:path w="3338" h="6678" extrusionOk="0">
                  <a:moveTo>
                    <a:pt x="237" y="1"/>
                  </a:moveTo>
                  <a:cubicBezTo>
                    <a:pt x="158" y="1"/>
                    <a:pt x="81" y="31"/>
                    <a:pt x="39" y="97"/>
                  </a:cubicBezTo>
                  <a:cubicBezTo>
                    <a:pt x="0" y="157"/>
                    <a:pt x="0" y="236"/>
                    <a:pt x="6" y="309"/>
                  </a:cubicBezTo>
                  <a:cubicBezTo>
                    <a:pt x="62" y="1167"/>
                    <a:pt x="619" y="1906"/>
                    <a:pt x="838" y="2738"/>
                  </a:cubicBezTo>
                  <a:cubicBezTo>
                    <a:pt x="959" y="3202"/>
                    <a:pt x="974" y="3684"/>
                    <a:pt x="969" y="4163"/>
                  </a:cubicBezTo>
                  <a:cubicBezTo>
                    <a:pt x="965" y="4537"/>
                    <a:pt x="930" y="4950"/>
                    <a:pt x="658" y="5203"/>
                  </a:cubicBezTo>
                  <a:cubicBezTo>
                    <a:pt x="1095" y="5837"/>
                    <a:pt x="1656" y="6436"/>
                    <a:pt x="2386" y="6678"/>
                  </a:cubicBezTo>
                  <a:lnTo>
                    <a:pt x="2387" y="6674"/>
                  </a:lnTo>
                  <a:cubicBezTo>
                    <a:pt x="2851" y="6002"/>
                    <a:pt x="3337" y="5268"/>
                    <a:pt x="3315" y="4451"/>
                  </a:cubicBezTo>
                  <a:cubicBezTo>
                    <a:pt x="3299" y="3812"/>
                    <a:pt x="2971" y="3226"/>
                    <a:pt x="2621" y="2692"/>
                  </a:cubicBezTo>
                  <a:cubicBezTo>
                    <a:pt x="2033" y="1799"/>
                    <a:pt x="1356" y="966"/>
                    <a:pt x="601" y="209"/>
                  </a:cubicBezTo>
                  <a:cubicBezTo>
                    <a:pt x="522" y="132"/>
                    <a:pt x="440" y="52"/>
                    <a:pt x="336" y="17"/>
                  </a:cubicBezTo>
                  <a:cubicBezTo>
                    <a:pt x="304" y="6"/>
                    <a:pt x="270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038274" y="571301"/>
              <a:ext cx="145286" cy="290703"/>
            </a:xfrm>
            <a:custGeom>
              <a:avLst/>
              <a:gdLst/>
              <a:ahLst/>
              <a:cxnLst/>
              <a:rect l="l" t="t" r="r" b="b"/>
              <a:pathLst>
                <a:path w="3338" h="6679" extrusionOk="0">
                  <a:moveTo>
                    <a:pt x="3100" y="1"/>
                  </a:moveTo>
                  <a:cubicBezTo>
                    <a:pt x="3067" y="1"/>
                    <a:pt x="3033" y="6"/>
                    <a:pt x="3002" y="17"/>
                  </a:cubicBezTo>
                  <a:cubicBezTo>
                    <a:pt x="2897" y="53"/>
                    <a:pt x="2814" y="133"/>
                    <a:pt x="2737" y="210"/>
                  </a:cubicBezTo>
                  <a:cubicBezTo>
                    <a:pt x="1980" y="966"/>
                    <a:pt x="1303" y="1799"/>
                    <a:pt x="716" y="2692"/>
                  </a:cubicBezTo>
                  <a:cubicBezTo>
                    <a:pt x="365" y="3226"/>
                    <a:pt x="37" y="3813"/>
                    <a:pt x="20" y="4451"/>
                  </a:cubicBezTo>
                  <a:cubicBezTo>
                    <a:pt x="0" y="5268"/>
                    <a:pt x="485" y="6002"/>
                    <a:pt x="951" y="6674"/>
                  </a:cubicBezTo>
                  <a:lnTo>
                    <a:pt x="953" y="6679"/>
                  </a:lnTo>
                  <a:cubicBezTo>
                    <a:pt x="1682" y="6435"/>
                    <a:pt x="2243" y="5837"/>
                    <a:pt x="2678" y="5202"/>
                  </a:cubicBezTo>
                  <a:cubicBezTo>
                    <a:pt x="2406" y="4949"/>
                    <a:pt x="2372" y="4537"/>
                    <a:pt x="2368" y="4164"/>
                  </a:cubicBezTo>
                  <a:cubicBezTo>
                    <a:pt x="2363" y="3684"/>
                    <a:pt x="2378" y="3202"/>
                    <a:pt x="2499" y="2738"/>
                  </a:cubicBezTo>
                  <a:cubicBezTo>
                    <a:pt x="2718" y="1907"/>
                    <a:pt x="3275" y="1167"/>
                    <a:pt x="3332" y="309"/>
                  </a:cubicBezTo>
                  <a:cubicBezTo>
                    <a:pt x="3337" y="236"/>
                    <a:pt x="3337" y="157"/>
                    <a:pt x="3298" y="97"/>
                  </a:cubicBezTo>
                  <a:cubicBezTo>
                    <a:pt x="3256" y="31"/>
                    <a:pt x="3178" y="1"/>
                    <a:pt x="3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058121" y="742352"/>
              <a:ext cx="670764" cy="462235"/>
            </a:xfrm>
            <a:custGeom>
              <a:avLst/>
              <a:gdLst/>
              <a:ahLst/>
              <a:cxnLst/>
              <a:rect l="l" t="t" r="r" b="b"/>
              <a:pathLst>
                <a:path w="15411" h="10620" extrusionOk="0">
                  <a:moveTo>
                    <a:pt x="3760" y="1"/>
                  </a:moveTo>
                  <a:cubicBezTo>
                    <a:pt x="3442" y="1"/>
                    <a:pt x="3132" y="165"/>
                    <a:pt x="2896" y="387"/>
                  </a:cubicBezTo>
                  <a:cubicBezTo>
                    <a:pt x="2626" y="640"/>
                    <a:pt x="2434" y="965"/>
                    <a:pt x="2223" y="1272"/>
                  </a:cubicBezTo>
                  <a:lnTo>
                    <a:pt x="2222" y="1272"/>
                  </a:lnTo>
                  <a:lnTo>
                    <a:pt x="2222" y="1273"/>
                  </a:lnTo>
                  <a:cubicBezTo>
                    <a:pt x="1787" y="1909"/>
                    <a:pt x="1226" y="2505"/>
                    <a:pt x="496" y="2749"/>
                  </a:cubicBezTo>
                  <a:cubicBezTo>
                    <a:pt x="483" y="2753"/>
                    <a:pt x="470" y="2757"/>
                    <a:pt x="458" y="2762"/>
                  </a:cubicBezTo>
                  <a:cubicBezTo>
                    <a:pt x="333" y="2801"/>
                    <a:pt x="194" y="2834"/>
                    <a:pt x="109" y="2935"/>
                  </a:cubicBezTo>
                  <a:cubicBezTo>
                    <a:pt x="0" y="3062"/>
                    <a:pt x="18" y="3261"/>
                    <a:pt x="102" y="3407"/>
                  </a:cubicBezTo>
                  <a:cubicBezTo>
                    <a:pt x="186" y="3552"/>
                    <a:pt x="323" y="3658"/>
                    <a:pt x="451" y="3766"/>
                  </a:cubicBezTo>
                  <a:cubicBezTo>
                    <a:pt x="1201" y="4392"/>
                    <a:pt x="1791" y="5205"/>
                    <a:pt x="2152" y="6112"/>
                  </a:cubicBezTo>
                  <a:cubicBezTo>
                    <a:pt x="2152" y="6112"/>
                    <a:pt x="2587" y="9779"/>
                    <a:pt x="4179" y="10339"/>
                  </a:cubicBezTo>
                  <a:cubicBezTo>
                    <a:pt x="4361" y="10403"/>
                    <a:pt x="4487" y="10586"/>
                    <a:pt x="4678" y="10616"/>
                  </a:cubicBezTo>
                  <a:cubicBezTo>
                    <a:pt x="4692" y="10618"/>
                    <a:pt x="4707" y="10619"/>
                    <a:pt x="4721" y="10619"/>
                  </a:cubicBezTo>
                  <a:cubicBezTo>
                    <a:pt x="4903" y="10619"/>
                    <a:pt x="5049" y="10442"/>
                    <a:pt x="5171" y="10295"/>
                  </a:cubicBezTo>
                  <a:cubicBezTo>
                    <a:pt x="5599" y="9778"/>
                    <a:pt x="6215" y="9421"/>
                    <a:pt x="6877" y="9309"/>
                  </a:cubicBezTo>
                  <a:lnTo>
                    <a:pt x="8534" y="9309"/>
                  </a:lnTo>
                  <a:cubicBezTo>
                    <a:pt x="9195" y="9421"/>
                    <a:pt x="9813" y="9778"/>
                    <a:pt x="10239" y="10295"/>
                  </a:cubicBezTo>
                  <a:cubicBezTo>
                    <a:pt x="10361" y="10442"/>
                    <a:pt x="10507" y="10619"/>
                    <a:pt x="10689" y="10619"/>
                  </a:cubicBezTo>
                  <a:cubicBezTo>
                    <a:pt x="10704" y="10619"/>
                    <a:pt x="10719" y="10617"/>
                    <a:pt x="10734" y="10615"/>
                  </a:cubicBezTo>
                  <a:cubicBezTo>
                    <a:pt x="10924" y="10586"/>
                    <a:pt x="11065" y="10436"/>
                    <a:pt x="11231" y="10339"/>
                  </a:cubicBezTo>
                  <a:cubicBezTo>
                    <a:pt x="12834" y="9414"/>
                    <a:pt x="13257" y="6112"/>
                    <a:pt x="13257" y="6112"/>
                  </a:cubicBezTo>
                  <a:cubicBezTo>
                    <a:pt x="13620" y="5205"/>
                    <a:pt x="14211" y="4392"/>
                    <a:pt x="14959" y="3766"/>
                  </a:cubicBezTo>
                  <a:cubicBezTo>
                    <a:pt x="15089" y="3658"/>
                    <a:pt x="15224" y="3552"/>
                    <a:pt x="15308" y="3407"/>
                  </a:cubicBezTo>
                  <a:cubicBezTo>
                    <a:pt x="15392" y="3261"/>
                    <a:pt x="15410" y="3062"/>
                    <a:pt x="15301" y="2935"/>
                  </a:cubicBezTo>
                  <a:cubicBezTo>
                    <a:pt x="15216" y="2834"/>
                    <a:pt x="15079" y="2801"/>
                    <a:pt x="14953" y="2761"/>
                  </a:cubicBezTo>
                  <a:cubicBezTo>
                    <a:pt x="14940" y="2756"/>
                    <a:pt x="14927" y="2752"/>
                    <a:pt x="14916" y="2749"/>
                  </a:cubicBezTo>
                  <a:cubicBezTo>
                    <a:pt x="14186" y="2506"/>
                    <a:pt x="13625" y="1907"/>
                    <a:pt x="13188" y="1273"/>
                  </a:cubicBezTo>
                  <a:cubicBezTo>
                    <a:pt x="13188" y="1272"/>
                    <a:pt x="13187" y="1272"/>
                    <a:pt x="13187" y="1272"/>
                  </a:cubicBezTo>
                  <a:cubicBezTo>
                    <a:pt x="12977" y="964"/>
                    <a:pt x="12786" y="640"/>
                    <a:pt x="12515" y="387"/>
                  </a:cubicBezTo>
                  <a:cubicBezTo>
                    <a:pt x="12279" y="165"/>
                    <a:pt x="11969" y="1"/>
                    <a:pt x="11651" y="1"/>
                  </a:cubicBezTo>
                  <a:cubicBezTo>
                    <a:pt x="11603" y="1"/>
                    <a:pt x="11555" y="5"/>
                    <a:pt x="11507" y="12"/>
                  </a:cubicBezTo>
                  <a:cubicBezTo>
                    <a:pt x="11242" y="55"/>
                    <a:pt x="11011" y="217"/>
                    <a:pt x="10806" y="393"/>
                  </a:cubicBezTo>
                  <a:cubicBezTo>
                    <a:pt x="9743" y="1312"/>
                    <a:pt x="9062" y="2773"/>
                    <a:pt x="7720" y="3188"/>
                  </a:cubicBezTo>
                  <a:lnTo>
                    <a:pt x="7691" y="3189"/>
                  </a:lnTo>
                  <a:cubicBezTo>
                    <a:pt x="6349" y="2773"/>
                    <a:pt x="5669" y="1311"/>
                    <a:pt x="4606" y="393"/>
                  </a:cubicBezTo>
                  <a:cubicBezTo>
                    <a:pt x="4401" y="217"/>
                    <a:pt x="4170" y="55"/>
                    <a:pt x="3903" y="12"/>
                  </a:cubicBezTo>
                  <a:cubicBezTo>
                    <a:pt x="3856" y="5"/>
                    <a:pt x="3808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178465" y="853644"/>
              <a:ext cx="174971" cy="247875"/>
            </a:xfrm>
            <a:custGeom>
              <a:avLst/>
              <a:gdLst/>
              <a:ahLst/>
              <a:cxnLst/>
              <a:rect l="l" t="t" r="r" b="b"/>
              <a:pathLst>
                <a:path w="4020" h="5695" extrusionOk="0">
                  <a:moveTo>
                    <a:pt x="1238" y="1"/>
                  </a:moveTo>
                  <a:cubicBezTo>
                    <a:pt x="871" y="1"/>
                    <a:pt x="525" y="235"/>
                    <a:pt x="324" y="545"/>
                  </a:cubicBezTo>
                  <a:cubicBezTo>
                    <a:pt x="112" y="875"/>
                    <a:pt x="42" y="1276"/>
                    <a:pt x="31" y="1668"/>
                  </a:cubicBezTo>
                  <a:cubicBezTo>
                    <a:pt x="1" y="2844"/>
                    <a:pt x="485" y="4007"/>
                    <a:pt x="1272" y="4879"/>
                  </a:cubicBezTo>
                  <a:cubicBezTo>
                    <a:pt x="1532" y="5167"/>
                    <a:pt x="1830" y="5430"/>
                    <a:pt x="2188" y="5577"/>
                  </a:cubicBezTo>
                  <a:cubicBezTo>
                    <a:pt x="2368" y="5652"/>
                    <a:pt x="2565" y="5694"/>
                    <a:pt x="2761" y="5694"/>
                  </a:cubicBezTo>
                  <a:cubicBezTo>
                    <a:pt x="2953" y="5694"/>
                    <a:pt x="3142" y="5653"/>
                    <a:pt x="3311" y="5562"/>
                  </a:cubicBezTo>
                  <a:cubicBezTo>
                    <a:pt x="3634" y="5388"/>
                    <a:pt x="3846" y="5051"/>
                    <a:pt x="3932" y="4694"/>
                  </a:cubicBezTo>
                  <a:cubicBezTo>
                    <a:pt x="4019" y="4338"/>
                    <a:pt x="3991" y="3963"/>
                    <a:pt x="3925" y="3603"/>
                  </a:cubicBezTo>
                  <a:cubicBezTo>
                    <a:pt x="3649" y="2103"/>
                    <a:pt x="2868" y="123"/>
                    <a:pt x="1303" y="3"/>
                  </a:cubicBezTo>
                  <a:cubicBezTo>
                    <a:pt x="1281" y="1"/>
                    <a:pt x="1259" y="1"/>
                    <a:pt x="1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433605" y="853644"/>
              <a:ext cx="174883" cy="247875"/>
            </a:xfrm>
            <a:custGeom>
              <a:avLst/>
              <a:gdLst/>
              <a:ahLst/>
              <a:cxnLst/>
              <a:rect l="l" t="t" r="r" b="b"/>
              <a:pathLst>
                <a:path w="4018" h="5695" extrusionOk="0">
                  <a:moveTo>
                    <a:pt x="2782" y="1"/>
                  </a:moveTo>
                  <a:cubicBezTo>
                    <a:pt x="2760" y="1"/>
                    <a:pt x="2739" y="1"/>
                    <a:pt x="2717" y="3"/>
                  </a:cubicBezTo>
                  <a:cubicBezTo>
                    <a:pt x="1151" y="123"/>
                    <a:pt x="371" y="2103"/>
                    <a:pt x="95" y="3603"/>
                  </a:cubicBezTo>
                  <a:cubicBezTo>
                    <a:pt x="28" y="3963"/>
                    <a:pt x="0" y="4338"/>
                    <a:pt x="86" y="4694"/>
                  </a:cubicBezTo>
                  <a:cubicBezTo>
                    <a:pt x="172" y="5051"/>
                    <a:pt x="384" y="5388"/>
                    <a:pt x="707" y="5562"/>
                  </a:cubicBezTo>
                  <a:cubicBezTo>
                    <a:pt x="877" y="5653"/>
                    <a:pt x="1066" y="5694"/>
                    <a:pt x="1258" y="5694"/>
                  </a:cubicBezTo>
                  <a:cubicBezTo>
                    <a:pt x="1453" y="5694"/>
                    <a:pt x="1651" y="5652"/>
                    <a:pt x="1831" y="5577"/>
                  </a:cubicBezTo>
                  <a:cubicBezTo>
                    <a:pt x="2188" y="5430"/>
                    <a:pt x="2488" y="5167"/>
                    <a:pt x="2747" y="4879"/>
                  </a:cubicBezTo>
                  <a:cubicBezTo>
                    <a:pt x="3535" y="4007"/>
                    <a:pt x="4018" y="2844"/>
                    <a:pt x="3987" y="1668"/>
                  </a:cubicBezTo>
                  <a:cubicBezTo>
                    <a:pt x="3977" y="1276"/>
                    <a:pt x="3907" y="875"/>
                    <a:pt x="3695" y="545"/>
                  </a:cubicBezTo>
                  <a:cubicBezTo>
                    <a:pt x="3495" y="235"/>
                    <a:pt x="3149" y="1"/>
                    <a:pt x="2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876798" y="940823"/>
              <a:ext cx="1033414" cy="725823"/>
            </a:xfrm>
            <a:custGeom>
              <a:avLst/>
              <a:gdLst/>
              <a:ahLst/>
              <a:cxnLst/>
              <a:rect l="l" t="t" r="r" b="b"/>
              <a:pathLst>
                <a:path w="23743" h="16676" extrusionOk="0">
                  <a:moveTo>
                    <a:pt x="3968" y="1"/>
                  </a:moveTo>
                  <a:cubicBezTo>
                    <a:pt x="3273" y="1"/>
                    <a:pt x="2680" y="585"/>
                    <a:pt x="2410" y="1232"/>
                  </a:cubicBezTo>
                  <a:cubicBezTo>
                    <a:pt x="2132" y="1900"/>
                    <a:pt x="2103" y="2639"/>
                    <a:pt x="1970" y="3350"/>
                  </a:cubicBezTo>
                  <a:cubicBezTo>
                    <a:pt x="1856" y="3957"/>
                    <a:pt x="1664" y="4550"/>
                    <a:pt x="1402" y="5110"/>
                  </a:cubicBezTo>
                  <a:cubicBezTo>
                    <a:pt x="1144" y="5660"/>
                    <a:pt x="813" y="6189"/>
                    <a:pt x="694" y="6784"/>
                  </a:cubicBezTo>
                  <a:cubicBezTo>
                    <a:pt x="602" y="7243"/>
                    <a:pt x="641" y="7719"/>
                    <a:pt x="556" y="8178"/>
                  </a:cubicBezTo>
                  <a:cubicBezTo>
                    <a:pt x="485" y="8570"/>
                    <a:pt x="325" y="8941"/>
                    <a:pt x="239" y="9330"/>
                  </a:cubicBezTo>
                  <a:cubicBezTo>
                    <a:pt x="0" y="10414"/>
                    <a:pt x="376" y="11580"/>
                    <a:pt x="1088" y="12432"/>
                  </a:cubicBezTo>
                  <a:cubicBezTo>
                    <a:pt x="1296" y="12682"/>
                    <a:pt x="1533" y="12910"/>
                    <a:pt x="1706" y="13185"/>
                  </a:cubicBezTo>
                  <a:cubicBezTo>
                    <a:pt x="1965" y="13599"/>
                    <a:pt x="2065" y="14098"/>
                    <a:pt x="2336" y="14505"/>
                  </a:cubicBezTo>
                  <a:cubicBezTo>
                    <a:pt x="2592" y="14890"/>
                    <a:pt x="2981" y="15165"/>
                    <a:pt x="3282" y="15516"/>
                  </a:cubicBezTo>
                  <a:cubicBezTo>
                    <a:pt x="3416" y="15672"/>
                    <a:pt x="3534" y="15844"/>
                    <a:pt x="3697" y="15968"/>
                  </a:cubicBezTo>
                  <a:cubicBezTo>
                    <a:pt x="3886" y="16113"/>
                    <a:pt x="4121" y="16181"/>
                    <a:pt x="4350" y="16246"/>
                  </a:cubicBezTo>
                  <a:cubicBezTo>
                    <a:pt x="4709" y="16349"/>
                    <a:pt x="5068" y="16451"/>
                    <a:pt x="5428" y="16554"/>
                  </a:cubicBezTo>
                  <a:cubicBezTo>
                    <a:pt x="5640" y="16615"/>
                    <a:pt x="5856" y="16675"/>
                    <a:pt x="6076" y="16675"/>
                  </a:cubicBezTo>
                  <a:cubicBezTo>
                    <a:pt x="6085" y="16675"/>
                    <a:pt x="6094" y="16675"/>
                    <a:pt x="6103" y="16675"/>
                  </a:cubicBezTo>
                  <a:cubicBezTo>
                    <a:pt x="6688" y="16662"/>
                    <a:pt x="7162" y="16219"/>
                    <a:pt x="7578" y="15782"/>
                  </a:cubicBezTo>
                  <a:cubicBezTo>
                    <a:pt x="7758" y="15465"/>
                    <a:pt x="8099" y="15274"/>
                    <a:pt x="8327" y="14991"/>
                  </a:cubicBezTo>
                  <a:cubicBezTo>
                    <a:pt x="8484" y="14797"/>
                    <a:pt x="8586" y="14562"/>
                    <a:pt x="8745" y="14370"/>
                  </a:cubicBezTo>
                  <a:cubicBezTo>
                    <a:pt x="8908" y="14175"/>
                    <a:pt x="9124" y="14032"/>
                    <a:pt x="9302" y="13849"/>
                  </a:cubicBezTo>
                  <a:cubicBezTo>
                    <a:pt x="9753" y="13388"/>
                    <a:pt x="9920" y="12727"/>
                    <a:pt x="10065" y="12127"/>
                  </a:cubicBezTo>
                  <a:cubicBezTo>
                    <a:pt x="10116" y="11792"/>
                    <a:pt x="10467" y="11598"/>
                    <a:pt x="10657" y="11316"/>
                  </a:cubicBezTo>
                  <a:cubicBezTo>
                    <a:pt x="10760" y="11162"/>
                    <a:pt x="10815" y="10982"/>
                    <a:pt x="10905" y="10820"/>
                  </a:cubicBezTo>
                  <a:cubicBezTo>
                    <a:pt x="11101" y="10460"/>
                    <a:pt x="11471" y="10203"/>
                    <a:pt x="11875" y="10143"/>
                  </a:cubicBezTo>
                  <a:lnTo>
                    <a:pt x="11875" y="10143"/>
                  </a:lnTo>
                  <a:cubicBezTo>
                    <a:pt x="12276" y="10206"/>
                    <a:pt x="12643" y="10462"/>
                    <a:pt x="12838" y="10819"/>
                  </a:cubicBezTo>
                  <a:cubicBezTo>
                    <a:pt x="12927" y="10982"/>
                    <a:pt x="12982" y="11162"/>
                    <a:pt x="13085" y="11316"/>
                  </a:cubicBezTo>
                  <a:cubicBezTo>
                    <a:pt x="13275" y="11597"/>
                    <a:pt x="13626" y="11792"/>
                    <a:pt x="13678" y="12127"/>
                  </a:cubicBezTo>
                  <a:cubicBezTo>
                    <a:pt x="13823" y="12727"/>
                    <a:pt x="13989" y="13388"/>
                    <a:pt x="14440" y="13849"/>
                  </a:cubicBezTo>
                  <a:cubicBezTo>
                    <a:pt x="14619" y="14031"/>
                    <a:pt x="14835" y="14175"/>
                    <a:pt x="14997" y="14370"/>
                  </a:cubicBezTo>
                  <a:cubicBezTo>
                    <a:pt x="15158" y="14562"/>
                    <a:pt x="15259" y="14797"/>
                    <a:pt x="15415" y="14991"/>
                  </a:cubicBezTo>
                  <a:cubicBezTo>
                    <a:pt x="15645" y="15274"/>
                    <a:pt x="15984" y="15465"/>
                    <a:pt x="16165" y="15782"/>
                  </a:cubicBezTo>
                  <a:cubicBezTo>
                    <a:pt x="16582" y="16219"/>
                    <a:pt x="17056" y="16662"/>
                    <a:pt x="17640" y="16675"/>
                  </a:cubicBezTo>
                  <a:cubicBezTo>
                    <a:pt x="17649" y="16675"/>
                    <a:pt x="17658" y="16675"/>
                    <a:pt x="17667" y="16675"/>
                  </a:cubicBezTo>
                  <a:cubicBezTo>
                    <a:pt x="17887" y="16675"/>
                    <a:pt x="18102" y="16614"/>
                    <a:pt x="18315" y="16554"/>
                  </a:cubicBezTo>
                  <a:cubicBezTo>
                    <a:pt x="18674" y="16451"/>
                    <a:pt x="19034" y="16348"/>
                    <a:pt x="19393" y="16246"/>
                  </a:cubicBezTo>
                  <a:cubicBezTo>
                    <a:pt x="19622" y="16180"/>
                    <a:pt x="19856" y="16113"/>
                    <a:pt x="20045" y="15968"/>
                  </a:cubicBezTo>
                  <a:cubicBezTo>
                    <a:pt x="20209" y="15844"/>
                    <a:pt x="20326" y="15671"/>
                    <a:pt x="20460" y="15516"/>
                  </a:cubicBezTo>
                  <a:cubicBezTo>
                    <a:pt x="20761" y="15165"/>
                    <a:pt x="21151" y="14890"/>
                    <a:pt x="21407" y="14505"/>
                  </a:cubicBezTo>
                  <a:cubicBezTo>
                    <a:pt x="21677" y="14097"/>
                    <a:pt x="21778" y="13599"/>
                    <a:pt x="22038" y="13185"/>
                  </a:cubicBezTo>
                  <a:cubicBezTo>
                    <a:pt x="22211" y="12910"/>
                    <a:pt x="22448" y="12682"/>
                    <a:pt x="22655" y="12432"/>
                  </a:cubicBezTo>
                  <a:cubicBezTo>
                    <a:pt x="23366" y="11580"/>
                    <a:pt x="23742" y="10414"/>
                    <a:pt x="23503" y="9330"/>
                  </a:cubicBezTo>
                  <a:cubicBezTo>
                    <a:pt x="23417" y="8941"/>
                    <a:pt x="23258" y="8570"/>
                    <a:pt x="23186" y="8178"/>
                  </a:cubicBezTo>
                  <a:cubicBezTo>
                    <a:pt x="23101" y="7719"/>
                    <a:pt x="23140" y="7243"/>
                    <a:pt x="23049" y="6784"/>
                  </a:cubicBezTo>
                  <a:cubicBezTo>
                    <a:pt x="22929" y="6188"/>
                    <a:pt x="22599" y="5660"/>
                    <a:pt x="22340" y="5110"/>
                  </a:cubicBezTo>
                  <a:cubicBezTo>
                    <a:pt x="22078" y="4550"/>
                    <a:pt x="21887" y="3957"/>
                    <a:pt x="21774" y="3350"/>
                  </a:cubicBezTo>
                  <a:cubicBezTo>
                    <a:pt x="21640" y="2639"/>
                    <a:pt x="21610" y="1900"/>
                    <a:pt x="21332" y="1232"/>
                  </a:cubicBezTo>
                  <a:cubicBezTo>
                    <a:pt x="21062" y="585"/>
                    <a:pt x="20471" y="1"/>
                    <a:pt x="19775" y="1"/>
                  </a:cubicBezTo>
                  <a:cubicBezTo>
                    <a:pt x="19754" y="1"/>
                    <a:pt x="19734" y="1"/>
                    <a:pt x="19713" y="2"/>
                  </a:cubicBezTo>
                  <a:cubicBezTo>
                    <a:pt x="19281" y="24"/>
                    <a:pt x="18894" y="263"/>
                    <a:pt x="18544" y="518"/>
                  </a:cubicBezTo>
                  <a:cubicBezTo>
                    <a:pt x="18166" y="792"/>
                    <a:pt x="17803" y="1094"/>
                    <a:pt x="17512" y="1460"/>
                  </a:cubicBezTo>
                  <a:cubicBezTo>
                    <a:pt x="17062" y="2026"/>
                    <a:pt x="16798" y="2737"/>
                    <a:pt x="16769" y="3460"/>
                  </a:cubicBezTo>
                  <a:cubicBezTo>
                    <a:pt x="16148" y="4106"/>
                    <a:pt x="15552" y="4758"/>
                    <a:pt x="15427" y="5574"/>
                  </a:cubicBezTo>
                  <a:cubicBezTo>
                    <a:pt x="15375" y="5912"/>
                    <a:pt x="15409" y="6257"/>
                    <a:pt x="15370" y="6595"/>
                  </a:cubicBezTo>
                  <a:cubicBezTo>
                    <a:pt x="15337" y="6880"/>
                    <a:pt x="15253" y="7154"/>
                    <a:pt x="15170" y="7428"/>
                  </a:cubicBezTo>
                  <a:cubicBezTo>
                    <a:pt x="15143" y="7517"/>
                    <a:pt x="15113" y="7611"/>
                    <a:pt x="15046" y="7677"/>
                  </a:cubicBezTo>
                  <a:cubicBezTo>
                    <a:pt x="14988" y="7734"/>
                    <a:pt x="14911" y="7758"/>
                    <a:pt x="14831" y="7758"/>
                  </a:cubicBezTo>
                  <a:cubicBezTo>
                    <a:pt x="14711" y="7758"/>
                    <a:pt x="14581" y="7703"/>
                    <a:pt x="14489" y="7621"/>
                  </a:cubicBezTo>
                  <a:cubicBezTo>
                    <a:pt x="14335" y="7484"/>
                    <a:pt x="14243" y="7292"/>
                    <a:pt x="14102" y="7142"/>
                  </a:cubicBezTo>
                  <a:cubicBezTo>
                    <a:pt x="13914" y="6940"/>
                    <a:pt x="13638" y="6821"/>
                    <a:pt x="13362" y="6821"/>
                  </a:cubicBezTo>
                  <a:cubicBezTo>
                    <a:pt x="13340" y="6821"/>
                    <a:pt x="13319" y="6822"/>
                    <a:pt x="13297" y="6823"/>
                  </a:cubicBezTo>
                  <a:cubicBezTo>
                    <a:pt x="13309" y="6439"/>
                    <a:pt x="13188" y="6105"/>
                    <a:pt x="12972" y="5851"/>
                  </a:cubicBezTo>
                  <a:cubicBezTo>
                    <a:pt x="12922" y="5793"/>
                    <a:pt x="12866" y="5737"/>
                    <a:pt x="12834" y="5667"/>
                  </a:cubicBezTo>
                  <a:cubicBezTo>
                    <a:pt x="12801" y="5592"/>
                    <a:pt x="12798" y="5509"/>
                    <a:pt x="12793" y="5428"/>
                  </a:cubicBezTo>
                  <a:cubicBezTo>
                    <a:pt x="12775" y="5082"/>
                    <a:pt x="12728" y="4733"/>
                    <a:pt x="12588" y="4416"/>
                  </a:cubicBezTo>
                  <a:cubicBezTo>
                    <a:pt x="12447" y="4099"/>
                    <a:pt x="12206" y="3817"/>
                    <a:pt x="11885" y="3686"/>
                  </a:cubicBezTo>
                  <a:lnTo>
                    <a:pt x="11857" y="3686"/>
                  </a:lnTo>
                  <a:cubicBezTo>
                    <a:pt x="11537" y="3817"/>
                    <a:pt x="11296" y="4099"/>
                    <a:pt x="11156" y="4416"/>
                  </a:cubicBezTo>
                  <a:cubicBezTo>
                    <a:pt x="11016" y="4733"/>
                    <a:pt x="10967" y="5082"/>
                    <a:pt x="10949" y="5428"/>
                  </a:cubicBezTo>
                  <a:cubicBezTo>
                    <a:pt x="10945" y="5509"/>
                    <a:pt x="10942" y="5592"/>
                    <a:pt x="10909" y="5667"/>
                  </a:cubicBezTo>
                  <a:cubicBezTo>
                    <a:pt x="10877" y="5737"/>
                    <a:pt x="10822" y="5793"/>
                    <a:pt x="10771" y="5851"/>
                  </a:cubicBezTo>
                  <a:cubicBezTo>
                    <a:pt x="10554" y="6105"/>
                    <a:pt x="10433" y="6439"/>
                    <a:pt x="10445" y="6823"/>
                  </a:cubicBezTo>
                  <a:cubicBezTo>
                    <a:pt x="10424" y="6822"/>
                    <a:pt x="10402" y="6821"/>
                    <a:pt x="10381" y="6821"/>
                  </a:cubicBezTo>
                  <a:cubicBezTo>
                    <a:pt x="10105" y="6821"/>
                    <a:pt x="9830" y="6940"/>
                    <a:pt x="9641" y="7142"/>
                  </a:cubicBezTo>
                  <a:cubicBezTo>
                    <a:pt x="9501" y="7292"/>
                    <a:pt x="9407" y="7484"/>
                    <a:pt x="9253" y="7621"/>
                  </a:cubicBezTo>
                  <a:cubicBezTo>
                    <a:pt x="9161" y="7703"/>
                    <a:pt x="9032" y="7758"/>
                    <a:pt x="8912" y="7758"/>
                  </a:cubicBezTo>
                  <a:cubicBezTo>
                    <a:pt x="8831" y="7758"/>
                    <a:pt x="8755" y="7734"/>
                    <a:pt x="8696" y="7677"/>
                  </a:cubicBezTo>
                  <a:cubicBezTo>
                    <a:pt x="8630" y="7611"/>
                    <a:pt x="8600" y="7517"/>
                    <a:pt x="8573" y="7428"/>
                  </a:cubicBezTo>
                  <a:cubicBezTo>
                    <a:pt x="8489" y="7154"/>
                    <a:pt x="8406" y="6880"/>
                    <a:pt x="8373" y="6595"/>
                  </a:cubicBezTo>
                  <a:cubicBezTo>
                    <a:pt x="8333" y="6257"/>
                    <a:pt x="8367" y="5912"/>
                    <a:pt x="8315" y="5574"/>
                  </a:cubicBezTo>
                  <a:cubicBezTo>
                    <a:pt x="8190" y="4758"/>
                    <a:pt x="7596" y="4106"/>
                    <a:pt x="6973" y="3460"/>
                  </a:cubicBezTo>
                  <a:cubicBezTo>
                    <a:pt x="6944" y="2737"/>
                    <a:pt x="6680" y="2026"/>
                    <a:pt x="6230" y="1460"/>
                  </a:cubicBezTo>
                  <a:cubicBezTo>
                    <a:pt x="5940" y="1094"/>
                    <a:pt x="5577" y="792"/>
                    <a:pt x="5199" y="518"/>
                  </a:cubicBezTo>
                  <a:cubicBezTo>
                    <a:pt x="4849" y="263"/>
                    <a:pt x="4461" y="24"/>
                    <a:pt x="4030" y="2"/>
                  </a:cubicBezTo>
                  <a:cubicBezTo>
                    <a:pt x="4009" y="1"/>
                    <a:pt x="3988" y="1"/>
                    <a:pt x="3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996490" y="997884"/>
              <a:ext cx="120825" cy="79825"/>
            </a:xfrm>
            <a:custGeom>
              <a:avLst/>
              <a:gdLst/>
              <a:ahLst/>
              <a:cxnLst/>
              <a:rect l="l" t="t" r="r" b="b"/>
              <a:pathLst>
                <a:path w="2776" h="1834" extrusionOk="0">
                  <a:moveTo>
                    <a:pt x="2332" y="1"/>
                  </a:moveTo>
                  <a:cubicBezTo>
                    <a:pt x="2205" y="1"/>
                    <a:pt x="2078" y="31"/>
                    <a:pt x="1965" y="93"/>
                  </a:cubicBezTo>
                  <a:cubicBezTo>
                    <a:pt x="1744" y="214"/>
                    <a:pt x="1603" y="445"/>
                    <a:pt x="1587" y="699"/>
                  </a:cubicBezTo>
                  <a:cubicBezTo>
                    <a:pt x="1427" y="588"/>
                    <a:pt x="1232" y="532"/>
                    <a:pt x="1037" y="532"/>
                  </a:cubicBezTo>
                  <a:cubicBezTo>
                    <a:pt x="849" y="532"/>
                    <a:pt x="661" y="585"/>
                    <a:pt x="504" y="692"/>
                  </a:cubicBezTo>
                  <a:cubicBezTo>
                    <a:pt x="157" y="928"/>
                    <a:pt x="1" y="1405"/>
                    <a:pt x="143" y="1802"/>
                  </a:cubicBezTo>
                  <a:cubicBezTo>
                    <a:pt x="150" y="1822"/>
                    <a:pt x="169" y="1833"/>
                    <a:pt x="189" y="1833"/>
                  </a:cubicBezTo>
                  <a:cubicBezTo>
                    <a:pt x="194" y="1833"/>
                    <a:pt x="200" y="1832"/>
                    <a:pt x="206" y="1831"/>
                  </a:cubicBezTo>
                  <a:cubicBezTo>
                    <a:pt x="231" y="1822"/>
                    <a:pt x="244" y="1794"/>
                    <a:pt x="235" y="1768"/>
                  </a:cubicBezTo>
                  <a:cubicBezTo>
                    <a:pt x="108" y="1413"/>
                    <a:pt x="247" y="985"/>
                    <a:pt x="559" y="772"/>
                  </a:cubicBezTo>
                  <a:cubicBezTo>
                    <a:pt x="700" y="677"/>
                    <a:pt x="869" y="630"/>
                    <a:pt x="1037" y="630"/>
                  </a:cubicBezTo>
                  <a:cubicBezTo>
                    <a:pt x="1243" y="630"/>
                    <a:pt x="1449" y="700"/>
                    <a:pt x="1605" y="836"/>
                  </a:cubicBezTo>
                  <a:cubicBezTo>
                    <a:pt x="1614" y="844"/>
                    <a:pt x="1626" y="848"/>
                    <a:pt x="1637" y="848"/>
                  </a:cubicBezTo>
                  <a:cubicBezTo>
                    <a:pt x="1645" y="848"/>
                    <a:pt x="1652" y="847"/>
                    <a:pt x="1659" y="843"/>
                  </a:cubicBezTo>
                  <a:cubicBezTo>
                    <a:pt x="1677" y="835"/>
                    <a:pt x="1688" y="816"/>
                    <a:pt x="1686" y="796"/>
                  </a:cubicBezTo>
                  <a:cubicBezTo>
                    <a:pt x="1667" y="540"/>
                    <a:pt x="1794" y="298"/>
                    <a:pt x="2012" y="179"/>
                  </a:cubicBezTo>
                  <a:cubicBezTo>
                    <a:pt x="2109" y="126"/>
                    <a:pt x="2220" y="100"/>
                    <a:pt x="2331" y="100"/>
                  </a:cubicBezTo>
                  <a:cubicBezTo>
                    <a:pt x="2459" y="100"/>
                    <a:pt x="2587" y="134"/>
                    <a:pt x="2694" y="202"/>
                  </a:cubicBezTo>
                  <a:cubicBezTo>
                    <a:pt x="2702" y="208"/>
                    <a:pt x="2711" y="210"/>
                    <a:pt x="2720" y="210"/>
                  </a:cubicBezTo>
                  <a:cubicBezTo>
                    <a:pt x="2737" y="210"/>
                    <a:pt x="2752" y="202"/>
                    <a:pt x="2762" y="188"/>
                  </a:cubicBezTo>
                  <a:cubicBezTo>
                    <a:pt x="2776" y="164"/>
                    <a:pt x="2769" y="135"/>
                    <a:pt x="2747" y="120"/>
                  </a:cubicBezTo>
                  <a:cubicBezTo>
                    <a:pt x="2623" y="41"/>
                    <a:pt x="2477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4102080" y="1075662"/>
              <a:ext cx="50881" cy="21066"/>
            </a:xfrm>
            <a:custGeom>
              <a:avLst/>
              <a:gdLst/>
              <a:ahLst/>
              <a:cxnLst/>
              <a:rect l="l" t="t" r="r" b="b"/>
              <a:pathLst>
                <a:path w="1169" h="484" extrusionOk="0">
                  <a:moveTo>
                    <a:pt x="516" y="0"/>
                  </a:moveTo>
                  <a:cubicBezTo>
                    <a:pt x="308" y="0"/>
                    <a:pt x="107" y="108"/>
                    <a:pt x="13" y="279"/>
                  </a:cubicBezTo>
                  <a:cubicBezTo>
                    <a:pt x="1" y="302"/>
                    <a:pt x="9" y="332"/>
                    <a:pt x="33" y="345"/>
                  </a:cubicBezTo>
                  <a:cubicBezTo>
                    <a:pt x="41" y="349"/>
                    <a:pt x="49" y="351"/>
                    <a:pt x="57" y="351"/>
                  </a:cubicBezTo>
                  <a:cubicBezTo>
                    <a:pt x="74" y="351"/>
                    <a:pt x="91" y="342"/>
                    <a:pt x="99" y="325"/>
                  </a:cubicBezTo>
                  <a:cubicBezTo>
                    <a:pt x="175" y="186"/>
                    <a:pt x="341" y="98"/>
                    <a:pt x="514" y="98"/>
                  </a:cubicBezTo>
                  <a:cubicBezTo>
                    <a:pt x="543" y="98"/>
                    <a:pt x="573" y="101"/>
                    <a:pt x="602" y="106"/>
                  </a:cubicBezTo>
                  <a:cubicBezTo>
                    <a:pt x="787" y="139"/>
                    <a:pt x="962" y="271"/>
                    <a:pt x="1070" y="459"/>
                  </a:cubicBezTo>
                  <a:cubicBezTo>
                    <a:pt x="1079" y="475"/>
                    <a:pt x="1096" y="484"/>
                    <a:pt x="1113" y="484"/>
                  </a:cubicBezTo>
                  <a:cubicBezTo>
                    <a:pt x="1121" y="484"/>
                    <a:pt x="1130" y="481"/>
                    <a:pt x="1137" y="477"/>
                  </a:cubicBezTo>
                  <a:cubicBezTo>
                    <a:pt x="1160" y="463"/>
                    <a:pt x="1169" y="434"/>
                    <a:pt x="1155" y="410"/>
                  </a:cubicBezTo>
                  <a:cubicBezTo>
                    <a:pt x="1032" y="197"/>
                    <a:pt x="833" y="47"/>
                    <a:pt x="619" y="9"/>
                  </a:cubicBezTo>
                  <a:cubicBezTo>
                    <a:pt x="585" y="3"/>
                    <a:pt x="551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4013595" y="1114355"/>
              <a:ext cx="51969" cy="19195"/>
            </a:xfrm>
            <a:custGeom>
              <a:avLst/>
              <a:gdLst/>
              <a:ahLst/>
              <a:cxnLst/>
              <a:rect l="l" t="t" r="r" b="b"/>
              <a:pathLst>
                <a:path w="1194" h="441" extrusionOk="0">
                  <a:moveTo>
                    <a:pt x="610" y="1"/>
                  </a:moveTo>
                  <a:cubicBezTo>
                    <a:pt x="589" y="1"/>
                    <a:pt x="569" y="1"/>
                    <a:pt x="549" y="3"/>
                  </a:cubicBezTo>
                  <a:cubicBezTo>
                    <a:pt x="311" y="22"/>
                    <a:pt x="96" y="171"/>
                    <a:pt x="11" y="372"/>
                  </a:cubicBezTo>
                  <a:cubicBezTo>
                    <a:pt x="0" y="398"/>
                    <a:pt x="13" y="427"/>
                    <a:pt x="38" y="437"/>
                  </a:cubicBezTo>
                  <a:cubicBezTo>
                    <a:pt x="44" y="439"/>
                    <a:pt x="50" y="440"/>
                    <a:pt x="57" y="440"/>
                  </a:cubicBezTo>
                  <a:cubicBezTo>
                    <a:pt x="76" y="440"/>
                    <a:pt x="94" y="430"/>
                    <a:pt x="101" y="411"/>
                  </a:cubicBezTo>
                  <a:cubicBezTo>
                    <a:pt x="172" y="242"/>
                    <a:pt x="355" y="117"/>
                    <a:pt x="557" y="101"/>
                  </a:cubicBezTo>
                  <a:cubicBezTo>
                    <a:pt x="574" y="99"/>
                    <a:pt x="592" y="99"/>
                    <a:pt x="609" y="99"/>
                  </a:cubicBezTo>
                  <a:cubicBezTo>
                    <a:pt x="779" y="99"/>
                    <a:pt x="956" y="166"/>
                    <a:pt x="1107" y="288"/>
                  </a:cubicBezTo>
                  <a:cubicBezTo>
                    <a:pt x="1116" y="295"/>
                    <a:pt x="1127" y="298"/>
                    <a:pt x="1138" y="298"/>
                  </a:cubicBezTo>
                  <a:cubicBezTo>
                    <a:pt x="1152" y="298"/>
                    <a:pt x="1167" y="292"/>
                    <a:pt x="1176" y="280"/>
                  </a:cubicBezTo>
                  <a:cubicBezTo>
                    <a:pt x="1193" y="259"/>
                    <a:pt x="1190" y="228"/>
                    <a:pt x="1169" y="211"/>
                  </a:cubicBezTo>
                  <a:cubicBezTo>
                    <a:pt x="1001" y="76"/>
                    <a:pt x="800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3973161" y="1129414"/>
              <a:ext cx="124133" cy="63329"/>
            </a:xfrm>
            <a:custGeom>
              <a:avLst/>
              <a:gdLst/>
              <a:ahLst/>
              <a:cxnLst/>
              <a:rect l="l" t="t" r="r" b="b"/>
              <a:pathLst>
                <a:path w="2852" h="1455" extrusionOk="0">
                  <a:moveTo>
                    <a:pt x="792" y="0"/>
                  </a:moveTo>
                  <a:cubicBezTo>
                    <a:pt x="432" y="0"/>
                    <a:pt x="83" y="272"/>
                    <a:pt x="7" y="620"/>
                  </a:cubicBezTo>
                  <a:cubicBezTo>
                    <a:pt x="1" y="646"/>
                    <a:pt x="18" y="673"/>
                    <a:pt x="45" y="678"/>
                  </a:cubicBezTo>
                  <a:cubicBezTo>
                    <a:pt x="48" y="679"/>
                    <a:pt x="51" y="679"/>
                    <a:pt x="55" y="679"/>
                  </a:cubicBezTo>
                  <a:cubicBezTo>
                    <a:pt x="78" y="679"/>
                    <a:pt x="98" y="664"/>
                    <a:pt x="103" y="641"/>
                  </a:cubicBezTo>
                  <a:cubicBezTo>
                    <a:pt x="170" y="335"/>
                    <a:pt x="476" y="99"/>
                    <a:pt x="794" y="99"/>
                  </a:cubicBezTo>
                  <a:cubicBezTo>
                    <a:pt x="804" y="99"/>
                    <a:pt x="814" y="99"/>
                    <a:pt x="824" y="100"/>
                  </a:cubicBezTo>
                  <a:cubicBezTo>
                    <a:pt x="1149" y="116"/>
                    <a:pt x="1447" y="372"/>
                    <a:pt x="1519" y="698"/>
                  </a:cubicBezTo>
                  <a:cubicBezTo>
                    <a:pt x="1523" y="715"/>
                    <a:pt x="1535" y="729"/>
                    <a:pt x="1551" y="734"/>
                  </a:cubicBezTo>
                  <a:cubicBezTo>
                    <a:pt x="1556" y="736"/>
                    <a:pt x="1561" y="736"/>
                    <a:pt x="1566" y="736"/>
                  </a:cubicBezTo>
                  <a:cubicBezTo>
                    <a:pt x="1578" y="736"/>
                    <a:pt x="1590" y="732"/>
                    <a:pt x="1599" y="724"/>
                  </a:cubicBezTo>
                  <a:cubicBezTo>
                    <a:pt x="1707" y="627"/>
                    <a:pt x="1850" y="578"/>
                    <a:pt x="1997" y="578"/>
                  </a:cubicBezTo>
                  <a:cubicBezTo>
                    <a:pt x="2122" y="578"/>
                    <a:pt x="2251" y="614"/>
                    <a:pt x="2366" y="685"/>
                  </a:cubicBezTo>
                  <a:cubicBezTo>
                    <a:pt x="2605" y="834"/>
                    <a:pt x="2750" y="1122"/>
                    <a:pt x="2728" y="1402"/>
                  </a:cubicBezTo>
                  <a:cubicBezTo>
                    <a:pt x="2726" y="1428"/>
                    <a:pt x="2746" y="1453"/>
                    <a:pt x="2773" y="1455"/>
                  </a:cubicBezTo>
                  <a:lnTo>
                    <a:pt x="2777" y="1455"/>
                  </a:lnTo>
                  <a:cubicBezTo>
                    <a:pt x="2802" y="1455"/>
                    <a:pt x="2824" y="1435"/>
                    <a:pt x="2826" y="1409"/>
                  </a:cubicBezTo>
                  <a:cubicBezTo>
                    <a:pt x="2851" y="1094"/>
                    <a:pt x="2688" y="770"/>
                    <a:pt x="2418" y="603"/>
                  </a:cubicBezTo>
                  <a:cubicBezTo>
                    <a:pt x="2287" y="521"/>
                    <a:pt x="2140" y="480"/>
                    <a:pt x="1997" y="480"/>
                  </a:cubicBezTo>
                  <a:cubicBezTo>
                    <a:pt x="1852" y="480"/>
                    <a:pt x="1712" y="522"/>
                    <a:pt x="1595" y="603"/>
                  </a:cubicBezTo>
                  <a:cubicBezTo>
                    <a:pt x="1488" y="272"/>
                    <a:pt x="1171" y="18"/>
                    <a:pt x="829" y="1"/>
                  </a:cubicBezTo>
                  <a:cubicBezTo>
                    <a:pt x="817" y="0"/>
                    <a:pt x="804" y="0"/>
                    <a:pt x="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3966676" y="1213155"/>
              <a:ext cx="107724" cy="30598"/>
            </a:xfrm>
            <a:custGeom>
              <a:avLst/>
              <a:gdLst/>
              <a:ahLst/>
              <a:cxnLst/>
              <a:rect l="l" t="t" r="r" b="b"/>
              <a:pathLst>
                <a:path w="2475" h="703" extrusionOk="0">
                  <a:moveTo>
                    <a:pt x="863" y="1"/>
                  </a:moveTo>
                  <a:cubicBezTo>
                    <a:pt x="848" y="1"/>
                    <a:pt x="833" y="1"/>
                    <a:pt x="817" y="2"/>
                  </a:cubicBezTo>
                  <a:cubicBezTo>
                    <a:pt x="479" y="23"/>
                    <a:pt x="155" y="258"/>
                    <a:pt x="11" y="588"/>
                  </a:cubicBezTo>
                  <a:cubicBezTo>
                    <a:pt x="0" y="612"/>
                    <a:pt x="11" y="641"/>
                    <a:pt x="36" y="652"/>
                  </a:cubicBezTo>
                  <a:cubicBezTo>
                    <a:pt x="43" y="655"/>
                    <a:pt x="49" y="656"/>
                    <a:pt x="55" y="656"/>
                  </a:cubicBezTo>
                  <a:cubicBezTo>
                    <a:pt x="74" y="656"/>
                    <a:pt x="92" y="645"/>
                    <a:pt x="101" y="627"/>
                  </a:cubicBezTo>
                  <a:cubicBezTo>
                    <a:pt x="231" y="330"/>
                    <a:pt x="521" y="119"/>
                    <a:pt x="824" y="99"/>
                  </a:cubicBezTo>
                  <a:cubicBezTo>
                    <a:pt x="838" y="99"/>
                    <a:pt x="853" y="98"/>
                    <a:pt x="867" y="98"/>
                  </a:cubicBezTo>
                  <a:cubicBezTo>
                    <a:pt x="1169" y="98"/>
                    <a:pt x="1458" y="296"/>
                    <a:pt x="1548" y="573"/>
                  </a:cubicBezTo>
                  <a:cubicBezTo>
                    <a:pt x="1553" y="591"/>
                    <a:pt x="1569" y="604"/>
                    <a:pt x="1587" y="607"/>
                  </a:cubicBezTo>
                  <a:cubicBezTo>
                    <a:pt x="1589" y="607"/>
                    <a:pt x="1591" y="607"/>
                    <a:pt x="1593" y="607"/>
                  </a:cubicBezTo>
                  <a:cubicBezTo>
                    <a:pt x="1610" y="607"/>
                    <a:pt x="1626" y="599"/>
                    <a:pt x="1635" y="584"/>
                  </a:cubicBezTo>
                  <a:cubicBezTo>
                    <a:pt x="1710" y="468"/>
                    <a:pt x="1847" y="396"/>
                    <a:pt x="1986" y="396"/>
                  </a:cubicBezTo>
                  <a:cubicBezTo>
                    <a:pt x="2001" y="396"/>
                    <a:pt x="2016" y="397"/>
                    <a:pt x="2031" y="399"/>
                  </a:cubicBezTo>
                  <a:cubicBezTo>
                    <a:pt x="2183" y="417"/>
                    <a:pt x="2321" y="526"/>
                    <a:pt x="2373" y="670"/>
                  </a:cubicBezTo>
                  <a:cubicBezTo>
                    <a:pt x="2380" y="690"/>
                    <a:pt x="2399" y="702"/>
                    <a:pt x="2419" y="702"/>
                  </a:cubicBezTo>
                  <a:lnTo>
                    <a:pt x="2419" y="702"/>
                  </a:lnTo>
                  <a:cubicBezTo>
                    <a:pt x="2425" y="702"/>
                    <a:pt x="2431" y="701"/>
                    <a:pt x="2436" y="700"/>
                  </a:cubicBezTo>
                  <a:cubicBezTo>
                    <a:pt x="2461" y="691"/>
                    <a:pt x="2475" y="662"/>
                    <a:pt x="2465" y="636"/>
                  </a:cubicBezTo>
                  <a:cubicBezTo>
                    <a:pt x="2401" y="458"/>
                    <a:pt x="2231" y="323"/>
                    <a:pt x="2043" y="301"/>
                  </a:cubicBezTo>
                  <a:cubicBezTo>
                    <a:pt x="2024" y="299"/>
                    <a:pt x="2005" y="298"/>
                    <a:pt x="1986" y="298"/>
                  </a:cubicBezTo>
                  <a:cubicBezTo>
                    <a:pt x="1844" y="298"/>
                    <a:pt x="1705" y="358"/>
                    <a:pt x="1608" y="460"/>
                  </a:cubicBezTo>
                  <a:cubicBezTo>
                    <a:pt x="1479" y="188"/>
                    <a:pt x="1180" y="1"/>
                    <a:pt x="863" y="1"/>
                  </a:cubicBezTo>
                  <a:close/>
                  <a:moveTo>
                    <a:pt x="2419" y="702"/>
                  </a:moveTo>
                  <a:lnTo>
                    <a:pt x="2419" y="702"/>
                  </a:lnTo>
                  <a:cubicBezTo>
                    <a:pt x="2419" y="702"/>
                    <a:pt x="2419" y="702"/>
                    <a:pt x="2419" y="702"/>
                  </a:cubicBezTo>
                  <a:lnTo>
                    <a:pt x="2420" y="702"/>
                  </a:lnTo>
                  <a:cubicBezTo>
                    <a:pt x="2420" y="702"/>
                    <a:pt x="2419" y="702"/>
                    <a:pt x="2419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4053202" y="1211066"/>
              <a:ext cx="153600" cy="102850"/>
            </a:xfrm>
            <a:custGeom>
              <a:avLst/>
              <a:gdLst/>
              <a:ahLst/>
              <a:cxnLst/>
              <a:rect l="l" t="t" r="r" b="b"/>
              <a:pathLst>
                <a:path w="3529" h="2363" extrusionOk="0">
                  <a:moveTo>
                    <a:pt x="3307" y="1"/>
                  </a:moveTo>
                  <a:cubicBezTo>
                    <a:pt x="3275" y="1"/>
                    <a:pt x="3241" y="4"/>
                    <a:pt x="3206" y="11"/>
                  </a:cubicBezTo>
                  <a:cubicBezTo>
                    <a:pt x="2987" y="53"/>
                    <a:pt x="2798" y="190"/>
                    <a:pt x="2700" y="378"/>
                  </a:cubicBezTo>
                  <a:cubicBezTo>
                    <a:pt x="2613" y="545"/>
                    <a:pt x="2607" y="746"/>
                    <a:pt x="2680" y="911"/>
                  </a:cubicBezTo>
                  <a:cubicBezTo>
                    <a:pt x="2665" y="911"/>
                    <a:pt x="2651" y="910"/>
                    <a:pt x="2636" y="910"/>
                  </a:cubicBezTo>
                  <a:cubicBezTo>
                    <a:pt x="2430" y="910"/>
                    <a:pt x="2223" y="992"/>
                    <a:pt x="2062" y="1142"/>
                  </a:cubicBezTo>
                  <a:cubicBezTo>
                    <a:pt x="1899" y="1293"/>
                    <a:pt x="1796" y="1506"/>
                    <a:pt x="1775" y="1726"/>
                  </a:cubicBezTo>
                  <a:cubicBezTo>
                    <a:pt x="1578" y="1555"/>
                    <a:pt x="1318" y="1460"/>
                    <a:pt x="1053" y="1460"/>
                  </a:cubicBezTo>
                  <a:cubicBezTo>
                    <a:pt x="1030" y="1460"/>
                    <a:pt x="1008" y="1461"/>
                    <a:pt x="985" y="1462"/>
                  </a:cubicBezTo>
                  <a:cubicBezTo>
                    <a:pt x="663" y="1483"/>
                    <a:pt x="355" y="1648"/>
                    <a:pt x="159" y="1903"/>
                  </a:cubicBezTo>
                  <a:cubicBezTo>
                    <a:pt x="52" y="2043"/>
                    <a:pt x="1" y="2186"/>
                    <a:pt x="14" y="2317"/>
                  </a:cubicBezTo>
                  <a:cubicBezTo>
                    <a:pt x="16" y="2343"/>
                    <a:pt x="37" y="2362"/>
                    <a:pt x="62" y="2362"/>
                  </a:cubicBezTo>
                  <a:lnTo>
                    <a:pt x="67" y="2362"/>
                  </a:lnTo>
                  <a:cubicBezTo>
                    <a:pt x="93" y="2359"/>
                    <a:pt x="113" y="2336"/>
                    <a:pt x="111" y="2308"/>
                  </a:cubicBezTo>
                  <a:cubicBezTo>
                    <a:pt x="99" y="2174"/>
                    <a:pt x="173" y="2047"/>
                    <a:pt x="238" y="1963"/>
                  </a:cubicBezTo>
                  <a:cubicBezTo>
                    <a:pt x="416" y="1731"/>
                    <a:pt x="698" y="1580"/>
                    <a:pt x="991" y="1561"/>
                  </a:cubicBezTo>
                  <a:cubicBezTo>
                    <a:pt x="1012" y="1560"/>
                    <a:pt x="1034" y="1559"/>
                    <a:pt x="1055" y="1559"/>
                  </a:cubicBezTo>
                  <a:cubicBezTo>
                    <a:pt x="1331" y="1559"/>
                    <a:pt x="1599" y="1673"/>
                    <a:pt x="1785" y="1871"/>
                  </a:cubicBezTo>
                  <a:cubicBezTo>
                    <a:pt x="1795" y="1881"/>
                    <a:pt x="1808" y="1887"/>
                    <a:pt x="1822" y="1887"/>
                  </a:cubicBezTo>
                  <a:cubicBezTo>
                    <a:pt x="1828" y="1887"/>
                    <a:pt x="1834" y="1886"/>
                    <a:pt x="1840" y="1883"/>
                  </a:cubicBezTo>
                  <a:cubicBezTo>
                    <a:pt x="1859" y="1875"/>
                    <a:pt x="1871" y="1857"/>
                    <a:pt x="1870" y="1836"/>
                  </a:cubicBezTo>
                  <a:cubicBezTo>
                    <a:pt x="1862" y="1604"/>
                    <a:pt x="1960" y="1372"/>
                    <a:pt x="2128" y="1214"/>
                  </a:cubicBezTo>
                  <a:cubicBezTo>
                    <a:pt x="2270" y="1083"/>
                    <a:pt x="2457" y="1009"/>
                    <a:pt x="2639" y="1009"/>
                  </a:cubicBezTo>
                  <a:cubicBezTo>
                    <a:pt x="2680" y="1009"/>
                    <a:pt x="2720" y="1013"/>
                    <a:pt x="2760" y="1021"/>
                  </a:cubicBezTo>
                  <a:cubicBezTo>
                    <a:pt x="2763" y="1021"/>
                    <a:pt x="2765" y="1021"/>
                    <a:pt x="2768" y="1021"/>
                  </a:cubicBezTo>
                  <a:cubicBezTo>
                    <a:pt x="2784" y="1021"/>
                    <a:pt x="2801" y="1013"/>
                    <a:pt x="2810" y="1000"/>
                  </a:cubicBezTo>
                  <a:cubicBezTo>
                    <a:pt x="2820" y="983"/>
                    <a:pt x="2820" y="961"/>
                    <a:pt x="2810" y="944"/>
                  </a:cubicBezTo>
                  <a:cubicBezTo>
                    <a:pt x="2710" y="798"/>
                    <a:pt x="2701" y="588"/>
                    <a:pt x="2787" y="422"/>
                  </a:cubicBezTo>
                  <a:cubicBezTo>
                    <a:pt x="2870" y="264"/>
                    <a:pt x="3038" y="143"/>
                    <a:pt x="3225" y="107"/>
                  </a:cubicBezTo>
                  <a:cubicBezTo>
                    <a:pt x="3249" y="102"/>
                    <a:pt x="3278" y="99"/>
                    <a:pt x="3308" y="99"/>
                  </a:cubicBezTo>
                  <a:cubicBezTo>
                    <a:pt x="3355" y="99"/>
                    <a:pt x="3405" y="108"/>
                    <a:pt x="3443" y="137"/>
                  </a:cubicBezTo>
                  <a:cubicBezTo>
                    <a:pt x="3452" y="143"/>
                    <a:pt x="3461" y="146"/>
                    <a:pt x="3471" y="146"/>
                  </a:cubicBezTo>
                  <a:cubicBezTo>
                    <a:pt x="3487" y="146"/>
                    <a:pt x="3502" y="139"/>
                    <a:pt x="3512" y="126"/>
                  </a:cubicBezTo>
                  <a:cubicBezTo>
                    <a:pt x="3528" y="104"/>
                    <a:pt x="3523" y="73"/>
                    <a:pt x="3502" y="57"/>
                  </a:cubicBezTo>
                  <a:cubicBezTo>
                    <a:pt x="3451" y="20"/>
                    <a:pt x="3385" y="1"/>
                    <a:pt x="3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4122232" y="1202709"/>
              <a:ext cx="61153" cy="36474"/>
            </a:xfrm>
            <a:custGeom>
              <a:avLst/>
              <a:gdLst/>
              <a:ahLst/>
              <a:cxnLst/>
              <a:rect l="l" t="t" r="r" b="b"/>
              <a:pathLst>
                <a:path w="1405" h="838" extrusionOk="0">
                  <a:moveTo>
                    <a:pt x="789" y="1"/>
                  </a:moveTo>
                  <a:cubicBezTo>
                    <a:pt x="742" y="1"/>
                    <a:pt x="694" y="6"/>
                    <a:pt x="648" y="17"/>
                  </a:cubicBezTo>
                  <a:cubicBezTo>
                    <a:pt x="440" y="65"/>
                    <a:pt x="287" y="204"/>
                    <a:pt x="196" y="312"/>
                  </a:cubicBezTo>
                  <a:cubicBezTo>
                    <a:pt x="59" y="473"/>
                    <a:pt x="0" y="646"/>
                    <a:pt x="31" y="798"/>
                  </a:cubicBezTo>
                  <a:cubicBezTo>
                    <a:pt x="35" y="821"/>
                    <a:pt x="55" y="837"/>
                    <a:pt x="79" y="837"/>
                  </a:cubicBezTo>
                  <a:cubicBezTo>
                    <a:pt x="82" y="837"/>
                    <a:pt x="85" y="837"/>
                    <a:pt x="88" y="836"/>
                  </a:cubicBezTo>
                  <a:cubicBezTo>
                    <a:pt x="115" y="831"/>
                    <a:pt x="132" y="805"/>
                    <a:pt x="127" y="779"/>
                  </a:cubicBezTo>
                  <a:cubicBezTo>
                    <a:pt x="94" y="614"/>
                    <a:pt x="202" y="455"/>
                    <a:pt x="270" y="376"/>
                  </a:cubicBezTo>
                  <a:cubicBezTo>
                    <a:pt x="351" y="278"/>
                    <a:pt x="488" y="155"/>
                    <a:pt x="669" y="112"/>
                  </a:cubicBezTo>
                  <a:cubicBezTo>
                    <a:pt x="708" y="103"/>
                    <a:pt x="749" y="99"/>
                    <a:pt x="789" y="99"/>
                  </a:cubicBezTo>
                  <a:cubicBezTo>
                    <a:pt x="998" y="99"/>
                    <a:pt x="1206" y="216"/>
                    <a:pt x="1304" y="402"/>
                  </a:cubicBezTo>
                  <a:cubicBezTo>
                    <a:pt x="1313" y="419"/>
                    <a:pt x="1331" y="428"/>
                    <a:pt x="1348" y="428"/>
                  </a:cubicBezTo>
                  <a:cubicBezTo>
                    <a:pt x="1356" y="428"/>
                    <a:pt x="1363" y="427"/>
                    <a:pt x="1370" y="423"/>
                  </a:cubicBezTo>
                  <a:cubicBezTo>
                    <a:pt x="1395" y="411"/>
                    <a:pt x="1404" y="381"/>
                    <a:pt x="1391" y="356"/>
                  </a:cubicBezTo>
                  <a:cubicBezTo>
                    <a:pt x="1276" y="139"/>
                    <a:pt x="1033" y="1"/>
                    <a:pt x="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4056554" y="1360268"/>
              <a:ext cx="99324" cy="50533"/>
            </a:xfrm>
            <a:custGeom>
              <a:avLst/>
              <a:gdLst/>
              <a:ahLst/>
              <a:cxnLst/>
              <a:rect l="l" t="t" r="r" b="b"/>
              <a:pathLst>
                <a:path w="2282" h="1161" extrusionOk="0">
                  <a:moveTo>
                    <a:pt x="1123" y="0"/>
                  </a:moveTo>
                  <a:cubicBezTo>
                    <a:pt x="863" y="0"/>
                    <a:pt x="589" y="74"/>
                    <a:pt x="339" y="218"/>
                  </a:cubicBezTo>
                  <a:cubicBezTo>
                    <a:pt x="167" y="317"/>
                    <a:pt x="63" y="421"/>
                    <a:pt x="11" y="544"/>
                  </a:cubicBezTo>
                  <a:cubicBezTo>
                    <a:pt x="0" y="569"/>
                    <a:pt x="12" y="598"/>
                    <a:pt x="37" y="609"/>
                  </a:cubicBezTo>
                  <a:cubicBezTo>
                    <a:pt x="43" y="611"/>
                    <a:pt x="49" y="612"/>
                    <a:pt x="55" y="612"/>
                  </a:cubicBezTo>
                  <a:cubicBezTo>
                    <a:pt x="75" y="612"/>
                    <a:pt x="94" y="601"/>
                    <a:pt x="101" y="582"/>
                  </a:cubicBezTo>
                  <a:cubicBezTo>
                    <a:pt x="145" y="479"/>
                    <a:pt x="235" y="390"/>
                    <a:pt x="388" y="303"/>
                  </a:cubicBezTo>
                  <a:cubicBezTo>
                    <a:pt x="623" y="167"/>
                    <a:pt x="879" y="98"/>
                    <a:pt x="1122" y="98"/>
                  </a:cubicBezTo>
                  <a:cubicBezTo>
                    <a:pt x="1269" y="98"/>
                    <a:pt x="1412" y="123"/>
                    <a:pt x="1542" y="176"/>
                  </a:cubicBezTo>
                  <a:cubicBezTo>
                    <a:pt x="1925" y="328"/>
                    <a:pt x="2178" y="736"/>
                    <a:pt x="2117" y="1103"/>
                  </a:cubicBezTo>
                  <a:cubicBezTo>
                    <a:pt x="2113" y="1131"/>
                    <a:pt x="2131" y="1155"/>
                    <a:pt x="2158" y="1159"/>
                  </a:cubicBezTo>
                  <a:cubicBezTo>
                    <a:pt x="2161" y="1160"/>
                    <a:pt x="2163" y="1160"/>
                    <a:pt x="2166" y="1160"/>
                  </a:cubicBezTo>
                  <a:cubicBezTo>
                    <a:pt x="2189" y="1160"/>
                    <a:pt x="2210" y="1143"/>
                    <a:pt x="2214" y="1119"/>
                  </a:cubicBezTo>
                  <a:cubicBezTo>
                    <a:pt x="2282" y="708"/>
                    <a:pt x="2003" y="253"/>
                    <a:pt x="1578" y="84"/>
                  </a:cubicBezTo>
                  <a:cubicBezTo>
                    <a:pt x="1437" y="28"/>
                    <a:pt x="1283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3940344" y="1336895"/>
              <a:ext cx="127876" cy="77300"/>
            </a:xfrm>
            <a:custGeom>
              <a:avLst/>
              <a:gdLst/>
              <a:ahLst/>
              <a:cxnLst/>
              <a:rect l="l" t="t" r="r" b="b"/>
              <a:pathLst>
                <a:path w="2938" h="1776" extrusionOk="0">
                  <a:moveTo>
                    <a:pt x="860" y="0"/>
                  </a:moveTo>
                  <a:cubicBezTo>
                    <a:pt x="762" y="0"/>
                    <a:pt x="664" y="17"/>
                    <a:pt x="571" y="50"/>
                  </a:cubicBezTo>
                  <a:cubicBezTo>
                    <a:pt x="256" y="166"/>
                    <a:pt x="22" y="481"/>
                    <a:pt x="2" y="817"/>
                  </a:cubicBezTo>
                  <a:cubicBezTo>
                    <a:pt x="1" y="843"/>
                    <a:pt x="21" y="866"/>
                    <a:pt x="48" y="869"/>
                  </a:cubicBezTo>
                  <a:cubicBezTo>
                    <a:pt x="49" y="869"/>
                    <a:pt x="50" y="869"/>
                    <a:pt x="50" y="869"/>
                  </a:cubicBezTo>
                  <a:cubicBezTo>
                    <a:pt x="77" y="869"/>
                    <a:pt x="98" y="849"/>
                    <a:pt x="99" y="822"/>
                  </a:cubicBezTo>
                  <a:cubicBezTo>
                    <a:pt x="117" y="525"/>
                    <a:pt x="325" y="246"/>
                    <a:pt x="605" y="143"/>
                  </a:cubicBezTo>
                  <a:cubicBezTo>
                    <a:pt x="688" y="112"/>
                    <a:pt x="775" y="98"/>
                    <a:pt x="863" y="98"/>
                  </a:cubicBezTo>
                  <a:cubicBezTo>
                    <a:pt x="1073" y="98"/>
                    <a:pt x="1285" y="182"/>
                    <a:pt x="1431" y="335"/>
                  </a:cubicBezTo>
                  <a:cubicBezTo>
                    <a:pt x="1479" y="385"/>
                    <a:pt x="1515" y="437"/>
                    <a:pt x="1540" y="490"/>
                  </a:cubicBezTo>
                  <a:cubicBezTo>
                    <a:pt x="1579" y="576"/>
                    <a:pt x="1598" y="679"/>
                    <a:pt x="1596" y="817"/>
                  </a:cubicBezTo>
                  <a:cubicBezTo>
                    <a:pt x="1595" y="832"/>
                    <a:pt x="1603" y="847"/>
                    <a:pt x="1616" y="857"/>
                  </a:cubicBezTo>
                  <a:cubicBezTo>
                    <a:pt x="1624" y="863"/>
                    <a:pt x="1635" y="867"/>
                    <a:pt x="1645" y="867"/>
                  </a:cubicBezTo>
                  <a:cubicBezTo>
                    <a:pt x="1650" y="867"/>
                    <a:pt x="1655" y="866"/>
                    <a:pt x="1660" y="864"/>
                  </a:cubicBezTo>
                  <a:cubicBezTo>
                    <a:pt x="1762" y="831"/>
                    <a:pt x="1868" y="815"/>
                    <a:pt x="1972" y="815"/>
                  </a:cubicBezTo>
                  <a:cubicBezTo>
                    <a:pt x="2160" y="815"/>
                    <a:pt x="2341" y="868"/>
                    <a:pt x="2481" y="969"/>
                  </a:cubicBezTo>
                  <a:cubicBezTo>
                    <a:pt x="2720" y="1141"/>
                    <a:pt x="2832" y="1453"/>
                    <a:pt x="2747" y="1711"/>
                  </a:cubicBezTo>
                  <a:cubicBezTo>
                    <a:pt x="2738" y="1737"/>
                    <a:pt x="2753" y="1764"/>
                    <a:pt x="2779" y="1773"/>
                  </a:cubicBezTo>
                  <a:cubicBezTo>
                    <a:pt x="2784" y="1775"/>
                    <a:pt x="2789" y="1776"/>
                    <a:pt x="2793" y="1776"/>
                  </a:cubicBezTo>
                  <a:cubicBezTo>
                    <a:pt x="2815" y="1776"/>
                    <a:pt x="2834" y="1762"/>
                    <a:pt x="2840" y="1742"/>
                  </a:cubicBezTo>
                  <a:cubicBezTo>
                    <a:pt x="2938" y="1445"/>
                    <a:pt x="2810" y="1087"/>
                    <a:pt x="2539" y="890"/>
                  </a:cubicBezTo>
                  <a:cubicBezTo>
                    <a:pt x="2381" y="777"/>
                    <a:pt x="2180" y="717"/>
                    <a:pt x="1971" y="717"/>
                  </a:cubicBezTo>
                  <a:cubicBezTo>
                    <a:pt x="1879" y="717"/>
                    <a:pt x="1785" y="729"/>
                    <a:pt x="1693" y="753"/>
                  </a:cubicBezTo>
                  <a:cubicBezTo>
                    <a:pt x="1689" y="631"/>
                    <a:pt x="1669" y="533"/>
                    <a:pt x="1629" y="448"/>
                  </a:cubicBezTo>
                  <a:cubicBezTo>
                    <a:pt x="1600" y="386"/>
                    <a:pt x="1556" y="324"/>
                    <a:pt x="1501" y="267"/>
                  </a:cubicBezTo>
                  <a:cubicBezTo>
                    <a:pt x="1337" y="95"/>
                    <a:pt x="1098" y="0"/>
                    <a:pt x="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197224" y="1407883"/>
              <a:ext cx="96495" cy="83873"/>
            </a:xfrm>
            <a:custGeom>
              <a:avLst/>
              <a:gdLst/>
              <a:ahLst/>
              <a:cxnLst/>
              <a:rect l="l" t="t" r="r" b="b"/>
              <a:pathLst>
                <a:path w="2217" h="1927" extrusionOk="0">
                  <a:moveTo>
                    <a:pt x="1475" y="0"/>
                  </a:moveTo>
                  <a:cubicBezTo>
                    <a:pt x="1160" y="0"/>
                    <a:pt x="839" y="110"/>
                    <a:pt x="596" y="323"/>
                  </a:cubicBezTo>
                  <a:cubicBezTo>
                    <a:pt x="179" y="688"/>
                    <a:pt x="1" y="1318"/>
                    <a:pt x="151" y="1890"/>
                  </a:cubicBezTo>
                  <a:cubicBezTo>
                    <a:pt x="157" y="1913"/>
                    <a:pt x="177" y="1926"/>
                    <a:pt x="199" y="1926"/>
                  </a:cubicBezTo>
                  <a:cubicBezTo>
                    <a:pt x="202" y="1926"/>
                    <a:pt x="206" y="1926"/>
                    <a:pt x="211" y="1925"/>
                  </a:cubicBezTo>
                  <a:cubicBezTo>
                    <a:pt x="237" y="1918"/>
                    <a:pt x="253" y="1891"/>
                    <a:pt x="246" y="1865"/>
                  </a:cubicBezTo>
                  <a:cubicBezTo>
                    <a:pt x="105" y="1328"/>
                    <a:pt x="271" y="738"/>
                    <a:pt x="661" y="397"/>
                  </a:cubicBezTo>
                  <a:cubicBezTo>
                    <a:pt x="886" y="199"/>
                    <a:pt x="1184" y="98"/>
                    <a:pt x="1475" y="98"/>
                  </a:cubicBezTo>
                  <a:cubicBezTo>
                    <a:pt x="1712" y="98"/>
                    <a:pt x="1945" y="165"/>
                    <a:pt x="2131" y="303"/>
                  </a:cubicBezTo>
                  <a:cubicBezTo>
                    <a:pt x="2140" y="309"/>
                    <a:pt x="2151" y="312"/>
                    <a:pt x="2161" y="312"/>
                  </a:cubicBezTo>
                  <a:cubicBezTo>
                    <a:pt x="2176" y="312"/>
                    <a:pt x="2191" y="306"/>
                    <a:pt x="2200" y="292"/>
                  </a:cubicBezTo>
                  <a:cubicBezTo>
                    <a:pt x="2216" y="271"/>
                    <a:pt x="2212" y="240"/>
                    <a:pt x="2190" y="223"/>
                  </a:cubicBezTo>
                  <a:cubicBezTo>
                    <a:pt x="1987" y="74"/>
                    <a:pt x="1733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4238834" y="1350344"/>
              <a:ext cx="62154" cy="61936"/>
            </a:xfrm>
            <a:custGeom>
              <a:avLst/>
              <a:gdLst/>
              <a:ahLst/>
              <a:cxnLst/>
              <a:rect l="l" t="t" r="r" b="b"/>
              <a:pathLst>
                <a:path w="1428" h="1423" extrusionOk="0">
                  <a:moveTo>
                    <a:pt x="858" y="1"/>
                  </a:moveTo>
                  <a:cubicBezTo>
                    <a:pt x="831" y="1"/>
                    <a:pt x="803" y="2"/>
                    <a:pt x="776" y="5"/>
                  </a:cubicBezTo>
                  <a:cubicBezTo>
                    <a:pt x="550" y="28"/>
                    <a:pt x="339" y="148"/>
                    <a:pt x="211" y="325"/>
                  </a:cubicBezTo>
                  <a:cubicBezTo>
                    <a:pt x="1" y="618"/>
                    <a:pt x="21" y="1060"/>
                    <a:pt x="260" y="1402"/>
                  </a:cubicBezTo>
                  <a:cubicBezTo>
                    <a:pt x="269" y="1415"/>
                    <a:pt x="285" y="1422"/>
                    <a:pt x="300" y="1422"/>
                  </a:cubicBezTo>
                  <a:cubicBezTo>
                    <a:pt x="309" y="1422"/>
                    <a:pt x="319" y="1420"/>
                    <a:pt x="328" y="1414"/>
                  </a:cubicBezTo>
                  <a:cubicBezTo>
                    <a:pt x="350" y="1398"/>
                    <a:pt x="356" y="1367"/>
                    <a:pt x="340" y="1345"/>
                  </a:cubicBezTo>
                  <a:cubicBezTo>
                    <a:pt x="158" y="1085"/>
                    <a:pt x="82" y="671"/>
                    <a:pt x="290" y="382"/>
                  </a:cubicBezTo>
                  <a:cubicBezTo>
                    <a:pt x="403" y="227"/>
                    <a:pt x="587" y="122"/>
                    <a:pt x="787" y="102"/>
                  </a:cubicBezTo>
                  <a:cubicBezTo>
                    <a:pt x="811" y="100"/>
                    <a:pt x="835" y="99"/>
                    <a:pt x="860" y="99"/>
                  </a:cubicBezTo>
                  <a:cubicBezTo>
                    <a:pt x="1029" y="99"/>
                    <a:pt x="1201" y="156"/>
                    <a:pt x="1344" y="260"/>
                  </a:cubicBezTo>
                  <a:cubicBezTo>
                    <a:pt x="1352" y="267"/>
                    <a:pt x="1362" y="270"/>
                    <a:pt x="1372" y="270"/>
                  </a:cubicBezTo>
                  <a:cubicBezTo>
                    <a:pt x="1387" y="270"/>
                    <a:pt x="1402" y="263"/>
                    <a:pt x="1412" y="250"/>
                  </a:cubicBezTo>
                  <a:cubicBezTo>
                    <a:pt x="1428" y="227"/>
                    <a:pt x="1424" y="197"/>
                    <a:pt x="1401" y="181"/>
                  </a:cubicBezTo>
                  <a:cubicBezTo>
                    <a:pt x="1243" y="64"/>
                    <a:pt x="1048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035183" y="1465379"/>
              <a:ext cx="171663" cy="85265"/>
            </a:xfrm>
            <a:custGeom>
              <a:avLst/>
              <a:gdLst/>
              <a:ahLst/>
              <a:cxnLst/>
              <a:rect l="l" t="t" r="r" b="b"/>
              <a:pathLst>
                <a:path w="3944" h="1959" extrusionOk="0">
                  <a:moveTo>
                    <a:pt x="3427" y="1"/>
                  </a:moveTo>
                  <a:cubicBezTo>
                    <a:pt x="3424" y="1"/>
                    <a:pt x="3421" y="1"/>
                    <a:pt x="3418" y="1"/>
                  </a:cubicBezTo>
                  <a:cubicBezTo>
                    <a:pt x="3250" y="2"/>
                    <a:pt x="3077" y="54"/>
                    <a:pt x="2904" y="153"/>
                  </a:cubicBezTo>
                  <a:cubicBezTo>
                    <a:pt x="2709" y="266"/>
                    <a:pt x="2579" y="413"/>
                    <a:pt x="2532" y="568"/>
                  </a:cubicBezTo>
                  <a:cubicBezTo>
                    <a:pt x="2312" y="339"/>
                    <a:pt x="1969" y="207"/>
                    <a:pt x="1595" y="207"/>
                  </a:cubicBezTo>
                  <a:cubicBezTo>
                    <a:pt x="1555" y="207"/>
                    <a:pt x="1515" y="209"/>
                    <a:pt x="1474" y="212"/>
                  </a:cubicBezTo>
                  <a:cubicBezTo>
                    <a:pt x="1039" y="246"/>
                    <a:pt x="640" y="440"/>
                    <a:pt x="381" y="746"/>
                  </a:cubicBezTo>
                  <a:cubicBezTo>
                    <a:pt x="101" y="1076"/>
                    <a:pt x="0" y="1538"/>
                    <a:pt x="125" y="1924"/>
                  </a:cubicBezTo>
                  <a:cubicBezTo>
                    <a:pt x="133" y="1945"/>
                    <a:pt x="152" y="1958"/>
                    <a:pt x="172" y="1958"/>
                  </a:cubicBezTo>
                  <a:cubicBezTo>
                    <a:pt x="177" y="1958"/>
                    <a:pt x="183" y="1957"/>
                    <a:pt x="187" y="1955"/>
                  </a:cubicBezTo>
                  <a:cubicBezTo>
                    <a:pt x="213" y="1948"/>
                    <a:pt x="227" y="1919"/>
                    <a:pt x="219" y="1894"/>
                  </a:cubicBezTo>
                  <a:cubicBezTo>
                    <a:pt x="104" y="1539"/>
                    <a:pt x="197" y="1114"/>
                    <a:pt x="456" y="808"/>
                  </a:cubicBezTo>
                  <a:cubicBezTo>
                    <a:pt x="698" y="523"/>
                    <a:pt x="1072" y="341"/>
                    <a:pt x="1482" y="309"/>
                  </a:cubicBezTo>
                  <a:cubicBezTo>
                    <a:pt x="1521" y="306"/>
                    <a:pt x="1559" y="305"/>
                    <a:pt x="1597" y="305"/>
                  </a:cubicBezTo>
                  <a:cubicBezTo>
                    <a:pt x="1983" y="305"/>
                    <a:pt x="2330" y="455"/>
                    <a:pt x="2523" y="709"/>
                  </a:cubicBezTo>
                  <a:cubicBezTo>
                    <a:pt x="2533" y="722"/>
                    <a:pt x="2548" y="729"/>
                    <a:pt x="2562" y="729"/>
                  </a:cubicBezTo>
                  <a:cubicBezTo>
                    <a:pt x="2568" y="729"/>
                    <a:pt x="2573" y="728"/>
                    <a:pt x="2578" y="726"/>
                  </a:cubicBezTo>
                  <a:cubicBezTo>
                    <a:pt x="2598" y="720"/>
                    <a:pt x="2611" y="702"/>
                    <a:pt x="2613" y="682"/>
                  </a:cubicBezTo>
                  <a:cubicBezTo>
                    <a:pt x="2620" y="454"/>
                    <a:pt x="2853" y="296"/>
                    <a:pt x="2954" y="238"/>
                  </a:cubicBezTo>
                  <a:cubicBezTo>
                    <a:pt x="3109" y="148"/>
                    <a:pt x="3270" y="100"/>
                    <a:pt x="3419" y="98"/>
                  </a:cubicBezTo>
                  <a:lnTo>
                    <a:pt x="3426" y="98"/>
                  </a:lnTo>
                  <a:cubicBezTo>
                    <a:pt x="3593" y="98"/>
                    <a:pt x="3749" y="158"/>
                    <a:pt x="3855" y="263"/>
                  </a:cubicBezTo>
                  <a:cubicBezTo>
                    <a:pt x="3865" y="272"/>
                    <a:pt x="3877" y="277"/>
                    <a:pt x="3889" y="277"/>
                  </a:cubicBezTo>
                  <a:cubicBezTo>
                    <a:pt x="3902" y="277"/>
                    <a:pt x="3914" y="272"/>
                    <a:pt x="3924" y="263"/>
                  </a:cubicBezTo>
                  <a:cubicBezTo>
                    <a:pt x="3943" y="243"/>
                    <a:pt x="3943" y="212"/>
                    <a:pt x="3924" y="193"/>
                  </a:cubicBezTo>
                  <a:cubicBezTo>
                    <a:pt x="3801" y="70"/>
                    <a:pt x="3623" y="1"/>
                    <a:pt x="3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668854" y="997884"/>
              <a:ext cx="120825" cy="79868"/>
            </a:xfrm>
            <a:custGeom>
              <a:avLst/>
              <a:gdLst/>
              <a:ahLst/>
              <a:cxnLst/>
              <a:rect l="l" t="t" r="r" b="b"/>
              <a:pathLst>
                <a:path w="2776" h="1835" extrusionOk="0">
                  <a:moveTo>
                    <a:pt x="444" y="1"/>
                  </a:moveTo>
                  <a:cubicBezTo>
                    <a:pt x="299" y="1"/>
                    <a:pt x="154" y="41"/>
                    <a:pt x="30" y="120"/>
                  </a:cubicBezTo>
                  <a:cubicBezTo>
                    <a:pt x="7" y="135"/>
                    <a:pt x="1" y="165"/>
                    <a:pt x="15" y="188"/>
                  </a:cubicBezTo>
                  <a:cubicBezTo>
                    <a:pt x="24" y="202"/>
                    <a:pt x="40" y="210"/>
                    <a:pt x="56" y="210"/>
                  </a:cubicBezTo>
                  <a:cubicBezTo>
                    <a:pt x="65" y="210"/>
                    <a:pt x="74" y="208"/>
                    <a:pt x="82" y="202"/>
                  </a:cubicBezTo>
                  <a:cubicBezTo>
                    <a:pt x="189" y="135"/>
                    <a:pt x="317" y="100"/>
                    <a:pt x="444" y="100"/>
                  </a:cubicBezTo>
                  <a:cubicBezTo>
                    <a:pt x="556" y="100"/>
                    <a:pt x="668" y="127"/>
                    <a:pt x="765" y="180"/>
                  </a:cubicBezTo>
                  <a:cubicBezTo>
                    <a:pt x="981" y="299"/>
                    <a:pt x="1110" y="541"/>
                    <a:pt x="1091" y="796"/>
                  </a:cubicBezTo>
                  <a:cubicBezTo>
                    <a:pt x="1089" y="816"/>
                    <a:pt x="1100" y="835"/>
                    <a:pt x="1117" y="843"/>
                  </a:cubicBezTo>
                  <a:cubicBezTo>
                    <a:pt x="1124" y="847"/>
                    <a:pt x="1132" y="848"/>
                    <a:pt x="1140" y="848"/>
                  </a:cubicBezTo>
                  <a:cubicBezTo>
                    <a:pt x="1151" y="848"/>
                    <a:pt x="1163" y="845"/>
                    <a:pt x="1172" y="837"/>
                  </a:cubicBezTo>
                  <a:cubicBezTo>
                    <a:pt x="1328" y="700"/>
                    <a:pt x="1534" y="630"/>
                    <a:pt x="1740" y="630"/>
                  </a:cubicBezTo>
                  <a:cubicBezTo>
                    <a:pt x="1908" y="630"/>
                    <a:pt x="2077" y="677"/>
                    <a:pt x="2217" y="772"/>
                  </a:cubicBezTo>
                  <a:cubicBezTo>
                    <a:pt x="2529" y="985"/>
                    <a:pt x="2668" y="1413"/>
                    <a:pt x="2541" y="1769"/>
                  </a:cubicBezTo>
                  <a:cubicBezTo>
                    <a:pt x="2533" y="1794"/>
                    <a:pt x="2545" y="1822"/>
                    <a:pt x="2571" y="1831"/>
                  </a:cubicBezTo>
                  <a:cubicBezTo>
                    <a:pt x="2576" y="1833"/>
                    <a:pt x="2582" y="1833"/>
                    <a:pt x="2588" y="1833"/>
                  </a:cubicBezTo>
                  <a:lnTo>
                    <a:pt x="2588" y="1834"/>
                  </a:lnTo>
                  <a:cubicBezTo>
                    <a:pt x="2608" y="1834"/>
                    <a:pt x="2626" y="1822"/>
                    <a:pt x="2633" y="1802"/>
                  </a:cubicBezTo>
                  <a:cubicBezTo>
                    <a:pt x="2776" y="1406"/>
                    <a:pt x="2620" y="928"/>
                    <a:pt x="2273" y="692"/>
                  </a:cubicBezTo>
                  <a:cubicBezTo>
                    <a:pt x="2116" y="585"/>
                    <a:pt x="1928" y="532"/>
                    <a:pt x="1740" y="532"/>
                  </a:cubicBezTo>
                  <a:cubicBezTo>
                    <a:pt x="1545" y="532"/>
                    <a:pt x="1350" y="588"/>
                    <a:pt x="1189" y="699"/>
                  </a:cubicBezTo>
                  <a:cubicBezTo>
                    <a:pt x="1173" y="445"/>
                    <a:pt x="1033" y="214"/>
                    <a:pt x="811" y="93"/>
                  </a:cubicBezTo>
                  <a:cubicBezTo>
                    <a:pt x="698" y="31"/>
                    <a:pt x="571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633207" y="1075662"/>
              <a:ext cx="50881" cy="21066"/>
            </a:xfrm>
            <a:custGeom>
              <a:avLst/>
              <a:gdLst/>
              <a:ahLst/>
              <a:cxnLst/>
              <a:rect l="l" t="t" r="r" b="b"/>
              <a:pathLst>
                <a:path w="1169" h="484" extrusionOk="0">
                  <a:moveTo>
                    <a:pt x="653" y="0"/>
                  </a:moveTo>
                  <a:cubicBezTo>
                    <a:pt x="619" y="0"/>
                    <a:pt x="584" y="3"/>
                    <a:pt x="549" y="9"/>
                  </a:cubicBezTo>
                  <a:cubicBezTo>
                    <a:pt x="337" y="47"/>
                    <a:pt x="137" y="197"/>
                    <a:pt x="14" y="410"/>
                  </a:cubicBezTo>
                  <a:cubicBezTo>
                    <a:pt x="1" y="434"/>
                    <a:pt x="9" y="463"/>
                    <a:pt x="32" y="477"/>
                  </a:cubicBezTo>
                  <a:cubicBezTo>
                    <a:pt x="40" y="481"/>
                    <a:pt x="48" y="484"/>
                    <a:pt x="57" y="484"/>
                  </a:cubicBezTo>
                  <a:cubicBezTo>
                    <a:pt x="74" y="484"/>
                    <a:pt x="91" y="475"/>
                    <a:pt x="99" y="459"/>
                  </a:cubicBezTo>
                  <a:cubicBezTo>
                    <a:pt x="207" y="271"/>
                    <a:pt x="383" y="140"/>
                    <a:pt x="567" y="106"/>
                  </a:cubicBezTo>
                  <a:cubicBezTo>
                    <a:pt x="596" y="101"/>
                    <a:pt x="626" y="98"/>
                    <a:pt x="655" y="98"/>
                  </a:cubicBezTo>
                  <a:cubicBezTo>
                    <a:pt x="828" y="98"/>
                    <a:pt x="994" y="186"/>
                    <a:pt x="1070" y="325"/>
                  </a:cubicBezTo>
                  <a:cubicBezTo>
                    <a:pt x="1079" y="342"/>
                    <a:pt x="1096" y="352"/>
                    <a:pt x="1113" y="352"/>
                  </a:cubicBezTo>
                  <a:cubicBezTo>
                    <a:pt x="1121" y="352"/>
                    <a:pt x="1129" y="350"/>
                    <a:pt x="1136" y="346"/>
                  </a:cubicBezTo>
                  <a:cubicBezTo>
                    <a:pt x="1160" y="332"/>
                    <a:pt x="1169" y="302"/>
                    <a:pt x="1156" y="279"/>
                  </a:cubicBezTo>
                  <a:cubicBezTo>
                    <a:pt x="1062" y="108"/>
                    <a:pt x="861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720648" y="1114355"/>
              <a:ext cx="51925" cy="19195"/>
            </a:xfrm>
            <a:custGeom>
              <a:avLst/>
              <a:gdLst/>
              <a:ahLst/>
              <a:cxnLst/>
              <a:rect l="l" t="t" r="r" b="b"/>
              <a:pathLst>
                <a:path w="1193" h="441" extrusionOk="0">
                  <a:moveTo>
                    <a:pt x="584" y="1"/>
                  </a:moveTo>
                  <a:cubicBezTo>
                    <a:pt x="394" y="1"/>
                    <a:pt x="192" y="76"/>
                    <a:pt x="25" y="211"/>
                  </a:cubicBezTo>
                  <a:cubicBezTo>
                    <a:pt x="3" y="228"/>
                    <a:pt x="0" y="259"/>
                    <a:pt x="17" y="280"/>
                  </a:cubicBezTo>
                  <a:cubicBezTo>
                    <a:pt x="27" y="292"/>
                    <a:pt x="41" y="298"/>
                    <a:pt x="56" y="298"/>
                  </a:cubicBezTo>
                  <a:cubicBezTo>
                    <a:pt x="67" y="298"/>
                    <a:pt x="78" y="295"/>
                    <a:pt x="86" y="288"/>
                  </a:cubicBezTo>
                  <a:cubicBezTo>
                    <a:pt x="237" y="166"/>
                    <a:pt x="415" y="99"/>
                    <a:pt x="584" y="99"/>
                  </a:cubicBezTo>
                  <a:cubicBezTo>
                    <a:pt x="602" y="99"/>
                    <a:pt x="619" y="99"/>
                    <a:pt x="637" y="101"/>
                  </a:cubicBezTo>
                  <a:cubicBezTo>
                    <a:pt x="839" y="117"/>
                    <a:pt x="1021" y="242"/>
                    <a:pt x="1092" y="411"/>
                  </a:cubicBezTo>
                  <a:cubicBezTo>
                    <a:pt x="1100" y="430"/>
                    <a:pt x="1118" y="440"/>
                    <a:pt x="1137" y="440"/>
                  </a:cubicBezTo>
                  <a:cubicBezTo>
                    <a:pt x="1143" y="440"/>
                    <a:pt x="1149" y="439"/>
                    <a:pt x="1156" y="437"/>
                  </a:cubicBezTo>
                  <a:cubicBezTo>
                    <a:pt x="1180" y="427"/>
                    <a:pt x="1193" y="398"/>
                    <a:pt x="1182" y="372"/>
                  </a:cubicBezTo>
                  <a:cubicBezTo>
                    <a:pt x="1097" y="171"/>
                    <a:pt x="882" y="22"/>
                    <a:pt x="644" y="3"/>
                  </a:cubicBezTo>
                  <a:cubicBezTo>
                    <a:pt x="624" y="1"/>
                    <a:pt x="604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688962" y="1129414"/>
              <a:ext cx="124046" cy="63329"/>
            </a:xfrm>
            <a:custGeom>
              <a:avLst/>
              <a:gdLst/>
              <a:ahLst/>
              <a:cxnLst/>
              <a:rect l="l" t="t" r="r" b="b"/>
              <a:pathLst>
                <a:path w="2850" h="1455" extrusionOk="0">
                  <a:moveTo>
                    <a:pt x="2058" y="0"/>
                  </a:moveTo>
                  <a:cubicBezTo>
                    <a:pt x="2046" y="0"/>
                    <a:pt x="2034" y="0"/>
                    <a:pt x="2022" y="1"/>
                  </a:cubicBezTo>
                  <a:cubicBezTo>
                    <a:pt x="1679" y="18"/>
                    <a:pt x="1363" y="272"/>
                    <a:pt x="1256" y="603"/>
                  </a:cubicBezTo>
                  <a:cubicBezTo>
                    <a:pt x="1139" y="522"/>
                    <a:pt x="999" y="480"/>
                    <a:pt x="854" y="480"/>
                  </a:cubicBezTo>
                  <a:cubicBezTo>
                    <a:pt x="711" y="480"/>
                    <a:pt x="564" y="521"/>
                    <a:pt x="432" y="603"/>
                  </a:cubicBezTo>
                  <a:cubicBezTo>
                    <a:pt x="164" y="769"/>
                    <a:pt x="0" y="1094"/>
                    <a:pt x="25" y="1409"/>
                  </a:cubicBezTo>
                  <a:cubicBezTo>
                    <a:pt x="27" y="1435"/>
                    <a:pt x="48" y="1455"/>
                    <a:pt x="74" y="1455"/>
                  </a:cubicBezTo>
                  <a:lnTo>
                    <a:pt x="74" y="1454"/>
                  </a:lnTo>
                  <a:lnTo>
                    <a:pt x="78" y="1454"/>
                  </a:lnTo>
                  <a:cubicBezTo>
                    <a:pt x="104" y="1452"/>
                    <a:pt x="126" y="1428"/>
                    <a:pt x="122" y="1402"/>
                  </a:cubicBezTo>
                  <a:cubicBezTo>
                    <a:pt x="101" y="1122"/>
                    <a:pt x="247" y="834"/>
                    <a:pt x="484" y="685"/>
                  </a:cubicBezTo>
                  <a:cubicBezTo>
                    <a:pt x="600" y="614"/>
                    <a:pt x="729" y="578"/>
                    <a:pt x="854" y="578"/>
                  </a:cubicBezTo>
                  <a:cubicBezTo>
                    <a:pt x="1001" y="578"/>
                    <a:pt x="1143" y="627"/>
                    <a:pt x="1251" y="724"/>
                  </a:cubicBezTo>
                  <a:cubicBezTo>
                    <a:pt x="1260" y="732"/>
                    <a:pt x="1272" y="736"/>
                    <a:pt x="1284" y="736"/>
                  </a:cubicBezTo>
                  <a:cubicBezTo>
                    <a:pt x="1289" y="736"/>
                    <a:pt x="1294" y="736"/>
                    <a:pt x="1299" y="734"/>
                  </a:cubicBezTo>
                  <a:cubicBezTo>
                    <a:pt x="1316" y="729"/>
                    <a:pt x="1328" y="715"/>
                    <a:pt x="1332" y="698"/>
                  </a:cubicBezTo>
                  <a:cubicBezTo>
                    <a:pt x="1403" y="372"/>
                    <a:pt x="1702" y="116"/>
                    <a:pt x="2027" y="99"/>
                  </a:cubicBezTo>
                  <a:cubicBezTo>
                    <a:pt x="2037" y="98"/>
                    <a:pt x="2046" y="98"/>
                    <a:pt x="2056" y="98"/>
                  </a:cubicBezTo>
                  <a:cubicBezTo>
                    <a:pt x="2377" y="98"/>
                    <a:pt x="2681" y="335"/>
                    <a:pt x="2748" y="641"/>
                  </a:cubicBezTo>
                  <a:cubicBezTo>
                    <a:pt x="2753" y="664"/>
                    <a:pt x="2774" y="679"/>
                    <a:pt x="2796" y="679"/>
                  </a:cubicBezTo>
                  <a:cubicBezTo>
                    <a:pt x="2799" y="679"/>
                    <a:pt x="2803" y="679"/>
                    <a:pt x="2806" y="678"/>
                  </a:cubicBezTo>
                  <a:cubicBezTo>
                    <a:pt x="2832" y="672"/>
                    <a:pt x="2849" y="646"/>
                    <a:pt x="2844" y="620"/>
                  </a:cubicBezTo>
                  <a:cubicBezTo>
                    <a:pt x="2768" y="272"/>
                    <a:pt x="2420" y="0"/>
                    <a:pt x="2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711769" y="1213155"/>
              <a:ext cx="107768" cy="30598"/>
            </a:xfrm>
            <a:custGeom>
              <a:avLst/>
              <a:gdLst/>
              <a:ahLst/>
              <a:cxnLst/>
              <a:rect l="l" t="t" r="r" b="b"/>
              <a:pathLst>
                <a:path w="2476" h="703" extrusionOk="0">
                  <a:moveTo>
                    <a:pt x="1615" y="1"/>
                  </a:moveTo>
                  <a:cubicBezTo>
                    <a:pt x="1300" y="1"/>
                    <a:pt x="996" y="187"/>
                    <a:pt x="867" y="460"/>
                  </a:cubicBezTo>
                  <a:cubicBezTo>
                    <a:pt x="770" y="358"/>
                    <a:pt x="632" y="298"/>
                    <a:pt x="490" y="298"/>
                  </a:cubicBezTo>
                  <a:cubicBezTo>
                    <a:pt x="471" y="298"/>
                    <a:pt x="452" y="299"/>
                    <a:pt x="432" y="301"/>
                  </a:cubicBezTo>
                  <a:cubicBezTo>
                    <a:pt x="245" y="323"/>
                    <a:pt x="75" y="458"/>
                    <a:pt x="10" y="636"/>
                  </a:cubicBezTo>
                  <a:cubicBezTo>
                    <a:pt x="1" y="662"/>
                    <a:pt x="14" y="691"/>
                    <a:pt x="40" y="700"/>
                  </a:cubicBezTo>
                  <a:cubicBezTo>
                    <a:pt x="45" y="701"/>
                    <a:pt x="50" y="702"/>
                    <a:pt x="56" y="702"/>
                  </a:cubicBezTo>
                  <a:lnTo>
                    <a:pt x="56" y="702"/>
                  </a:lnTo>
                  <a:cubicBezTo>
                    <a:pt x="76" y="702"/>
                    <a:pt x="95" y="690"/>
                    <a:pt x="102" y="670"/>
                  </a:cubicBezTo>
                  <a:cubicBezTo>
                    <a:pt x="154" y="526"/>
                    <a:pt x="292" y="417"/>
                    <a:pt x="444" y="399"/>
                  </a:cubicBezTo>
                  <a:cubicBezTo>
                    <a:pt x="460" y="397"/>
                    <a:pt x="476" y="396"/>
                    <a:pt x="492" y="396"/>
                  </a:cubicBezTo>
                  <a:cubicBezTo>
                    <a:pt x="630" y="396"/>
                    <a:pt x="766" y="468"/>
                    <a:pt x="841" y="584"/>
                  </a:cubicBezTo>
                  <a:cubicBezTo>
                    <a:pt x="849" y="598"/>
                    <a:pt x="864" y="606"/>
                    <a:pt x="880" y="606"/>
                  </a:cubicBezTo>
                  <a:cubicBezTo>
                    <a:pt x="883" y="606"/>
                    <a:pt x="885" y="606"/>
                    <a:pt x="888" y="606"/>
                  </a:cubicBezTo>
                  <a:cubicBezTo>
                    <a:pt x="907" y="604"/>
                    <a:pt x="923" y="591"/>
                    <a:pt x="928" y="573"/>
                  </a:cubicBezTo>
                  <a:cubicBezTo>
                    <a:pt x="1017" y="297"/>
                    <a:pt x="1305" y="98"/>
                    <a:pt x="1610" y="98"/>
                  </a:cubicBezTo>
                  <a:cubicBezTo>
                    <a:pt x="1624" y="98"/>
                    <a:pt x="1638" y="99"/>
                    <a:pt x="1652" y="99"/>
                  </a:cubicBezTo>
                  <a:cubicBezTo>
                    <a:pt x="1954" y="119"/>
                    <a:pt x="2245" y="330"/>
                    <a:pt x="2374" y="627"/>
                  </a:cubicBezTo>
                  <a:cubicBezTo>
                    <a:pt x="2383" y="645"/>
                    <a:pt x="2401" y="656"/>
                    <a:pt x="2420" y="656"/>
                  </a:cubicBezTo>
                  <a:cubicBezTo>
                    <a:pt x="2426" y="656"/>
                    <a:pt x="2433" y="655"/>
                    <a:pt x="2439" y="652"/>
                  </a:cubicBezTo>
                  <a:cubicBezTo>
                    <a:pt x="2464" y="641"/>
                    <a:pt x="2475" y="612"/>
                    <a:pt x="2464" y="588"/>
                  </a:cubicBezTo>
                  <a:cubicBezTo>
                    <a:pt x="2320" y="258"/>
                    <a:pt x="1997" y="23"/>
                    <a:pt x="1658" y="2"/>
                  </a:cubicBezTo>
                  <a:cubicBezTo>
                    <a:pt x="1644" y="1"/>
                    <a:pt x="1629" y="1"/>
                    <a:pt x="1615" y="1"/>
                  </a:cubicBezTo>
                  <a:close/>
                  <a:moveTo>
                    <a:pt x="56" y="702"/>
                  </a:moveTo>
                  <a:lnTo>
                    <a:pt x="56" y="702"/>
                  </a:lnTo>
                  <a:cubicBezTo>
                    <a:pt x="56" y="702"/>
                    <a:pt x="56" y="702"/>
                    <a:pt x="56" y="702"/>
                  </a:cubicBezTo>
                  <a:lnTo>
                    <a:pt x="57" y="702"/>
                  </a:lnTo>
                  <a:cubicBezTo>
                    <a:pt x="57" y="702"/>
                    <a:pt x="56" y="702"/>
                    <a:pt x="56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780494" y="1174244"/>
              <a:ext cx="64243" cy="43090"/>
            </a:xfrm>
            <a:custGeom>
              <a:avLst/>
              <a:gdLst/>
              <a:ahLst/>
              <a:cxnLst/>
              <a:rect l="l" t="t" r="r" b="b"/>
              <a:pathLst>
                <a:path w="1476" h="990" extrusionOk="0">
                  <a:moveTo>
                    <a:pt x="921" y="1"/>
                  </a:moveTo>
                  <a:cubicBezTo>
                    <a:pt x="738" y="1"/>
                    <a:pt x="554" y="54"/>
                    <a:pt x="404" y="158"/>
                  </a:cubicBezTo>
                  <a:cubicBezTo>
                    <a:pt x="153" y="330"/>
                    <a:pt x="0" y="639"/>
                    <a:pt x="14" y="943"/>
                  </a:cubicBezTo>
                  <a:cubicBezTo>
                    <a:pt x="15" y="969"/>
                    <a:pt x="37" y="989"/>
                    <a:pt x="63" y="989"/>
                  </a:cubicBezTo>
                  <a:lnTo>
                    <a:pt x="65" y="989"/>
                  </a:lnTo>
                  <a:cubicBezTo>
                    <a:pt x="93" y="988"/>
                    <a:pt x="113" y="965"/>
                    <a:pt x="112" y="938"/>
                  </a:cubicBezTo>
                  <a:cubicBezTo>
                    <a:pt x="100" y="667"/>
                    <a:pt x="236" y="393"/>
                    <a:pt x="459" y="238"/>
                  </a:cubicBezTo>
                  <a:cubicBezTo>
                    <a:pt x="593" y="145"/>
                    <a:pt x="757" y="98"/>
                    <a:pt x="920" y="98"/>
                  </a:cubicBezTo>
                  <a:cubicBezTo>
                    <a:pt x="1029" y="98"/>
                    <a:pt x="1137" y="119"/>
                    <a:pt x="1237" y="162"/>
                  </a:cubicBezTo>
                  <a:cubicBezTo>
                    <a:pt x="1292" y="186"/>
                    <a:pt x="1360" y="227"/>
                    <a:pt x="1374" y="288"/>
                  </a:cubicBezTo>
                  <a:cubicBezTo>
                    <a:pt x="1379" y="311"/>
                    <a:pt x="1399" y="326"/>
                    <a:pt x="1422" y="326"/>
                  </a:cubicBezTo>
                  <a:cubicBezTo>
                    <a:pt x="1425" y="326"/>
                    <a:pt x="1429" y="326"/>
                    <a:pt x="1432" y="325"/>
                  </a:cubicBezTo>
                  <a:cubicBezTo>
                    <a:pt x="1458" y="319"/>
                    <a:pt x="1475" y="293"/>
                    <a:pt x="1469" y="267"/>
                  </a:cubicBezTo>
                  <a:cubicBezTo>
                    <a:pt x="1451" y="185"/>
                    <a:pt x="1386" y="120"/>
                    <a:pt x="1275" y="72"/>
                  </a:cubicBezTo>
                  <a:cubicBezTo>
                    <a:pt x="1164" y="24"/>
                    <a:pt x="1042" y="1"/>
                    <a:pt x="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579411" y="1211066"/>
              <a:ext cx="153513" cy="102850"/>
            </a:xfrm>
            <a:custGeom>
              <a:avLst/>
              <a:gdLst/>
              <a:ahLst/>
              <a:cxnLst/>
              <a:rect l="l" t="t" r="r" b="b"/>
              <a:pathLst>
                <a:path w="3527" h="2363" extrusionOk="0">
                  <a:moveTo>
                    <a:pt x="221" y="0"/>
                  </a:moveTo>
                  <a:cubicBezTo>
                    <a:pt x="144" y="0"/>
                    <a:pt x="78" y="20"/>
                    <a:pt x="27" y="57"/>
                  </a:cubicBezTo>
                  <a:cubicBezTo>
                    <a:pt x="5" y="73"/>
                    <a:pt x="0" y="104"/>
                    <a:pt x="16" y="125"/>
                  </a:cubicBezTo>
                  <a:cubicBezTo>
                    <a:pt x="26" y="139"/>
                    <a:pt x="41" y="146"/>
                    <a:pt x="56" y="146"/>
                  </a:cubicBezTo>
                  <a:cubicBezTo>
                    <a:pt x="66" y="146"/>
                    <a:pt x="76" y="143"/>
                    <a:pt x="85" y="136"/>
                  </a:cubicBezTo>
                  <a:cubicBezTo>
                    <a:pt x="124" y="108"/>
                    <a:pt x="173" y="99"/>
                    <a:pt x="220" y="99"/>
                  </a:cubicBezTo>
                  <a:cubicBezTo>
                    <a:pt x="250" y="99"/>
                    <a:pt x="279" y="102"/>
                    <a:pt x="304" y="107"/>
                  </a:cubicBezTo>
                  <a:cubicBezTo>
                    <a:pt x="491" y="143"/>
                    <a:pt x="658" y="264"/>
                    <a:pt x="740" y="422"/>
                  </a:cubicBezTo>
                  <a:cubicBezTo>
                    <a:pt x="827" y="588"/>
                    <a:pt x="817" y="798"/>
                    <a:pt x="719" y="944"/>
                  </a:cubicBezTo>
                  <a:cubicBezTo>
                    <a:pt x="708" y="960"/>
                    <a:pt x="707" y="983"/>
                    <a:pt x="719" y="998"/>
                  </a:cubicBezTo>
                  <a:cubicBezTo>
                    <a:pt x="728" y="1013"/>
                    <a:pt x="743" y="1021"/>
                    <a:pt x="759" y="1021"/>
                  </a:cubicBezTo>
                  <a:cubicBezTo>
                    <a:pt x="762" y="1021"/>
                    <a:pt x="765" y="1020"/>
                    <a:pt x="769" y="1020"/>
                  </a:cubicBezTo>
                  <a:cubicBezTo>
                    <a:pt x="808" y="1012"/>
                    <a:pt x="849" y="1008"/>
                    <a:pt x="889" y="1008"/>
                  </a:cubicBezTo>
                  <a:cubicBezTo>
                    <a:pt x="1071" y="1008"/>
                    <a:pt x="1258" y="1082"/>
                    <a:pt x="1399" y="1214"/>
                  </a:cubicBezTo>
                  <a:cubicBezTo>
                    <a:pt x="1569" y="1372"/>
                    <a:pt x="1665" y="1604"/>
                    <a:pt x="1658" y="1836"/>
                  </a:cubicBezTo>
                  <a:cubicBezTo>
                    <a:pt x="1658" y="1856"/>
                    <a:pt x="1669" y="1875"/>
                    <a:pt x="1689" y="1882"/>
                  </a:cubicBezTo>
                  <a:cubicBezTo>
                    <a:pt x="1695" y="1885"/>
                    <a:pt x="1701" y="1886"/>
                    <a:pt x="1707" y="1886"/>
                  </a:cubicBezTo>
                  <a:cubicBezTo>
                    <a:pt x="1721" y="1886"/>
                    <a:pt x="1733" y="1881"/>
                    <a:pt x="1743" y="1871"/>
                  </a:cubicBezTo>
                  <a:cubicBezTo>
                    <a:pt x="1928" y="1673"/>
                    <a:pt x="2196" y="1559"/>
                    <a:pt x="2471" y="1559"/>
                  </a:cubicBezTo>
                  <a:cubicBezTo>
                    <a:pt x="2493" y="1559"/>
                    <a:pt x="2515" y="1559"/>
                    <a:pt x="2538" y="1561"/>
                  </a:cubicBezTo>
                  <a:cubicBezTo>
                    <a:pt x="2830" y="1580"/>
                    <a:pt x="3113" y="1730"/>
                    <a:pt x="3291" y="1963"/>
                  </a:cubicBezTo>
                  <a:cubicBezTo>
                    <a:pt x="3356" y="2046"/>
                    <a:pt x="3429" y="2174"/>
                    <a:pt x="3417" y="2308"/>
                  </a:cubicBezTo>
                  <a:cubicBezTo>
                    <a:pt x="3415" y="2336"/>
                    <a:pt x="3435" y="2359"/>
                    <a:pt x="3462" y="2361"/>
                  </a:cubicBezTo>
                  <a:cubicBezTo>
                    <a:pt x="3464" y="2362"/>
                    <a:pt x="3465" y="2362"/>
                    <a:pt x="3466" y="2362"/>
                  </a:cubicBezTo>
                  <a:lnTo>
                    <a:pt x="3466" y="2361"/>
                  </a:lnTo>
                  <a:cubicBezTo>
                    <a:pt x="3491" y="2361"/>
                    <a:pt x="3513" y="2342"/>
                    <a:pt x="3515" y="2316"/>
                  </a:cubicBezTo>
                  <a:cubicBezTo>
                    <a:pt x="3526" y="2186"/>
                    <a:pt x="3477" y="2043"/>
                    <a:pt x="3369" y="1903"/>
                  </a:cubicBezTo>
                  <a:cubicBezTo>
                    <a:pt x="3173" y="1648"/>
                    <a:pt x="2865" y="1483"/>
                    <a:pt x="2544" y="1462"/>
                  </a:cubicBezTo>
                  <a:cubicBezTo>
                    <a:pt x="2520" y="1461"/>
                    <a:pt x="2496" y="1460"/>
                    <a:pt x="2472" y="1460"/>
                  </a:cubicBezTo>
                  <a:cubicBezTo>
                    <a:pt x="2208" y="1460"/>
                    <a:pt x="1950" y="1556"/>
                    <a:pt x="1753" y="1726"/>
                  </a:cubicBezTo>
                  <a:cubicBezTo>
                    <a:pt x="1732" y="1506"/>
                    <a:pt x="1629" y="1293"/>
                    <a:pt x="1467" y="1142"/>
                  </a:cubicBezTo>
                  <a:cubicBezTo>
                    <a:pt x="1305" y="992"/>
                    <a:pt x="1098" y="910"/>
                    <a:pt x="892" y="910"/>
                  </a:cubicBezTo>
                  <a:cubicBezTo>
                    <a:pt x="878" y="910"/>
                    <a:pt x="863" y="911"/>
                    <a:pt x="848" y="911"/>
                  </a:cubicBezTo>
                  <a:cubicBezTo>
                    <a:pt x="921" y="746"/>
                    <a:pt x="915" y="545"/>
                    <a:pt x="827" y="377"/>
                  </a:cubicBezTo>
                  <a:cubicBezTo>
                    <a:pt x="730" y="190"/>
                    <a:pt x="542" y="53"/>
                    <a:pt x="322" y="11"/>
                  </a:cubicBezTo>
                  <a:cubicBezTo>
                    <a:pt x="287" y="4"/>
                    <a:pt x="25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602827" y="1202753"/>
              <a:ext cx="61153" cy="36430"/>
            </a:xfrm>
            <a:custGeom>
              <a:avLst/>
              <a:gdLst/>
              <a:ahLst/>
              <a:cxnLst/>
              <a:rect l="l" t="t" r="r" b="b"/>
              <a:pathLst>
                <a:path w="1405" h="837" extrusionOk="0">
                  <a:moveTo>
                    <a:pt x="617" y="0"/>
                  </a:moveTo>
                  <a:cubicBezTo>
                    <a:pt x="373" y="0"/>
                    <a:pt x="129" y="138"/>
                    <a:pt x="13" y="355"/>
                  </a:cubicBezTo>
                  <a:cubicBezTo>
                    <a:pt x="0" y="380"/>
                    <a:pt x="10" y="410"/>
                    <a:pt x="33" y="422"/>
                  </a:cubicBezTo>
                  <a:cubicBezTo>
                    <a:pt x="41" y="426"/>
                    <a:pt x="48" y="427"/>
                    <a:pt x="56" y="427"/>
                  </a:cubicBezTo>
                  <a:cubicBezTo>
                    <a:pt x="74" y="427"/>
                    <a:pt x="91" y="418"/>
                    <a:pt x="100" y="401"/>
                  </a:cubicBezTo>
                  <a:cubicBezTo>
                    <a:pt x="199" y="215"/>
                    <a:pt x="406" y="98"/>
                    <a:pt x="614" y="98"/>
                  </a:cubicBezTo>
                  <a:cubicBezTo>
                    <a:pt x="655" y="98"/>
                    <a:pt x="696" y="102"/>
                    <a:pt x="736" y="111"/>
                  </a:cubicBezTo>
                  <a:cubicBezTo>
                    <a:pt x="916" y="154"/>
                    <a:pt x="1052" y="278"/>
                    <a:pt x="1135" y="375"/>
                  </a:cubicBezTo>
                  <a:cubicBezTo>
                    <a:pt x="1203" y="454"/>
                    <a:pt x="1311" y="613"/>
                    <a:pt x="1278" y="778"/>
                  </a:cubicBezTo>
                  <a:cubicBezTo>
                    <a:pt x="1273" y="804"/>
                    <a:pt x="1290" y="830"/>
                    <a:pt x="1316" y="835"/>
                  </a:cubicBezTo>
                  <a:cubicBezTo>
                    <a:pt x="1319" y="836"/>
                    <a:pt x="1323" y="836"/>
                    <a:pt x="1326" y="836"/>
                  </a:cubicBezTo>
                  <a:cubicBezTo>
                    <a:pt x="1349" y="836"/>
                    <a:pt x="1369" y="820"/>
                    <a:pt x="1373" y="797"/>
                  </a:cubicBezTo>
                  <a:cubicBezTo>
                    <a:pt x="1404" y="645"/>
                    <a:pt x="1346" y="472"/>
                    <a:pt x="1209" y="311"/>
                  </a:cubicBezTo>
                  <a:cubicBezTo>
                    <a:pt x="1118" y="203"/>
                    <a:pt x="965" y="64"/>
                    <a:pt x="757" y="16"/>
                  </a:cubicBezTo>
                  <a:cubicBezTo>
                    <a:pt x="711" y="5"/>
                    <a:pt x="664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630291" y="1360268"/>
              <a:ext cx="99368" cy="50533"/>
            </a:xfrm>
            <a:custGeom>
              <a:avLst/>
              <a:gdLst/>
              <a:ahLst/>
              <a:cxnLst/>
              <a:rect l="l" t="t" r="r" b="b"/>
              <a:pathLst>
                <a:path w="2283" h="1161" extrusionOk="0">
                  <a:moveTo>
                    <a:pt x="1159" y="0"/>
                  </a:moveTo>
                  <a:cubicBezTo>
                    <a:pt x="1000" y="0"/>
                    <a:pt x="845" y="28"/>
                    <a:pt x="704" y="84"/>
                  </a:cubicBezTo>
                  <a:cubicBezTo>
                    <a:pt x="280" y="253"/>
                    <a:pt x="1" y="708"/>
                    <a:pt x="69" y="1119"/>
                  </a:cubicBezTo>
                  <a:cubicBezTo>
                    <a:pt x="73" y="1143"/>
                    <a:pt x="93" y="1160"/>
                    <a:pt x="116" y="1160"/>
                  </a:cubicBezTo>
                  <a:cubicBezTo>
                    <a:pt x="120" y="1160"/>
                    <a:pt x="123" y="1160"/>
                    <a:pt x="125" y="1159"/>
                  </a:cubicBezTo>
                  <a:cubicBezTo>
                    <a:pt x="151" y="1155"/>
                    <a:pt x="169" y="1130"/>
                    <a:pt x="165" y="1103"/>
                  </a:cubicBezTo>
                  <a:cubicBezTo>
                    <a:pt x="105" y="736"/>
                    <a:pt x="357" y="328"/>
                    <a:pt x="740" y="176"/>
                  </a:cubicBezTo>
                  <a:cubicBezTo>
                    <a:pt x="871" y="123"/>
                    <a:pt x="1013" y="98"/>
                    <a:pt x="1160" y="98"/>
                  </a:cubicBezTo>
                  <a:cubicBezTo>
                    <a:pt x="1403" y="98"/>
                    <a:pt x="1659" y="167"/>
                    <a:pt x="1895" y="303"/>
                  </a:cubicBezTo>
                  <a:cubicBezTo>
                    <a:pt x="2048" y="390"/>
                    <a:pt x="2138" y="479"/>
                    <a:pt x="2181" y="582"/>
                  </a:cubicBezTo>
                  <a:cubicBezTo>
                    <a:pt x="2189" y="600"/>
                    <a:pt x="2207" y="612"/>
                    <a:pt x="2227" y="612"/>
                  </a:cubicBezTo>
                  <a:cubicBezTo>
                    <a:pt x="2233" y="612"/>
                    <a:pt x="2239" y="611"/>
                    <a:pt x="2245" y="609"/>
                  </a:cubicBezTo>
                  <a:cubicBezTo>
                    <a:pt x="2269" y="598"/>
                    <a:pt x="2282" y="569"/>
                    <a:pt x="2272" y="544"/>
                  </a:cubicBezTo>
                  <a:cubicBezTo>
                    <a:pt x="2220" y="420"/>
                    <a:pt x="2116" y="317"/>
                    <a:pt x="1944" y="218"/>
                  </a:cubicBezTo>
                  <a:cubicBezTo>
                    <a:pt x="1693" y="74"/>
                    <a:pt x="1420" y="0"/>
                    <a:pt x="1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717949" y="1336895"/>
              <a:ext cx="127876" cy="77300"/>
            </a:xfrm>
            <a:custGeom>
              <a:avLst/>
              <a:gdLst/>
              <a:ahLst/>
              <a:cxnLst/>
              <a:rect l="l" t="t" r="r" b="b"/>
              <a:pathLst>
                <a:path w="2938" h="1776" extrusionOk="0">
                  <a:moveTo>
                    <a:pt x="2078" y="0"/>
                  </a:moveTo>
                  <a:cubicBezTo>
                    <a:pt x="1840" y="0"/>
                    <a:pt x="1601" y="95"/>
                    <a:pt x="1437" y="267"/>
                  </a:cubicBezTo>
                  <a:cubicBezTo>
                    <a:pt x="1382" y="324"/>
                    <a:pt x="1339" y="385"/>
                    <a:pt x="1309" y="448"/>
                  </a:cubicBezTo>
                  <a:cubicBezTo>
                    <a:pt x="1270" y="533"/>
                    <a:pt x="1249" y="631"/>
                    <a:pt x="1245" y="753"/>
                  </a:cubicBezTo>
                  <a:cubicBezTo>
                    <a:pt x="1153" y="729"/>
                    <a:pt x="1059" y="717"/>
                    <a:pt x="966" y="717"/>
                  </a:cubicBezTo>
                  <a:cubicBezTo>
                    <a:pt x="758" y="717"/>
                    <a:pt x="557" y="777"/>
                    <a:pt x="400" y="890"/>
                  </a:cubicBezTo>
                  <a:cubicBezTo>
                    <a:pt x="127" y="1087"/>
                    <a:pt x="1" y="1445"/>
                    <a:pt x="98" y="1742"/>
                  </a:cubicBezTo>
                  <a:cubicBezTo>
                    <a:pt x="105" y="1762"/>
                    <a:pt x="124" y="1776"/>
                    <a:pt x="145" y="1776"/>
                  </a:cubicBezTo>
                  <a:cubicBezTo>
                    <a:pt x="150" y="1776"/>
                    <a:pt x="155" y="1775"/>
                    <a:pt x="160" y="1773"/>
                  </a:cubicBezTo>
                  <a:cubicBezTo>
                    <a:pt x="185" y="1764"/>
                    <a:pt x="200" y="1737"/>
                    <a:pt x="192" y="1711"/>
                  </a:cubicBezTo>
                  <a:cubicBezTo>
                    <a:pt x="107" y="1453"/>
                    <a:pt x="218" y="1141"/>
                    <a:pt x="457" y="969"/>
                  </a:cubicBezTo>
                  <a:cubicBezTo>
                    <a:pt x="598" y="868"/>
                    <a:pt x="779" y="815"/>
                    <a:pt x="967" y="815"/>
                  </a:cubicBezTo>
                  <a:cubicBezTo>
                    <a:pt x="1070" y="815"/>
                    <a:pt x="1176" y="831"/>
                    <a:pt x="1278" y="864"/>
                  </a:cubicBezTo>
                  <a:cubicBezTo>
                    <a:pt x="1283" y="866"/>
                    <a:pt x="1288" y="866"/>
                    <a:pt x="1293" y="866"/>
                  </a:cubicBezTo>
                  <a:cubicBezTo>
                    <a:pt x="1304" y="866"/>
                    <a:pt x="1314" y="863"/>
                    <a:pt x="1323" y="857"/>
                  </a:cubicBezTo>
                  <a:cubicBezTo>
                    <a:pt x="1336" y="847"/>
                    <a:pt x="1342" y="832"/>
                    <a:pt x="1342" y="817"/>
                  </a:cubicBezTo>
                  <a:cubicBezTo>
                    <a:pt x="1341" y="679"/>
                    <a:pt x="1358" y="575"/>
                    <a:pt x="1398" y="490"/>
                  </a:cubicBezTo>
                  <a:cubicBezTo>
                    <a:pt x="1424" y="437"/>
                    <a:pt x="1460" y="384"/>
                    <a:pt x="1508" y="334"/>
                  </a:cubicBezTo>
                  <a:cubicBezTo>
                    <a:pt x="1653" y="182"/>
                    <a:pt x="1865" y="98"/>
                    <a:pt x="2075" y="98"/>
                  </a:cubicBezTo>
                  <a:cubicBezTo>
                    <a:pt x="2163" y="98"/>
                    <a:pt x="2251" y="112"/>
                    <a:pt x="2333" y="143"/>
                  </a:cubicBezTo>
                  <a:cubicBezTo>
                    <a:pt x="2613" y="246"/>
                    <a:pt x="2821" y="525"/>
                    <a:pt x="2838" y="822"/>
                  </a:cubicBezTo>
                  <a:cubicBezTo>
                    <a:pt x="2840" y="849"/>
                    <a:pt x="2859" y="869"/>
                    <a:pt x="2888" y="869"/>
                  </a:cubicBezTo>
                  <a:cubicBezTo>
                    <a:pt x="2889" y="869"/>
                    <a:pt x="2889" y="869"/>
                    <a:pt x="2890" y="869"/>
                  </a:cubicBezTo>
                  <a:cubicBezTo>
                    <a:pt x="2918" y="866"/>
                    <a:pt x="2938" y="843"/>
                    <a:pt x="2937" y="817"/>
                  </a:cubicBezTo>
                  <a:cubicBezTo>
                    <a:pt x="2917" y="481"/>
                    <a:pt x="2682" y="166"/>
                    <a:pt x="2367" y="50"/>
                  </a:cubicBezTo>
                  <a:cubicBezTo>
                    <a:pt x="2275" y="17"/>
                    <a:pt x="2176" y="0"/>
                    <a:pt x="2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492493" y="1407883"/>
              <a:ext cx="96451" cy="83873"/>
            </a:xfrm>
            <a:custGeom>
              <a:avLst/>
              <a:gdLst/>
              <a:ahLst/>
              <a:cxnLst/>
              <a:rect l="l" t="t" r="r" b="b"/>
              <a:pathLst>
                <a:path w="2216" h="1927" extrusionOk="0">
                  <a:moveTo>
                    <a:pt x="741" y="0"/>
                  </a:moveTo>
                  <a:cubicBezTo>
                    <a:pt x="483" y="0"/>
                    <a:pt x="229" y="74"/>
                    <a:pt x="27" y="223"/>
                  </a:cubicBezTo>
                  <a:cubicBezTo>
                    <a:pt x="5" y="240"/>
                    <a:pt x="0" y="271"/>
                    <a:pt x="16" y="292"/>
                  </a:cubicBezTo>
                  <a:cubicBezTo>
                    <a:pt x="26" y="306"/>
                    <a:pt x="41" y="312"/>
                    <a:pt x="56" y="312"/>
                  </a:cubicBezTo>
                  <a:cubicBezTo>
                    <a:pt x="66" y="312"/>
                    <a:pt x="76" y="309"/>
                    <a:pt x="85" y="303"/>
                  </a:cubicBezTo>
                  <a:cubicBezTo>
                    <a:pt x="272" y="165"/>
                    <a:pt x="505" y="98"/>
                    <a:pt x="742" y="98"/>
                  </a:cubicBezTo>
                  <a:cubicBezTo>
                    <a:pt x="1033" y="98"/>
                    <a:pt x="1330" y="199"/>
                    <a:pt x="1556" y="397"/>
                  </a:cubicBezTo>
                  <a:cubicBezTo>
                    <a:pt x="1945" y="739"/>
                    <a:pt x="2112" y="1328"/>
                    <a:pt x="1971" y="1865"/>
                  </a:cubicBezTo>
                  <a:cubicBezTo>
                    <a:pt x="1963" y="1891"/>
                    <a:pt x="1979" y="1918"/>
                    <a:pt x="2006" y="1925"/>
                  </a:cubicBezTo>
                  <a:cubicBezTo>
                    <a:pt x="2009" y="1926"/>
                    <a:pt x="2013" y="1926"/>
                    <a:pt x="2018" y="1926"/>
                  </a:cubicBezTo>
                  <a:cubicBezTo>
                    <a:pt x="2040" y="1926"/>
                    <a:pt x="2060" y="1913"/>
                    <a:pt x="2065" y="1890"/>
                  </a:cubicBezTo>
                  <a:cubicBezTo>
                    <a:pt x="2216" y="1318"/>
                    <a:pt x="2038" y="689"/>
                    <a:pt x="1621" y="323"/>
                  </a:cubicBezTo>
                  <a:cubicBezTo>
                    <a:pt x="1377" y="110"/>
                    <a:pt x="1056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485181" y="1350344"/>
              <a:ext cx="62154" cy="61936"/>
            </a:xfrm>
            <a:custGeom>
              <a:avLst/>
              <a:gdLst/>
              <a:ahLst/>
              <a:cxnLst/>
              <a:rect l="l" t="t" r="r" b="b"/>
              <a:pathLst>
                <a:path w="1428" h="1423" extrusionOk="0">
                  <a:moveTo>
                    <a:pt x="567" y="0"/>
                  </a:moveTo>
                  <a:cubicBezTo>
                    <a:pt x="378" y="0"/>
                    <a:pt x="185" y="64"/>
                    <a:pt x="27" y="181"/>
                  </a:cubicBezTo>
                  <a:cubicBezTo>
                    <a:pt x="5" y="197"/>
                    <a:pt x="1" y="227"/>
                    <a:pt x="17" y="250"/>
                  </a:cubicBezTo>
                  <a:cubicBezTo>
                    <a:pt x="26" y="263"/>
                    <a:pt x="41" y="270"/>
                    <a:pt x="56" y="270"/>
                  </a:cubicBezTo>
                  <a:cubicBezTo>
                    <a:pt x="66" y="270"/>
                    <a:pt x="76" y="267"/>
                    <a:pt x="84" y="260"/>
                  </a:cubicBezTo>
                  <a:cubicBezTo>
                    <a:pt x="227" y="156"/>
                    <a:pt x="400" y="99"/>
                    <a:pt x="569" y="99"/>
                  </a:cubicBezTo>
                  <a:cubicBezTo>
                    <a:pt x="593" y="99"/>
                    <a:pt x="617" y="100"/>
                    <a:pt x="642" y="102"/>
                  </a:cubicBezTo>
                  <a:cubicBezTo>
                    <a:pt x="840" y="122"/>
                    <a:pt x="1026" y="227"/>
                    <a:pt x="1138" y="382"/>
                  </a:cubicBezTo>
                  <a:cubicBezTo>
                    <a:pt x="1346" y="671"/>
                    <a:pt x="1271" y="1086"/>
                    <a:pt x="1088" y="1345"/>
                  </a:cubicBezTo>
                  <a:cubicBezTo>
                    <a:pt x="1072" y="1367"/>
                    <a:pt x="1078" y="1398"/>
                    <a:pt x="1100" y="1414"/>
                  </a:cubicBezTo>
                  <a:cubicBezTo>
                    <a:pt x="1110" y="1419"/>
                    <a:pt x="1119" y="1422"/>
                    <a:pt x="1129" y="1422"/>
                  </a:cubicBezTo>
                  <a:cubicBezTo>
                    <a:pt x="1143" y="1422"/>
                    <a:pt x="1159" y="1415"/>
                    <a:pt x="1169" y="1401"/>
                  </a:cubicBezTo>
                  <a:cubicBezTo>
                    <a:pt x="1408" y="1059"/>
                    <a:pt x="1428" y="618"/>
                    <a:pt x="1218" y="325"/>
                  </a:cubicBezTo>
                  <a:cubicBezTo>
                    <a:pt x="1089" y="148"/>
                    <a:pt x="878" y="28"/>
                    <a:pt x="652" y="5"/>
                  </a:cubicBezTo>
                  <a:cubicBezTo>
                    <a:pt x="624" y="2"/>
                    <a:pt x="596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579368" y="1465379"/>
              <a:ext cx="171663" cy="85265"/>
            </a:xfrm>
            <a:custGeom>
              <a:avLst/>
              <a:gdLst/>
              <a:ahLst/>
              <a:cxnLst/>
              <a:rect l="l" t="t" r="r" b="b"/>
              <a:pathLst>
                <a:path w="3944" h="1959" extrusionOk="0">
                  <a:moveTo>
                    <a:pt x="517" y="1"/>
                  </a:moveTo>
                  <a:cubicBezTo>
                    <a:pt x="324" y="1"/>
                    <a:pt x="144" y="71"/>
                    <a:pt x="19" y="193"/>
                  </a:cubicBezTo>
                  <a:cubicBezTo>
                    <a:pt x="0" y="212"/>
                    <a:pt x="0" y="243"/>
                    <a:pt x="19" y="263"/>
                  </a:cubicBezTo>
                  <a:cubicBezTo>
                    <a:pt x="29" y="272"/>
                    <a:pt x="41" y="277"/>
                    <a:pt x="54" y="277"/>
                  </a:cubicBezTo>
                  <a:cubicBezTo>
                    <a:pt x="66" y="277"/>
                    <a:pt x="79" y="272"/>
                    <a:pt x="88" y="263"/>
                  </a:cubicBezTo>
                  <a:cubicBezTo>
                    <a:pt x="194" y="158"/>
                    <a:pt x="349" y="98"/>
                    <a:pt x="517" y="98"/>
                  </a:cubicBezTo>
                  <a:lnTo>
                    <a:pt x="524" y="98"/>
                  </a:lnTo>
                  <a:cubicBezTo>
                    <a:pt x="673" y="100"/>
                    <a:pt x="834" y="148"/>
                    <a:pt x="990" y="238"/>
                  </a:cubicBezTo>
                  <a:cubicBezTo>
                    <a:pt x="1090" y="296"/>
                    <a:pt x="1324" y="454"/>
                    <a:pt x="1331" y="682"/>
                  </a:cubicBezTo>
                  <a:cubicBezTo>
                    <a:pt x="1332" y="703"/>
                    <a:pt x="1346" y="721"/>
                    <a:pt x="1366" y="726"/>
                  </a:cubicBezTo>
                  <a:cubicBezTo>
                    <a:pt x="1371" y="728"/>
                    <a:pt x="1376" y="729"/>
                    <a:pt x="1381" y="729"/>
                  </a:cubicBezTo>
                  <a:cubicBezTo>
                    <a:pt x="1396" y="729"/>
                    <a:pt x="1411" y="722"/>
                    <a:pt x="1420" y="709"/>
                  </a:cubicBezTo>
                  <a:cubicBezTo>
                    <a:pt x="1613" y="456"/>
                    <a:pt x="1960" y="306"/>
                    <a:pt x="2345" y="306"/>
                  </a:cubicBezTo>
                  <a:cubicBezTo>
                    <a:pt x="2383" y="306"/>
                    <a:pt x="2423" y="307"/>
                    <a:pt x="2462" y="310"/>
                  </a:cubicBezTo>
                  <a:cubicBezTo>
                    <a:pt x="2872" y="341"/>
                    <a:pt x="3245" y="523"/>
                    <a:pt x="3488" y="808"/>
                  </a:cubicBezTo>
                  <a:cubicBezTo>
                    <a:pt x="3746" y="1114"/>
                    <a:pt x="3839" y="1539"/>
                    <a:pt x="3725" y="1894"/>
                  </a:cubicBezTo>
                  <a:cubicBezTo>
                    <a:pt x="3716" y="1919"/>
                    <a:pt x="3730" y="1948"/>
                    <a:pt x="3757" y="1955"/>
                  </a:cubicBezTo>
                  <a:cubicBezTo>
                    <a:pt x="3761" y="1957"/>
                    <a:pt x="3766" y="1958"/>
                    <a:pt x="3772" y="1958"/>
                  </a:cubicBezTo>
                  <a:cubicBezTo>
                    <a:pt x="3793" y="1958"/>
                    <a:pt x="3812" y="1945"/>
                    <a:pt x="3818" y="1924"/>
                  </a:cubicBezTo>
                  <a:cubicBezTo>
                    <a:pt x="3943" y="1538"/>
                    <a:pt x="3843" y="1076"/>
                    <a:pt x="3562" y="746"/>
                  </a:cubicBezTo>
                  <a:cubicBezTo>
                    <a:pt x="3304" y="440"/>
                    <a:pt x="2906" y="246"/>
                    <a:pt x="2470" y="212"/>
                  </a:cubicBezTo>
                  <a:cubicBezTo>
                    <a:pt x="2429" y="209"/>
                    <a:pt x="2389" y="207"/>
                    <a:pt x="2348" y="207"/>
                  </a:cubicBezTo>
                  <a:cubicBezTo>
                    <a:pt x="1975" y="207"/>
                    <a:pt x="1631" y="339"/>
                    <a:pt x="1412" y="568"/>
                  </a:cubicBezTo>
                  <a:cubicBezTo>
                    <a:pt x="1366" y="413"/>
                    <a:pt x="1234" y="266"/>
                    <a:pt x="1039" y="153"/>
                  </a:cubicBezTo>
                  <a:cubicBezTo>
                    <a:pt x="866" y="54"/>
                    <a:pt x="693" y="2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63B9A3E-3519-B113-F154-9D38A12C2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576" y="3582715"/>
            <a:ext cx="4607700" cy="927574"/>
          </a:xfrm>
        </p:spPr>
        <p:txBody>
          <a:bodyPr/>
          <a:lstStyle/>
          <a:p>
            <a:r>
              <a:rPr lang="en-US" sz="1500" dirty="0"/>
              <a:t>Nikhila Baby</a:t>
            </a:r>
          </a:p>
          <a:p>
            <a:r>
              <a:rPr lang="en-US" sz="1500" dirty="0"/>
              <a:t>S3 MCA</a:t>
            </a:r>
          </a:p>
          <a:p>
            <a:r>
              <a:rPr lang="en-US" sz="1500" dirty="0"/>
              <a:t>MAC23MCA-2044</a:t>
            </a:r>
            <a:endParaRPr lang="en-IN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2F757-6977-C92E-B175-50ED74058E99}"/>
              </a:ext>
            </a:extLst>
          </p:cNvPr>
          <p:cNvSpPr/>
          <p:nvPr/>
        </p:nvSpPr>
        <p:spPr>
          <a:xfrm>
            <a:off x="683414" y="3633137"/>
            <a:ext cx="106325" cy="737500"/>
          </a:xfrm>
          <a:prstGeom prst="rect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CDCF4D9-137B-0EEC-FFBC-BF77AB1F3D03}"/>
              </a:ext>
            </a:extLst>
          </p:cNvPr>
          <p:cNvSpPr/>
          <p:nvPr/>
        </p:nvSpPr>
        <p:spPr>
          <a:xfrm>
            <a:off x="1192553" y="534998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192553" y="478789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Work Flow</a:t>
            </a:r>
            <a:endParaRPr sz="22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0;p33">
            <a:extLst>
              <a:ext uri="{FF2B5EF4-FFF2-40B4-BE49-F238E27FC236}">
                <a16:creationId xmlns:a16="http://schemas.microsoft.com/office/drawing/2014/main" id="{FAF20028-9610-E823-4696-F3D4A2F7E588}"/>
              </a:ext>
            </a:extLst>
          </p:cNvPr>
          <p:cNvSpPr/>
          <p:nvPr/>
        </p:nvSpPr>
        <p:spPr>
          <a:xfrm>
            <a:off x="469665" y="486424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2</a:t>
            </a:r>
            <a:endParaRPr sz="3000" dirty="0">
              <a:solidFill>
                <a:srgbClr val="19325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85112-0DC7-3CC4-C454-08B00C368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96" t="25771" r="19767" b="5873"/>
          <a:stretch/>
        </p:blipFill>
        <p:spPr>
          <a:xfrm>
            <a:off x="2651909" y="1148879"/>
            <a:ext cx="4182139" cy="35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19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100086" y="467781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0086" y="411572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Dataset</a:t>
            </a:r>
            <a:endParaRPr sz="2200" dirty="0"/>
          </a:p>
        </p:txBody>
      </p:sp>
      <p:sp>
        <p:nvSpPr>
          <p:cNvPr id="18" name="Google Shape;464;p33">
            <a:extLst>
              <a:ext uri="{FF2B5EF4-FFF2-40B4-BE49-F238E27FC236}">
                <a16:creationId xmlns:a16="http://schemas.microsoft.com/office/drawing/2014/main" id="{D4CFA467-C1E7-C2FB-01E0-FCBD4406E35C}"/>
              </a:ext>
            </a:extLst>
          </p:cNvPr>
          <p:cNvSpPr txBox="1">
            <a:spLocks/>
          </p:cNvSpPr>
          <p:nvPr/>
        </p:nvSpPr>
        <p:spPr>
          <a:xfrm>
            <a:off x="504242" y="1038562"/>
            <a:ext cx="6868781" cy="88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Dataset is collected from Kaggle. The dataset contains 9172 sample observations and each sample is represented by 31 features.</a:t>
            </a:r>
          </a:p>
        </p:txBody>
      </p:sp>
      <p:graphicFrame>
        <p:nvGraphicFramePr>
          <p:cNvPr id="24" name="Google Shape;975;p41">
            <a:extLst>
              <a:ext uri="{FF2B5EF4-FFF2-40B4-BE49-F238E27FC236}">
                <a16:creationId xmlns:a16="http://schemas.microsoft.com/office/drawing/2014/main" id="{83C13F33-7E4E-8DF6-AD55-03F028FD7F40}"/>
              </a:ext>
            </a:extLst>
          </p:cNvPr>
          <p:cNvGraphicFramePr/>
          <p:nvPr/>
        </p:nvGraphicFramePr>
        <p:xfrm>
          <a:off x="758455" y="2197395"/>
          <a:ext cx="7577470" cy="2317896"/>
        </p:xfrm>
        <a:graphic>
          <a:graphicData uri="http://schemas.openxmlformats.org/drawingml/2006/table">
            <a:tbl>
              <a:tblPr>
                <a:noFill/>
                <a:tableStyleId>{7177A056-1087-430A-9608-5CD287BEAE28}</a:tableStyleId>
              </a:tblPr>
              <a:tblGrid>
                <a:gridCol w="150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pregnant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goiter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patient_id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sex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thyroid_surgery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tumor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I131_treatment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hypopituitary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TT4-measured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uery_on_thyroxine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uery_hypothyroid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psych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on_antithyroidmeds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query_hyperthyroid</a:t>
                      </a:r>
                      <a:endParaRPr lang="en-IN"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referral_source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sick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lithium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Target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Google Shape;985;p42">
            <a:extLst>
              <a:ext uri="{FF2B5EF4-FFF2-40B4-BE49-F238E27FC236}">
                <a16:creationId xmlns:a16="http://schemas.microsoft.com/office/drawing/2014/main" id="{418F06C4-C736-2E74-A0AA-783A9028BB7B}"/>
              </a:ext>
            </a:extLst>
          </p:cNvPr>
          <p:cNvSpPr txBox="1"/>
          <p:nvPr/>
        </p:nvSpPr>
        <p:spPr>
          <a:xfrm flipH="1">
            <a:off x="642207" y="1871330"/>
            <a:ext cx="2708150" cy="32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sample attribute Types</a:t>
            </a:r>
            <a:endParaRPr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460;p33">
            <a:extLst>
              <a:ext uri="{FF2B5EF4-FFF2-40B4-BE49-F238E27FC236}">
                <a16:creationId xmlns:a16="http://schemas.microsoft.com/office/drawing/2014/main" id="{82427A31-BFB7-82E4-579E-BA2F06E4FCAC}"/>
              </a:ext>
            </a:extLst>
          </p:cNvPr>
          <p:cNvSpPr/>
          <p:nvPr/>
        </p:nvSpPr>
        <p:spPr>
          <a:xfrm>
            <a:off x="407785" y="411572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2</a:t>
            </a:r>
            <a:endParaRPr sz="3000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01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208131" y="549795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8131" y="493586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Accuracy</a:t>
            </a:r>
            <a:endParaRPr sz="2200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BAB3359-F63E-D306-E1EC-1029D8ED1ED6}"/>
              </a:ext>
            </a:extLst>
          </p:cNvPr>
          <p:cNvSpPr/>
          <p:nvPr/>
        </p:nvSpPr>
        <p:spPr>
          <a:xfrm>
            <a:off x="767686" y="172247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RF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E7E9FD-72C2-9B11-5EEE-46BDBA95036A}"/>
              </a:ext>
            </a:extLst>
          </p:cNvPr>
          <p:cNvSpPr/>
          <p:nvPr/>
        </p:nvSpPr>
        <p:spPr>
          <a:xfrm>
            <a:off x="1062336" y="158201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99.5%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5" name="Google Shape;460;p33">
            <a:extLst>
              <a:ext uri="{FF2B5EF4-FFF2-40B4-BE49-F238E27FC236}">
                <a16:creationId xmlns:a16="http://schemas.microsoft.com/office/drawing/2014/main" id="{2E97573A-1C3A-A3A8-622A-96C4B270F0F8}"/>
              </a:ext>
            </a:extLst>
          </p:cNvPr>
          <p:cNvSpPr/>
          <p:nvPr/>
        </p:nvSpPr>
        <p:spPr>
          <a:xfrm>
            <a:off x="441311" y="493586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2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612A474-BFAF-8008-615D-8E547AD64AA4}"/>
              </a:ext>
            </a:extLst>
          </p:cNvPr>
          <p:cNvSpPr/>
          <p:nvPr/>
        </p:nvSpPr>
        <p:spPr>
          <a:xfrm>
            <a:off x="3393260" y="172247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GBM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5C29C7-7C95-D055-DCCE-6A2432AE06CA}"/>
              </a:ext>
            </a:extLst>
          </p:cNvPr>
          <p:cNvSpPr/>
          <p:nvPr/>
        </p:nvSpPr>
        <p:spPr>
          <a:xfrm>
            <a:off x="3687910" y="158201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99.6%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E2A3A1BC-758A-C9A2-299C-ADFE19F34736}"/>
              </a:ext>
            </a:extLst>
          </p:cNvPr>
          <p:cNvSpPr/>
          <p:nvPr/>
        </p:nvSpPr>
        <p:spPr>
          <a:xfrm>
            <a:off x="6056337" y="172247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ADA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4E832F-8BF0-AC0F-209C-8853540ECD59}"/>
              </a:ext>
            </a:extLst>
          </p:cNvPr>
          <p:cNvSpPr/>
          <p:nvPr/>
        </p:nvSpPr>
        <p:spPr>
          <a:xfrm>
            <a:off x="6350987" y="158201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99.8%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2D74391C-FA7C-BDDF-63B7-118C270A7B64}"/>
              </a:ext>
            </a:extLst>
          </p:cNvPr>
          <p:cNvSpPr/>
          <p:nvPr/>
        </p:nvSpPr>
        <p:spPr>
          <a:xfrm>
            <a:off x="2169921" y="3075317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LR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87C8D5-BC49-2014-AB44-EAD085D523CA}"/>
              </a:ext>
            </a:extLst>
          </p:cNvPr>
          <p:cNvSpPr/>
          <p:nvPr/>
        </p:nvSpPr>
        <p:spPr>
          <a:xfrm>
            <a:off x="2464571" y="2934861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64.3%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B9E8D19-F44A-CD45-6CE6-AF44072C7D79}"/>
              </a:ext>
            </a:extLst>
          </p:cNvPr>
          <p:cNvSpPr/>
          <p:nvPr/>
        </p:nvSpPr>
        <p:spPr>
          <a:xfrm>
            <a:off x="4973331" y="3075317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SVM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EF19FD-5A6F-1B39-61BA-B586F36BBF28}"/>
              </a:ext>
            </a:extLst>
          </p:cNvPr>
          <p:cNvSpPr/>
          <p:nvPr/>
        </p:nvSpPr>
        <p:spPr>
          <a:xfrm>
            <a:off x="5267981" y="2934861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96.6%</a:t>
            </a:r>
            <a:endParaRPr lang="en-IN" b="1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2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/>
          <p:nvPr/>
        </p:nvSpPr>
        <p:spPr>
          <a:xfrm>
            <a:off x="667036" y="796510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3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376112" y="462619"/>
            <a:ext cx="7100852" cy="97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An explainable artificial intelligence framework for the predictive analysis of hypo and hyper thyroidism using machine learning algorithms</a:t>
            </a:r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2"/>
          </p:nvPr>
        </p:nvSpPr>
        <p:spPr>
          <a:xfrm>
            <a:off x="1440742" y="1831542"/>
            <a:ext cx="6868781" cy="294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Use machine learning algorithms to predict hypothyroidism and hyperthyroidism based on medical data.</a:t>
            </a:r>
          </a:p>
          <a:p>
            <a:pPr marL="0" indent="0" algn="just">
              <a:lnSpc>
                <a:spcPct val="150000"/>
              </a:lnSpc>
              <a:buSzPct val="100000"/>
            </a:pPr>
            <a:endParaRPr lang="en-US" sz="1500" dirty="0"/>
          </a:p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Identifying significant features that enhance the accuracy of disease detection.</a:t>
            </a:r>
          </a:p>
          <a:p>
            <a:pPr marL="0" indent="0" algn="just">
              <a:lnSpc>
                <a:spcPct val="150000"/>
              </a:lnSpc>
              <a:buSzPct val="100000"/>
            </a:pPr>
            <a:endParaRPr lang="en-US" sz="1500" dirty="0"/>
          </a:p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Various classification models are tested to classify thyroid diseases.</a:t>
            </a: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62945" y="4296947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3A2B33-0BB2-660B-90EE-A4427EAEB1C1}"/>
              </a:ext>
            </a:extLst>
          </p:cNvPr>
          <p:cNvSpPr/>
          <p:nvPr/>
        </p:nvSpPr>
        <p:spPr>
          <a:xfrm>
            <a:off x="994313" y="2062640"/>
            <a:ext cx="313488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C7C708-C19A-7EF8-9F2E-E7F9285D3E48}"/>
              </a:ext>
            </a:extLst>
          </p:cNvPr>
          <p:cNvSpPr/>
          <p:nvPr/>
        </p:nvSpPr>
        <p:spPr>
          <a:xfrm>
            <a:off x="993124" y="4132465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22D78C-273C-0626-C5ED-5B81FF586F15}"/>
              </a:ext>
            </a:extLst>
          </p:cNvPr>
          <p:cNvSpPr/>
          <p:nvPr/>
        </p:nvSpPr>
        <p:spPr>
          <a:xfrm>
            <a:off x="993124" y="3088459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88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CDCF4D9-137B-0EEC-FFBC-BF77AB1F3D03}"/>
              </a:ext>
            </a:extLst>
          </p:cNvPr>
          <p:cNvSpPr/>
          <p:nvPr/>
        </p:nvSpPr>
        <p:spPr>
          <a:xfrm>
            <a:off x="1192553" y="534998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192553" y="478789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Work Flow</a:t>
            </a:r>
            <a:endParaRPr sz="22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0;p33">
            <a:extLst>
              <a:ext uri="{FF2B5EF4-FFF2-40B4-BE49-F238E27FC236}">
                <a16:creationId xmlns:a16="http://schemas.microsoft.com/office/drawing/2014/main" id="{FAF20028-9610-E823-4696-F3D4A2F7E588}"/>
              </a:ext>
            </a:extLst>
          </p:cNvPr>
          <p:cNvSpPr/>
          <p:nvPr/>
        </p:nvSpPr>
        <p:spPr>
          <a:xfrm>
            <a:off x="469665" y="486424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3</a:t>
            </a:r>
            <a:endParaRPr sz="3000" dirty="0">
              <a:solidFill>
                <a:srgbClr val="19325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2CF78-788C-752B-CA78-A2B8475DF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91" t="26104" r="18860" b="7285"/>
          <a:stretch/>
        </p:blipFill>
        <p:spPr>
          <a:xfrm>
            <a:off x="1721454" y="1182394"/>
            <a:ext cx="5701092" cy="34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70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100086" y="467781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0086" y="411572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Dataset</a:t>
            </a:r>
            <a:endParaRPr sz="2200" dirty="0"/>
          </a:p>
        </p:txBody>
      </p:sp>
      <p:sp>
        <p:nvSpPr>
          <p:cNvPr id="18" name="Google Shape;464;p33">
            <a:extLst>
              <a:ext uri="{FF2B5EF4-FFF2-40B4-BE49-F238E27FC236}">
                <a16:creationId xmlns:a16="http://schemas.microsoft.com/office/drawing/2014/main" id="{D4CFA467-C1E7-C2FB-01E0-FCBD4406E35C}"/>
              </a:ext>
            </a:extLst>
          </p:cNvPr>
          <p:cNvSpPr txBox="1">
            <a:spLocks/>
          </p:cNvSpPr>
          <p:nvPr/>
        </p:nvSpPr>
        <p:spPr>
          <a:xfrm>
            <a:off x="504242" y="1038562"/>
            <a:ext cx="6868781" cy="88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Dataset is collected from UCI repository. The dataset contains 3221 instances with a total of 30 features.</a:t>
            </a:r>
          </a:p>
        </p:txBody>
      </p:sp>
      <p:graphicFrame>
        <p:nvGraphicFramePr>
          <p:cNvPr id="24" name="Google Shape;975;p41">
            <a:extLst>
              <a:ext uri="{FF2B5EF4-FFF2-40B4-BE49-F238E27FC236}">
                <a16:creationId xmlns:a16="http://schemas.microsoft.com/office/drawing/2014/main" id="{83C13F33-7E4E-8DF6-AD55-03F028FD7F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858391"/>
              </p:ext>
            </p:extLst>
          </p:nvPr>
        </p:nvGraphicFramePr>
        <p:xfrm>
          <a:off x="1100086" y="2340338"/>
          <a:ext cx="6478773" cy="2317896"/>
        </p:xfrm>
        <a:graphic>
          <a:graphicData uri="http://schemas.openxmlformats.org/drawingml/2006/table">
            <a:tbl>
              <a:tblPr>
                <a:noFill/>
                <a:tableStyleId>{7177A056-1087-430A-9608-5CD287BEAE28}</a:tableStyleId>
              </a:tblPr>
              <a:tblGrid>
                <a:gridCol w="150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pregnant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goiter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sex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thyroid_surgery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tumor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I131_treatment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hypopituitary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TT4-measured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uery_on_thyroxine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uery_hypothyroid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psych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on_antithyroidmeds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query_hyperthyroid</a:t>
                      </a:r>
                      <a:endParaRPr lang="en-IN"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referral_source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sick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lithium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category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Google Shape;985;p42">
            <a:extLst>
              <a:ext uri="{FF2B5EF4-FFF2-40B4-BE49-F238E27FC236}">
                <a16:creationId xmlns:a16="http://schemas.microsoft.com/office/drawing/2014/main" id="{418F06C4-C736-2E74-A0AA-783A9028BB7B}"/>
              </a:ext>
            </a:extLst>
          </p:cNvPr>
          <p:cNvSpPr txBox="1"/>
          <p:nvPr/>
        </p:nvSpPr>
        <p:spPr>
          <a:xfrm flipH="1">
            <a:off x="995914" y="1967611"/>
            <a:ext cx="2708150" cy="32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sample attribute Types</a:t>
            </a:r>
            <a:endParaRPr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460;p33">
            <a:extLst>
              <a:ext uri="{FF2B5EF4-FFF2-40B4-BE49-F238E27FC236}">
                <a16:creationId xmlns:a16="http://schemas.microsoft.com/office/drawing/2014/main" id="{82427A31-BFB7-82E4-579E-BA2F06E4FCAC}"/>
              </a:ext>
            </a:extLst>
          </p:cNvPr>
          <p:cNvSpPr/>
          <p:nvPr/>
        </p:nvSpPr>
        <p:spPr>
          <a:xfrm>
            <a:off x="407785" y="411572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3</a:t>
            </a:r>
            <a:endParaRPr sz="3000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0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208131" y="549795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8131" y="493586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Accuracy</a:t>
            </a:r>
            <a:endParaRPr sz="2200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BAB3359-F63E-D306-E1EC-1029D8ED1ED6}"/>
              </a:ext>
            </a:extLst>
          </p:cNvPr>
          <p:cNvSpPr/>
          <p:nvPr/>
        </p:nvSpPr>
        <p:spPr>
          <a:xfrm>
            <a:off x="767686" y="160055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DT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E7E9FD-72C2-9B11-5EEE-46BDBA95036A}"/>
              </a:ext>
            </a:extLst>
          </p:cNvPr>
          <p:cNvSpPr/>
          <p:nvPr/>
        </p:nvSpPr>
        <p:spPr>
          <a:xfrm>
            <a:off x="1062336" y="146009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5" name="Google Shape;460;p33">
            <a:extLst>
              <a:ext uri="{FF2B5EF4-FFF2-40B4-BE49-F238E27FC236}">
                <a16:creationId xmlns:a16="http://schemas.microsoft.com/office/drawing/2014/main" id="{2E97573A-1C3A-A3A8-622A-96C4B270F0F8}"/>
              </a:ext>
            </a:extLst>
          </p:cNvPr>
          <p:cNvSpPr/>
          <p:nvPr/>
        </p:nvSpPr>
        <p:spPr>
          <a:xfrm>
            <a:off x="441311" y="493586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3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612A474-BFAF-8008-615D-8E547AD64AA4}"/>
              </a:ext>
            </a:extLst>
          </p:cNvPr>
          <p:cNvSpPr/>
          <p:nvPr/>
        </p:nvSpPr>
        <p:spPr>
          <a:xfrm>
            <a:off x="3393260" y="160055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RF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5C29C7-7C95-D055-DCCE-6A2432AE06CA}"/>
              </a:ext>
            </a:extLst>
          </p:cNvPr>
          <p:cNvSpPr/>
          <p:nvPr/>
        </p:nvSpPr>
        <p:spPr>
          <a:xfrm>
            <a:off x="3687910" y="146009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E2A3A1BC-758A-C9A2-299C-ADFE19F34736}"/>
              </a:ext>
            </a:extLst>
          </p:cNvPr>
          <p:cNvSpPr/>
          <p:nvPr/>
        </p:nvSpPr>
        <p:spPr>
          <a:xfrm>
            <a:off x="6056337" y="160055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GBM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4E832F-8BF0-AC0F-209C-8853540ECD59}"/>
              </a:ext>
            </a:extLst>
          </p:cNvPr>
          <p:cNvSpPr/>
          <p:nvPr/>
        </p:nvSpPr>
        <p:spPr>
          <a:xfrm>
            <a:off x="6350987" y="146009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2D74391C-FA7C-BDDF-63B7-118C270A7B64}"/>
              </a:ext>
            </a:extLst>
          </p:cNvPr>
          <p:cNvSpPr/>
          <p:nvPr/>
        </p:nvSpPr>
        <p:spPr>
          <a:xfrm>
            <a:off x="767686" y="2908840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NB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87C8D5-BC49-2014-AB44-EAD085D523CA}"/>
              </a:ext>
            </a:extLst>
          </p:cNvPr>
          <p:cNvSpPr/>
          <p:nvPr/>
        </p:nvSpPr>
        <p:spPr>
          <a:xfrm>
            <a:off x="1062336" y="2768384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B9E8D19-F44A-CD45-6CE6-AF44072C7D79}"/>
              </a:ext>
            </a:extLst>
          </p:cNvPr>
          <p:cNvSpPr/>
          <p:nvPr/>
        </p:nvSpPr>
        <p:spPr>
          <a:xfrm>
            <a:off x="3571096" y="2908840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KNN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EF19FD-5A6F-1B39-61BA-B586F36BBF28}"/>
              </a:ext>
            </a:extLst>
          </p:cNvPr>
          <p:cNvSpPr/>
          <p:nvPr/>
        </p:nvSpPr>
        <p:spPr>
          <a:xfrm>
            <a:off x="3865746" y="2768384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C839F-E39A-CA6E-7538-26772357EB63}"/>
              </a:ext>
            </a:extLst>
          </p:cNvPr>
          <p:cNvSpPr txBox="1"/>
          <p:nvPr/>
        </p:nvSpPr>
        <p:spPr>
          <a:xfrm>
            <a:off x="1150428" y="1723110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193253"/>
                </a:solidFill>
              </a:rPr>
              <a:t>90.43%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2BC73-29C7-0003-15A9-5545BA85C092}"/>
              </a:ext>
            </a:extLst>
          </p:cNvPr>
          <p:cNvSpPr txBox="1"/>
          <p:nvPr/>
        </p:nvSpPr>
        <p:spPr>
          <a:xfrm>
            <a:off x="3779823" y="1731516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91.42%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43368-D2B1-6E87-35DC-E3C80153F959}"/>
              </a:ext>
            </a:extLst>
          </p:cNvPr>
          <p:cNvSpPr txBox="1"/>
          <p:nvPr/>
        </p:nvSpPr>
        <p:spPr>
          <a:xfrm>
            <a:off x="6439079" y="1757653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90.5%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8B-04DF-A5CC-FE00-FB6635E9F4C9}"/>
              </a:ext>
            </a:extLst>
          </p:cNvPr>
          <p:cNvSpPr txBox="1"/>
          <p:nvPr/>
        </p:nvSpPr>
        <p:spPr>
          <a:xfrm>
            <a:off x="1154249" y="3031396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67.86%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FB615-E8CF-27DB-9FE3-6E31470B9B9D}"/>
              </a:ext>
            </a:extLst>
          </p:cNvPr>
          <p:cNvSpPr txBox="1"/>
          <p:nvPr/>
        </p:nvSpPr>
        <p:spPr>
          <a:xfrm>
            <a:off x="3957659" y="3031396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86.22%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D8CA9DA5-5DE8-87D2-F6B9-53630F0204D3}"/>
              </a:ext>
            </a:extLst>
          </p:cNvPr>
          <p:cNvSpPr/>
          <p:nvPr/>
        </p:nvSpPr>
        <p:spPr>
          <a:xfrm>
            <a:off x="6056337" y="2908840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LR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EE63D4-28AD-51F3-956B-D82FC04922B2}"/>
              </a:ext>
            </a:extLst>
          </p:cNvPr>
          <p:cNvSpPr/>
          <p:nvPr/>
        </p:nvSpPr>
        <p:spPr>
          <a:xfrm>
            <a:off x="6350987" y="2768384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E2695-6060-D4C0-0317-91BF957490EE}"/>
              </a:ext>
            </a:extLst>
          </p:cNvPr>
          <p:cNvSpPr txBox="1"/>
          <p:nvPr/>
        </p:nvSpPr>
        <p:spPr>
          <a:xfrm>
            <a:off x="6442900" y="3031396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73.15%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6EAD72A-7033-24AA-A038-95BA400DE355}"/>
              </a:ext>
            </a:extLst>
          </p:cNvPr>
          <p:cNvSpPr/>
          <p:nvPr/>
        </p:nvSpPr>
        <p:spPr>
          <a:xfrm>
            <a:off x="3574917" y="4065861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SVM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ADE072-0FE4-C82E-BC57-1AA7102FA2EB}"/>
              </a:ext>
            </a:extLst>
          </p:cNvPr>
          <p:cNvSpPr/>
          <p:nvPr/>
        </p:nvSpPr>
        <p:spPr>
          <a:xfrm>
            <a:off x="3869567" y="3925405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918A2-3565-2DC0-079E-01559C86F3A1}"/>
              </a:ext>
            </a:extLst>
          </p:cNvPr>
          <p:cNvSpPr txBox="1"/>
          <p:nvPr/>
        </p:nvSpPr>
        <p:spPr>
          <a:xfrm>
            <a:off x="3961480" y="4188417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73.7%</a:t>
            </a:r>
            <a:endParaRPr lang="en-IN" b="1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01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"/>
          <p:cNvSpPr txBox="1">
            <a:spLocks noGrp="1"/>
          </p:cNvSpPr>
          <p:nvPr>
            <p:ph type="title"/>
          </p:nvPr>
        </p:nvSpPr>
        <p:spPr>
          <a:xfrm>
            <a:off x="719999" y="4643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graphicFrame>
        <p:nvGraphicFramePr>
          <p:cNvPr id="18" name="Google Shape;975;p41">
            <a:extLst>
              <a:ext uri="{FF2B5EF4-FFF2-40B4-BE49-F238E27FC236}">
                <a16:creationId xmlns:a16="http://schemas.microsoft.com/office/drawing/2014/main" id="{102C894F-5755-B2A5-DB04-CA2FEA887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229463"/>
              </p:ext>
            </p:extLst>
          </p:nvPr>
        </p:nvGraphicFramePr>
        <p:xfrm>
          <a:off x="439322" y="985915"/>
          <a:ext cx="8265353" cy="3693217"/>
        </p:xfrm>
        <a:graphic>
          <a:graphicData uri="http://schemas.openxmlformats.org/drawingml/2006/table">
            <a:tbl>
              <a:tblPr firstRow="1" firstCol="1">
                <a:noFill/>
                <a:tableStyleId>{7177A056-1087-430A-9608-5CD287BEAE28}</a:tableStyleId>
              </a:tblPr>
              <a:tblGrid>
                <a:gridCol w="87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3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54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Title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Year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Journal Name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Summary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Paper 1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F2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Thyroid disease prediction using selective features and machine learning techniques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2022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Cancers(MDPI)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RF – 0.99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GBM – 0.98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ADA – 0.97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LR – 0.87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SVM – 0.92</a:t>
                      </a:r>
                      <a:endParaRPr sz="10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Paper 2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F2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Detecting thyroid disease using optimized machine learning model based on differential evolution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2024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International Journal of  Computational Intelligence Systems(Springer)</a:t>
                      </a:r>
                    </a:p>
                    <a:p>
                      <a:pPr algn="just"/>
                      <a:endParaRPr lang="en-US"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RF – 0.995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GBM – 0.996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ADA – 0.998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LR – 0.643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SVM – 0.966</a:t>
                      </a:r>
                      <a:endParaRPr sz="10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7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Paper 3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F2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explainable artificial intelligence framework for the predictive analysis of hypo and hyper thyroidism using machine learning algorithms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2023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Human-Centric Intelligent Systems(Springer)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DT – 90.43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RF – 91.42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GBM – 90.5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NB – 67.86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KNN – 86.22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LR – 73.15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SVM – 73.7</a:t>
                      </a:r>
                      <a:endParaRPr sz="10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4"/>
          <p:cNvSpPr txBox="1">
            <a:spLocks noGrp="1"/>
          </p:cNvSpPr>
          <p:nvPr>
            <p:ph type="title"/>
          </p:nvPr>
        </p:nvSpPr>
        <p:spPr>
          <a:xfrm>
            <a:off x="720000" y="4656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</a:t>
            </a:r>
            <a:endParaRPr dirty="0"/>
          </a:p>
        </p:txBody>
      </p:sp>
      <p:sp>
        <p:nvSpPr>
          <p:cNvPr id="1030" name="Google Shape;1030;p44"/>
          <p:cNvSpPr txBox="1">
            <a:spLocks noGrp="1"/>
          </p:cNvSpPr>
          <p:nvPr>
            <p:ph type="subTitle" idx="1"/>
          </p:nvPr>
        </p:nvSpPr>
        <p:spPr>
          <a:xfrm>
            <a:off x="720000" y="1214906"/>
            <a:ext cx="7704000" cy="84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500" b="1" dirty="0"/>
              <a:t>Comparative study of three algorithms.</a:t>
            </a:r>
          </a:p>
        </p:txBody>
      </p:sp>
      <p:sp>
        <p:nvSpPr>
          <p:cNvPr id="1033" name="Google Shape;1033;p44"/>
          <p:cNvSpPr/>
          <p:nvPr/>
        </p:nvSpPr>
        <p:spPr>
          <a:xfrm>
            <a:off x="5117997" y="1353516"/>
            <a:ext cx="661200" cy="46293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RF</a:t>
            </a:r>
          </a:p>
        </p:txBody>
      </p:sp>
      <p:grpSp>
        <p:nvGrpSpPr>
          <p:cNvPr id="1105" name="Google Shape;1105;p44"/>
          <p:cNvGrpSpPr/>
          <p:nvPr/>
        </p:nvGrpSpPr>
        <p:grpSpPr>
          <a:xfrm rot="5600191">
            <a:off x="7736123" y="971996"/>
            <a:ext cx="731431" cy="602754"/>
            <a:chOff x="-66645" y="3914657"/>
            <a:chExt cx="731434" cy="602757"/>
          </a:xfrm>
        </p:grpSpPr>
        <p:grpSp>
          <p:nvGrpSpPr>
            <p:cNvPr id="1106" name="Google Shape;1106;p44"/>
            <p:cNvGrpSpPr/>
            <p:nvPr/>
          </p:nvGrpSpPr>
          <p:grpSpPr>
            <a:xfrm flipH="1">
              <a:off x="-66645" y="3983402"/>
              <a:ext cx="731434" cy="534012"/>
              <a:chOff x="6993669" y="3819702"/>
              <a:chExt cx="731434" cy="534012"/>
            </a:xfrm>
          </p:grpSpPr>
          <p:grpSp>
            <p:nvGrpSpPr>
              <p:cNvPr id="1107" name="Google Shape;1107;p44"/>
              <p:cNvGrpSpPr/>
              <p:nvPr/>
            </p:nvGrpSpPr>
            <p:grpSpPr>
              <a:xfrm rot="7465359" flipH="1">
                <a:off x="7260181" y="3918254"/>
                <a:ext cx="416492" cy="336907"/>
                <a:chOff x="8619107" y="694982"/>
                <a:chExt cx="416487" cy="336903"/>
              </a:xfrm>
            </p:grpSpPr>
            <p:sp>
              <p:nvSpPr>
                <p:cNvPr id="1108" name="Google Shape;1108;p44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44"/>
                <p:cNvSpPr/>
                <p:nvPr/>
              </p:nvSpPr>
              <p:spPr>
                <a:xfrm>
                  <a:off x="8619107" y="694982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0" name="Google Shape;1110;p44"/>
              <p:cNvSpPr/>
              <p:nvPr/>
            </p:nvSpPr>
            <p:spPr>
              <a:xfrm rot="7465303" flipH="1">
                <a:off x="7025558" y="4067522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1" name="Google Shape;1111;p44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33;p44">
            <a:extLst>
              <a:ext uri="{FF2B5EF4-FFF2-40B4-BE49-F238E27FC236}">
                <a16:creationId xmlns:a16="http://schemas.microsoft.com/office/drawing/2014/main" id="{5EB8CD49-3DB2-1DA6-E2E6-05A1E7CE91F9}"/>
              </a:ext>
            </a:extLst>
          </p:cNvPr>
          <p:cNvSpPr/>
          <p:nvPr/>
        </p:nvSpPr>
        <p:spPr>
          <a:xfrm>
            <a:off x="6140394" y="1353516"/>
            <a:ext cx="661200" cy="46293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LR</a:t>
            </a:r>
          </a:p>
        </p:txBody>
      </p:sp>
      <p:sp>
        <p:nvSpPr>
          <p:cNvPr id="3" name="Google Shape;1033;p44">
            <a:extLst>
              <a:ext uri="{FF2B5EF4-FFF2-40B4-BE49-F238E27FC236}">
                <a16:creationId xmlns:a16="http://schemas.microsoft.com/office/drawing/2014/main" id="{5337966F-787E-8831-BBC2-47E5BF5DE83B}"/>
              </a:ext>
            </a:extLst>
          </p:cNvPr>
          <p:cNvSpPr/>
          <p:nvPr/>
        </p:nvSpPr>
        <p:spPr>
          <a:xfrm>
            <a:off x="7162791" y="1353516"/>
            <a:ext cx="661200" cy="46293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SVM</a:t>
            </a:r>
          </a:p>
        </p:txBody>
      </p:sp>
      <p:sp>
        <p:nvSpPr>
          <p:cNvPr id="13" name="Google Shape;1031;p44">
            <a:extLst>
              <a:ext uri="{FF2B5EF4-FFF2-40B4-BE49-F238E27FC236}">
                <a16:creationId xmlns:a16="http://schemas.microsoft.com/office/drawing/2014/main" id="{3F60B5EC-C499-0F4A-5834-62F3058B5464}"/>
              </a:ext>
            </a:extLst>
          </p:cNvPr>
          <p:cNvSpPr txBox="1">
            <a:spLocks/>
          </p:cNvSpPr>
          <p:nvPr/>
        </p:nvSpPr>
        <p:spPr>
          <a:xfrm>
            <a:off x="5990599" y="2215376"/>
            <a:ext cx="2986368" cy="2563888"/>
          </a:xfrm>
          <a:prstGeom prst="rect">
            <a:avLst/>
          </a:prstGeom>
          <a:solidFill>
            <a:srgbClr val="D4DE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200000"/>
              </a:lnSpc>
              <a:buFont typeface="Open Sans"/>
              <a:buNone/>
            </a:pPr>
            <a:r>
              <a:rPr lang="en-US" sz="1300" b="1" dirty="0"/>
              <a:t>Why Support vector machine?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Consistently delivers good results especially with high-dimensional data</a:t>
            </a:r>
          </a:p>
          <a:p>
            <a:pPr>
              <a:lnSpc>
                <a:spcPct val="200000"/>
              </a:lnSpc>
            </a:pPr>
            <a:r>
              <a:rPr lang="en-IN" sz="1500" dirty="0"/>
              <a:t>avoiding overfitting</a:t>
            </a:r>
            <a:endParaRPr lang="en-US" sz="1500" dirty="0"/>
          </a:p>
        </p:txBody>
      </p:sp>
      <p:sp>
        <p:nvSpPr>
          <p:cNvPr id="12" name="Google Shape;1031;p44">
            <a:extLst>
              <a:ext uri="{FF2B5EF4-FFF2-40B4-BE49-F238E27FC236}">
                <a16:creationId xmlns:a16="http://schemas.microsoft.com/office/drawing/2014/main" id="{358E1579-D1AD-D635-5293-0937CD890E4A}"/>
              </a:ext>
            </a:extLst>
          </p:cNvPr>
          <p:cNvSpPr txBox="1">
            <a:spLocks/>
          </p:cNvSpPr>
          <p:nvPr/>
        </p:nvSpPr>
        <p:spPr>
          <a:xfrm>
            <a:off x="3003605" y="2215376"/>
            <a:ext cx="3136789" cy="2563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200000"/>
              </a:lnSpc>
              <a:buFont typeface="Open Sans"/>
              <a:buNone/>
            </a:pPr>
            <a:r>
              <a:rPr lang="en-US" sz="1300" b="1" dirty="0"/>
              <a:t>Why Logistic Regression ?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Gives probabilities for each class, helping to understand how confident the model is in its predictions</a:t>
            </a:r>
          </a:p>
        </p:txBody>
      </p:sp>
      <p:sp>
        <p:nvSpPr>
          <p:cNvPr id="11" name="Google Shape;1031;p44">
            <a:extLst>
              <a:ext uri="{FF2B5EF4-FFF2-40B4-BE49-F238E27FC236}">
                <a16:creationId xmlns:a16="http://schemas.microsoft.com/office/drawing/2014/main" id="{A6F4D667-F650-B2FB-9318-ED8EC541CE1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17080" y="2215376"/>
            <a:ext cx="2959182" cy="2563888"/>
          </a:xfrm>
          <a:prstGeom prst="rect">
            <a:avLst/>
          </a:prstGeom>
          <a:solidFill>
            <a:srgbClr val="D4DEE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200000"/>
              </a:lnSpc>
              <a:buNone/>
            </a:pPr>
            <a:r>
              <a:rPr lang="en-US" sz="1300" b="1" dirty="0"/>
              <a:t>Why Random Forest ?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Accuracy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Figure out which features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500" dirty="0"/>
              <a:t>      are most important.</a:t>
            </a:r>
          </a:p>
        </p:txBody>
      </p:sp>
    </p:spTree>
    <p:extLst>
      <p:ext uri="{BB962C8B-B14F-4D97-AF65-F5344CB8AC3E}">
        <p14:creationId xmlns:p14="http://schemas.microsoft.com/office/powerpoint/2010/main" val="975993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4"/>
          <p:cNvSpPr txBox="1">
            <a:spLocks noGrp="1"/>
          </p:cNvSpPr>
          <p:nvPr>
            <p:ph type="title"/>
          </p:nvPr>
        </p:nvSpPr>
        <p:spPr>
          <a:xfrm>
            <a:off x="720000" y="4771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</a:t>
            </a:r>
            <a:endParaRPr dirty="0"/>
          </a:p>
        </p:txBody>
      </p:sp>
      <p:sp>
        <p:nvSpPr>
          <p:cNvPr id="1031" name="Google Shape;1031;p44"/>
          <p:cNvSpPr txBox="1">
            <a:spLocks noGrp="1"/>
          </p:cNvSpPr>
          <p:nvPr>
            <p:ph type="subTitle" idx="2"/>
          </p:nvPr>
        </p:nvSpPr>
        <p:spPr>
          <a:xfrm>
            <a:off x="808475" y="1203742"/>
            <a:ext cx="7407897" cy="179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500" dirty="0"/>
              <a:t>Classification of  thyroid disease under three classes.</a:t>
            </a:r>
          </a:p>
        </p:txBody>
      </p:sp>
      <p:grpSp>
        <p:nvGrpSpPr>
          <p:cNvPr id="1105" name="Google Shape;1105;p44"/>
          <p:cNvGrpSpPr/>
          <p:nvPr/>
        </p:nvGrpSpPr>
        <p:grpSpPr>
          <a:xfrm rot="5600191">
            <a:off x="7736123" y="971996"/>
            <a:ext cx="731431" cy="602754"/>
            <a:chOff x="-66645" y="3914657"/>
            <a:chExt cx="731434" cy="602757"/>
          </a:xfrm>
        </p:grpSpPr>
        <p:grpSp>
          <p:nvGrpSpPr>
            <p:cNvPr id="1106" name="Google Shape;1106;p44"/>
            <p:cNvGrpSpPr/>
            <p:nvPr/>
          </p:nvGrpSpPr>
          <p:grpSpPr>
            <a:xfrm flipH="1">
              <a:off x="-66645" y="3983402"/>
              <a:ext cx="731434" cy="534012"/>
              <a:chOff x="6993669" y="3819702"/>
              <a:chExt cx="731434" cy="534012"/>
            </a:xfrm>
          </p:grpSpPr>
          <p:grpSp>
            <p:nvGrpSpPr>
              <p:cNvPr id="1107" name="Google Shape;1107;p44"/>
              <p:cNvGrpSpPr/>
              <p:nvPr/>
            </p:nvGrpSpPr>
            <p:grpSpPr>
              <a:xfrm rot="7465359" flipH="1">
                <a:off x="7260181" y="3918254"/>
                <a:ext cx="416492" cy="336907"/>
                <a:chOff x="8619107" y="694982"/>
                <a:chExt cx="416487" cy="336903"/>
              </a:xfrm>
            </p:grpSpPr>
            <p:sp>
              <p:nvSpPr>
                <p:cNvPr id="1108" name="Google Shape;1108;p44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44"/>
                <p:cNvSpPr/>
                <p:nvPr/>
              </p:nvSpPr>
              <p:spPr>
                <a:xfrm>
                  <a:off x="8619107" y="694982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0" name="Google Shape;1110;p44"/>
              <p:cNvSpPr/>
              <p:nvPr/>
            </p:nvSpPr>
            <p:spPr>
              <a:xfrm rot="7465303" flipH="1">
                <a:off x="7025558" y="4067522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1" name="Google Shape;1111;p44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033;p44">
            <a:extLst>
              <a:ext uri="{FF2B5EF4-FFF2-40B4-BE49-F238E27FC236}">
                <a16:creationId xmlns:a16="http://schemas.microsoft.com/office/drawing/2014/main" id="{312E0F58-15C4-DFBD-6758-681167BE5369}"/>
              </a:ext>
            </a:extLst>
          </p:cNvPr>
          <p:cNvSpPr/>
          <p:nvPr/>
        </p:nvSpPr>
        <p:spPr>
          <a:xfrm>
            <a:off x="1696012" y="2223418"/>
            <a:ext cx="1329712" cy="34666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Hyperthyroid</a:t>
            </a:r>
          </a:p>
        </p:txBody>
      </p:sp>
      <p:sp>
        <p:nvSpPr>
          <p:cNvPr id="5" name="Google Shape;1033;p44">
            <a:extLst>
              <a:ext uri="{FF2B5EF4-FFF2-40B4-BE49-F238E27FC236}">
                <a16:creationId xmlns:a16="http://schemas.microsoft.com/office/drawing/2014/main" id="{C1412DA3-6035-A9A7-04B7-40D326610FCA}"/>
              </a:ext>
            </a:extLst>
          </p:cNvPr>
          <p:cNvSpPr/>
          <p:nvPr/>
        </p:nvSpPr>
        <p:spPr>
          <a:xfrm>
            <a:off x="5903570" y="2223418"/>
            <a:ext cx="1329712" cy="34666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No Thyroid</a:t>
            </a:r>
          </a:p>
        </p:txBody>
      </p:sp>
      <p:sp>
        <p:nvSpPr>
          <p:cNvPr id="6" name="Google Shape;1033;p44">
            <a:extLst>
              <a:ext uri="{FF2B5EF4-FFF2-40B4-BE49-F238E27FC236}">
                <a16:creationId xmlns:a16="http://schemas.microsoft.com/office/drawing/2014/main" id="{FAF750F7-301B-7110-43AA-90FBCC1E36E3}"/>
              </a:ext>
            </a:extLst>
          </p:cNvPr>
          <p:cNvSpPr/>
          <p:nvPr/>
        </p:nvSpPr>
        <p:spPr>
          <a:xfrm>
            <a:off x="3799791" y="1760482"/>
            <a:ext cx="1329712" cy="34666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Hypothyroid</a:t>
            </a:r>
          </a:p>
        </p:txBody>
      </p:sp>
      <p:sp>
        <p:nvSpPr>
          <p:cNvPr id="13" name="Google Shape;1032;p44">
            <a:extLst>
              <a:ext uri="{FF2B5EF4-FFF2-40B4-BE49-F238E27FC236}">
                <a16:creationId xmlns:a16="http://schemas.microsoft.com/office/drawing/2014/main" id="{54D19A28-96C8-2507-D5A7-5D57AE54DD85}"/>
              </a:ext>
            </a:extLst>
          </p:cNvPr>
          <p:cNvSpPr txBox="1">
            <a:spLocks/>
          </p:cNvSpPr>
          <p:nvPr/>
        </p:nvSpPr>
        <p:spPr>
          <a:xfrm>
            <a:off x="842868" y="3271347"/>
            <a:ext cx="7385182" cy="1462700"/>
          </a:xfrm>
          <a:prstGeom prst="rect">
            <a:avLst/>
          </a:prstGeom>
          <a:solidFill>
            <a:srgbClr val="D4D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74320" indent="-213359" algn="just">
              <a:spcBef>
                <a:spcPts val="1000"/>
              </a:spcBef>
            </a:pPr>
            <a:r>
              <a:rPr lang="en-IN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IN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elpful to medical experts to make disease predictions without any human mistakes.</a:t>
            </a:r>
          </a:p>
          <a:p>
            <a:pPr marL="274320" indent="-213359" algn="just">
              <a:spcBef>
                <a:spcPts val="1000"/>
              </a:spcBef>
            </a:pPr>
            <a:r>
              <a:rPr lang="en-US" sz="1500" dirty="0"/>
              <a:t>Patients can diagnose their condition without the assistance of a medical expert.</a:t>
            </a:r>
          </a:p>
        </p:txBody>
      </p:sp>
    </p:spTree>
    <p:extLst>
      <p:ext uri="{BB962C8B-B14F-4D97-AF65-F5344CB8AC3E}">
        <p14:creationId xmlns:p14="http://schemas.microsoft.com/office/powerpoint/2010/main" val="4258993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01" name="Google Shape;401;p29"/>
          <p:cNvGraphicFramePr/>
          <p:nvPr>
            <p:extLst>
              <p:ext uri="{D42A27DB-BD31-4B8C-83A1-F6EECF244321}">
                <p14:modId xmlns:p14="http://schemas.microsoft.com/office/powerpoint/2010/main" val="2750200655"/>
              </p:ext>
            </p:extLst>
          </p:nvPr>
        </p:nvGraphicFramePr>
        <p:xfrm>
          <a:off x="720000" y="1292352"/>
          <a:ext cx="7712475" cy="3060190"/>
        </p:xfrm>
        <a:graphic>
          <a:graphicData uri="http://schemas.openxmlformats.org/drawingml/2006/table">
            <a:tbl>
              <a:tblPr>
                <a:noFill/>
                <a:tableStyleId>{4EE3D437-C589-48E6-9ED8-8124AF94C237}</a:tableStyleId>
              </a:tblPr>
              <a:tblGrid>
                <a:gridCol w="24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" sz="1300" b="1" u="none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  INTRODUCTION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none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  LITERATURE REVIEW 1</a:t>
                      </a:r>
                      <a:endParaRPr sz="13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300" b="1" u="none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   LITERATURE REVIEW 2</a:t>
                      </a:r>
                      <a:endParaRPr lang="en-IN" sz="13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300" b="1" u="none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   LITERATURE REVIEW 3</a:t>
                      </a:r>
                      <a:endParaRPr lang="en-IN" sz="13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5.   SUMMARY</a:t>
                      </a:r>
                      <a:endParaRPr sz="13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   PROJECT PROPOSAL</a:t>
                      </a:r>
                      <a:endParaRPr sz="13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   CONCLUSION</a:t>
                      </a:r>
                      <a:endParaRPr sz="13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3443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6"/>
          <p:cNvGrpSpPr/>
          <p:nvPr/>
        </p:nvGrpSpPr>
        <p:grpSpPr>
          <a:xfrm rot="4815871">
            <a:off x="8196525" y="726286"/>
            <a:ext cx="613981" cy="898196"/>
            <a:chOff x="8428895" y="3836230"/>
            <a:chExt cx="613980" cy="898195"/>
          </a:xfrm>
        </p:grpSpPr>
        <p:grpSp>
          <p:nvGrpSpPr>
            <p:cNvPr id="683" name="Google Shape;683;p36"/>
            <p:cNvGrpSpPr/>
            <p:nvPr/>
          </p:nvGrpSpPr>
          <p:grpSpPr>
            <a:xfrm>
              <a:off x="8428895" y="3836230"/>
              <a:ext cx="613980" cy="898195"/>
              <a:chOff x="6995008" y="3710305"/>
              <a:chExt cx="613980" cy="898195"/>
            </a:xfrm>
          </p:grpSpPr>
          <p:grpSp>
            <p:nvGrpSpPr>
              <p:cNvPr id="684" name="Google Shape;684;p36"/>
              <p:cNvGrpSpPr/>
              <p:nvPr/>
            </p:nvGrpSpPr>
            <p:grpSpPr>
              <a:xfrm rot="7465359" flipH="1">
                <a:off x="7141256" y="3729005"/>
                <a:ext cx="321483" cy="524007"/>
                <a:chOff x="8651472" y="792816"/>
                <a:chExt cx="321479" cy="524000"/>
              </a:xfrm>
            </p:grpSpPr>
            <p:sp>
              <p:nvSpPr>
                <p:cNvPr id="685" name="Google Shape;685;p36"/>
                <p:cNvSpPr/>
                <p:nvPr/>
              </p:nvSpPr>
              <p:spPr>
                <a:xfrm>
                  <a:off x="8651472" y="792816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6"/>
                <p:cNvSpPr/>
                <p:nvPr/>
              </p:nvSpPr>
              <p:spPr>
                <a:xfrm>
                  <a:off x="8894258" y="1238123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7" name="Google Shape;687;p36"/>
              <p:cNvSpPr/>
              <p:nvPr/>
            </p:nvSpPr>
            <p:spPr>
              <a:xfrm rot="7465303" flipH="1">
                <a:off x="7164138" y="43896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8" name="Google Shape;688;p36"/>
            <p:cNvSpPr/>
            <p:nvPr/>
          </p:nvSpPr>
          <p:spPr>
            <a:xfrm>
              <a:off x="8462071" y="4139332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ubtitle 27">
            <a:extLst>
              <a:ext uri="{FF2B5EF4-FFF2-40B4-BE49-F238E27FC236}">
                <a16:creationId xmlns:a16="http://schemas.microsoft.com/office/drawing/2014/main" id="{57ACBD23-1C8C-BCFD-6147-ADCE9BA0B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109" y="807182"/>
            <a:ext cx="7585985" cy="3370807"/>
          </a:xfrm>
          <a:solidFill>
            <a:srgbClr val="D4DEEB"/>
          </a:solidFill>
        </p:spPr>
        <p:txBody>
          <a:bodyPr/>
          <a:lstStyle/>
          <a:p>
            <a:pPr marL="4381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Dataset is taken from Kaggle Repository.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9172 samples and every sample has 31 features.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Contains numeric values and Boolean values. 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Class labels include letters from A to T which indicates different thyroid conditions.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Dataset has missing values.</a:t>
            </a:r>
            <a:endParaRPr lang="fi-FI" sz="1500" dirty="0"/>
          </a:p>
          <a:p>
            <a:pPr marL="152400" indent="0">
              <a:lnSpc>
                <a:spcPct val="200000"/>
              </a:lnSpc>
            </a:pPr>
            <a:endParaRPr lang="en-US" sz="1500" dirty="0"/>
          </a:p>
        </p:txBody>
      </p:sp>
      <p:grpSp>
        <p:nvGrpSpPr>
          <p:cNvPr id="689" name="Google Shape;689;p36"/>
          <p:cNvGrpSpPr/>
          <p:nvPr/>
        </p:nvGrpSpPr>
        <p:grpSpPr>
          <a:xfrm>
            <a:off x="75526" y="3983932"/>
            <a:ext cx="514722" cy="781344"/>
            <a:chOff x="83701" y="3914657"/>
            <a:chExt cx="514722" cy="781344"/>
          </a:xfrm>
        </p:grpSpPr>
        <p:grpSp>
          <p:nvGrpSpPr>
            <p:cNvPr id="690" name="Google Shape;690;p36"/>
            <p:cNvGrpSpPr/>
            <p:nvPr/>
          </p:nvGrpSpPr>
          <p:grpSpPr>
            <a:xfrm flipH="1">
              <a:off x="83701" y="3974218"/>
              <a:ext cx="369353" cy="721783"/>
              <a:chOff x="7205405" y="3810518"/>
              <a:chExt cx="369353" cy="721783"/>
            </a:xfrm>
          </p:grpSpPr>
          <p:grpSp>
            <p:nvGrpSpPr>
              <p:cNvPr id="691" name="Google Shape;691;p36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692" name="Google Shape;692;p36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6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4" name="Google Shape;694;p36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5" name="Google Shape;695;p36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Arrow: Pentagon 695">
            <a:extLst>
              <a:ext uri="{FF2B5EF4-FFF2-40B4-BE49-F238E27FC236}">
                <a16:creationId xmlns:a16="http://schemas.microsoft.com/office/drawing/2014/main" id="{62642A6C-246B-56F2-AD68-61F7DB682E89}"/>
              </a:ext>
            </a:extLst>
          </p:cNvPr>
          <p:cNvSpPr/>
          <p:nvPr/>
        </p:nvSpPr>
        <p:spPr>
          <a:xfrm>
            <a:off x="897110" y="590904"/>
            <a:ext cx="1792391" cy="471994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7" name="Google Shape;462;p33">
            <a:extLst>
              <a:ext uri="{FF2B5EF4-FFF2-40B4-BE49-F238E27FC236}">
                <a16:creationId xmlns:a16="http://schemas.microsoft.com/office/drawing/2014/main" id="{E2B53EC7-9BAD-C706-6F22-95B6C5A72D9D}"/>
              </a:ext>
            </a:extLst>
          </p:cNvPr>
          <p:cNvSpPr txBox="1">
            <a:spLocks/>
          </p:cNvSpPr>
          <p:nvPr/>
        </p:nvSpPr>
        <p:spPr>
          <a:xfrm>
            <a:off x="897110" y="534695"/>
            <a:ext cx="7100852" cy="53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200" dirty="0"/>
              <a:t>Dataset</a:t>
            </a:r>
          </a:p>
        </p:txBody>
      </p:sp>
      <p:sp>
        <p:nvSpPr>
          <p:cNvPr id="699" name="Google Shape;1033;p44">
            <a:extLst>
              <a:ext uri="{FF2B5EF4-FFF2-40B4-BE49-F238E27FC236}">
                <a16:creationId xmlns:a16="http://schemas.microsoft.com/office/drawing/2014/main" id="{382E1E75-A182-98FD-754C-576B2B7101FA}"/>
              </a:ext>
            </a:extLst>
          </p:cNvPr>
          <p:cNvSpPr/>
          <p:nvPr/>
        </p:nvSpPr>
        <p:spPr>
          <a:xfrm>
            <a:off x="1742625" y="3972173"/>
            <a:ext cx="5894952" cy="4629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>
                <a:hlinkClick r:id="rId3"/>
              </a:rPr>
              <a:t>https://www.kaggle.com/datasets/emmanuelfwerr/thyroid-disease-data</a:t>
            </a:r>
            <a:endParaRPr lang="en-US" dirty="0">
              <a:solidFill>
                <a:srgbClr val="19325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>
            <a:spLocks noGrp="1"/>
          </p:cNvSpPr>
          <p:nvPr>
            <p:ph type="title"/>
          </p:nvPr>
        </p:nvSpPr>
        <p:spPr>
          <a:xfrm>
            <a:off x="703048" y="4815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Dataset Attributes</a:t>
            </a:r>
            <a:endParaRPr sz="1200" dirty="0"/>
          </a:p>
        </p:txBody>
      </p:sp>
      <p:graphicFrame>
        <p:nvGraphicFramePr>
          <p:cNvPr id="401" name="Google Shape;401;p29"/>
          <p:cNvGraphicFramePr/>
          <p:nvPr>
            <p:extLst>
              <p:ext uri="{D42A27DB-BD31-4B8C-83A1-F6EECF244321}">
                <p14:modId xmlns:p14="http://schemas.microsoft.com/office/powerpoint/2010/main" val="868716007"/>
              </p:ext>
            </p:extLst>
          </p:nvPr>
        </p:nvGraphicFramePr>
        <p:xfrm>
          <a:off x="728476" y="1033364"/>
          <a:ext cx="7712476" cy="3342190"/>
        </p:xfrm>
        <a:graphic>
          <a:graphicData uri="http://schemas.openxmlformats.org/drawingml/2006/table">
            <a:tbl>
              <a:tblPr>
                <a:noFill/>
                <a:tableStyleId>{4EE3D437-C589-48E6-9ED8-8124AF94C237}</a:tableStyleId>
              </a:tblPr>
              <a:tblGrid>
                <a:gridCol w="138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246658647"/>
                    </a:ext>
                  </a:extLst>
                </a:gridCol>
                <a:gridCol w="2786912">
                  <a:extLst>
                    <a:ext uri="{9D8B030D-6E8A-4147-A177-3AD203B41FA5}">
                      <a16:colId xmlns:a16="http://schemas.microsoft.com/office/drawing/2014/main" val="3179937040"/>
                    </a:ext>
                  </a:extLst>
                </a:gridCol>
              </a:tblGrid>
              <a:tr h="3837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age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age of the patient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I131_treatment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patient is undergoing I131 treatment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sex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gender of the patient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</a:t>
                      </a:r>
                      <a:r>
                        <a:rPr lang="e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uery_hypothyroid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the patient believes they have hypothyroid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</a:t>
                      </a:r>
                      <a:r>
                        <a:rPr lang="e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n_thyroxine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patient is on thyroxine medication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err="1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query_hyperthyroid</a:t>
                      </a:r>
                      <a:endParaRPr lang="en-IN"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the patient believes they have hyperthyroid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q</a:t>
                      </a:r>
                      <a:r>
                        <a:rPr lang="e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uery_on_thyroxine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the patient is queried for thyroxine medication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lithium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whether patient is on lithium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on_antithyroidmeds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the patient is on antithyroid medication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goiter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whether patient has goitre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sick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whether patient is sick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tumor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whether patient has </a:t>
                      </a:r>
                      <a:r>
                        <a:rPr lang="en-IN" sz="1000" dirty="0" err="1">
                          <a:solidFill>
                            <a:srgbClr val="193253"/>
                          </a:solidFill>
                        </a:rPr>
                        <a:t>tumor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pregnant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whether patient is pregnant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hypopituitary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whether patient has </a:t>
                      </a:r>
                      <a:r>
                        <a:rPr lang="en-IN" sz="1000" dirty="0" err="1">
                          <a:solidFill>
                            <a:srgbClr val="193253"/>
                          </a:solidFill>
                        </a:rPr>
                        <a:t>hyperpituitary</a:t>
                      </a: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 gland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34439"/>
                  </a:ext>
                </a:extLst>
              </a:tr>
              <a:tr h="436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thyroid_surgery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patient has undergone thyroid surgery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psych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</a:rPr>
                        <a:t>whether patient has psychological conditions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91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77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29"/>
          <p:cNvGraphicFramePr/>
          <p:nvPr>
            <p:extLst>
              <p:ext uri="{D42A27DB-BD31-4B8C-83A1-F6EECF244321}">
                <p14:modId xmlns:p14="http://schemas.microsoft.com/office/powerpoint/2010/main" val="347305030"/>
              </p:ext>
            </p:extLst>
          </p:nvPr>
        </p:nvGraphicFramePr>
        <p:xfrm>
          <a:off x="672754" y="1039889"/>
          <a:ext cx="7711200" cy="3340800"/>
        </p:xfrm>
        <a:graphic>
          <a:graphicData uri="http://schemas.openxmlformats.org/drawingml/2006/table">
            <a:tbl>
              <a:tblPr>
                <a:noFill/>
                <a:tableStyleId>{4EE3D437-C589-48E6-9ED8-8124AF94C237}</a:tableStyleId>
              </a:tblPr>
              <a:tblGrid>
                <a:gridCol w="1239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4246658647"/>
                    </a:ext>
                  </a:extLst>
                </a:gridCol>
                <a:gridCol w="2790874">
                  <a:extLst>
                    <a:ext uri="{9D8B030D-6E8A-4147-A177-3AD203B41FA5}">
                      <a16:colId xmlns:a16="http://schemas.microsoft.com/office/drawing/2014/main" val="3179937040"/>
                    </a:ext>
                  </a:extLst>
                </a:gridCol>
              </a:tblGrid>
              <a:tr h="412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TSH_measured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TSH was measured in the blood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FTI_measured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FTI was measured in the blood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TSH level in blood from lab work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FTI level in blood from lab work</a:t>
                      </a:r>
                      <a:endParaRPr lang="en-US"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T3_measured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T3 was measured in the blood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TBG_measured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TBG was measured in the blood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T3 level in blood from lab work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TBG level in blood from lab work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TT4-measured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TT4 was measured in the blood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referral_source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source of referral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34439"/>
                  </a:ext>
                </a:extLst>
              </a:tr>
              <a:tr h="412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TT4 level in blood from lab work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Target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target classification for the patient's thyroid condition.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797719"/>
                  </a:ext>
                </a:extLst>
              </a:tr>
              <a:tr h="412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T4U_measured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whether T4U was measured in the blood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patient_id</a:t>
                      </a:r>
                      <a:endParaRPr lang="en-US"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unique id of the patient</a:t>
                      </a: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25967"/>
                  </a:ext>
                </a:extLst>
              </a:tr>
              <a:tr h="412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193253"/>
                          </a:solidFill>
                        </a:rPr>
                        <a:t>T4U level in blood from lab work</a:t>
                      </a: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rgbClr val="19325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00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833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5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423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Class Labels</a:t>
            </a:r>
            <a:endParaRPr sz="1500" dirty="0"/>
          </a:p>
        </p:txBody>
      </p:sp>
      <p:sp>
        <p:nvSpPr>
          <p:cNvPr id="1118" name="Google Shape;1118;p45"/>
          <p:cNvSpPr/>
          <p:nvPr/>
        </p:nvSpPr>
        <p:spPr>
          <a:xfrm>
            <a:off x="2840751" y="1561436"/>
            <a:ext cx="1768200" cy="4408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Hypothyroid 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9" name="Google Shape;1119;p45"/>
          <p:cNvSpPr/>
          <p:nvPr/>
        </p:nvSpPr>
        <p:spPr>
          <a:xfrm>
            <a:off x="935591" y="1561436"/>
            <a:ext cx="1768200" cy="4408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Hyperthyroid 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0" name="Google Shape;1120;p45"/>
          <p:cNvSpPr/>
          <p:nvPr/>
        </p:nvSpPr>
        <p:spPr>
          <a:xfrm>
            <a:off x="4745911" y="1561436"/>
            <a:ext cx="3414480" cy="4408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Thyroid 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935591" y="2106236"/>
            <a:ext cx="1768200" cy="23695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A    Hyperthyroid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B    T3 toxic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C    Toxic </a:t>
            </a:r>
            <a:r>
              <a:rPr lang="en-US" sz="1000" dirty="0" err="1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goitre</a:t>
            </a:r>
            <a:endParaRPr lang="en-US" sz="1000" dirty="0">
              <a:solidFill>
                <a:srgbClr val="1932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D    Secondary toxic</a:t>
            </a:r>
            <a:endParaRPr sz="1000" dirty="0">
              <a:solidFill>
                <a:srgbClr val="19325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5" name="Google Shape;1135;p45"/>
          <p:cNvSpPr/>
          <p:nvPr/>
        </p:nvSpPr>
        <p:spPr>
          <a:xfrm>
            <a:off x="2840751" y="2106235"/>
            <a:ext cx="1768200" cy="2374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E    Hypothyroid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F    Primary hypothyroid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G   Compensated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      hypothyroid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H   Secondary 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      hypothyroid</a:t>
            </a:r>
          </a:p>
          <a:p>
            <a:pPr marL="60961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35;p45">
            <a:extLst>
              <a:ext uri="{FF2B5EF4-FFF2-40B4-BE49-F238E27FC236}">
                <a16:creationId xmlns:a16="http://schemas.microsoft.com/office/drawing/2014/main" id="{BFE52E62-EF71-A0AC-2CDC-77D5F6CD06AA}"/>
              </a:ext>
            </a:extLst>
          </p:cNvPr>
          <p:cNvSpPr/>
          <p:nvPr/>
        </p:nvSpPr>
        <p:spPr>
          <a:xfrm>
            <a:off x="4745911" y="2106235"/>
            <a:ext cx="1768200" cy="2374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I    Increased binding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     protein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J    Decreased binding 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     protein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K   Concurrent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     non-thyroidal illness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L   Consistent with   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     replacement therapy</a:t>
            </a:r>
          </a:p>
          <a:p>
            <a:pPr marL="60961" algn="just">
              <a:lnSpc>
                <a:spcPct val="150000"/>
              </a:lnSpc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M   </a:t>
            </a:r>
            <a:r>
              <a:rPr lang="en-US" sz="1000" dirty="0" err="1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Underreplaced</a:t>
            </a: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135;p45">
            <a:extLst>
              <a:ext uri="{FF2B5EF4-FFF2-40B4-BE49-F238E27FC236}">
                <a16:creationId xmlns:a16="http://schemas.microsoft.com/office/drawing/2014/main" id="{3849FDD6-9A4B-21E1-32FC-14EFBB1722C4}"/>
              </a:ext>
            </a:extLst>
          </p:cNvPr>
          <p:cNvSpPr/>
          <p:nvPr/>
        </p:nvSpPr>
        <p:spPr>
          <a:xfrm>
            <a:off x="6392191" y="2101154"/>
            <a:ext cx="1768200" cy="2374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N    </a:t>
            </a:r>
            <a:r>
              <a:rPr lang="en-US" sz="1000" dirty="0" err="1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Overreplaced</a:t>
            </a:r>
            <a:endParaRPr lang="en-US" sz="1000" dirty="0">
              <a:solidFill>
                <a:srgbClr val="1932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O    Antithyroid drugs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P     I131 treatment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Q    Surgery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R     Discordant array 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       results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S     Elevated TBG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T     Elevated thyroid</a:t>
            </a:r>
          </a:p>
          <a:p>
            <a:pPr marL="60961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00" dirty="0">
                <a:solidFill>
                  <a:srgbClr val="193253"/>
                </a:solidFill>
                <a:latin typeface="Open Sans"/>
                <a:ea typeface="Open Sans"/>
                <a:cs typeface="Open Sans"/>
                <a:sym typeface="Open Sans"/>
              </a:rPr>
              <a:t>       hormones</a:t>
            </a:r>
            <a:endParaRPr sz="1000" dirty="0">
              <a:solidFill>
                <a:srgbClr val="19325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116;p45">
            <a:extLst>
              <a:ext uri="{FF2B5EF4-FFF2-40B4-BE49-F238E27FC236}">
                <a16:creationId xmlns:a16="http://schemas.microsoft.com/office/drawing/2014/main" id="{2F49CF7D-FC45-4964-90EB-85649D80620D}"/>
              </a:ext>
            </a:extLst>
          </p:cNvPr>
          <p:cNvSpPr txBox="1">
            <a:spLocks/>
          </p:cNvSpPr>
          <p:nvPr/>
        </p:nvSpPr>
        <p:spPr>
          <a:xfrm>
            <a:off x="959600" y="986198"/>
            <a:ext cx="7224800" cy="42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IN" sz="1500" b="0" dirty="0">
                <a:solidFill>
                  <a:srgbClr val="19325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IN" sz="1500" b="0" dirty="0">
                <a:solidFill>
                  <a:srgbClr val="19325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lass labels include letters from A to T which indicates different thyroid conditions</a:t>
            </a:r>
            <a:endParaRPr lang="en-IN" sz="1500" b="0" dirty="0">
              <a:solidFill>
                <a:srgbClr val="19325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4;p28">
            <a:extLst>
              <a:ext uri="{FF2B5EF4-FFF2-40B4-BE49-F238E27FC236}">
                <a16:creationId xmlns:a16="http://schemas.microsoft.com/office/drawing/2014/main" id="{908F526B-7204-8341-4AEB-05C9C3483D2F}"/>
              </a:ext>
            </a:extLst>
          </p:cNvPr>
          <p:cNvSpPr txBox="1">
            <a:spLocks/>
          </p:cNvSpPr>
          <p:nvPr/>
        </p:nvSpPr>
        <p:spPr>
          <a:xfrm>
            <a:off x="1712061" y="1389300"/>
            <a:ext cx="5719877" cy="23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4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1307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>
            <a:spLocks noGrp="1"/>
          </p:cNvSpPr>
          <p:nvPr>
            <p:ph type="title"/>
          </p:nvPr>
        </p:nvSpPr>
        <p:spPr>
          <a:xfrm>
            <a:off x="3664564" y="571789"/>
            <a:ext cx="4037984" cy="652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446" name="Google Shape;446;p32"/>
          <p:cNvSpPr txBox="1">
            <a:spLocks noGrp="1"/>
          </p:cNvSpPr>
          <p:nvPr>
            <p:ph type="body" idx="1"/>
          </p:nvPr>
        </p:nvSpPr>
        <p:spPr>
          <a:xfrm>
            <a:off x="3544401" y="1083839"/>
            <a:ext cx="5209455" cy="3305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500" dirty="0">
                <a:solidFill>
                  <a:srgbClr val="1932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thyroid gland has one of the most important functions in regulating metabolism. 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rgbClr val="193253"/>
                </a:solidFill>
              </a:rPr>
              <a:t>Detection and accurate diagnosis of hypothyroidism and hyperthyroidism.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rgbClr val="193253"/>
                </a:solidFill>
              </a:rPr>
              <a:t>Aims to utilize machine learning techniques to improve the detection and diagnosis of thyroid diseases.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rgbClr val="193253"/>
                </a:solidFill>
              </a:rPr>
              <a:t>Develop and train machine learning models using relevant medical data.</a:t>
            </a:r>
            <a:endParaRPr lang="en-IN" sz="1500" dirty="0">
              <a:solidFill>
                <a:srgbClr val="1932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7" name="Google Shape;447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737" r="22776"/>
          <a:stretch/>
        </p:blipFill>
        <p:spPr>
          <a:xfrm>
            <a:off x="605700" y="535001"/>
            <a:ext cx="2718899" cy="4073498"/>
          </a:xfrm>
          <a:prstGeom prst="rect">
            <a:avLst/>
          </a:prstGeom>
        </p:spPr>
      </p:pic>
      <p:grpSp>
        <p:nvGrpSpPr>
          <p:cNvPr id="448" name="Google Shape;448;p32"/>
          <p:cNvGrpSpPr/>
          <p:nvPr/>
        </p:nvGrpSpPr>
        <p:grpSpPr>
          <a:xfrm>
            <a:off x="8133926" y="4059457"/>
            <a:ext cx="514722" cy="781344"/>
            <a:chOff x="83701" y="3914657"/>
            <a:chExt cx="514722" cy="781344"/>
          </a:xfrm>
        </p:grpSpPr>
        <p:grpSp>
          <p:nvGrpSpPr>
            <p:cNvPr id="449" name="Google Shape;449;p32"/>
            <p:cNvGrpSpPr/>
            <p:nvPr/>
          </p:nvGrpSpPr>
          <p:grpSpPr>
            <a:xfrm flipH="1">
              <a:off x="83701" y="3974218"/>
              <a:ext cx="369353" cy="721783"/>
              <a:chOff x="7205405" y="3810518"/>
              <a:chExt cx="369353" cy="721783"/>
            </a:xfrm>
          </p:grpSpPr>
          <p:grpSp>
            <p:nvGrpSpPr>
              <p:cNvPr id="450" name="Google Shape;450;p32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451" name="Google Shape;451;p32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2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>
            <a:spLocks noGrp="1"/>
          </p:cNvSpPr>
          <p:nvPr>
            <p:ph type="title"/>
          </p:nvPr>
        </p:nvSpPr>
        <p:spPr>
          <a:xfrm>
            <a:off x="776531" y="2003951"/>
            <a:ext cx="4892700" cy="1645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pic>
        <p:nvPicPr>
          <p:cNvPr id="433" name="Google Shape;433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9" b="139"/>
          <a:stretch/>
        </p:blipFill>
        <p:spPr>
          <a:xfrm>
            <a:off x="5710000" y="534875"/>
            <a:ext cx="2718899" cy="4073748"/>
          </a:xfrm>
          <a:prstGeom prst="rect">
            <a:avLst/>
          </a:prstGeom>
        </p:spPr>
      </p:pic>
      <p:grpSp>
        <p:nvGrpSpPr>
          <p:cNvPr id="434" name="Google Shape;434;p31"/>
          <p:cNvGrpSpPr/>
          <p:nvPr/>
        </p:nvGrpSpPr>
        <p:grpSpPr>
          <a:xfrm flipH="1">
            <a:off x="5407420" y="1226380"/>
            <a:ext cx="613980" cy="898195"/>
            <a:chOff x="8428895" y="3836230"/>
            <a:chExt cx="613980" cy="898195"/>
          </a:xfrm>
        </p:grpSpPr>
        <p:grpSp>
          <p:nvGrpSpPr>
            <p:cNvPr id="435" name="Google Shape;435;p31"/>
            <p:cNvGrpSpPr/>
            <p:nvPr/>
          </p:nvGrpSpPr>
          <p:grpSpPr>
            <a:xfrm>
              <a:off x="8428895" y="3836230"/>
              <a:ext cx="613980" cy="898195"/>
              <a:chOff x="6995008" y="3710305"/>
              <a:chExt cx="613980" cy="898195"/>
            </a:xfrm>
          </p:grpSpPr>
          <p:grpSp>
            <p:nvGrpSpPr>
              <p:cNvPr id="436" name="Google Shape;436;p31"/>
              <p:cNvGrpSpPr/>
              <p:nvPr/>
            </p:nvGrpSpPr>
            <p:grpSpPr>
              <a:xfrm rot="7465359" flipH="1">
                <a:off x="7141256" y="3729005"/>
                <a:ext cx="321483" cy="524007"/>
                <a:chOff x="8651472" y="792816"/>
                <a:chExt cx="321479" cy="524000"/>
              </a:xfrm>
            </p:grpSpPr>
            <p:sp>
              <p:nvSpPr>
                <p:cNvPr id="437" name="Google Shape;437;p31"/>
                <p:cNvSpPr/>
                <p:nvPr/>
              </p:nvSpPr>
              <p:spPr>
                <a:xfrm>
                  <a:off x="8651472" y="792816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1"/>
                <p:cNvSpPr/>
                <p:nvPr/>
              </p:nvSpPr>
              <p:spPr>
                <a:xfrm>
                  <a:off x="8894258" y="1238123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9" name="Google Shape;439;p31"/>
              <p:cNvSpPr/>
              <p:nvPr/>
            </p:nvSpPr>
            <p:spPr>
              <a:xfrm rot="7465303" flipH="1">
                <a:off x="7164138" y="43896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1"/>
            <p:cNvSpPr/>
            <p:nvPr/>
          </p:nvSpPr>
          <p:spPr>
            <a:xfrm>
              <a:off x="8462071" y="4139332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8CC53CF-CC07-29E4-89FC-8D69ED345842}"/>
              </a:ext>
            </a:extLst>
          </p:cNvPr>
          <p:cNvSpPr/>
          <p:nvPr/>
        </p:nvSpPr>
        <p:spPr>
          <a:xfrm>
            <a:off x="607347" y="2202999"/>
            <a:ext cx="107754" cy="1312834"/>
          </a:xfrm>
          <a:prstGeom prst="rect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/>
          <p:nvPr/>
        </p:nvSpPr>
        <p:spPr>
          <a:xfrm>
            <a:off x="724846" y="540126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1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376112" y="383021"/>
            <a:ext cx="7100852" cy="97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Thyroid disease prediction using selective features and machine learning techniques</a:t>
            </a:r>
            <a:endParaRPr sz="2200" dirty="0"/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2"/>
          </p:nvPr>
        </p:nvSpPr>
        <p:spPr>
          <a:xfrm>
            <a:off x="1424624" y="1536969"/>
            <a:ext cx="6868781" cy="294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500" dirty="0"/>
              <a:t>Focuses on enhancing feature engineering techniques for machine learning.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5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500" dirty="0"/>
              <a:t>Machine learning models with enhanced feature engineering are more accurate and computationally efficient for detecting thyroid diseases.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5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500" dirty="0"/>
              <a:t>Accuracy of all proposed algorithm is arrived to show the best model.</a:t>
            </a:r>
            <a:endParaRPr sz="15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3A2B33-0BB2-660B-90EE-A4427EAEB1C1}"/>
              </a:ext>
            </a:extLst>
          </p:cNvPr>
          <p:cNvSpPr/>
          <p:nvPr/>
        </p:nvSpPr>
        <p:spPr>
          <a:xfrm>
            <a:off x="978195" y="1768067"/>
            <a:ext cx="313488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C7C708-C19A-7EF8-9F2E-E7F9285D3E48}"/>
              </a:ext>
            </a:extLst>
          </p:cNvPr>
          <p:cNvSpPr/>
          <p:nvPr/>
        </p:nvSpPr>
        <p:spPr>
          <a:xfrm>
            <a:off x="977006" y="3819705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22D78C-273C-0626-C5ED-5B81FF586F15}"/>
              </a:ext>
            </a:extLst>
          </p:cNvPr>
          <p:cNvSpPr/>
          <p:nvPr/>
        </p:nvSpPr>
        <p:spPr>
          <a:xfrm>
            <a:off x="978195" y="2811143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CDCF4D9-137B-0EEC-FFBC-BF77AB1F3D03}"/>
              </a:ext>
            </a:extLst>
          </p:cNvPr>
          <p:cNvSpPr/>
          <p:nvPr/>
        </p:nvSpPr>
        <p:spPr>
          <a:xfrm>
            <a:off x="1192553" y="534998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192553" y="478789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Work Flow</a:t>
            </a:r>
            <a:endParaRPr sz="22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31BE-EB61-41AE-CACA-E591C438C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38" t="22714" r="29612" b="6144"/>
          <a:stretch/>
        </p:blipFill>
        <p:spPr>
          <a:xfrm>
            <a:off x="2758902" y="1093360"/>
            <a:ext cx="3515833" cy="3530010"/>
          </a:xfrm>
          <a:prstGeom prst="rect">
            <a:avLst/>
          </a:prstGeom>
        </p:spPr>
      </p:pic>
      <p:sp>
        <p:nvSpPr>
          <p:cNvPr id="13" name="Google Shape;460;p33">
            <a:extLst>
              <a:ext uri="{FF2B5EF4-FFF2-40B4-BE49-F238E27FC236}">
                <a16:creationId xmlns:a16="http://schemas.microsoft.com/office/drawing/2014/main" id="{FAF20028-9610-E823-4696-F3D4A2F7E588}"/>
              </a:ext>
            </a:extLst>
          </p:cNvPr>
          <p:cNvSpPr/>
          <p:nvPr/>
        </p:nvSpPr>
        <p:spPr>
          <a:xfrm>
            <a:off x="469665" y="486424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1</a:t>
            </a:r>
            <a:endParaRPr sz="3000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12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100086" y="467781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0086" y="411572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Dataset</a:t>
            </a:r>
            <a:endParaRPr sz="2200" dirty="0"/>
          </a:p>
        </p:txBody>
      </p:sp>
      <p:sp>
        <p:nvSpPr>
          <p:cNvPr id="18" name="Google Shape;464;p33">
            <a:extLst>
              <a:ext uri="{FF2B5EF4-FFF2-40B4-BE49-F238E27FC236}">
                <a16:creationId xmlns:a16="http://schemas.microsoft.com/office/drawing/2014/main" id="{D4CFA467-C1E7-C2FB-01E0-FCBD4406E35C}"/>
              </a:ext>
            </a:extLst>
          </p:cNvPr>
          <p:cNvSpPr txBox="1">
            <a:spLocks/>
          </p:cNvSpPr>
          <p:nvPr/>
        </p:nvSpPr>
        <p:spPr>
          <a:xfrm>
            <a:off x="504242" y="1038562"/>
            <a:ext cx="6868781" cy="88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Dataset is collected from UCI repository. The dataset contains 9172 sample observations and each sample is represented by 31 features.</a:t>
            </a:r>
          </a:p>
        </p:txBody>
      </p:sp>
      <p:graphicFrame>
        <p:nvGraphicFramePr>
          <p:cNvPr id="24" name="Google Shape;975;p41">
            <a:extLst>
              <a:ext uri="{FF2B5EF4-FFF2-40B4-BE49-F238E27FC236}">
                <a16:creationId xmlns:a16="http://schemas.microsoft.com/office/drawing/2014/main" id="{83C13F33-7E4E-8DF6-AD55-03F028FD7F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57372"/>
              </p:ext>
            </p:extLst>
          </p:nvPr>
        </p:nvGraphicFramePr>
        <p:xfrm>
          <a:off x="758455" y="2197395"/>
          <a:ext cx="7577470" cy="2317896"/>
        </p:xfrm>
        <a:graphic>
          <a:graphicData uri="http://schemas.openxmlformats.org/drawingml/2006/table">
            <a:tbl>
              <a:tblPr>
                <a:noFill/>
                <a:tableStyleId>{7177A056-1087-430A-9608-5CD287BEAE28}</a:tableStyleId>
              </a:tblPr>
              <a:tblGrid>
                <a:gridCol w="150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pregnant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goiter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patient_id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sex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thyroid_surgery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tumor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I131_treatment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hypopituitary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TT4-measured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uery_on_thyroxine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uery_hypothyroid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psych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on_antithyroidmeds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query_hyperthyroid</a:t>
                      </a:r>
                      <a:endParaRPr lang="en-IN"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referral_source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sick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lithium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Target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Google Shape;985;p42">
            <a:extLst>
              <a:ext uri="{FF2B5EF4-FFF2-40B4-BE49-F238E27FC236}">
                <a16:creationId xmlns:a16="http://schemas.microsoft.com/office/drawing/2014/main" id="{418F06C4-C736-2E74-A0AA-783A9028BB7B}"/>
              </a:ext>
            </a:extLst>
          </p:cNvPr>
          <p:cNvSpPr txBox="1"/>
          <p:nvPr/>
        </p:nvSpPr>
        <p:spPr>
          <a:xfrm flipH="1">
            <a:off x="642207" y="1871330"/>
            <a:ext cx="2708150" cy="32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sample attribute Types</a:t>
            </a:r>
            <a:endParaRPr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460;p33">
            <a:extLst>
              <a:ext uri="{FF2B5EF4-FFF2-40B4-BE49-F238E27FC236}">
                <a16:creationId xmlns:a16="http://schemas.microsoft.com/office/drawing/2014/main" id="{82427A31-BFB7-82E4-579E-BA2F06E4FCAC}"/>
              </a:ext>
            </a:extLst>
          </p:cNvPr>
          <p:cNvSpPr/>
          <p:nvPr/>
        </p:nvSpPr>
        <p:spPr>
          <a:xfrm>
            <a:off x="407785" y="411572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1</a:t>
            </a:r>
            <a:endParaRPr sz="3000" dirty="0">
              <a:solidFill>
                <a:srgbClr val="19325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"/>
    </mc:Choice>
    <mc:Fallback>
      <p:transition advTm="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208131" y="549795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8131" y="493586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Accuracy</a:t>
            </a:r>
            <a:endParaRPr sz="2200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BAB3359-F63E-D306-E1EC-1029D8ED1ED6}"/>
              </a:ext>
            </a:extLst>
          </p:cNvPr>
          <p:cNvSpPr/>
          <p:nvPr/>
        </p:nvSpPr>
        <p:spPr>
          <a:xfrm>
            <a:off x="767685" y="1722474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RF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E7E9FD-72C2-9B11-5EEE-46BDBA95036A}"/>
              </a:ext>
            </a:extLst>
          </p:cNvPr>
          <p:cNvSpPr/>
          <p:nvPr/>
        </p:nvSpPr>
        <p:spPr>
          <a:xfrm>
            <a:off x="1062336" y="1582018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99%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129036E-493F-6F19-EDA3-72F0AD1FEA71}"/>
              </a:ext>
            </a:extLst>
          </p:cNvPr>
          <p:cNvSpPr/>
          <p:nvPr/>
        </p:nvSpPr>
        <p:spPr>
          <a:xfrm>
            <a:off x="3455581" y="1722474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GBM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AF8820-BB42-A4DD-EBFD-85319431D7FF}"/>
              </a:ext>
            </a:extLst>
          </p:cNvPr>
          <p:cNvSpPr/>
          <p:nvPr/>
        </p:nvSpPr>
        <p:spPr>
          <a:xfrm>
            <a:off x="3750232" y="1582018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98%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0273767-084C-99FD-80C9-C3ACE6C6F1C4}"/>
              </a:ext>
            </a:extLst>
          </p:cNvPr>
          <p:cNvSpPr/>
          <p:nvPr/>
        </p:nvSpPr>
        <p:spPr>
          <a:xfrm>
            <a:off x="6147026" y="1722474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ADA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1526F-893F-C7F7-3AD3-547D1C6F5915}"/>
              </a:ext>
            </a:extLst>
          </p:cNvPr>
          <p:cNvSpPr/>
          <p:nvPr/>
        </p:nvSpPr>
        <p:spPr>
          <a:xfrm>
            <a:off x="6441677" y="1582018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97%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1818A36-CA54-E12B-F7A5-05A74F5FE0F0}"/>
              </a:ext>
            </a:extLst>
          </p:cNvPr>
          <p:cNvSpPr/>
          <p:nvPr/>
        </p:nvSpPr>
        <p:spPr>
          <a:xfrm>
            <a:off x="2343259" y="3015486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LR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2F61D-DAA4-C39D-8C7F-83164D4BBC91}"/>
              </a:ext>
            </a:extLst>
          </p:cNvPr>
          <p:cNvSpPr/>
          <p:nvPr/>
        </p:nvSpPr>
        <p:spPr>
          <a:xfrm>
            <a:off x="2637910" y="2875030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87%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AA93A27-CF51-72F0-12EB-DFFAD69ADC49}"/>
              </a:ext>
            </a:extLst>
          </p:cNvPr>
          <p:cNvSpPr/>
          <p:nvPr/>
        </p:nvSpPr>
        <p:spPr>
          <a:xfrm>
            <a:off x="4987159" y="3015486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SVM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98CBB-008D-C531-97CF-33B078B2EE4F}"/>
              </a:ext>
            </a:extLst>
          </p:cNvPr>
          <p:cNvSpPr/>
          <p:nvPr/>
        </p:nvSpPr>
        <p:spPr>
          <a:xfrm>
            <a:off x="5281810" y="2875030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92%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5" name="Google Shape;460;p33">
            <a:extLst>
              <a:ext uri="{FF2B5EF4-FFF2-40B4-BE49-F238E27FC236}">
                <a16:creationId xmlns:a16="http://schemas.microsoft.com/office/drawing/2014/main" id="{2E97573A-1C3A-A3A8-622A-96C4B270F0F8}"/>
              </a:ext>
            </a:extLst>
          </p:cNvPr>
          <p:cNvSpPr/>
          <p:nvPr/>
        </p:nvSpPr>
        <p:spPr>
          <a:xfrm>
            <a:off x="441311" y="493586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1</a:t>
            </a:r>
            <a:endParaRPr sz="3000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0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/>
          <p:nvPr/>
        </p:nvSpPr>
        <p:spPr>
          <a:xfrm>
            <a:off x="742584" y="621995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2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376112" y="462619"/>
            <a:ext cx="7100852" cy="97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Detecting thyroid disease using optimized machine learning model based on differential evolution</a:t>
            </a:r>
            <a:endParaRPr sz="2200" dirty="0"/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2"/>
          </p:nvPr>
        </p:nvSpPr>
        <p:spPr>
          <a:xfrm>
            <a:off x="1424624" y="1536969"/>
            <a:ext cx="6868781" cy="294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Conditional Generative Adversarial Networks (CGANs) are employed for data augmentation to handle class imbalance effectively.</a:t>
            </a:r>
          </a:p>
          <a:p>
            <a:pPr marL="0" indent="0" algn="just">
              <a:lnSpc>
                <a:spcPct val="150000"/>
              </a:lnSpc>
              <a:buSzPct val="100000"/>
            </a:pPr>
            <a:endParaRPr lang="en-US" sz="1500" dirty="0"/>
          </a:p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Hyperparameter optimization is performed using Differential Evolution (DE) algorithm. This algorithm helps to find the best hyperparameter settings for the machine learning models.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5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500" dirty="0"/>
              <a:t>Machine learning models are trained on the augmented data.</a:t>
            </a:r>
            <a:endParaRPr sz="15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3A2B33-0BB2-660B-90EE-A4427EAEB1C1}"/>
              </a:ext>
            </a:extLst>
          </p:cNvPr>
          <p:cNvSpPr/>
          <p:nvPr/>
        </p:nvSpPr>
        <p:spPr>
          <a:xfrm>
            <a:off x="978195" y="1768067"/>
            <a:ext cx="313488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C7C708-C19A-7EF8-9F2E-E7F9285D3E48}"/>
              </a:ext>
            </a:extLst>
          </p:cNvPr>
          <p:cNvSpPr/>
          <p:nvPr/>
        </p:nvSpPr>
        <p:spPr>
          <a:xfrm>
            <a:off x="977006" y="4133296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22D78C-273C-0626-C5ED-5B81FF586F15}"/>
              </a:ext>
            </a:extLst>
          </p:cNvPr>
          <p:cNvSpPr/>
          <p:nvPr/>
        </p:nvSpPr>
        <p:spPr>
          <a:xfrm>
            <a:off x="977006" y="2793886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76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">
        <p159:morph option="byObject"/>
      </p:transition>
    </mc:Choice>
    <mc:Fallback>
      <p:transition spd="slow" advTm="50">
        <p:fade/>
      </p:transition>
    </mc:Fallback>
  </mc:AlternateContent>
</p:sld>
</file>

<file path=ppt/theme/theme1.xml><?xml version="1.0" encoding="utf-8"?>
<a:theme xmlns:a="http://schemas.openxmlformats.org/drawingml/2006/main" name="Thyroid Inflammation Case Report by Slidesgo">
  <a:themeElements>
    <a:clrScheme name="Simple Light">
      <a:dk1>
        <a:srgbClr val="193253"/>
      </a:dk1>
      <a:lt1>
        <a:srgbClr val="E9F2FD"/>
      </a:lt1>
      <a:dk2>
        <a:srgbClr val="F46164"/>
      </a:dk2>
      <a:lt2>
        <a:srgbClr val="C42027"/>
      </a:lt2>
      <a:accent1>
        <a:srgbClr val="FACED3"/>
      </a:accent1>
      <a:accent2>
        <a:srgbClr val="C3838D"/>
      </a:accent2>
      <a:accent3>
        <a:srgbClr val="FFFFFF"/>
      </a:accent3>
      <a:accent4>
        <a:srgbClr val="8CBBF7"/>
      </a:accent4>
      <a:accent5>
        <a:srgbClr val="AFE5D6"/>
      </a:accent5>
      <a:accent6>
        <a:srgbClr val="3C989E"/>
      </a:accent6>
      <a:hlink>
        <a:srgbClr val="1932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1247</Words>
  <Application>Microsoft Office PowerPoint</Application>
  <PresentationFormat>On-screen Show (16:9)</PresentationFormat>
  <Paragraphs>348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Times New Roman</vt:lpstr>
      <vt:lpstr>Arial</vt:lpstr>
      <vt:lpstr>Raleway</vt:lpstr>
      <vt:lpstr>Wingdings</vt:lpstr>
      <vt:lpstr>Open Sans</vt:lpstr>
      <vt:lpstr>Thyroid Inflammation Case Report by Slidesgo</vt:lpstr>
      <vt:lpstr>Thyroid Detection Using  Machine Learning</vt:lpstr>
      <vt:lpstr>Contents</vt:lpstr>
      <vt:lpstr>Introduction</vt:lpstr>
      <vt:lpstr>Literature Review</vt:lpstr>
      <vt:lpstr>Thyroid disease prediction using selective features and machine learning techniques</vt:lpstr>
      <vt:lpstr>Work Flow</vt:lpstr>
      <vt:lpstr>Dataset</vt:lpstr>
      <vt:lpstr>Accuracy</vt:lpstr>
      <vt:lpstr>Detecting thyroid disease using optimized machine learning model based on differential evolution</vt:lpstr>
      <vt:lpstr>Work Flow</vt:lpstr>
      <vt:lpstr>Dataset</vt:lpstr>
      <vt:lpstr>Accuracy</vt:lpstr>
      <vt:lpstr>An explainable artificial intelligence framework for the predictive analysis of hypo and hyper thyroidism using machine learning algorithms</vt:lpstr>
      <vt:lpstr>Work Flow</vt:lpstr>
      <vt:lpstr>Dataset</vt:lpstr>
      <vt:lpstr>Accuracy</vt:lpstr>
      <vt:lpstr>Summary</vt:lpstr>
      <vt:lpstr>Project Proposal</vt:lpstr>
      <vt:lpstr>Project Proposal</vt:lpstr>
      <vt:lpstr>PowerPoint Presentation</vt:lpstr>
      <vt:lpstr>Dataset Attributes</vt:lpstr>
      <vt:lpstr>PowerPoint Presentation</vt:lpstr>
      <vt:lpstr>Class Labels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NIKHILA</dc:creator>
  <cp:lastModifiedBy>Nikhila Baby</cp:lastModifiedBy>
  <cp:revision>9</cp:revision>
  <dcterms:modified xsi:type="dcterms:W3CDTF">2024-07-27T14:49:27Z</dcterms:modified>
</cp:coreProperties>
</file>