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sldIdLst>
    <p:sldId id="257" r:id="rId2"/>
    <p:sldId id="282" r:id="rId3"/>
    <p:sldId id="298" r:id="rId4"/>
    <p:sldId id="297" r:id="rId5"/>
    <p:sldId id="308" r:id="rId6"/>
    <p:sldId id="314" r:id="rId7"/>
    <p:sldId id="313" r:id="rId8"/>
    <p:sldId id="312" r:id="rId9"/>
    <p:sldId id="311" r:id="rId10"/>
    <p:sldId id="310" r:id="rId11"/>
    <p:sldId id="309" r:id="rId12"/>
    <p:sldId id="303" r:id="rId13"/>
    <p:sldId id="305" r:id="rId14"/>
    <p:sldId id="306" r:id="rId15"/>
    <p:sldId id="307" r:id="rId16"/>
    <p:sldId id="287" r:id="rId17"/>
    <p:sldId id="288" r:id="rId18"/>
    <p:sldId id="299" r:id="rId19"/>
    <p:sldId id="300" r:id="rId20"/>
    <p:sldId id="301" r:id="rId21"/>
    <p:sldId id="302" r:id="rId22"/>
    <p:sldId id="28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3" d="100"/>
          <a:sy n="93" d="100"/>
        </p:scale>
        <p:origin x="115"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E2F1C2-01DE-423B-864A-488FDE1E1D90}" type="datetimeFigureOut">
              <a:rPr lang="en-IN" smtClean="0"/>
              <a:t>09-06-2025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0A9C32-3BD9-4966-8299-07E32AC3F18A}" type="slidenum">
              <a:rPr lang="en-IN" smtClean="0"/>
              <a:t>‹#›</a:t>
            </a:fld>
            <a:endParaRPr lang="en-IN"/>
          </a:p>
        </p:txBody>
      </p:sp>
    </p:spTree>
    <p:extLst>
      <p:ext uri="{BB962C8B-B14F-4D97-AF65-F5344CB8AC3E}">
        <p14:creationId xmlns:p14="http://schemas.microsoft.com/office/powerpoint/2010/main" val="27593993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620D6-2F9C-4752-9C98-BC93ED6BA1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AE270BE-C58D-454F-9F53-9061C140F2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8C3A4D2-FD86-43AD-8D4C-05A039EA1496}"/>
              </a:ext>
            </a:extLst>
          </p:cNvPr>
          <p:cNvSpPr>
            <a:spLocks noGrp="1"/>
          </p:cNvSpPr>
          <p:nvPr>
            <p:ph type="dt" sz="half" idx="10"/>
          </p:nvPr>
        </p:nvSpPr>
        <p:spPr/>
        <p:txBody>
          <a:bodyPr/>
          <a:lstStyle/>
          <a:p>
            <a:fld id="{E30AA148-EF73-4905-8CAB-7134AB7B2A65}" type="datetime1">
              <a:rPr lang="en-IN" smtClean="0"/>
              <a:t>09-06-2025</a:t>
            </a:fld>
            <a:endParaRPr lang="en-IN"/>
          </a:p>
        </p:txBody>
      </p:sp>
      <p:sp>
        <p:nvSpPr>
          <p:cNvPr id="5" name="Footer Placeholder 4">
            <a:extLst>
              <a:ext uri="{FF2B5EF4-FFF2-40B4-BE49-F238E27FC236}">
                <a16:creationId xmlns:a16="http://schemas.microsoft.com/office/drawing/2014/main" id="{2E3C2132-B069-4C70-A66D-2F6E80F43B7D}"/>
              </a:ext>
            </a:extLst>
          </p:cNvPr>
          <p:cNvSpPr>
            <a:spLocks noGrp="1"/>
          </p:cNvSpPr>
          <p:nvPr>
            <p:ph type="ftr" sz="quarter" idx="11"/>
          </p:nvPr>
        </p:nvSpPr>
        <p:spPr/>
        <p:txBody>
          <a:bodyPr/>
          <a:lstStyle/>
          <a:p>
            <a:r>
              <a:rPr lang="en-US"/>
              <a:t>Project Title | Department of Information Science and Engineering</a:t>
            </a:r>
            <a:endParaRPr lang="en-IN"/>
          </a:p>
        </p:txBody>
      </p:sp>
      <p:sp>
        <p:nvSpPr>
          <p:cNvPr id="6" name="Slide Number Placeholder 5">
            <a:extLst>
              <a:ext uri="{FF2B5EF4-FFF2-40B4-BE49-F238E27FC236}">
                <a16:creationId xmlns:a16="http://schemas.microsoft.com/office/drawing/2014/main" id="{A6BD8282-B36B-4819-B910-278751FED44B}"/>
              </a:ext>
            </a:extLst>
          </p:cNvPr>
          <p:cNvSpPr>
            <a:spLocks noGrp="1"/>
          </p:cNvSpPr>
          <p:nvPr>
            <p:ph type="sldNum" sz="quarter" idx="12"/>
          </p:nvPr>
        </p:nvSpPr>
        <p:spPr/>
        <p:txBody>
          <a:bodyPr/>
          <a:lstStyle/>
          <a:p>
            <a:fld id="{1631108B-5D83-4953-8F3A-2D4544B1B95C}" type="slidenum">
              <a:rPr lang="en-IN" smtClean="0"/>
              <a:t>‹#›</a:t>
            </a:fld>
            <a:endParaRPr lang="en-IN"/>
          </a:p>
        </p:txBody>
      </p:sp>
    </p:spTree>
    <p:extLst>
      <p:ext uri="{BB962C8B-B14F-4D97-AF65-F5344CB8AC3E}">
        <p14:creationId xmlns:p14="http://schemas.microsoft.com/office/powerpoint/2010/main" val="942751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1B271-BD71-41A4-ADFA-0064B76BD39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D520ED4-EC91-4643-8B1E-33D771097F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6EAFB5-5ABE-4B92-AADE-C563297001D4}"/>
              </a:ext>
            </a:extLst>
          </p:cNvPr>
          <p:cNvSpPr>
            <a:spLocks noGrp="1"/>
          </p:cNvSpPr>
          <p:nvPr>
            <p:ph type="dt" sz="half" idx="10"/>
          </p:nvPr>
        </p:nvSpPr>
        <p:spPr/>
        <p:txBody>
          <a:bodyPr/>
          <a:lstStyle/>
          <a:p>
            <a:fld id="{E9CF11CD-E956-455E-B945-3EFA1DD3A5A4}" type="datetime1">
              <a:rPr lang="en-IN" smtClean="0"/>
              <a:t>09-06-2025</a:t>
            </a:fld>
            <a:endParaRPr lang="en-IN"/>
          </a:p>
        </p:txBody>
      </p:sp>
      <p:sp>
        <p:nvSpPr>
          <p:cNvPr id="5" name="Footer Placeholder 4">
            <a:extLst>
              <a:ext uri="{FF2B5EF4-FFF2-40B4-BE49-F238E27FC236}">
                <a16:creationId xmlns:a16="http://schemas.microsoft.com/office/drawing/2014/main" id="{265F9D3C-A882-4D84-9CCE-899F0AD919B1}"/>
              </a:ext>
            </a:extLst>
          </p:cNvPr>
          <p:cNvSpPr>
            <a:spLocks noGrp="1"/>
          </p:cNvSpPr>
          <p:nvPr>
            <p:ph type="ftr" sz="quarter" idx="11"/>
          </p:nvPr>
        </p:nvSpPr>
        <p:spPr/>
        <p:txBody>
          <a:bodyPr/>
          <a:lstStyle/>
          <a:p>
            <a:r>
              <a:rPr lang="en-US"/>
              <a:t>Project Title | Department of Information Science and Engineering</a:t>
            </a:r>
            <a:endParaRPr lang="en-IN"/>
          </a:p>
        </p:txBody>
      </p:sp>
      <p:sp>
        <p:nvSpPr>
          <p:cNvPr id="6" name="Slide Number Placeholder 5">
            <a:extLst>
              <a:ext uri="{FF2B5EF4-FFF2-40B4-BE49-F238E27FC236}">
                <a16:creationId xmlns:a16="http://schemas.microsoft.com/office/drawing/2014/main" id="{8F485418-9989-4C26-BE93-EBE24E8BED7D}"/>
              </a:ext>
            </a:extLst>
          </p:cNvPr>
          <p:cNvSpPr>
            <a:spLocks noGrp="1"/>
          </p:cNvSpPr>
          <p:nvPr>
            <p:ph type="sldNum" sz="quarter" idx="12"/>
          </p:nvPr>
        </p:nvSpPr>
        <p:spPr/>
        <p:txBody>
          <a:bodyPr/>
          <a:lstStyle/>
          <a:p>
            <a:fld id="{1631108B-5D83-4953-8F3A-2D4544B1B95C}" type="slidenum">
              <a:rPr lang="en-IN" smtClean="0"/>
              <a:t>‹#›</a:t>
            </a:fld>
            <a:endParaRPr lang="en-IN"/>
          </a:p>
        </p:txBody>
      </p:sp>
    </p:spTree>
    <p:extLst>
      <p:ext uri="{BB962C8B-B14F-4D97-AF65-F5344CB8AC3E}">
        <p14:creationId xmlns:p14="http://schemas.microsoft.com/office/powerpoint/2010/main" val="3502542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FC7FCB-8000-492C-8470-5BBE49A85D1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E898FBE-0DF3-46B5-991B-EB41A31161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51AD7C-1FFF-4E87-A2C6-C577B96DDA60}"/>
              </a:ext>
            </a:extLst>
          </p:cNvPr>
          <p:cNvSpPr>
            <a:spLocks noGrp="1"/>
          </p:cNvSpPr>
          <p:nvPr>
            <p:ph type="dt" sz="half" idx="10"/>
          </p:nvPr>
        </p:nvSpPr>
        <p:spPr/>
        <p:txBody>
          <a:bodyPr/>
          <a:lstStyle/>
          <a:p>
            <a:fld id="{D432BC37-61E2-4720-AB89-4A0C9B81435A}" type="datetime1">
              <a:rPr lang="en-IN" smtClean="0"/>
              <a:t>09-06-2025</a:t>
            </a:fld>
            <a:endParaRPr lang="en-IN"/>
          </a:p>
        </p:txBody>
      </p:sp>
      <p:sp>
        <p:nvSpPr>
          <p:cNvPr id="5" name="Footer Placeholder 4">
            <a:extLst>
              <a:ext uri="{FF2B5EF4-FFF2-40B4-BE49-F238E27FC236}">
                <a16:creationId xmlns:a16="http://schemas.microsoft.com/office/drawing/2014/main" id="{E1A6B0D3-6255-40A1-999A-0BCC265DA175}"/>
              </a:ext>
            </a:extLst>
          </p:cNvPr>
          <p:cNvSpPr>
            <a:spLocks noGrp="1"/>
          </p:cNvSpPr>
          <p:nvPr>
            <p:ph type="ftr" sz="quarter" idx="11"/>
          </p:nvPr>
        </p:nvSpPr>
        <p:spPr/>
        <p:txBody>
          <a:bodyPr/>
          <a:lstStyle/>
          <a:p>
            <a:r>
              <a:rPr lang="en-US"/>
              <a:t>Project Title | Department of Information Science and Engineering</a:t>
            </a:r>
            <a:endParaRPr lang="en-IN"/>
          </a:p>
        </p:txBody>
      </p:sp>
      <p:sp>
        <p:nvSpPr>
          <p:cNvPr id="6" name="Slide Number Placeholder 5">
            <a:extLst>
              <a:ext uri="{FF2B5EF4-FFF2-40B4-BE49-F238E27FC236}">
                <a16:creationId xmlns:a16="http://schemas.microsoft.com/office/drawing/2014/main" id="{930525B5-0CBE-44B7-9FCB-8244A5FD1076}"/>
              </a:ext>
            </a:extLst>
          </p:cNvPr>
          <p:cNvSpPr>
            <a:spLocks noGrp="1"/>
          </p:cNvSpPr>
          <p:nvPr>
            <p:ph type="sldNum" sz="quarter" idx="12"/>
          </p:nvPr>
        </p:nvSpPr>
        <p:spPr/>
        <p:txBody>
          <a:bodyPr/>
          <a:lstStyle/>
          <a:p>
            <a:fld id="{1631108B-5D83-4953-8F3A-2D4544B1B95C}" type="slidenum">
              <a:rPr lang="en-IN" smtClean="0"/>
              <a:t>‹#›</a:t>
            </a:fld>
            <a:endParaRPr lang="en-IN"/>
          </a:p>
        </p:txBody>
      </p:sp>
    </p:spTree>
    <p:extLst>
      <p:ext uri="{BB962C8B-B14F-4D97-AF65-F5344CB8AC3E}">
        <p14:creationId xmlns:p14="http://schemas.microsoft.com/office/powerpoint/2010/main" val="3706280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5FEB67D-FB64-48C4-B9E5-2EDC082BFE5D}"/>
              </a:ext>
            </a:extLst>
          </p:cNvPr>
          <p:cNvSpPr/>
          <p:nvPr userDrawn="1"/>
        </p:nvSpPr>
        <p:spPr>
          <a:xfrm>
            <a:off x="0" y="6176963"/>
            <a:ext cx="12192000" cy="681037"/>
          </a:xfrm>
          <a:prstGeom prst="rect">
            <a:avLst/>
          </a:prstGeom>
          <a:solidFill>
            <a:srgbClr val="00359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881" dirty="0"/>
          </a:p>
        </p:txBody>
      </p:sp>
      <p:sp>
        <p:nvSpPr>
          <p:cNvPr id="2" name="Title 1">
            <a:extLst>
              <a:ext uri="{FF2B5EF4-FFF2-40B4-BE49-F238E27FC236}">
                <a16:creationId xmlns:a16="http://schemas.microsoft.com/office/drawing/2014/main" id="{E69B3209-7168-4BE8-A734-CAC6A218B85B}"/>
              </a:ext>
            </a:extLst>
          </p:cNvPr>
          <p:cNvSpPr>
            <a:spLocks noGrp="1"/>
          </p:cNvSpPr>
          <p:nvPr>
            <p:ph type="title"/>
          </p:nvPr>
        </p:nvSpPr>
        <p:spPr>
          <a:xfrm>
            <a:off x="265545" y="-3"/>
            <a:ext cx="10515600" cy="1325563"/>
          </a:xfrm>
        </p:spPr>
        <p:txBody>
          <a:bodyPr/>
          <a:lstStyle>
            <a:lvl1pPr>
              <a:defRPr>
                <a:solidFill>
                  <a:schemeClr val="bg1"/>
                </a:solidFill>
              </a:defRPr>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846AF6A-61DD-4A56-AF39-6AA3EB1DCA27}"/>
              </a:ext>
            </a:extLst>
          </p:cNvPr>
          <p:cNvSpPr>
            <a:spLocks noGrp="1"/>
          </p:cNvSpPr>
          <p:nvPr>
            <p:ph idx="1"/>
          </p:nvPr>
        </p:nvSpPr>
        <p:spPr>
          <a:xfrm>
            <a:off x="471055" y="1575591"/>
            <a:ext cx="1131454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04AC07-9A6B-4F7F-A963-3D5DDFCAC7BB}"/>
              </a:ext>
            </a:extLst>
          </p:cNvPr>
          <p:cNvSpPr>
            <a:spLocks noGrp="1"/>
          </p:cNvSpPr>
          <p:nvPr>
            <p:ph type="dt" sz="half" idx="10"/>
          </p:nvPr>
        </p:nvSpPr>
        <p:spPr/>
        <p:txBody>
          <a:bodyPr/>
          <a:lstStyle>
            <a:lvl1pPr>
              <a:defRPr>
                <a:solidFill>
                  <a:schemeClr val="bg1"/>
                </a:solidFill>
              </a:defRPr>
            </a:lvl1pPr>
          </a:lstStyle>
          <a:p>
            <a:fld id="{64F878E6-5DE8-41D3-A3D4-164024813DEA}" type="datetime1">
              <a:rPr lang="en-IN" smtClean="0"/>
              <a:t>09-06-2025</a:t>
            </a:fld>
            <a:endParaRPr lang="en-IN"/>
          </a:p>
        </p:txBody>
      </p:sp>
      <p:sp>
        <p:nvSpPr>
          <p:cNvPr id="5" name="Footer Placeholder 4">
            <a:extLst>
              <a:ext uri="{FF2B5EF4-FFF2-40B4-BE49-F238E27FC236}">
                <a16:creationId xmlns:a16="http://schemas.microsoft.com/office/drawing/2014/main" id="{E390D4C8-C118-4C87-936E-D7D19606C0FD}"/>
              </a:ext>
            </a:extLst>
          </p:cNvPr>
          <p:cNvSpPr>
            <a:spLocks noGrp="1"/>
          </p:cNvSpPr>
          <p:nvPr>
            <p:ph type="ftr" sz="quarter" idx="11"/>
          </p:nvPr>
        </p:nvSpPr>
        <p:spPr/>
        <p:txBody>
          <a:bodyPr/>
          <a:lstStyle>
            <a:lvl1pPr>
              <a:defRPr>
                <a:solidFill>
                  <a:schemeClr val="bg1"/>
                </a:solidFill>
              </a:defRPr>
            </a:lvl1pPr>
          </a:lstStyle>
          <a:p>
            <a:r>
              <a:rPr lang="en-US"/>
              <a:t>Project Title | Department of Information Science and Engineering</a:t>
            </a:r>
            <a:endParaRPr lang="en-IN"/>
          </a:p>
        </p:txBody>
      </p:sp>
      <p:sp>
        <p:nvSpPr>
          <p:cNvPr id="6" name="Slide Number Placeholder 5">
            <a:extLst>
              <a:ext uri="{FF2B5EF4-FFF2-40B4-BE49-F238E27FC236}">
                <a16:creationId xmlns:a16="http://schemas.microsoft.com/office/drawing/2014/main" id="{83239B2E-2678-4B75-A912-F119C9246FC6}"/>
              </a:ext>
            </a:extLst>
          </p:cNvPr>
          <p:cNvSpPr>
            <a:spLocks noGrp="1"/>
          </p:cNvSpPr>
          <p:nvPr>
            <p:ph type="sldNum" sz="quarter" idx="12"/>
          </p:nvPr>
        </p:nvSpPr>
        <p:spPr/>
        <p:txBody>
          <a:bodyPr/>
          <a:lstStyle>
            <a:lvl1pPr>
              <a:defRPr>
                <a:solidFill>
                  <a:schemeClr val="bg1"/>
                </a:solidFill>
              </a:defRPr>
            </a:lvl1pPr>
          </a:lstStyle>
          <a:p>
            <a:fld id="{1631108B-5D83-4953-8F3A-2D4544B1B95C}" type="slidenum">
              <a:rPr lang="en-IN" smtClean="0"/>
              <a:pPr/>
              <a:t>‹#›</a:t>
            </a:fld>
            <a:endParaRPr lang="en-IN"/>
          </a:p>
        </p:txBody>
      </p:sp>
      <p:sp>
        <p:nvSpPr>
          <p:cNvPr id="7" name="Title 1">
            <a:extLst>
              <a:ext uri="{FF2B5EF4-FFF2-40B4-BE49-F238E27FC236}">
                <a16:creationId xmlns:a16="http://schemas.microsoft.com/office/drawing/2014/main" id="{4723912A-56A9-4FA3-A24F-B296638F5F07}"/>
              </a:ext>
            </a:extLst>
          </p:cNvPr>
          <p:cNvSpPr txBox="1">
            <a:spLocks/>
          </p:cNvSpPr>
          <p:nvPr userDrawn="1"/>
        </p:nvSpPr>
        <p:spPr>
          <a:xfrm>
            <a:off x="625763" y="-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r>
              <a:rPr lang="en-US"/>
              <a:t>Click to edit Master title style</a:t>
            </a:r>
            <a:endParaRPr lang="en-IN"/>
          </a:p>
        </p:txBody>
      </p:sp>
      <p:sp>
        <p:nvSpPr>
          <p:cNvPr id="8" name="Rectangle 7">
            <a:extLst>
              <a:ext uri="{FF2B5EF4-FFF2-40B4-BE49-F238E27FC236}">
                <a16:creationId xmlns:a16="http://schemas.microsoft.com/office/drawing/2014/main" id="{311A7085-B949-4227-A3FB-FDCA1E9F1C54}"/>
              </a:ext>
            </a:extLst>
          </p:cNvPr>
          <p:cNvSpPr/>
          <p:nvPr userDrawn="1"/>
        </p:nvSpPr>
        <p:spPr>
          <a:xfrm>
            <a:off x="0" y="-1"/>
            <a:ext cx="12192000" cy="1325563"/>
          </a:xfrm>
          <a:prstGeom prst="rect">
            <a:avLst/>
          </a:prstGeom>
          <a:solidFill>
            <a:srgbClr val="00359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881" dirty="0"/>
          </a:p>
        </p:txBody>
      </p:sp>
      <p:pic>
        <p:nvPicPr>
          <p:cNvPr id="10" name="Picture 9">
            <a:extLst>
              <a:ext uri="{FF2B5EF4-FFF2-40B4-BE49-F238E27FC236}">
                <a16:creationId xmlns:a16="http://schemas.microsoft.com/office/drawing/2014/main" id="{B679EC21-C9D0-498D-BB2E-57630D372E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45300" y="-460034"/>
            <a:ext cx="6096000" cy="2131057"/>
          </a:xfrm>
          <a:prstGeom prst="rect">
            <a:avLst/>
          </a:prstGeom>
        </p:spPr>
      </p:pic>
    </p:spTree>
    <p:extLst>
      <p:ext uri="{BB962C8B-B14F-4D97-AF65-F5344CB8AC3E}">
        <p14:creationId xmlns:p14="http://schemas.microsoft.com/office/powerpoint/2010/main" val="4156804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E087E-D393-4464-A0F5-2EBF9CF73B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5ABB515-236D-4D1E-915D-55F39DC23E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6C4B48-7C5E-431F-91BF-ADEA4E808D13}"/>
              </a:ext>
            </a:extLst>
          </p:cNvPr>
          <p:cNvSpPr>
            <a:spLocks noGrp="1"/>
          </p:cNvSpPr>
          <p:nvPr>
            <p:ph type="dt" sz="half" idx="10"/>
          </p:nvPr>
        </p:nvSpPr>
        <p:spPr/>
        <p:txBody>
          <a:bodyPr/>
          <a:lstStyle/>
          <a:p>
            <a:fld id="{8612759B-DFAA-4B1D-B1DA-A6D7528E687A}" type="datetime1">
              <a:rPr lang="en-IN" smtClean="0"/>
              <a:t>09-06-2025</a:t>
            </a:fld>
            <a:endParaRPr lang="en-IN"/>
          </a:p>
        </p:txBody>
      </p:sp>
      <p:sp>
        <p:nvSpPr>
          <p:cNvPr id="5" name="Footer Placeholder 4">
            <a:extLst>
              <a:ext uri="{FF2B5EF4-FFF2-40B4-BE49-F238E27FC236}">
                <a16:creationId xmlns:a16="http://schemas.microsoft.com/office/drawing/2014/main" id="{7E9A84E2-B099-4ED0-ADCF-D0975083732C}"/>
              </a:ext>
            </a:extLst>
          </p:cNvPr>
          <p:cNvSpPr>
            <a:spLocks noGrp="1"/>
          </p:cNvSpPr>
          <p:nvPr>
            <p:ph type="ftr" sz="quarter" idx="11"/>
          </p:nvPr>
        </p:nvSpPr>
        <p:spPr/>
        <p:txBody>
          <a:bodyPr/>
          <a:lstStyle/>
          <a:p>
            <a:r>
              <a:rPr lang="en-US"/>
              <a:t>Project Title | Department of Information Science and Engineering</a:t>
            </a:r>
            <a:endParaRPr lang="en-IN"/>
          </a:p>
        </p:txBody>
      </p:sp>
      <p:sp>
        <p:nvSpPr>
          <p:cNvPr id="6" name="Slide Number Placeholder 5">
            <a:extLst>
              <a:ext uri="{FF2B5EF4-FFF2-40B4-BE49-F238E27FC236}">
                <a16:creationId xmlns:a16="http://schemas.microsoft.com/office/drawing/2014/main" id="{657241B7-2DBD-4BB5-93E2-165E4C124A06}"/>
              </a:ext>
            </a:extLst>
          </p:cNvPr>
          <p:cNvSpPr>
            <a:spLocks noGrp="1"/>
          </p:cNvSpPr>
          <p:nvPr>
            <p:ph type="sldNum" sz="quarter" idx="12"/>
          </p:nvPr>
        </p:nvSpPr>
        <p:spPr/>
        <p:txBody>
          <a:bodyPr/>
          <a:lstStyle/>
          <a:p>
            <a:fld id="{1631108B-5D83-4953-8F3A-2D4544B1B95C}" type="slidenum">
              <a:rPr lang="en-IN" smtClean="0"/>
              <a:t>‹#›</a:t>
            </a:fld>
            <a:endParaRPr lang="en-IN"/>
          </a:p>
        </p:txBody>
      </p:sp>
    </p:spTree>
    <p:extLst>
      <p:ext uri="{BB962C8B-B14F-4D97-AF65-F5344CB8AC3E}">
        <p14:creationId xmlns:p14="http://schemas.microsoft.com/office/powerpoint/2010/main" val="2011139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66599-4E85-45B4-BD48-776D4ED2DEA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F56F426-F3F1-4F92-8855-5FC1F639351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9B5EF02-08C7-475A-BC38-42BDBCC077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129C42F-B1E8-4494-8E43-2A0140D8C9D2}"/>
              </a:ext>
            </a:extLst>
          </p:cNvPr>
          <p:cNvSpPr>
            <a:spLocks noGrp="1"/>
          </p:cNvSpPr>
          <p:nvPr>
            <p:ph type="dt" sz="half" idx="10"/>
          </p:nvPr>
        </p:nvSpPr>
        <p:spPr/>
        <p:txBody>
          <a:bodyPr/>
          <a:lstStyle/>
          <a:p>
            <a:fld id="{D9BB25A6-D73F-403B-AEA9-737FCBFC017F}" type="datetime1">
              <a:rPr lang="en-IN" smtClean="0"/>
              <a:t>09-06-2025</a:t>
            </a:fld>
            <a:endParaRPr lang="en-IN"/>
          </a:p>
        </p:txBody>
      </p:sp>
      <p:sp>
        <p:nvSpPr>
          <p:cNvPr id="6" name="Footer Placeholder 5">
            <a:extLst>
              <a:ext uri="{FF2B5EF4-FFF2-40B4-BE49-F238E27FC236}">
                <a16:creationId xmlns:a16="http://schemas.microsoft.com/office/drawing/2014/main" id="{2AEBA9A5-CF8B-4D73-B2C4-0CD7AA7CDEF6}"/>
              </a:ext>
            </a:extLst>
          </p:cNvPr>
          <p:cNvSpPr>
            <a:spLocks noGrp="1"/>
          </p:cNvSpPr>
          <p:nvPr>
            <p:ph type="ftr" sz="quarter" idx="11"/>
          </p:nvPr>
        </p:nvSpPr>
        <p:spPr/>
        <p:txBody>
          <a:bodyPr/>
          <a:lstStyle/>
          <a:p>
            <a:r>
              <a:rPr lang="en-US"/>
              <a:t>Project Title | Department of Information Science and Engineering</a:t>
            </a:r>
            <a:endParaRPr lang="en-IN"/>
          </a:p>
        </p:txBody>
      </p:sp>
      <p:sp>
        <p:nvSpPr>
          <p:cNvPr id="7" name="Slide Number Placeholder 6">
            <a:extLst>
              <a:ext uri="{FF2B5EF4-FFF2-40B4-BE49-F238E27FC236}">
                <a16:creationId xmlns:a16="http://schemas.microsoft.com/office/drawing/2014/main" id="{944AD931-E1AB-41F3-826A-5C44C121A68E}"/>
              </a:ext>
            </a:extLst>
          </p:cNvPr>
          <p:cNvSpPr>
            <a:spLocks noGrp="1"/>
          </p:cNvSpPr>
          <p:nvPr>
            <p:ph type="sldNum" sz="quarter" idx="12"/>
          </p:nvPr>
        </p:nvSpPr>
        <p:spPr/>
        <p:txBody>
          <a:bodyPr/>
          <a:lstStyle/>
          <a:p>
            <a:fld id="{1631108B-5D83-4953-8F3A-2D4544B1B95C}" type="slidenum">
              <a:rPr lang="en-IN" smtClean="0"/>
              <a:t>‹#›</a:t>
            </a:fld>
            <a:endParaRPr lang="en-IN"/>
          </a:p>
        </p:txBody>
      </p:sp>
    </p:spTree>
    <p:extLst>
      <p:ext uri="{BB962C8B-B14F-4D97-AF65-F5344CB8AC3E}">
        <p14:creationId xmlns:p14="http://schemas.microsoft.com/office/powerpoint/2010/main" val="3283396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B9838-09C9-4F7C-BB9B-388FD23584F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3975FA4-00B2-4432-A403-22FD72B3DF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C9AB69-BCDC-462F-A9FF-9CCCB60436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E27AF0A-0D82-455B-B0FC-6B3619E23E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B38246-66E8-440D-B0AB-A11BEE38C65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7FAEDE0-5675-4F44-9B37-2731978517BF}"/>
              </a:ext>
            </a:extLst>
          </p:cNvPr>
          <p:cNvSpPr>
            <a:spLocks noGrp="1"/>
          </p:cNvSpPr>
          <p:nvPr>
            <p:ph type="dt" sz="half" idx="10"/>
          </p:nvPr>
        </p:nvSpPr>
        <p:spPr/>
        <p:txBody>
          <a:bodyPr/>
          <a:lstStyle/>
          <a:p>
            <a:fld id="{CE68375E-057B-4514-93A6-D3EBF3481A7A}" type="datetime1">
              <a:rPr lang="en-IN" smtClean="0"/>
              <a:t>09-06-2025</a:t>
            </a:fld>
            <a:endParaRPr lang="en-IN"/>
          </a:p>
        </p:txBody>
      </p:sp>
      <p:sp>
        <p:nvSpPr>
          <p:cNvPr id="8" name="Footer Placeholder 7">
            <a:extLst>
              <a:ext uri="{FF2B5EF4-FFF2-40B4-BE49-F238E27FC236}">
                <a16:creationId xmlns:a16="http://schemas.microsoft.com/office/drawing/2014/main" id="{99B6413A-D69A-473C-B0CF-4D56949FB081}"/>
              </a:ext>
            </a:extLst>
          </p:cNvPr>
          <p:cNvSpPr>
            <a:spLocks noGrp="1"/>
          </p:cNvSpPr>
          <p:nvPr>
            <p:ph type="ftr" sz="quarter" idx="11"/>
          </p:nvPr>
        </p:nvSpPr>
        <p:spPr/>
        <p:txBody>
          <a:bodyPr/>
          <a:lstStyle/>
          <a:p>
            <a:r>
              <a:rPr lang="en-US"/>
              <a:t>Project Title | Department of Information Science and Engineering</a:t>
            </a:r>
            <a:endParaRPr lang="en-IN"/>
          </a:p>
        </p:txBody>
      </p:sp>
      <p:sp>
        <p:nvSpPr>
          <p:cNvPr id="9" name="Slide Number Placeholder 8">
            <a:extLst>
              <a:ext uri="{FF2B5EF4-FFF2-40B4-BE49-F238E27FC236}">
                <a16:creationId xmlns:a16="http://schemas.microsoft.com/office/drawing/2014/main" id="{860708BA-C3CD-4248-BBDE-5BE6F0F2628B}"/>
              </a:ext>
            </a:extLst>
          </p:cNvPr>
          <p:cNvSpPr>
            <a:spLocks noGrp="1"/>
          </p:cNvSpPr>
          <p:nvPr>
            <p:ph type="sldNum" sz="quarter" idx="12"/>
          </p:nvPr>
        </p:nvSpPr>
        <p:spPr/>
        <p:txBody>
          <a:bodyPr/>
          <a:lstStyle/>
          <a:p>
            <a:fld id="{1631108B-5D83-4953-8F3A-2D4544B1B95C}" type="slidenum">
              <a:rPr lang="en-IN" smtClean="0"/>
              <a:t>‹#›</a:t>
            </a:fld>
            <a:endParaRPr lang="en-IN"/>
          </a:p>
        </p:txBody>
      </p:sp>
    </p:spTree>
    <p:extLst>
      <p:ext uri="{BB962C8B-B14F-4D97-AF65-F5344CB8AC3E}">
        <p14:creationId xmlns:p14="http://schemas.microsoft.com/office/powerpoint/2010/main" val="3870345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20FAA-6DCF-4252-B3EC-FA7F4CB6822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E8DA22D-8942-46EF-9D82-DF3E8E5CF9C3}"/>
              </a:ext>
            </a:extLst>
          </p:cNvPr>
          <p:cNvSpPr>
            <a:spLocks noGrp="1"/>
          </p:cNvSpPr>
          <p:nvPr>
            <p:ph type="dt" sz="half" idx="10"/>
          </p:nvPr>
        </p:nvSpPr>
        <p:spPr/>
        <p:txBody>
          <a:bodyPr/>
          <a:lstStyle/>
          <a:p>
            <a:fld id="{B6F0425D-FDCC-4A17-8D87-335392127D12}" type="datetime1">
              <a:rPr lang="en-IN" smtClean="0"/>
              <a:t>09-06-2025</a:t>
            </a:fld>
            <a:endParaRPr lang="en-IN"/>
          </a:p>
        </p:txBody>
      </p:sp>
      <p:sp>
        <p:nvSpPr>
          <p:cNvPr id="4" name="Footer Placeholder 3">
            <a:extLst>
              <a:ext uri="{FF2B5EF4-FFF2-40B4-BE49-F238E27FC236}">
                <a16:creationId xmlns:a16="http://schemas.microsoft.com/office/drawing/2014/main" id="{18034EE5-865E-4E55-8448-5948276B0D86}"/>
              </a:ext>
            </a:extLst>
          </p:cNvPr>
          <p:cNvSpPr>
            <a:spLocks noGrp="1"/>
          </p:cNvSpPr>
          <p:nvPr>
            <p:ph type="ftr" sz="quarter" idx="11"/>
          </p:nvPr>
        </p:nvSpPr>
        <p:spPr/>
        <p:txBody>
          <a:bodyPr/>
          <a:lstStyle/>
          <a:p>
            <a:r>
              <a:rPr lang="en-US"/>
              <a:t>Project Title | Department of Information Science and Engineering</a:t>
            </a:r>
            <a:endParaRPr lang="en-IN"/>
          </a:p>
        </p:txBody>
      </p:sp>
      <p:sp>
        <p:nvSpPr>
          <p:cNvPr id="5" name="Slide Number Placeholder 4">
            <a:extLst>
              <a:ext uri="{FF2B5EF4-FFF2-40B4-BE49-F238E27FC236}">
                <a16:creationId xmlns:a16="http://schemas.microsoft.com/office/drawing/2014/main" id="{28029201-0312-4E64-83A1-BDE09F2A5C8E}"/>
              </a:ext>
            </a:extLst>
          </p:cNvPr>
          <p:cNvSpPr>
            <a:spLocks noGrp="1"/>
          </p:cNvSpPr>
          <p:nvPr>
            <p:ph type="sldNum" sz="quarter" idx="12"/>
          </p:nvPr>
        </p:nvSpPr>
        <p:spPr/>
        <p:txBody>
          <a:bodyPr/>
          <a:lstStyle/>
          <a:p>
            <a:fld id="{1631108B-5D83-4953-8F3A-2D4544B1B95C}" type="slidenum">
              <a:rPr lang="en-IN" smtClean="0"/>
              <a:t>‹#›</a:t>
            </a:fld>
            <a:endParaRPr lang="en-IN"/>
          </a:p>
        </p:txBody>
      </p:sp>
    </p:spTree>
    <p:extLst>
      <p:ext uri="{BB962C8B-B14F-4D97-AF65-F5344CB8AC3E}">
        <p14:creationId xmlns:p14="http://schemas.microsoft.com/office/powerpoint/2010/main" val="2795215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9E67D8-B0AD-455B-A0C0-3D419AA1AA74}"/>
              </a:ext>
            </a:extLst>
          </p:cNvPr>
          <p:cNvSpPr>
            <a:spLocks noGrp="1"/>
          </p:cNvSpPr>
          <p:nvPr>
            <p:ph type="dt" sz="half" idx="10"/>
          </p:nvPr>
        </p:nvSpPr>
        <p:spPr/>
        <p:txBody>
          <a:bodyPr/>
          <a:lstStyle/>
          <a:p>
            <a:fld id="{B4FCD82F-9CCD-4A74-A2B2-049DC46B7A41}" type="datetime1">
              <a:rPr lang="en-IN" smtClean="0"/>
              <a:t>09-06-2025</a:t>
            </a:fld>
            <a:endParaRPr lang="en-IN"/>
          </a:p>
        </p:txBody>
      </p:sp>
      <p:sp>
        <p:nvSpPr>
          <p:cNvPr id="3" name="Footer Placeholder 2">
            <a:extLst>
              <a:ext uri="{FF2B5EF4-FFF2-40B4-BE49-F238E27FC236}">
                <a16:creationId xmlns:a16="http://schemas.microsoft.com/office/drawing/2014/main" id="{43F28D6B-D434-4CDC-B0CC-B07BB80F6E71}"/>
              </a:ext>
            </a:extLst>
          </p:cNvPr>
          <p:cNvSpPr>
            <a:spLocks noGrp="1"/>
          </p:cNvSpPr>
          <p:nvPr>
            <p:ph type="ftr" sz="quarter" idx="11"/>
          </p:nvPr>
        </p:nvSpPr>
        <p:spPr/>
        <p:txBody>
          <a:bodyPr/>
          <a:lstStyle/>
          <a:p>
            <a:r>
              <a:rPr lang="en-US"/>
              <a:t>Project Title | Department of Information Science and Engineering</a:t>
            </a:r>
            <a:endParaRPr lang="en-IN"/>
          </a:p>
        </p:txBody>
      </p:sp>
      <p:sp>
        <p:nvSpPr>
          <p:cNvPr id="4" name="Slide Number Placeholder 3">
            <a:extLst>
              <a:ext uri="{FF2B5EF4-FFF2-40B4-BE49-F238E27FC236}">
                <a16:creationId xmlns:a16="http://schemas.microsoft.com/office/drawing/2014/main" id="{E0D392A6-98FA-437D-87A2-34F60479DE20}"/>
              </a:ext>
            </a:extLst>
          </p:cNvPr>
          <p:cNvSpPr>
            <a:spLocks noGrp="1"/>
          </p:cNvSpPr>
          <p:nvPr>
            <p:ph type="sldNum" sz="quarter" idx="12"/>
          </p:nvPr>
        </p:nvSpPr>
        <p:spPr/>
        <p:txBody>
          <a:bodyPr/>
          <a:lstStyle/>
          <a:p>
            <a:fld id="{1631108B-5D83-4953-8F3A-2D4544B1B95C}" type="slidenum">
              <a:rPr lang="en-IN" smtClean="0"/>
              <a:t>‹#›</a:t>
            </a:fld>
            <a:endParaRPr lang="en-IN"/>
          </a:p>
        </p:txBody>
      </p:sp>
    </p:spTree>
    <p:extLst>
      <p:ext uri="{BB962C8B-B14F-4D97-AF65-F5344CB8AC3E}">
        <p14:creationId xmlns:p14="http://schemas.microsoft.com/office/powerpoint/2010/main" val="3021452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F280B-1FDA-46C7-A442-43841C1395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5B207AB-DD19-47AA-AD75-90600649B3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EF1BE37-1A31-4543-824B-49A0062FEB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2BBF51-C0CC-41FD-8900-BFCBFF6BDBCD}"/>
              </a:ext>
            </a:extLst>
          </p:cNvPr>
          <p:cNvSpPr>
            <a:spLocks noGrp="1"/>
          </p:cNvSpPr>
          <p:nvPr>
            <p:ph type="dt" sz="half" idx="10"/>
          </p:nvPr>
        </p:nvSpPr>
        <p:spPr/>
        <p:txBody>
          <a:bodyPr/>
          <a:lstStyle/>
          <a:p>
            <a:fld id="{D9A75676-DA14-4817-A26A-B12BCA7EC562}" type="datetime1">
              <a:rPr lang="en-IN" smtClean="0"/>
              <a:t>09-06-2025</a:t>
            </a:fld>
            <a:endParaRPr lang="en-IN"/>
          </a:p>
        </p:txBody>
      </p:sp>
      <p:sp>
        <p:nvSpPr>
          <p:cNvPr id="6" name="Footer Placeholder 5">
            <a:extLst>
              <a:ext uri="{FF2B5EF4-FFF2-40B4-BE49-F238E27FC236}">
                <a16:creationId xmlns:a16="http://schemas.microsoft.com/office/drawing/2014/main" id="{EA27A22A-9F24-4D69-8CFB-C7CD5AF62F95}"/>
              </a:ext>
            </a:extLst>
          </p:cNvPr>
          <p:cNvSpPr>
            <a:spLocks noGrp="1"/>
          </p:cNvSpPr>
          <p:nvPr>
            <p:ph type="ftr" sz="quarter" idx="11"/>
          </p:nvPr>
        </p:nvSpPr>
        <p:spPr/>
        <p:txBody>
          <a:bodyPr/>
          <a:lstStyle/>
          <a:p>
            <a:r>
              <a:rPr lang="en-US"/>
              <a:t>Project Title | Department of Information Science and Engineering</a:t>
            </a:r>
            <a:endParaRPr lang="en-IN"/>
          </a:p>
        </p:txBody>
      </p:sp>
      <p:sp>
        <p:nvSpPr>
          <p:cNvPr id="7" name="Slide Number Placeholder 6">
            <a:extLst>
              <a:ext uri="{FF2B5EF4-FFF2-40B4-BE49-F238E27FC236}">
                <a16:creationId xmlns:a16="http://schemas.microsoft.com/office/drawing/2014/main" id="{BFF73529-DB74-4470-86BA-47EC2BA17B8C}"/>
              </a:ext>
            </a:extLst>
          </p:cNvPr>
          <p:cNvSpPr>
            <a:spLocks noGrp="1"/>
          </p:cNvSpPr>
          <p:nvPr>
            <p:ph type="sldNum" sz="quarter" idx="12"/>
          </p:nvPr>
        </p:nvSpPr>
        <p:spPr/>
        <p:txBody>
          <a:bodyPr/>
          <a:lstStyle/>
          <a:p>
            <a:fld id="{1631108B-5D83-4953-8F3A-2D4544B1B95C}" type="slidenum">
              <a:rPr lang="en-IN" smtClean="0"/>
              <a:t>‹#›</a:t>
            </a:fld>
            <a:endParaRPr lang="en-IN"/>
          </a:p>
        </p:txBody>
      </p:sp>
    </p:spTree>
    <p:extLst>
      <p:ext uri="{BB962C8B-B14F-4D97-AF65-F5344CB8AC3E}">
        <p14:creationId xmlns:p14="http://schemas.microsoft.com/office/powerpoint/2010/main" val="2221804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A32C5-3865-4BBF-855E-63BB839036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AE4E663-86C8-46AC-90E6-3EC8011ED6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80ED078-6054-420A-8D0F-849AC33261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C8CF86-A87F-467B-8614-7EA5A8D98C24}"/>
              </a:ext>
            </a:extLst>
          </p:cNvPr>
          <p:cNvSpPr>
            <a:spLocks noGrp="1"/>
          </p:cNvSpPr>
          <p:nvPr>
            <p:ph type="dt" sz="half" idx="10"/>
          </p:nvPr>
        </p:nvSpPr>
        <p:spPr/>
        <p:txBody>
          <a:bodyPr/>
          <a:lstStyle/>
          <a:p>
            <a:fld id="{A8975BD4-3C3D-4522-BA57-AAB212B87C2C}" type="datetime1">
              <a:rPr lang="en-IN" smtClean="0"/>
              <a:t>09-06-2025</a:t>
            </a:fld>
            <a:endParaRPr lang="en-IN"/>
          </a:p>
        </p:txBody>
      </p:sp>
      <p:sp>
        <p:nvSpPr>
          <p:cNvPr id="6" name="Footer Placeholder 5">
            <a:extLst>
              <a:ext uri="{FF2B5EF4-FFF2-40B4-BE49-F238E27FC236}">
                <a16:creationId xmlns:a16="http://schemas.microsoft.com/office/drawing/2014/main" id="{04FB4CD0-5320-4DA5-9637-2F733BE5FA56}"/>
              </a:ext>
            </a:extLst>
          </p:cNvPr>
          <p:cNvSpPr>
            <a:spLocks noGrp="1"/>
          </p:cNvSpPr>
          <p:nvPr>
            <p:ph type="ftr" sz="quarter" idx="11"/>
          </p:nvPr>
        </p:nvSpPr>
        <p:spPr/>
        <p:txBody>
          <a:bodyPr/>
          <a:lstStyle/>
          <a:p>
            <a:r>
              <a:rPr lang="en-US"/>
              <a:t>Project Title | Department of Information Science and Engineering</a:t>
            </a:r>
            <a:endParaRPr lang="en-IN"/>
          </a:p>
        </p:txBody>
      </p:sp>
      <p:sp>
        <p:nvSpPr>
          <p:cNvPr id="7" name="Slide Number Placeholder 6">
            <a:extLst>
              <a:ext uri="{FF2B5EF4-FFF2-40B4-BE49-F238E27FC236}">
                <a16:creationId xmlns:a16="http://schemas.microsoft.com/office/drawing/2014/main" id="{38152487-B7C6-4D63-BB58-6885127C57AE}"/>
              </a:ext>
            </a:extLst>
          </p:cNvPr>
          <p:cNvSpPr>
            <a:spLocks noGrp="1"/>
          </p:cNvSpPr>
          <p:nvPr>
            <p:ph type="sldNum" sz="quarter" idx="12"/>
          </p:nvPr>
        </p:nvSpPr>
        <p:spPr/>
        <p:txBody>
          <a:bodyPr/>
          <a:lstStyle/>
          <a:p>
            <a:fld id="{1631108B-5D83-4953-8F3A-2D4544B1B95C}" type="slidenum">
              <a:rPr lang="en-IN" smtClean="0"/>
              <a:t>‹#›</a:t>
            </a:fld>
            <a:endParaRPr lang="en-IN"/>
          </a:p>
        </p:txBody>
      </p:sp>
    </p:spTree>
    <p:extLst>
      <p:ext uri="{BB962C8B-B14F-4D97-AF65-F5344CB8AC3E}">
        <p14:creationId xmlns:p14="http://schemas.microsoft.com/office/powerpoint/2010/main" val="1208314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655550-7ED8-47EA-B17A-CAB2D198A9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DB19CF7-88CB-46E0-9659-22E763C969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A3C965-47C2-4E84-B1E3-7FE3DC896C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2A6FAC-74AE-4EE7-AA98-EA73129EA8C8}" type="datetime1">
              <a:rPr lang="en-IN" smtClean="0"/>
              <a:t>09-06-2025</a:t>
            </a:fld>
            <a:endParaRPr lang="en-IN"/>
          </a:p>
        </p:txBody>
      </p:sp>
      <p:sp>
        <p:nvSpPr>
          <p:cNvPr id="5" name="Footer Placeholder 4">
            <a:extLst>
              <a:ext uri="{FF2B5EF4-FFF2-40B4-BE49-F238E27FC236}">
                <a16:creationId xmlns:a16="http://schemas.microsoft.com/office/drawing/2014/main" id="{DB56ED3F-D1BC-4116-A066-A1EDAC2195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Project Title | Department of Information Science and Engineering</a:t>
            </a:r>
            <a:endParaRPr lang="en-IN"/>
          </a:p>
        </p:txBody>
      </p:sp>
      <p:sp>
        <p:nvSpPr>
          <p:cNvPr id="6" name="Slide Number Placeholder 5">
            <a:extLst>
              <a:ext uri="{FF2B5EF4-FFF2-40B4-BE49-F238E27FC236}">
                <a16:creationId xmlns:a16="http://schemas.microsoft.com/office/drawing/2014/main" id="{C088BFA3-FB91-4A27-9CB3-8F216DFBDA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31108B-5D83-4953-8F3A-2D4544B1B95C}" type="slidenum">
              <a:rPr lang="en-IN" smtClean="0"/>
              <a:t>‹#›</a:t>
            </a:fld>
            <a:endParaRPr lang="en-IN"/>
          </a:p>
        </p:txBody>
      </p:sp>
    </p:spTree>
    <p:extLst>
      <p:ext uri="{BB962C8B-B14F-4D97-AF65-F5344CB8AC3E}">
        <p14:creationId xmlns:p14="http://schemas.microsoft.com/office/powerpoint/2010/main" val="2465009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researchgate.net/publication/389055174_Temporal_Analysis_of_Anomalous_Events_in_Social_Networks" TargetMode="External"/><Relationship Id="rId2" Type="http://schemas.openxmlformats.org/officeDocument/2006/relationships/hyperlink" Target="https://rjpn.org/ijcspub/viewpaperforall.php?paper=IJCSP25A1118" TargetMode="External"/><Relationship Id="rId1" Type="http://schemas.openxmlformats.org/officeDocument/2006/relationships/slideLayout" Target="../slideLayouts/slideLayout2.xml"/><Relationship Id="rId5" Type="http://schemas.openxmlformats.org/officeDocument/2006/relationships/hyperlink" Target="https://etasr.com/index.php/ETASR/article/view/9445" TargetMode="External"/><Relationship Id="rId4" Type="http://schemas.openxmlformats.org/officeDocument/2006/relationships/hyperlink" Target="https://ijcnis.org/index.php/ijcnis/article/view/7870"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www.propulsiontechjournal.com/index.php/journal/article/view/622" TargetMode="External"/><Relationship Id="rId2" Type="http://schemas.openxmlformats.org/officeDocument/2006/relationships/hyperlink" Target="https://vectoral.org/index.php/QJETI/article/view/64" TargetMode="External"/><Relationship Id="rId1" Type="http://schemas.openxmlformats.org/officeDocument/2006/relationships/slideLayout" Target="../slideLayouts/slideLayout2.xml"/><Relationship Id="rId4" Type="http://schemas.openxmlformats.org/officeDocument/2006/relationships/hyperlink" Target="https://journal.inence.org/index.php/ijfiest/article/view/345"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D76372E7-E6EE-48C7-A823-0B211FAF2B2F}"/>
              </a:ext>
            </a:extLst>
          </p:cNvPr>
          <p:cNvSpPr>
            <a:spLocks noGrp="1"/>
          </p:cNvSpPr>
          <p:nvPr>
            <p:ph type="ctrTitle"/>
          </p:nvPr>
        </p:nvSpPr>
        <p:spPr>
          <a:xfrm>
            <a:off x="1523999" y="1273386"/>
            <a:ext cx="9144000" cy="642500"/>
          </a:xfrm>
        </p:spPr>
        <p:txBody>
          <a:bodyPr>
            <a:noAutofit/>
          </a:bodyPr>
          <a:lstStyle/>
          <a:p>
            <a:pPr>
              <a:lnSpc>
                <a:spcPct val="150000"/>
              </a:lnSpc>
            </a:pPr>
            <a:r>
              <a:rPr lang="en-US" altLang="en-US" sz="3200" b="1" dirty="0">
                <a:solidFill>
                  <a:schemeClr val="bg1"/>
                </a:solidFill>
              </a:rPr>
              <a:t>Department of Information Science and Engineering</a:t>
            </a:r>
            <a:endParaRPr lang="en-IN" sz="3200" b="1" dirty="0">
              <a:solidFill>
                <a:schemeClr val="bg1"/>
              </a:solidFill>
            </a:endParaRPr>
          </a:p>
        </p:txBody>
      </p:sp>
      <p:sp>
        <p:nvSpPr>
          <p:cNvPr id="3" name="Subtitle 2">
            <a:extLst>
              <a:ext uri="{FF2B5EF4-FFF2-40B4-BE49-F238E27FC236}">
                <a16:creationId xmlns:a16="http://schemas.microsoft.com/office/drawing/2014/main" id="{B6EADE57-8E79-41A6-9FD1-489132DC3994}"/>
              </a:ext>
            </a:extLst>
          </p:cNvPr>
          <p:cNvSpPr>
            <a:spLocks noGrp="1"/>
          </p:cNvSpPr>
          <p:nvPr>
            <p:ph type="subTitle" idx="1"/>
          </p:nvPr>
        </p:nvSpPr>
        <p:spPr>
          <a:xfrm>
            <a:off x="171534" y="2716931"/>
            <a:ext cx="11687677" cy="1236245"/>
          </a:xfrm>
        </p:spPr>
        <p:txBody>
          <a:bodyPr>
            <a:normAutofit fontScale="62500" lnSpcReduction="20000"/>
          </a:bodyPr>
          <a:lstStyle/>
          <a:p>
            <a:pPr>
              <a:lnSpc>
                <a:spcPct val="150000"/>
              </a:lnSpc>
              <a:defRPr/>
            </a:pPr>
            <a:r>
              <a:rPr lang="en-US" sz="4400" b="1" dirty="0">
                <a:solidFill>
                  <a:srgbClr val="00359E"/>
                </a:solidFill>
              </a:rPr>
              <a:t>Enhancing Threat Detection in Cloud Environments Through Temporal Anomaly Modeling</a:t>
            </a:r>
          </a:p>
        </p:txBody>
      </p:sp>
      <p:pic>
        <p:nvPicPr>
          <p:cNvPr id="6" name="Picture 5">
            <a:extLst>
              <a:ext uri="{FF2B5EF4-FFF2-40B4-BE49-F238E27FC236}">
                <a16:creationId xmlns:a16="http://schemas.microsoft.com/office/drawing/2014/main" id="{39E32A07-D7CF-405C-860C-A3CEBB1C06C7}"/>
              </a:ext>
            </a:extLst>
          </p:cNvPr>
          <p:cNvPicPr>
            <a:picLocks noChangeAspect="1"/>
          </p:cNvPicPr>
          <p:nvPr/>
        </p:nvPicPr>
        <p:blipFill>
          <a:blip r:embed="rId2"/>
          <a:stretch>
            <a:fillRect/>
          </a:stretch>
        </p:blipFill>
        <p:spPr>
          <a:xfrm>
            <a:off x="2342645" y="209550"/>
            <a:ext cx="7506711" cy="955849"/>
          </a:xfrm>
          <a:prstGeom prst="rect">
            <a:avLst/>
          </a:prstGeom>
        </p:spPr>
      </p:pic>
      <p:sp>
        <p:nvSpPr>
          <p:cNvPr id="4" name="Rectangle 3">
            <a:extLst>
              <a:ext uri="{FF2B5EF4-FFF2-40B4-BE49-F238E27FC236}">
                <a16:creationId xmlns:a16="http://schemas.microsoft.com/office/drawing/2014/main" id="{856015E2-8CBD-4CD7-96CD-D8B804AE9228}"/>
              </a:ext>
            </a:extLst>
          </p:cNvPr>
          <p:cNvSpPr/>
          <p:nvPr/>
        </p:nvSpPr>
        <p:spPr>
          <a:xfrm>
            <a:off x="0" y="-1"/>
            <a:ext cx="12192000" cy="2050474"/>
          </a:xfrm>
          <a:prstGeom prst="rect">
            <a:avLst/>
          </a:prstGeom>
          <a:solidFill>
            <a:srgbClr val="00359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881" dirty="0"/>
          </a:p>
        </p:txBody>
      </p:sp>
      <p:pic>
        <p:nvPicPr>
          <p:cNvPr id="9" name="Picture 8">
            <a:extLst>
              <a:ext uri="{FF2B5EF4-FFF2-40B4-BE49-F238E27FC236}">
                <a16:creationId xmlns:a16="http://schemas.microsoft.com/office/drawing/2014/main" id="{6BAC882B-C863-4CC4-AAB5-4F7691416F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218" y="-1545182"/>
            <a:ext cx="12085782" cy="4262113"/>
          </a:xfrm>
          <a:prstGeom prst="rect">
            <a:avLst/>
          </a:prstGeom>
        </p:spPr>
      </p:pic>
      <p:sp>
        <p:nvSpPr>
          <p:cNvPr id="13" name="Rectangle 12">
            <a:extLst>
              <a:ext uri="{FF2B5EF4-FFF2-40B4-BE49-F238E27FC236}">
                <a16:creationId xmlns:a16="http://schemas.microsoft.com/office/drawing/2014/main" id="{E20E6EE0-C3A2-4143-B00A-06140181D2FF}"/>
              </a:ext>
            </a:extLst>
          </p:cNvPr>
          <p:cNvSpPr/>
          <p:nvPr/>
        </p:nvSpPr>
        <p:spPr>
          <a:xfrm>
            <a:off x="0" y="5892800"/>
            <a:ext cx="12192000" cy="1110673"/>
          </a:xfrm>
          <a:prstGeom prst="rect">
            <a:avLst/>
          </a:prstGeom>
          <a:solidFill>
            <a:srgbClr val="00359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881" dirty="0"/>
          </a:p>
        </p:txBody>
      </p:sp>
      <p:sp>
        <p:nvSpPr>
          <p:cNvPr id="16" name="TextBox 15">
            <a:extLst>
              <a:ext uri="{FF2B5EF4-FFF2-40B4-BE49-F238E27FC236}">
                <a16:creationId xmlns:a16="http://schemas.microsoft.com/office/drawing/2014/main" id="{72958274-3335-49E0-91B0-C65F891062E8}"/>
              </a:ext>
            </a:extLst>
          </p:cNvPr>
          <p:cNvSpPr txBox="1"/>
          <p:nvPr/>
        </p:nvSpPr>
        <p:spPr>
          <a:xfrm>
            <a:off x="1270001" y="6019801"/>
            <a:ext cx="9779000" cy="584775"/>
          </a:xfrm>
          <a:prstGeom prst="rect">
            <a:avLst/>
          </a:prstGeom>
          <a:noFill/>
        </p:spPr>
        <p:txBody>
          <a:bodyPr wrap="square" rtlCol="0">
            <a:spAutoFit/>
          </a:bodyPr>
          <a:lstStyle/>
          <a:p>
            <a:pPr algn="ctr"/>
            <a:r>
              <a:rPr lang="en-US" sz="3200" b="1" dirty="0">
                <a:solidFill>
                  <a:schemeClr val="bg1"/>
                </a:solidFill>
              </a:rPr>
              <a:t>06-06-2025</a:t>
            </a:r>
            <a:endParaRPr lang="en-IN" sz="3200" b="1" dirty="0">
              <a:solidFill>
                <a:schemeClr val="bg1"/>
              </a:solidFill>
            </a:endParaRPr>
          </a:p>
        </p:txBody>
      </p:sp>
      <p:sp>
        <p:nvSpPr>
          <p:cNvPr id="2" name="TextBox 1">
            <a:extLst>
              <a:ext uri="{FF2B5EF4-FFF2-40B4-BE49-F238E27FC236}">
                <a16:creationId xmlns:a16="http://schemas.microsoft.com/office/drawing/2014/main" id="{641CBF25-3D67-4B37-8DFD-9239E0B7847A}"/>
              </a:ext>
            </a:extLst>
          </p:cNvPr>
          <p:cNvSpPr txBox="1"/>
          <p:nvPr/>
        </p:nvSpPr>
        <p:spPr>
          <a:xfrm>
            <a:off x="106217" y="1195237"/>
            <a:ext cx="11979563" cy="523220"/>
          </a:xfrm>
          <a:prstGeom prst="rect">
            <a:avLst/>
          </a:prstGeom>
          <a:noFill/>
        </p:spPr>
        <p:txBody>
          <a:bodyPr wrap="square" rtlCol="0">
            <a:spAutoFit/>
          </a:bodyPr>
          <a:lstStyle/>
          <a:p>
            <a:pPr algn="ctr"/>
            <a:r>
              <a:rPr lang="en-US" sz="2800" b="1" dirty="0">
                <a:solidFill>
                  <a:schemeClr val="bg1"/>
                </a:solidFill>
              </a:rPr>
              <a:t>Department of Information Science and Engineering</a:t>
            </a:r>
            <a:endParaRPr lang="en-IN" sz="2800" b="1" dirty="0">
              <a:solidFill>
                <a:schemeClr val="bg1"/>
              </a:solidFill>
            </a:endParaRPr>
          </a:p>
        </p:txBody>
      </p:sp>
      <p:sp>
        <p:nvSpPr>
          <p:cNvPr id="5" name="TextBox 4">
            <a:extLst>
              <a:ext uri="{FF2B5EF4-FFF2-40B4-BE49-F238E27FC236}">
                <a16:creationId xmlns:a16="http://schemas.microsoft.com/office/drawing/2014/main" id="{36894885-9C8F-4EF2-8D33-CC059B3A60C3}"/>
              </a:ext>
            </a:extLst>
          </p:cNvPr>
          <p:cNvSpPr txBox="1"/>
          <p:nvPr/>
        </p:nvSpPr>
        <p:spPr>
          <a:xfrm>
            <a:off x="-5" y="2220598"/>
            <a:ext cx="12192000" cy="523220"/>
          </a:xfrm>
          <a:prstGeom prst="rect">
            <a:avLst/>
          </a:prstGeom>
          <a:noFill/>
        </p:spPr>
        <p:txBody>
          <a:bodyPr wrap="square" rtlCol="0">
            <a:spAutoFit/>
          </a:bodyPr>
          <a:lstStyle/>
          <a:p>
            <a:pPr algn="ctr"/>
            <a:r>
              <a:rPr lang="en-IN" sz="2800" b="1" dirty="0"/>
              <a:t>Project Work Final Presentation</a:t>
            </a:r>
          </a:p>
        </p:txBody>
      </p:sp>
      <p:sp>
        <p:nvSpPr>
          <p:cNvPr id="11" name="TextBox 10">
            <a:extLst>
              <a:ext uri="{FF2B5EF4-FFF2-40B4-BE49-F238E27FC236}">
                <a16:creationId xmlns:a16="http://schemas.microsoft.com/office/drawing/2014/main" id="{979BEA96-7E44-4152-9008-F603D75DF5A9}"/>
              </a:ext>
            </a:extLst>
          </p:cNvPr>
          <p:cNvSpPr txBox="1"/>
          <p:nvPr/>
        </p:nvSpPr>
        <p:spPr>
          <a:xfrm>
            <a:off x="9331" y="4045325"/>
            <a:ext cx="4359564" cy="1200329"/>
          </a:xfrm>
          <a:prstGeom prst="rect">
            <a:avLst/>
          </a:prstGeom>
          <a:noFill/>
        </p:spPr>
        <p:txBody>
          <a:bodyPr wrap="square" rtlCol="0">
            <a:spAutoFit/>
          </a:bodyPr>
          <a:lstStyle/>
          <a:p>
            <a:pPr algn="ctr"/>
            <a:r>
              <a:rPr lang="en-IN" b="1" dirty="0"/>
              <a:t>Project </a:t>
            </a:r>
            <a:r>
              <a:rPr lang="en-IN" b="1"/>
              <a:t>Batch : B66</a:t>
            </a:r>
            <a:endParaRPr lang="en-IN" b="1" dirty="0"/>
          </a:p>
          <a:p>
            <a:pPr algn="ctr"/>
            <a:r>
              <a:rPr lang="en-IN" dirty="0"/>
              <a:t>Girish Gowda J 	1NT23IS400</a:t>
            </a:r>
          </a:p>
          <a:p>
            <a:pPr algn="ctr"/>
            <a:r>
              <a:rPr lang="en-IN" dirty="0"/>
              <a:t>Ravi Honnalli	1NT23IS401</a:t>
            </a:r>
          </a:p>
          <a:p>
            <a:pPr algn="ctr"/>
            <a:r>
              <a:rPr lang="en-IN" dirty="0"/>
              <a:t>Nikhil S G		1NT23IS404</a:t>
            </a:r>
          </a:p>
        </p:txBody>
      </p:sp>
      <p:sp>
        <p:nvSpPr>
          <p:cNvPr id="14" name="TextBox 13">
            <a:extLst>
              <a:ext uri="{FF2B5EF4-FFF2-40B4-BE49-F238E27FC236}">
                <a16:creationId xmlns:a16="http://schemas.microsoft.com/office/drawing/2014/main" id="{061EC3FB-1226-4611-8F44-7507D647E0F4}"/>
              </a:ext>
            </a:extLst>
          </p:cNvPr>
          <p:cNvSpPr txBox="1"/>
          <p:nvPr/>
        </p:nvSpPr>
        <p:spPr>
          <a:xfrm>
            <a:off x="7601527" y="3980063"/>
            <a:ext cx="4590468" cy="923330"/>
          </a:xfrm>
          <a:prstGeom prst="rect">
            <a:avLst/>
          </a:prstGeom>
          <a:noFill/>
        </p:spPr>
        <p:txBody>
          <a:bodyPr wrap="square" rtlCol="0">
            <a:spAutoFit/>
          </a:bodyPr>
          <a:lstStyle/>
          <a:p>
            <a:pPr algn="ctr"/>
            <a:r>
              <a:rPr lang="en-IN" b="1" dirty="0"/>
              <a:t>Guide Name</a:t>
            </a:r>
          </a:p>
          <a:p>
            <a:pPr algn="ctr"/>
            <a:r>
              <a:rPr lang="it-IT" dirty="0"/>
              <a:t>Dr. Deepika K M </a:t>
            </a:r>
          </a:p>
          <a:p>
            <a:pPr algn="ctr"/>
            <a:r>
              <a:rPr lang="it-IT" dirty="0"/>
              <a:t>Associate Professor</a:t>
            </a:r>
            <a:endParaRPr lang="en-IN" b="1" dirty="0"/>
          </a:p>
        </p:txBody>
      </p:sp>
    </p:spTree>
    <p:extLst>
      <p:ext uri="{BB962C8B-B14F-4D97-AF65-F5344CB8AC3E}">
        <p14:creationId xmlns:p14="http://schemas.microsoft.com/office/powerpoint/2010/main" val="4174056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15282D-9317-7438-F17C-E9B182A08F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27680F-9917-A561-0602-56F82A314AF3}"/>
              </a:ext>
            </a:extLst>
          </p:cNvPr>
          <p:cNvSpPr>
            <a:spLocks noGrp="1"/>
          </p:cNvSpPr>
          <p:nvPr>
            <p:ph type="title"/>
          </p:nvPr>
        </p:nvSpPr>
        <p:spPr/>
        <p:txBody>
          <a:bodyPr>
            <a:normAutofit/>
          </a:bodyPr>
          <a:lstStyle/>
          <a:p>
            <a:r>
              <a:rPr lang="en-IN" sz="4000" dirty="0"/>
              <a:t>Outcome of Literature Survey/</a:t>
            </a:r>
            <a:br>
              <a:rPr lang="en-IN" sz="4000" dirty="0"/>
            </a:br>
            <a:r>
              <a:rPr lang="en-IN" sz="4000" dirty="0"/>
              <a:t>Research Gap/Motivation</a:t>
            </a:r>
          </a:p>
        </p:txBody>
      </p:sp>
      <p:sp>
        <p:nvSpPr>
          <p:cNvPr id="4" name="Date Placeholder 3">
            <a:extLst>
              <a:ext uri="{FF2B5EF4-FFF2-40B4-BE49-F238E27FC236}">
                <a16:creationId xmlns:a16="http://schemas.microsoft.com/office/drawing/2014/main" id="{476D5144-0C22-31F5-E100-22B415146F60}"/>
              </a:ext>
            </a:extLst>
          </p:cNvPr>
          <p:cNvSpPr>
            <a:spLocks noGrp="1"/>
          </p:cNvSpPr>
          <p:nvPr>
            <p:ph type="dt" sz="half" idx="10"/>
          </p:nvPr>
        </p:nvSpPr>
        <p:spPr/>
        <p:txBody>
          <a:bodyPr/>
          <a:lstStyle/>
          <a:p>
            <a:fld id="{F4CC061B-AD44-4F64-8648-8169AD1184DF}" type="datetime1">
              <a:rPr lang="en-IN" smtClean="0"/>
              <a:t>09-06-2025</a:t>
            </a:fld>
            <a:endParaRPr lang="en-IN"/>
          </a:p>
        </p:txBody>
      </p:sp>
      <p:sp>
        <p:nvSpPr>
          <p:cNvPr id="5" name="Footer Placeholder 4">
            <a:extLst>
              <a:ext uri="{FF2B5EF4-FFF2-40B4-BE49-F238E27FC236}">
                <a16:creationId xmlns:a16="http://schemas.microsoft.com/office/drawing/2014/main" id="{F2B32697-5310-1F40-4511-AC53529404C2}"/>
              </a:ext>
            </a:extLst>
          </p:cNvPr>
          <p:cNvSpPr>
            <a:spLocks noGrp="1"/>
          </p:cNvSpPr>
          <p:nvPr>
            <p:ph type="ftr" sz="quarter" idx="11"/>
          </p:nvPr>
        </p:nvSpPr>
        <p:spPr>
          <a:xfrm>
            <a:off x="2413686" y="6356350"/>
            <a:ext cx="6936260" cy="365125"/>
          </a:xfrm>
        </p:spPr>
        <p:txBody>
          <a:bodyPr/>
          <a:lstStyle/>
          <a:p>
            <a:r>
              <a:rPr lang="en-US" b="1" dirty="0"/>
              <a:t>Enhancing Threat Detection in Cloud Environments Through Temporal Anomaly Modeling</a:t>
            </a:r>
          </a:p>
          <a:p>
            <a:r>
              <a:rPr lang="en-US" dirty="0"/>
              <a:t> | Department of Information Science and Engineering</a:t>
            </a:r>
            <a:endParaRPr lang="en-IN" dirty="0"/>
          </a:p>
        </p:txBody>
      </p:sp>
      <p:sp>
        <p:nvSpPr>
          <p:cNvPr id="6" name="Slide Number Placeholder 5">
            <a:extLst>
              <a:ext uri="{FF2B5EF4-FFF2-40B4-BE49-F238E27FC236}">
                <a16:creationId xmlns:a16="http://schemas.microsoft.com/office/drawing/2014/main" id="{4BFA7D9B-E9CB-414F-B1C4-A28AAB5A1BDF}"/>
              </a:ext>
            </a:extLst>
          </p:cNvPr>
          <p:cNvSpPr>
            <a:spLocks noGrp="1"/>
          </p:cNvSpPr>
          <p:nvPr>
            <p:ph type="sldNum" sz="quarter" idx="12"/>
          </p:nvPr>
        </p:nvSpPr>
        <p:spPr/>
        <p:txBody>
          <a:bodyPr/>
          <a:lstStyle/>
          <a:p>
            <a:fld id="{1631108B-5D83-4953-8F3A-2D4544B1B95C}" type="slidenum">
              <a:rPr lang="en-IN" smtClean="0"/>
              <a:pPr/>
              <a:t>10</a:t>
            </a:fld>
            <a:endParaRPr lang="en-IN"/>
          </a:p>
        </p:txBody>
      </p:sp>
      <p:graphicFrame>
        <p:nvGraphicFramePr>
          <p:cNvPr id="8" name="Content Placeholder 7">
            <a:extLst>
              <a:ext uri="{FF2B5EF4-FFF2-40B4-BE49-F238E27FC236}">
                <a16:creationId xmlns:a16="http://schemas.microsoft.com/office/drawing/2014/main" id="{6BFBA706-E91F-D119-9858-58A0CCEF69D9}"/>
              </a:ext>
            </a:extLst>
          </p:cNvPr>
          <p:cNvGraphicFramePr>
            <a:graphicFrameLocks noGrp="1"/>
          </p:cNvGraphicFramePr>
          <p:nvPr>
            <p:ph idx="1"/>
            <p:extLst>
              <p:ext uri="{D42A27DB-BD31-4B8C-83A1-F6EECF244321}">
                <p14:modId xmlns:p14="http://schemas.microsoft.com/office/powerpoint/2010/main" val="824403062"/>
              </p:ext>
            </p:extLst>
          </p:nvPr>
        </p:nvGraphicFramePr>
        <p:xfrm>
          <a:off x="471488" y="1574799"/>
          <a:ext cx="11314110" cy="4496487"/>
        </p:xfrm>
        <a:graphic>
          <a:graphicData uri="http://schemas.openxmlformats.org/drawingml/2006/table">
            <a:tbl>
              <a:tblPr firstRow="1" bandRow="1">
                <a:tableStyleId>{5C22544A-7EE6-4342-B048-85BDC9FD1C3A}</a:tableStyleId>
              </a:tblPr>
              <a:tblGrid>
                <a:gridCol w="591193">
                  <a:extLst>
                    <a:ext uri="{9D8B030D-6E8A-4147-A177-3AD203B41FA5}">
                      <a16:colId xmlns:a16="http://schemas.microsoft.com/office/drawing/2014/main" val="3359237551"/>
                    </a:ext>
                  </a:extLst>
                </a:gridCol>
                <a:gridCol w="2010033">
                  <a:extLst>
                    <a:ext uri="{9D8B030D-6E8A-4147-A177-3AD203B41FA5}">
                      <a16:colId xmlns:a16="http://schemas.microsoft.com/office/drawing/2014/main" val="946511224"/>
                    </a:ext>
                  </a:extLst>
                </a:gridCol>
                <a:gridCol w="3146854">
                  <a:extLst>
                    <a:ext uri="{9D8B030D-6E8A-4147-A177-3AD203B41FA5}">
                      <a16:colId xmlns:a16="http://schemas.microsoft.com/office/drawing/2014/main" val="1943465466"/>
                    </a:ext>
                  </a:extLst>
                </a:gridCol>
                <a:gridCol w="3303208">
                  <a:extLst>
                    <a:ext uri="{9D8B030D-6E8A-4147-A177-3AD203B41FA5}">
                      <a16:colId xmlns:a16="http://schemas.microsoft.com/office/drawing/2014/main" val="1920161079"/>
                    </a:ext>
                  </a:extLst>
                </a:gridCol>
                <a:gridCol w="2262822">
                  <a:extLst>
                    <a:ext uri="{9D8B030D-6E8A-4147-A177-3AD203B41FA5}">
                      <a16:colId xmlns:a16="http://schemas.microsoft.com/office/drawing/2014/main" val="263704481"/>
                    </a:ext>
                  </a:extLst>
                </a:gridCol>
              </a:tblGrid>
              <a:tr h="755635">
                <a:tc>
                  <a:txBody>
                    <a:bodyPr/>
                    <a:lstStyle/>
                    <a:p>
                      <a:r>
                        <a:rPr lang="en-US" dirty="0"/>
                        <a:t>Sr. No</a:t>
                      </a:r>
                      <a:endParaRPr lang="en-IN" dirty="0"/>
                    </a:p>
                  </a:txBody>
                  <a:tcPr/>
                </a:tc>
                <a:tc>
                  <a:txBody>
                    <a:bodyPr/>
                    <a:lstStyle/>
                    <a:p>
                      <a:r>
                        <a:rPr lang="en-US" dirty="0"/>
                        <a:t>Paper Title</a:t>
                      </a:r>
                      <a:endParaRPr lang="en-IN" dirty="0"/>
                    </a:p>
                  </a:txBody>
                  <a:tcPr/>
                </a:tc>
                <a:tc>
                  <a:txBody>
                    <a:bodyPr/>
                    <a:lstStyle/>
                    <a:p>
                      <a:r>
                        <a:rPr lang="en-US" dirty="0"/>
                        <a:t>Publication Details</a:t>
                      </a:r>
                      <a:endParaRPr lang="en-IN" dirty="0"/>
                    </a:p>
                  </a:txBody>
                  <a:tcPr/>
                </a:tc>
                <a:tc>
                  <a:txBody>
                    <a:bodyPr/>
                    <a:lstStyle/>
                    <a:p>
                      <a:r>
                        <a:rPr lang="en-US" dirty="0"/>
                        <a:t>Observation </a:t>
                      </a:r>
                      <a:endParaRPr lang="en-IN" dirty="0"/>
                    </a:p>
                  </a:txBody>
                  <a:tcPr/>
                </a:tc>
                <a:tc>
                  <a:txBody>
                    <a:bodyPr/>
                    <a:lstStyle/>
                    <a:p>
                      <a:r>
                        <a:rPr lang="en-US" dirty="0"/>
                        <a:t>Conclusion</a:t>
                      </a:r>
                      <a:endParaRPr lang="en-IN" dirty="0"/>
                    </a:p>
                  </a:txBody>
                  <a:tcPr/>
                </a:tc>
                <a:extLst>
                  <a:ext uri="{0D108BD9-81ED-4DB2-BD59-A6C34878D82A}">
                    <a16:rowId xmlns:a16="http://schemas.microsoft.com/office/drawing/2014/main" val="739135093"/>
                  </a:ext>
                </a:extLst>
              </a:tr>
              <a:tr h="3740852">
                <a:tc>
                  <a:txBody>
                    <a:bodyPr/>
                    <a:lstStyle/>
                    <a:p>
                      <a:r>
                        <a:rPr lang="en-US" dirty="0"/>
                        <a:t>6</a:t>
                      </a:r>
                      <a:endParaRPr lang="en-IN" dirty="0"/>
                    </a:p>
                  </a:txBody>
                  <a:tcPr/>
                </a:tc>
                <a:tc>
                  <a:txBody>
                    <a:bodyPr/>
                    <a:lstStyle/>
                    <a:p>
                      <a:r>
                        <a:rPr lang="en-US" sz="1800" kern="1200" dirty="0">
                          <a:solidFill>
                            <a:schemeClr val="dk1"/>
                          </a:solidFill>
                          <a:effectLst/>
                          <a:latin typeface="+mn-lt"/>
                          <a:ea typeface="+mn-ea"/>
                          <a:cs typeface="+mn-cs"/>
                        </a:rPr>
                        <a:t>Enhancing Insider Threat Detection in Cloud Environments Through Ensemble Learning</a:t>
                      </a:r>
                      <a:endParaRPr lang="en-IN" dirty="0"/>
                    </a:p>
                  </a:txBody>
                  <a:tcPr/>
                </a:tc>
                <a:tc>
                  <a:txBody>
                    <a:bodyPr/>
                    <a:lstStyle/>
                    <a:p>
                      <a:r>
                        <a:rPr lang="en-US" sz="1800" b="0" dirty="0"/>
                        <a:t>M. Vanitha, M. Navya Patel, K. Madhumitha, J. Sathvika, 2024</a:t>
                      </a:r>
                      <a:endParaRPr lang="en-IN" b="0" dirty="0"/>
                    </a:p>
                  </a:txBody>
                  <a:tcPr/>
                </a:tc>
                <a:tc>
                  <a:txBody>
                    <a:bodyPr/>
                    <a:lstStyle/>
                    <a:p>
                      <a:r>
                        <a:rPr lang="en-US" sz="1800" kern="1200" dirty="0">
                          <a:solidFill>
                            <a:schemeClr val="dk1"/>
                          </a:solidFill>
                          <a:effectLst/>
                          <a:latin typeface="+mn-lt"/>
                          <a:ea typeface="+mn-ea"/>
                          <a:cs typeface="+mn-cs"/>
                        </a:rPr>
                        <a:t>Combining multiple models improves spotting insider threats.</a:t>
                      </a:r>
                      <a:endParaRPr lang="en-IN" dirty="0"/>
                    </a:p>
                  </a:txBody>
                  <a:tcPr/>
                </a:tc>
                <a:tc>
                  <a:txBody>
                    <a:bodyPr/>
                    <a:lstStyle/>
                    <a:p>
                      <a:r>
                        <a:rPr lang="en-US" sz="1800" kern="1200" dirty="0">
                          <a:solidFill>
                            <a:schemeClr val="dk1"/>
                          </a:solidFill>
                          <a:effectLst/>
                          <a:latin typeface="+mn-lt"/>
                          <a:ea typeface="+mn-ea"/>
                          <a:cs typeface="+mn-cs"/>
                        </a:rPr>
                        <a:t>More accurate with fewer false alarms but takes longer to train and is more complex.</a:t>
                      </a:r>
                      <a:endParaRPr lang="en-IN" dirty="0"/>
                    </a:p>
                  </a:txBody>
                  <a:tcPr/>
                </a:tc>
                <a:extLst>
                  <a:ext uri="{0D108BD9-81ED-4DB2-BD59-A6C34878D82A}">
                    <a16:rowId xmlns:a16="http://schemas.microsoft.com/office/drawing/2014/main" val="768398102"/>
                  </a:ext>
                </a:extLst>
              </a:tr>
            </a:tbl>
          </a:graphicData>
        </a:graphic>
      </p:graphicFrame>
    </p:spTree>
    <p:extLst>
      <p:ext uri="{BB962C8B-B14F-4D97-AF65-F5344CB8AC3E}">
        <p14:creationId xmlns:p14="http://schemas.microsoft.com/office/powerpoint/2010/main" val="1100265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1251E0-B9DD-020A-5D51-8B404F832D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C81F2C-2E6C-159F-0B13-F9740575DF83}"/>
              </a:ext>
            </a:extLst>
          </p:cNvPr>
          <p:cNvSpPr>
            <a:spLocks noGrp="1"/>
          </p:cNvSpPr>
          <p:nvPr>
            <p:ph type="title"/>
          </p:nvPr>
        </p:nvSpPr>
        <p:spPr/>
        <p:txBody>
          <a:bodyPr>
            <a:normAutofit/>
          </a:bodyPr>
          <a:lstStyle/>
          <a:p>
            <a:r>
              <a:rPr lang="en-IN" sz="4000" dirty="0"/>
              <a:t>Outcome of Literature Survey/</a:t>
            </a:r>
            <a:br>
              <a:rPr lang="en-IN" sz="4000" dirty="0"/>
            </a:br>
            <a:r>
              <a:rPr lang="en-IN" sz="4000" dirty="0"/>
              <a:t>Research Gap/Motivation</a:t>
            </a:r>
          </a:p>
        </p:txBody>
      </p:sp>
      <p:sp>
        <p:nvSpPr>
          <p:cNvPr id="4" name="Date Placeholder 3">
            <a:extLst>
              <a:ext uri="{FF2B5EF4-FFF2-40B4-BE49-F238E27FC236}">
                <a16:creationId xmlns:a16="http://schemas.microsoft.com/office/drawing/2014/main" id="{0DA6843B-4DAB-34CB-CB29-060EB0710644}"/>
              </a:ext>
            </a:extLst>
          </p:cNvPr>
          <p:cNvSpPr>
            <a:spLocks noGrp="1"/>
          </p:cNvSpPr>
          <p:nvPr>
            <p:ph type="dt" sz="half" idx="10"/>
          </p:nvPr>
        </p:nvSpPr>
        <p:spPr/>
        <p:txBody>
          <a:bodyPr/>
          <a:lstStyle/>
          <a:p>
            <a:fld id="{F4CC061B-AD44-4F64-8648-8169AD1184DF}" type="datetime1">
              <a:rPr lang="en-IN" smtClean="0"/>
              <a:t>09-06-2025</a:t>
            </a:fld>
            <a:endParaRPr lang="en-IN"/>
          </a:p>
        </p:txBody>
      </p:sp>
      <p:sp>
        <p:nvSpPr>
          <p:cNvPr id="5" name="Footer Placeholder 4">
            <a:extLst>
              <a:ext uri="{FF2B5EF4-FFF2-40B4-BE49-F238E27FC236}">
                <a16:creationId xmlns:a16="http://schemas.microsoft.com/office/drawing/2014/main" id="{0636976F-24C9-6100-1203-9A7E0ACD56EB}"/>
              </a:ext>
            </a:extLst>
          </p:cNvPr>
          <p:cNvSpPr>
            <a:spLocks noGrp="1"/>
          </p:cNvSpPr>
          <p:nvPr>
            <p:ph type="ftr" sz="quarter" idx="11"/>
          </p:nvPr>
        </p:nvSpPr>
        <p:spPr>
          <a:xfrm>
            <a:off x="2413686" y="6356350"/>
            <a:ext cx="6936260" cy="365125"/>
          </a:xfrm>
        </p:spPr>
        <p:txBody>
          <a:bodyPr/>
          <a:lstStyle/>
          <a:p>
            <a:r>
              <a:rPr lang="en-US" b="1" dirty="0"/>
              <a:t>Enhancing Threat Detection in Cloud Environments Through Temporal Anomaly Modeling</a:t>
            </a:r>
          </a:p>
          <a:p>
            <a:r>
              <a:rPr lang="en-US" dirty="0"/>
              <a:t> | Department of Information Science and Engineering</a:t>
            </a:r>
            <a:endParaRPr lang="en-IN" dirty="0"/>
          </a:p>
        </p:txBody>
      </p:sp>
      <p:sp>
        <p:nvSpPr>
          <p:cNvPr id="6" name="Slide Number Placeholder 5">
            <a:extLst>
              <a:ext uri="{FF2B5EF4-FFF2-40B4-BE49-F238E27FC236}">
                <a16:creationId xmlns:a16="http://schemas.microsoft.com/office/drawing/2014/main" id="{4E01633A-006D-6C42-CA1F-623F5A896A42}"/>
              </a:ext>
            </a:extLst>
          </p:cNvPr>
          <p:cNvSpPr>
            <a:spLocks noGrp="1"/>
          </p:cNvSpPr>
          <p:nvPr>
            <p:ph type="sldNum" sz="quarter" idx="12"/>
          </p:nvPr>
        </p:nvSpPr>
        <p:spPr/>
        <p:txBody>
          <a:bodyPr/>
          <a:lstStyle/>
          <a:p>
            <a:fld id="{1631108B-5D83-4953-8F3A-2D4544B1B95C}" type="slidenum">
              <a:rPr lang="en-IN" smtClean="0"/>
              <a:pPr/>
              <a:t>11</a:t>
            </a:fld>
            <a:endParaRPr lang="en-IN"/>
          </a:p>
        </p:txBody>
      </p:sp>
      <p:graphicFrame>
        <p:nvGraphicFramePr>
          <p:cNvPr id="8" name="Content Placeholder 7">
            <a:extLst>
              <a:ext uri="{FF2B5EF4-FFF2-40B4-BE49-F238E27FC236}">
                <a16:creationId xmlns:a16="http://schemas.microsoft.com/office/drawing/2014/main" id="{97CA5F30-0161-5B3D-72DB-81068C03E5BF}"/>
              </a:ext>
            </a:extLst>
          </p:cNvPr>
          <p:cNvGraphicFramePr>
            <a:graphicFrameLocks noGrp="1"/>
          </p:cNvGraphicFramePr>
          <p:nvPr>
            <p:ph idx="1"/>
            <p:extLst>
              <p:ext uri="{D42A27DB-BD31-4B8C-83A1-F6EECF244321}">
                <p14:modId xmlns:p14="http://schemas.microsoft.com/office/powerpoint/2010/main" val="1433897527"/>
              </p:ext>
            </p:extLst>
          </p:nvPr>
        </p:nvGraphicFramePr>
        <p:xfrm>
          <a:off x="471488" y="1574799"/>
          <a:ext cx="11314110" cy="4373101"/>
        </p:xfrm>
        <a:graphic>
          <a:graphicData uri="http://schemas.openxmlformats.org/drawingml/2006/table">
            <a:tbl>
              <a:tblPr firstRow="1" bandRow="1">
                <a:tableStyleId>{5C22544A-7EE6-4342-B048-85BDC9FD1C3A}</a:tableStyleId>
              </a:tblPr>
              <a:tblGrid>
                <a:gridCol w="591193">
                  <a:extLst>
                    <a:ext uri="{9D8B030D-6E8A-4147-A177-3AD203B41FA5}">
                      <a16:colId xmlns:a16="http://schemas.microsoft.com/office/drawing/2014/main" val="3359237551"/>
                    </a:ext>
                  </a:extLst>
                </a:gridCol>
                <a:gridCol w="2010033">
                  <a:extLst>
                    <a:ext uri="{9D8B030D-6E8A-4147-A177-3AD203B41FA5}">
                      <a16:colId xmlns:a16="http://schemas.microsoft.com/office/drawing/2014/main" val="946511224"/>
                    </a:ext>
                  </a:extLst>
                </a:gridCol>
                <a:gridCol w="3146854">
                  <a:extLst>
                    <a:ext uri="{9D8B030D-6E8A-4147-A177-3AD203B41FA5}">
                      <a16:colId xmlns:a16="http://schemas.microsoft.com/office/drawing/2014/main" val="1943465466"/>
                    </a:ext>
                  </a:extLst>
                </a:gridCol>
                <a:gridCol w="3303208">
                  <a:extLst>
                    <a:ext uri="{9D8B030D-6E8A-4147-A177-3AD203B41FA5}">
                      <a16:colId xmlns:a16="http://schemas.microsoft.com/office/drawing/2014/main" val="1920161079"/>
                    </a:ext>
                  </a:extLst>
                </a:gridCol>
                <a:gridCol w="2262822">
                  <a:extLst>
                    <a:ext uri="{9D8B030D-6E8A-4147-A177-3AD203B41FA5}">
                      <a16:colId xmlns:a16="http://schemas.microsoft.com/office/drawing/2014/main" val="263704481"/>
                    </a:ext>
                  </a:extLst>
                </a:gridCol>
              </a:tblGrid>
              <a:tr h="731796">
                <a:tc>
                  <a:txBody>
                    <a:bodyPr/>
                    <a:lstStyle/>
                    <a:p>
                      <a:r>
                        <a:rPr lang="en-US" dirty="0"/>
                        <a:t>Sr. No</a:t>
                      </a:r>
                      <a:endParaRPr lang="en-IN" dirty="0"/>
                    </a:p>
                  </a:txBody>
                  <a:tcPr/>
                </a:tc>
                <a:tc>
                  <a:txBody>
                    <a:bodyPr/>
                    <a:lstStyle/>
                    <a:p>
                      <a:r>
                        <a:rPr lang="en-US" dirty="0"/>
                        <a:t>Paper Title</a:t>
                      </a:r>
                      <a:endParaRPr lang="en-IN" dirty="0"/>
                    </a:p>
                  </a:txBody>
                  <a:tcPr/>
                </a:tc>
                <a:tc>
                  <a:txBody>
                    <a:bodyPr/>
                    <a:lstStyle/>
                    <a:p>
                      <a:r>
                        <a:rPr lang="en-US" dirty="0"/>
                        <a:t>Publication Details</a:t>
                      </a:r>
                      <a:endParaRPr lang="en-IN" dirty="0"/>
                    </a:p>
                  </a:txBody>
                  <a:tcPr/>
                </a:tc>
                <a:tc>
                  <a:txBody>
                    <a:bodyPr/>
                    <a:lstStyle/>
                    <a:p>
                      <a:r>
                        <a:rPr lang="en-US" dirty="0"/>
                        <a:t>Observation </a:t>
                      </a:r>
                      <a:endParaRPr lang="en-IN" dirty="0"/>
                    </a:p>
                  </a:txBody>
                  <a:tcPr/>
                </a:tc>
                <a:tc>
                  <a:txBody>
                    <a:bodyPr/>
                    <a:lstStyle/>
                    <a:p>
                      <a:r>
                        <a:rPr lang="en-US" dirty="0"/>
                        <a:t>Conclusion</a:t>
                      </a:r>
                      <a:endParaRPr lang="en-IN" dirty="0"/>
                    </a:p>
                  </a:txBody>
                  <a:tcPr/>
                </a:tc>
                <a:extLst>
                  <a:ext uri="{0D108BD9-81ED-4DB2-BD59-A6C34878D82A}">
                    <a16:rowId xmlns:a16="http://schemas.microsoft.com/office/drawing/2014/main" val="739135093"/>
                  </a:ext>
                </a:extLst>
              </a:tr>
              <a:tr h="3641305">
                <a:tc>
                  <a:txBody>
                    <a:bodyPr/>
                    <a:lstStyle/>
                    <a:p>
                      <a:r>
                        <a:rPr lang="en-US" dirty="0"/>
                        <a:t>7</a:t>
                      </a:r>
                      <a:endParaRPr lang="en-IN" dirty="0"/>
                    </a:p>
                  </a:txBody>
                  <a:tcPr/>
                </a:tc>
                <a:tc>
                  <a:txBody>
                    <a:bodyPr/>
                    <a:lstStyle/>
                    <a:p>
                      <a:r>
                        <a:rPr lang="en-US" sz="1800" kern="1200" dirty="0">
                          <a:solidFill>
                            <a:schemeClr val="dk1"/>
                          </a:solidFill>
                          <a:effectLst/>
                          <a:latin typeface="+mn-lt"/>
                          <a:ea typeface="+mn-ea"/>
                          <a:cs typeface="+mn-cs"/>
                        </a:rPr>
                        <a:t>Enhancing Cloud Data Center Security through Deep Learning: A Comparative Analysis of RNN, CNN, and LSTM Models for Anomaly and Intrusion Detection</a:t>
                      </a:r>
                      <a:endParaRPr lang="en-IN" dirty="0"/>
                    </a:p>
                  </a:txBody>
                  <a:tcPr/>
                </a:tc>
                <a:tc>
                  <a:txBody>
                    <a:bodyPr/>
                    <a:lstStyle/>
                    <a:p>
                      <a:r>
                        <a:rPr lang="en-IN" sz="1800" b="0" dirty="0"/>
                        <a:t>Shimaa A. Ahmed, Entisar H. Khalifa, Majid Nawaz, Faroug A. Abdalla, Ashraf F. A. Mahmoud, 2025</a:t>
                      </a:r>
                      <a:endParaRPr lang="en-IN" b="0" dirty="0"/>
                    </a:p>
                  </a:txBody>
                  <a:tcPr/>
                </a:tc>
                <a:tc>
                  <a:txBody>
                    <a:bodyPr/>
                    <a:lstStyle/>
                    <a:p>
                      <a:r>
                        <a:rPr lang="en-US" sz="1800" kern="1200" dirty="0">
                          <a:solidFill>
                            <a:schemeClr val="dk1"/>
                          </a:solidFill>
                          <a:effectLst/>
                          <a:latin typeface="+mn-lt"/>
                          <a:ea typeface="+mn-ea"/>
                          <a:cs typeface="+mn-cs"/>
                        </a:rPr>
                        <a:t>Deep learning models, especially LSTM, are very good at finding complicated problems in cloud data.</a:t>
                      </a:r>
                      <a:endParaRPr lang="en-IN" dirty="0"/>
                    </a:p>
                  </a:txBody>
                  <a:tcPr/>
                </a:tc>
                <a:tc>
                  <a:txBody>
                    <a:bodyPr/>
                    <a:lstStyle/>
                    <a:p>
                      <a:r>
                        <a:rPr lang="en-US" sz="1800" kern="1200" dirty="0">
                          <a:solidFill>
                            <a:schemeClr val="dk1"/>
                          </a:solidFill>
                          <a:effectLst/>
                          <a:latin typeface="+mn-lt"/>
                          <a:ea typeface="+mn-ea"/>
                          <a:cs typeface="+mn-cs"/>
                        </a:rPr>
                        <a:t>Works well but needs lots of data and computing power; can sometimes overfit the data.</a:t>
                      </a:r>
                      <a:endParaRPr lang="en-IN" dirty="0"/>
                    </a:p>
                  </a:txBody>
                  <a:tcPr/>
                </a:tc>
                <a:extLst>
                  <a:ext uri="{0D108BD9-81ED-4DB2-BD59-A6C34878D82A}">
                    <a16:rowId xmlns:a16="http://schemas.microsoft.com/office/drawing/2014/main" val="768398102"/>
                  </a:ext>
                </a:extLst>
              </a:tr>
            </a:tbl>
          </a:graphicData>
        </a:graphic>
      </p:graphicFrame>
    </p:spTree>
    <p:extLst>
      <p:ext uri="{BB962C8B-B14F-4D97-AF65-F5344CB8AC3E}">
        <p14:creationId xmlns:p14="http://schemas.microsoft.com/office/powerpoint/2010/main" val="2990020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B03D27-8716-BB59-989A-645B5740B5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4D69D3-8E8E-AADE-A8C8-6594A75EA8D2}"/>
              </a:ext>
            </a:extLst>
          </p:cNvPr>
          <p:cNvSpPr>
            <a:spLocks noGrp="1"/>
          </p:cNvSpPr>
          <p:nvPr>
            <p:ph type="title"/>
          </p:nvPr>
        </p:nvSpPr>
        <p:spPr/>
        <p:txBody>
          <a:bodyPr>
            <a:normAutofit/>
          </a:bodyPr>
          <a:lstStyle/>
          <a:p>
            <a:r>
              <a:rPr lang="en-IN" sz="4000" dirty="0"/>
              <a:t>Outcome of Literature Survey/</a:t>
            </a:r>
            <a:br>
              <a:rPr lang="en-IN" sz="4000" dirty="0"/>
            </a:br>
            <a:r>
              <a:rPr lang="en-IN" sz="4000" dirty="0"/>
              <a:t>Research Gap/Motivation</a:t>
            </a:r>
          </a:p>
        </p:txBody>
      </p:sp>
      <p:sp>
        <p:nvSpPr>
          <p:cNvPr id="4" name="Date Placeholder 3">
            <a:extLst>
              <a:ext uri="{FF2B5EF4-FFF2-40B4-BE49-F238E27FC236}">
                <a16:creationId xmlns:a16="http://schemas.microsoft.com/office/drawing/2014/main" id="{5A61E9FB-1A08-A60A-9EF5-1D90CC269040}"/>
              </a:ext>
            </a:extLst>
          </p:cNvPr>
          <p:cNvSpPr>
            <a:spLocks noGrp="1"/>
          </p:cNvSpPr>
          <p:nvPr>
            <p:ph type="dt" sz="half" idx="10"/>
          </p:nvPr>
        </p:nvSpPr>
        <p:spPr/>
        <p:txBody>
          <a:bodyPr/>
          <a:lstStyle/>
          <a:p>
            <a:fld id="{F4CC061B-AD44-4F64-8648-8169AD1184DF}" type="datetime1">
              <a:rPr lang="en-IN" smtClean="0"/>
              <a:t>09-06-2025</a:t>
            </a:fld>
            <a:endParaRPr lang="en-IN"/>
          </a:p>
        </p:txBody>
      </p:sp>
      <p:sp>
        <p:nvSpPr>
          <p:cNvPr id="5" name="Footer Placeholder 4">
            <a:extLst>
              <a:ext uri="{FF2B5EF4-FFF2-40B4-BE49-F238E27FC236}">
                <a16:creationId xmlns:a16="http://schemas.microsoft.com/office/drawing/2014/main" id="{D6D0C6A1-1E2F-BDB4-0449-B7334E55C84D}"/>
              </a:ext>
            </a:extLst>
          </p:cNvPr>
          <p:cNvSpPr>
            <a:spLocks noGrp="1"/>
          </p:cNvSpPr>
          <p:nvPr>
            <p:ph type="ftr" sz="quarter" idx="11"/>
          </p:nvPr>
        </p:nvSpPr>
        <p:spPr>
          <a:xfrm>
            <a:off x="2800865" y="6356350"/>
            <a:ext cx="6392562" cy="365125"/>
          </a:xfrm>
        </p:spPr>
        <p:txBody>
          <a:bodyPr/>
          <a:lstStyle/>
          <a:p>
            <a:r>
              <a:rPr lang="en-US" b="1" dirty="0"/>
              <a:t>Enhancing Threat Detection in Cloud Environments Through Temporal Anomaly Modeling</a:t>
            </a:r>
          </a:p>
          <a:p>
            <a:r>
              <a:rPr lang="en-US" dirty="0"/>
              <a:t> | Department of Information Science and Engineering</a:t>
            </a:r>
            <a:endParaRPr lang="en-IN" dirty="0"/>
          </a:p>
        </p:txBody>
      </p:sp>
      <p:sp>
        <p:nvSpPr>
          <p:cNvPr id="6" name="Slide Number Placeholder 5">
            <a:extLst>
              <a:ext uri="{FF2B5EF4-FFF2-40B4-BE49-F238E27FC236}">
                <a16:creationId xmlns:a16="http://schemas.microsoft.com/office/drawing/2014/main" id="{235F272A-13E5-734A-4A8E-5969D3337B06}"/>
              </a:ext>
            </a:extLst>
          </p:cNvPr>
          <p:cNvSpPr>
            <a:spLocks noGrp="1"/>
          </p:cNvSpPr>
          <p:nvPr>
            <p:ph type="sldNum" sz="quarter" idx="12"/>
          </p:nvPr>
        </p:nvSpPr>
        <p:spPr/>
        <p:txBody>
          <a:bodyPr/>
          <a:lstStyle/>
          <a:p>
            <a:fld id="{1631108B-5D83-4953-8F3A-2D4544B1B95C}" type="slidenum">
              <a:rPr lang="en-IN" smtClean="0"/>
              <a:pPr/>
              <a:t>12</a:t>
            </a:fld>
            <a:endParaRPr lang="en-IN"/>
          </a:p>
        </p:txBody>
      </p:sp>
      <p:sp>
        <p:nvSpPr>
          <p:cNvPr id="7" name="Content Placeholder 6">
            <a:extLst>
              <a:ext uri="{FF2B5EF4-FFF2-40B4-BE49-F238E27FC236}">
                <a16:creationId xmlns:a16="http://schemas.microsoft.com/office/drawing/2014/main" id="{87B1FB76-0387-B9C8-F6FD-5EE6D2045AA2}"/>
              </a:ext>
            </a:extLst>
          </p:cNvPr>
          <p:cNvSpPr>
            <a:spLocks noGrp="1"/>
          </p:cNvSpPr>
          <p:nvPr>
            <p:ph idx="1"/>
          </p:nvPr>
        </p:nvSpPr>
        <p:spPr/>
        <p:txBody>
          <a:bodyPr/>
          <a:lstStyle/>
          <a:p>
            <a:pPr marL="0" indent="0">
              <a:buNone/>
            </a:pPr>
            <a:r>
              <a:rPr lang="en-US" b="1" u="sng" dirty="0"/>
              <a:t>Insights Gained </a:t>
            </a:r>
            <a:r>
              <a:rPr lang="en-US" b="1" dirty="0"/>
              <a:t>:-</a:t>
            </a:r>
          </a:p>
          <a:p>
            <a:r>
              <a:rPr lang="en-US" dirty="0"/>
              <a:t>Static security systems are insufficient for modern cloud environments.</a:t>
            </a:r>
          </a:p>
          <a:p>
            <a:r>
              <a:rPr lang="en-US" dirty="0"/>
              <a:t>A real-time, adaptive threat detection system must handle </a:t>
            </a:r>
            <a:r>
              <a:rPr lang="en-US" b="1" dirty="0"/>
              <a:t>unlabeled data</a:t>
            </a:r>
            <a:r>
              <a:rPr lang="en-US" dirty="0"/>
              <a:t>, detect both </a:t>
            </a:r>
            <a:r>
              <a:rPr lang="en-US" b="1" dirty="0"/>
              <a:t>natural and adversarial drift</a:t>
            </a:r>
            <a:r>
              <a:rPr lang="en-US" dirty="0"/>
              <a:t>, and provide </a:t>
            </a:r>
            <a:r>
              <a:rPr lang="en-US" b="1" dirty="0"/>
              <a:t>interpretable outcomes</a:t>
            </a:r>
            <a:r>
              <a:rPr lang="en-US" dirty="0"/>
              <a:t>.</a:t>
            </a:r>
          </a:p>
          <a:p>
            <a:r>
              <a:rPr lang="en-US" dirty="0"/>
              <a:t>Concept drift remains a major hurdle, emphasizing the need for </a:t>
            </a:r>
            <a:r>
              <a:rPr lang="en-US" b="1" dirty="0"/>
              <a:t>drift-aware architectures</a:t>
            </a:r>
            <a:r>
              <a:rPr lang="en-US" dirty="0"/>
              <a:t> like ADDN (Adaptive Drift Detection Networks).</a:t>
            </a:r>
          </a:p>
          <a:p>
            <a:r>
              <a:rPr lang="en-US" dirty="0"/>
              <a:t>Successful implementations must consider not only </a:t>
            </a:r>
            <a:r>
              <a:rPr lang="en-US" b="1" dirty="0"/>
              <a:t>accuracy metrics</a:t>
            </a:r>
            <a:r>
              <a:rPr lang="en-US" dirty="0"/>
              <a:t> but also </a:t>
            </a:r>
            <a:r>
              <a:rPr lang="en-US" b="1" dirty="0"/>
              <a:t>system resource efficiency</a:t>
            </a:r>
            <a:r>
              <a:rPr lang="en-US" dirty="0"/>
              <a:t> and </a:t>
            </a:r>
            <a:r>
              <a:rPr lang="en-US" b="1" dirty="0"/>
              <a:t>scalability</a:t>
            </a:r>
            <a:r>
              <a:rPr lang="en-US" dirty="0"/>
              <a:t>.</a:t>
            </a:r>
          </a:p>
          <a:p>
            <a:endParaRPr lang="en-IN" dirty="0"/>
          </a:p>
        </p:txBody>
      </p:sp>
    </p:spTree>
    <p:extLst>
      <p:ext uri="{BB962C8B-B14F-4D97-AF65-F5344CB8AC3E}">
        <p14:creationId xmlns:p14="http://schemas.microsoft.com/office/powerpoint/2010/main" val="675418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6E95FF-E051-CEC0-3FF7-D274A3EE9E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0F6E4F-3239-A855-55F1-BB834CE37E6C}"/>
              </a:ext>
            </a:extLst>
          </p:cNvPr>
          <p:cNvSpPr>
            <a:spLocks noGrp="1"/>
          </p:cNvSpPr>
          <p:nvPr>
            <p:ph type="title"/>
          </p:nvPr>
        </p:nvSpPr>
        <p:spPr/>
        <p:txBody>
          <a:bodyPr>
            <a:normAutofit/>
          </a:bodyPr>
          <a:lstStyle/>
          <a:p>
            <a:r>
              <a:rPr lang="en-IN" sz="4000" dirty="0"/>
              <a:t>Outcome of Literature Survey/</a:t>
            </a:r>
            <a:br>
              <a:rPr lang="en-IN" sz="4000" dirty="0"/>
            </a:br>
            <a:r>
              <a:rPr lang="en-IN" sz="4000" dirty="0"/>
              <a:t>Research Gap/Motivation</a:t>
            </a:r>
          </a:p>
        </p:txBody>
      </p:sp>
      <p:sp>
        <p:nvSpPr>
          <p:cNvPr id="4" name="Date Placeholder 3">
            <a:extLst>
              <a:ext uri="{FF2B5EF4-FFF2-40B4-BE49-F238E27FC236}">
                <a16:creationId xmlns:a16="http://schemas.microsoft.com/office/drawing/2014/main" id="{D90FBC91-2C23-1156-526F-BA8CA847D9BE}"/>
              </a:ext>
            </a:extLst>
          </p:cNvPr>
          <p:cNvSpPr>
            <a:spLocks noGrp="1"/>
          </p:cNvSpPr>
          <p:nvPr>
            <p:ph type="dt" sz="half" idx="10"/>
          </p:nvPr>
        </p:nvSpPr>
        <p:spPr/>
        <p:txBody>
          <a:bodyPr/>
          <a:lstStyle/>
          <a:p>
            <a:fld id="{F4CC061B-AD44-4F64-8648-8169AD1184DF}" type="datetime1">
              <a:rPr lang="en-IN" smtClean="0"/>
              <a:t>09-06-2025</a:t>
            </a:fld>
            <a:endParaRPr lang="en-IN"/>
          </a:p>
        </p:txBody>
      </p:sp>
      <p:sp>
        <p:nvSpPr>
          <p:cNvPr id="5" name="Footer Placeholder 4">
            <a:extLst>
              <a:ext uri="{FF2B5EF4-FFF2-40B4-BE49-F238E27FC236}">
                <a16:creationId xmlns:a16="http://schemas.microsoft.com/office/drawing/2014/main" id="{19E1E841-518B-660E-708A-D53C35E6B66C}"/>
              </a:ext>
            </a:extLst>
          </p:cNvPr>
          <p:cNvSpPr>
            <a:spLocks noGrp="1"/>
          </p:cNvSpPr>
          <p:nvPr>
            <p:ph type="ftr" sz="quarter" idx="11"/>
          </p:nvPr>
        </p:nvSpPr>
        <p:spPr>
          <a:xfrm>
            <a:off x="2669059" y="6356350"/>
            <a:ext cx="6557319" cy="365125"/>
          </a:xfrm>
        </p:spPr>
        <p:txBody>
          <a:bodyPr/>
          <a:lstStyle/>
          <a:p>
            <a:r>
              <a:rPr lang="en-US" b="1" dirty="0"/>
              <a:t>Enhancing Threat Detection in Cloud Environments Through Temporal Anomaly Modeling</a:t>
            </a:r>
          </a:p>
          <a:p>
            <a:r>
              <a:rPr lang="en-US" dirty="0"/>
              <a:t> | Department of Information Science and Engineering</a:t>
            </a:r>
            <a:endParaRPr lang="en-IN" dirty="0"/>
          </a:p>
        </p:txBody>
      </p:sp>
      <p:sp>
        <p:nvSpPr>
          <p:cNvPr id="6" name="Slide Number Placeholder 5">
            <a:extLst>
              <a:ext uri="{FF2B5EF4-FFF2-40B4-BE49-F238E27FC236}">
                <a16:creationId xmlns:a16="http://schemas.microsoft.com/office/drawing/2014/main" id="{1A5FF8EB-A090-78E5-9159-8A1B253D7991}"/>
              </a:ext>
            </a:extLst>
          </p:cNvPr>
          <p:cNvSpPr>
            <a:spLocks noGrp="1"/>
          </p:cNvSpPr>
          <p:nvPr>
            <p:ph type="sldNum" sz="quarter" idx="12"/>
          </p:nvPr>
        </p:nvSpPr>
        <p:spPr/>
        <p:txBody>
          <a:bodyPr/>
          <a:lstStyle/>
          <a:p>
            <a:fld id="{1631108B-5D83-4953-8F3A-2D4544B1B95C}" type="slidenum">
              <a:rPr lang="en-IN" smtClean="0"/>
              <a:pPr/>
              <a:t>13</a:t>
            </a:fld>
            <a:endParaRPr lang="en-IN"/>
          </a:p>
        </p:txBody>
      </p:sp>
      <p:sp>
        <p:nvSpPr>
          <p:cNvPr id="7" name="Content Placeholder 6">
            <a:extLst>
              <a:ext uri="{FF2B5EF4-FFF2-40B4-BE49-F238E27FC236}">
                <a16:creationId xmlns:a16="http://schemas.microsoft.com/office/drawing/2014/main" id="{22B93711-F3F8-4A33-A93D-3A0436DECF50}"/>
              </a:ext>
            </a:extLst>
          </p:cNvPr>
          <p:cNvSpPr>
            <a:spLocks noGrp="1"/>
          </p:cNvSpPr>
          <p:nvPr>
            <p:ph idx="1"/>
          </p:nvPr>
        </p:nvSpPr>
        <p:spPr/>
        <p:txBody>
          <a:bodyPr/>
          <a:lstStyle/>
          <a:p>
            <a:pPr marL="0" indent="0">
              <a:buNone/>
            </a:pPr>
            <a:r>
              <a:rPr lang="en-US" b="1" u="sng" dirty="0"/>
              <a:t>Research Gap </a:t>
            </a:r>
            <a:r>
              <a:rPr lang="en-US" b="1" dirty="0"/>
              <a:t>:-</a:t>
            </a:r>
          </a:p>
          <a:p>
            <a:r>
              <a:rPr lang="en-US" dirty="0"/>
              <a:t>Most existing methods focus on detecting known attacks but are </a:t>
            </a:r>
            <a:r>
              <a:rPr lang="en-US" b="1" dirty="0"/>
              <a:t>inadequate in identifying emerging and stealthy threats</a:t>
            </a:r>
            <a:r>
              <a:rPr lang="en-US" dirty="0"/>
              <a:t>.</a:t>
            </a:r>
          </a:p>
          <a:p>
            <a:r>
              <a:rPr lang="en-US" b="1" dirty="0"/>
              <a:t>Few approaches consider concept drift</a:t>
            </a:r>
            <a:r>
              <a:rPr lang="en-US" dirty="0"/>
              <a:t> or provide a framework that adapts in real-time with minimal supervision.</a:t>
            </a:r>
          </a:p>
          <a:p>
            <a:r>
              <a:rPr lang="en-US" b="1" dirty="0"/>
              <a:t>Limited integration</a:t>
            </a:r>
            <a:r>
              <a:rPr lang="en-US" dirty="0"/>
              <a:t> of privacy-preserving methods like federated learning in cloud threat detection.</a:t>
            </a:r>
          </a:p>
          <a:p>
            <a:r>
              <a:rPr lang="en-US" dirty="0"/>
              <a:t>Lack of </a:t>
            </a:r>
            <a:r>
              <a:rPr lang="en-US" b="1" dirty="0"/>
              <a:t>comprehensive evaluation frameworks</a:t>
            </a:r>
            <a:r>
              <a:rPr lang="en-US" dirty="0"/>
              <a:t> that test models under </a:t>
            </a:r>
            <a:r>
              <a:rPr lang="en-US" b="1" dirty="0"/>
              <a:t>simulated cloud environments</a:t>
            </a:r>
            <a:r>
              <a:rPr lang="en-US" dirty="0"/>
              <a:t> with noise and real-world constraints.</a:t>
            </a:r>
          </a:p>
          <a:p>
            <a:pPr marL="0" indent="0">
              <a:buNone/>
            </a:pPr>
            <a:endParaRPr lang="en-IN" dirty="0"/>
          </a:p>
        </p:txBody>
      </p:sp>
    </p:spTree>
    <p:extLst>
      <p:ext uri="{BB962C8B-B14F-4D97-AF65-F5344CB8AC3E}">
        <p14:creationId xmlns:p14="http://schemas.microsoft.com/office/powerpoint/2010/main" val="3665309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D83B69-77C0-9955-D72B-F8C88AD983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E0B482-E360-40DB-7566-B70B9005E990}"/>
              </a:ext>
            </a:extLst>
          </p:cNvPr>
          <p:cNvSpPr>
            <a:spLocks noGrp="1"/>
          </p:cNvSpPr>
          <p:nvPr>
            <p:ph type="title"/>
          </p:nvPr>
        </p:nvSpPr>
        <p:spPr/>
        <p:txBody>
          <a:bodyPr>
            <a:normAutofit/>
          </a:bodyPr>
          <a:lstStyle/>
          <a:p>
            <a:r>
              <a:rPr lang="en-IN" sz="4000" dirty="0"/>
              <a:t>Outcome of Literature Survey/</a:t>
            </a:r>
            <a:br>
              <a:rPr lang="en-IN" sz="4000" dirty="0"/>
            </a:br>
            <a:r>
              <a:rPr lang="en-IN" sz="4000" dirty="0"/>
              <a:t>Research Gap/Motivation</a:t>
            </a:r>
          </a:p>
        </p:txBody>
      </p:sp>
      <p:sp>
        <p:nvSpPr>
          <p:cNvPr id="4" name="Date Placeholder 3">
            <a:extLst>
              <a:ext uri="{FF2B5EF4-FFF2-40B4-BE49-F238E27FC236}">
                <a16:creationId xmlns:a16="http://schemas.microsoft.com/office/drawing/2014/main" id="{72703E46-A369-E93E-4CA0-B2FBDB4DB31D}"/>
              </a:ext>
            </a:extLst>
          </p:cNvPr>
          <p:cNvSpPr>
            <a:spLocks noGrp="1"/>
          </p:cNvSpPr>
          <p:nvPr>
            <p:ph type="dt" sz="half" idx="10"/>
          </p:nvPr>
        </p:nvSpPr>
        <p:spPr/>
        <p:txBody>
          <a:bodyPr/>
          <a:lstStyle/>
          <a:p>
            <a:fld id="{F4CC061B-AD44-4F64-8648-8169AD1184DF}" type="datetime1">
              <a:rPr lang="en-IN" smtClean="0"/>
              <a:t>09-06-2025</a:t>
            </a:fld>
            <a:endParaRPr lang="en-IN"/>
          </a:p>
        </p:txBody>
      </p:sp>
      <p:sp>
        <p:nvSpPr>
          <p:cNvPr id="5" name="Footer Placeholder 4">
            <a:extLst>
              <a:ext uri="{FF2B5EF4-FFF2-40B4-BE49-F238E27FC236}">
                <a16:creationId xmlns:a16="http://schemas.microsoft.com/office/drawing/2014/main" id="{00267A52-F638-8315-E5D3-385B12A55411}"/>
              </a:ext>
            </a:extLst>
          </p:cNvPr>
          <p:cNvSpPr>
            <a:spLocks noGrp="1"/>
          </p:cNvSpPr>
          <p:nvPr>
            <p:ph type="ftr" sz="quarter" idx="11"/>
          </p:nvPr>
        </p:nvSpPr>
        <p:spPr>
          <a:xfrm>
            <a:off x="2866767" y="6356350"/>
            <a:ext cx="6343135" cy="365125"/>
          </a:xfrm>
        </p:spPr>
        <p:txBody>
          <a:bodyPr/>
          <a:lstStyle/>
          <a:p>
            <a:r>
              <a:rPr lang="en-US" b="1" dirty="0"/>
              <a:t>Enhancing Threat Detection in Cloud Environments Through Temporal Anomaly Modeling</a:t>
            </a:r>
          </a:p>
          <a:p>
            <a:r>
              <a:rPr lang="en-US" dirty="0"/>
              <a:t> | Department of Information Science and Engineering</a:t>
            </a:r>
            <a:endParaRPr lang="en-IN" dirty="0"/>
          </a:p>
        </p:txBody>
      </p:sp>
      <p:sp>
        <p:nvSpPr>
          <p:cNvPr id="6" name="Slide Number Placeholder 5">
            <a:extLst>
              <a:ext uri="{FF2B5EF4-FFF2-40B4-BE49-F238E27FC236}">
                <a16:creationId xmlns:a16="http://schemas.microsoft.com/office/drawing/2014/main" id="{2D74C997-4EFE-0D66-1E16-486670E7F9D2}"/>
              </a:ext>
            </a:extLst>
          </p:cNvPr>
          <p:cNvSpPr>
            <a:spLocks noGrp="1"/>
          </p:cNvSpPr>
          <p:nvPr>
            <p:ph type="sldNum" sz="quarter" idx="12"/>
          </p:nvPr>
        </p:nvSpPr>
        <p:spPr/>
        <p:txBody>
          <a:bodyPr/>
          <a:lstStyle/>
          <a:p>
            <a:fld id="{1631108B-5D83-4953-8F3A-2D4544B1B95C}" type="slidenum">
              <a:rPr lang="en-IN" smtClean="0"/>
              <a:pPr/>
              <a:t>14</a:t>
            </a:fld>
            <a:endParaRPr lang="en-IN"/>
          </a:p>
        </p:txBody>
      </p:sp>
      <p:sp>
        <p:nvSpPr>
          <p:cNvPr id="7" name="Content Placeholder 6">
            <a:extLst>
              <a:ext uri="{FF2B5EF4-FFF2-40B4-BE49-F238E27FC236}">
                <a16:creationId xmlns:a16="http://schemas.microsoft.com/office/drawing/2014/main" id="{7CF33A1E-D1A2-3F44-6A78-565A5F95DD68}"/>
              </a:ext>
            </a:extLst>
          </p:cNvPr>
          <p:cNvSpPr>
            <a:spLocks noGrp="1"/>
          </p:cNvSpPr>
          <p:nvPr>
            <p:ph idx="1"/>
          </p:nvPr>
        </p:nvSpPr>
        <p:spPr/>
        <p:txBody>
          <a:bodyPr>
            <a:normAutofit lnSpcReduction="10000"/>
          </a:bodyPr>
          <a:lstStyle/>
          <a:p>
            <a:pPr marL="0" indent="0">
              <a:buNone/>
            </a:pPr>
            <a:r>
              <a:rPr lang="en-US" b="1" u="sng" dirty="0"/>
              <a:t>Impact on Our Project </a:t>
            </a:r>
            <a:r>
              <a:rPr lang="en-US" b="1" dirty="0"/>
              <a:t>:-</a:t>
            </a:r>
          </a:p>
          <a:p>
            <a:r>
              <a:rPr lang="en-US" dirty="0"/>
              <a:t>The literature and insights strongly justify the proposed project direction. They provide:</a:t>
            </a:r>
          </a:p>
          <a:p>
            <a:r>
              <a:rPr lang="en-US" dirty="0"/>
              <a:t>A </a:t>
            </a:r>
            <a:r>
              <a:rPr lang="en-US" b="1" dirty="0"/>
              <a:t>clear rationale</a:t>
            </a:r>
            <a:r>
              <a:rPr lang="en-US" dirty="0"/>
              <a:t> for using LSTM based models for temporal anomaly detection.</a:t>
            </a:r>
          </a:p>
          <a:p>
            <a:r>
              <a:rPr lang="en-US" dirty="0"/>
              <a:t>Evidence that </a:t>
            </a:r>
            <a:r>
              <a:rPr lang="en-US" b="1" dirty="0"/>
              <a:t>adaptive frameworks and streaming data platforms</a:t>
            </a:r>
            <a:r>
              <a:rPr lang="en-US" dirty="0"/>
              <a:t> can handle evolving threats effectively.</a:t>
            </a:r>
          </a:p>
          <a:p>
            <a:r>
              <a:rPr lang="en-US" dirty="0"/>
              <a:t>The foundation to develop a </a:t>
            </a:r>
            <a:r>
              <a:rPr lang="en-US" b="1" dirty="0"/>
              <a:t>lightweight, drift-aware, and privacy-preserving system</a:t>
            </a:r>
            <a:r>
              <a:rPr lang="en-US" dirty="0"/>
              <a:t> suitable for real-time deployment in cloud environments.</a:t>
            </a:r>
          </a:p>
          <a:p>
            <a:pPr marL="0" indent="0">
              <a:buNone/>
            </a:pPr>
            <a:endParaRPr lang="en-IN" dirty="0"/>
          </a:p>
        </p:txBody>
      </p:sp>
    </p:spTree>
    <p:extLst>
      <p:ext uri="{BB962C8B-B14F-4D97-AF65-F5344CB8AC3E}">
        <p14:creationId xmlns:p14="http://schemas.microsoft.com/office/powerpoint/2010/main" val="2966616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9715EB-47A3-7899-205E-07F4B1C9F4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B236C4-96E8-16B8-BFE7-D90938DAF260}"/>
              </a:ext>
            </a:extLst>
          </p:cNvPr>
          <p:cNvSpPr>
            <a:spLocks noGrp="1"/>
          </p:cNvSpPr>
          <p:nvPr>
            <p:ph type="title"/>
          </p:nvPr>
        </p:nvSpPr>
        <p:spPr/>
        <p:txBody>
          <a:bodyPr>
            <a:normAutofit/>
          </a:bodyPr>
          <a:lstStyle/>
          <a:p>
            <a:r>
              <a:rPr lang="en-IN" sz="4000" dirty="0"/>
              <a:t>Outcome of Literature Survey/</a:t>
            </a:r>
            <a:br>
              <a:rPr lang="en-IN" sz="4000" dirty="0"/>
            </a:br>
            <a:r>
              <a:rPr lang="en-IN" sz="4000" dirty="0"/>
              <a:t>Research Gap/Motivation</a:t>
            </a:r>
          </a:p>
        </p:txBody>
      </p:sp>
      <p:sp>
        <p:nvSpPr>
          <p:cNvPr id="4" name="Date Placeholder 3">
            <a:extLst>
              <a:ext uri="{FF2B5EF4-FFF2-40B4-BE49-F238E27FC236}">
                <a16:creationId xmlns:a16="http://schemas.microsoft.com/office/drawing/2014/main" id="{16DE4FFB-6F76-BD04-578A-AACF76D233EE}"/>
              </a:ext>
            </a:extLst>
          </p:cNvPr>
          <p:cNvSpPr>
            <a:spLocks noGrp="1"/>
          </p:cNvSpPr>
          <p:nvPr>
            <p:ph type="dt" sz="half" idx="10"/>
          </p:nvPr>
        </p:nvSpPr>
        <p:spPr/>
        <p:txBody>
          <a:bodyPr/>
          <a:lstStyle/>
          <a:p>
            <a:fld id="{F4CC061B-AD44-4F64-8648-8169AD1184DF}" type="datetime1">
              <a:rPr lang="en-IN" smtClean="0"/>
              <a:t>09-06-2025</a:t>
            </a:fld>
            <a:endParaRPr lang="en-IN"/>
          </a:p>
        </p:txBody>
      </p:sp>
      <p:sp>
        <p:nvSpPr>
          <p:cNvPr id="5" name="Footer Placeholder 4">
            <a:extLst>
              <a:ext uri="{FF2B5EF4-FFF2-40B4-BE49-F238E27FC236}">
                <a16:creationId xmlns:a16="http://schemas.microsoft.com/office/drawing/2014/main" id="{CF714141-4A51-3EFE-A6BF-B0590E2190B6}"/>
              </a:ext>
            </a:extLst>
          </p:cNvPr>
          <p:cNvSpPr>
            <a:spLocks noGrp="1"/>
          </p:cNvSpPr>
          <p:nvPr>
            <p:ph type="ftr" sz="quarter" idx="11"/>
          </p:nvPr>
        </p:nvSpPr>
        <p:spPr>
          <a:xfrm>
            <a:off x="2734961" y="6356350"/>
            <a:ext cx="6540843" cy="365125"/>
          </a:xfrm>
        </p:spPr>
        <p:txBody>
          <a:bodyPr/>
          <a:lstStyle/>
          <a:p>
            <a:r>
              <a:rPr lang="en-US" b="1" dirty="0"/>
              <a:t>Enhancing Threat Detection in Cloud Environments Through Temporal Anomaly Modeling</a:t>
            </a:r>
          </a:p>
          <a:p>
            <a:r>
              <a:rPr lang="en-US" dirty="0"/>
              <a:t> | Department of Information Science and Engineering</a:t>
            </a:r>
            <a:endParaRPr lang="en-IN" dirty="0"/>
          </a:p>
        </p:txBody>
      </p:sp>
      <p:sp>
        <p:nvSpPr>
          <p:cNvPr id="6" name="Slide Number Placeholder 5">
            <a:extLst>
              <a:ext uri="{FF2B5EF4-FFF2-40B4-BE49-F238E27FC236}">
                <a16:creationId xmlns:a16="http://schemas.microsoft.com/office/drawing/2014/main" id="{8C5032E8-6874-A6C0-6C50-BBEF6C089F9C}"/>
              </a:ext>
            </a:extLst>
          </p:cNvPr>
          <p:cNvSpPr>
            <a:spLocks noGrp="1"/>
          </p:cNvSpPr>
          <p:nvPr>
            <p:ph type="sldNum" sz="quarter" idx="12"/>
          </p:nvPr>
        </p:nvSpPr>
        <p:spPr/>
        <p:txBody>
          <a:bodyPr/>
          <a:lstStyle/>
          <a:p>
            <a:fld id="{1631108B-5D83-4953-8F3A-2D4544B1B95C}" type="slidenum">
              <a:rPr lang="en-IN" smtClean="0"/>
              <a:pPr/>
              <a:t>15</a:t>
            </a:fld>
            <a:endParaRPr lang="en-IN"/>
          </a:p>
        </p:txBody>
      </p:sp>
      <p:sp>
        <p:nvSpPr>
          <p:cNvPr id="7" name="Content Placeholder 6">
            <a:extLst>
              <a:ext uri="{FF2B5EF4-FFF2-40B4-BE49-F238E27FC236}">
                <a16:creationId xmlns:a16="http://schemas.microsoft.com/office/drawing/2014/main" id="{B06BA9A9-12DE-8D02-27A9-18E241A6EBC1}"/>
              </a:ext>
            </a:extLst>
          </p:cNvPr>
          <p:cNvSpPr>
            <a:spLocks noGrp="1"/>
          </p:cNvSpPr>
          <p:nvPr>
            <p:ph idx="1"/>
          </p:nvPr>
        </p:nvSpPr>
        <p:spPr/>
        <p:txBody>
          <a:bodyPr>
            <a:normAutofit fontScale="92500" lnSpcReduction="10000"/>
          </a:bodyPr>
          <a:lstStyle/>
          <a:p>
            <a:pPr marL="0" indent="0">
              <a:buNone/>
            </a:pPr>
            <a:r>
              <a:rPr lang="en-US" b="1" u="sng" dirty="0"/>
              <a:t>Motivation</a:t>
            </a:r>
            <a:r>
              <a:rPr lang="en-US" b="1" dirty="0"/>
              <a:t> :-</a:t>
            </a:r>
          </a:p>
          <a:p>
            <a:r>
              <a:rPr lang="en-US" dirty="0"/>
              <a:t>The </a:t>
            </a:r>
            <a:r>
              <a:rPr lang="en-US" b="1" dirty="0"/>
              <a:t>growing sophistication of cloud-based cyberattacks</a:t>
            </a:r>
            <a:r>
              <a:rPr lang="en-US" dirty="0"/>
              <a:t>, combined with the inability of static models to cope with evolving behaviors, strongly motivates the project. As cloud environments grow more complex, there's a need for intelligent, self-updating systems that can:</a:t>
            </a:r>
          </a:p>
          <a:p>
            <a:r>
              <a:rPr lang="en-US" dirty="0"/>
              <a:t>Learn from data continuously,</a:t>
            </a:r>
          </a:p>
          <a:p>
            <a:r>
              <a:rPr lang="en-US" dirty="0"/>
              <a:t>React to adversarial tactics in real-time,</a:t>
            </a:r>
          </a:p>
          <a:p>
            <a:r>
              <a:rPr lang="en-US" dirty="0"/>
              <a:t>Ensure </a:t>
            </a:r>
            <a:r>
              <a:rPr lang="en-US" b="1" dirty="0"/>
              <a:t>privacy and compliance</a:t>
            </a:r>
            <a:r>
              <a:rPr lang="en-US" dirty="0"/>
              <a:t>, and</a:t>
            </a:r>
          </a:p>
          <a:p>
            <a:r>
              <a:rPr lang="en-US" dirty="0"/>
              <a:t>Provide actionable insights to users/developers.</a:t>
            </a:r>
          </a:p>
          <a:p>
            <a:r>
              <a:rPr lang="en-US" dirty="0"/>
              <a:t>This project aims to bridge the gap between academic solutions and practical, industry-level applications for cloud security.</a:t>
            </a:r>
          </a:p>
          <a:p>
            <a:endParaRPr lang="en-IN" dirty="0"/>
          </a:p>
        </p:txBody>
      </p:sp>
    </p:spTree>
    <p:extLst>
      <p:ext uri="{BB962C8B-B14F-4D97-AF65-F5344CB8AC3E}">
        <p14:creationId xmlns:p14="http://schemas.microsoft.com/office/powerpoint/2010/main" val="39077015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2955D-4048-47F6-9F91-2B426421BA40}"/>
              </a:ext>
            </a:extLst>
          </p:cNvPr>
          <p:cNvSpPr>
            <a:spLocks noGrp="1"/>
          </p:cNvSpPr>
          <p:nvPr>
            <p:ph type="title"/>
          </p:nvPr>
        </p:nvSpPr>
        <p:spPr/>
        <p:txBody>
          <a:bodyPr/>
          <a:lstStyle/>
          <a:p>
            <a:r>
              <a:rPr lang="en-IN" dirty="0"/>
              <a:t>Objectives</a:t>
            </a:r>
          </a:p>
        </p:txBody>
      </p:sp>
      <p:sp>
        <p:nvSpPr>
          <p:cNvPr id="4" name="Date Placeholder 3">
            <a:extLst>
              <a:ext uri="{FF2B5EF4-FFF2-40B4-BE49-F238E27FC236}">
                <a16:creationId xmlns:a16="http://schemas.microsoft.com/office/drawing/2014/main" id="{2AD9ADDB-E63B-45C2-AD03-2335355C7F51}"/>
              </a:ext>
            </a:extLst>
          </p:cNvPr>
          <p:cNvSpPr>
            <a:spLocks noGrp="1"/>
          </p:cNvSpPr>
          <p:nvPr>
            <p:ph type="dt" sz="half" idx="10"/>
          </p:nvPr>
        </p:nvSpPr>
        <p:spPr/>
        <p:txBody>
          <a:bodyPr/>
          <a:lstStyle/>
          <a:p>
            <a:fld id="{3D8192F2-3BB5-4B54-81EA-45F926E3F755}" type="datetime1">
              <a:rPr lang="en-IN" smtClean="0"/>
              <a:t>09-06-2025</a:t>
            </a:fld>
            <a:endParaRPr lang="en-IN"/>
          </a:p>
        </p:txBody>
      </p:sp>
      <p:sp>
        <p:nvSpPr>
          <p:cNvPr id="5" name="Footer Placeholder 4">
            <a:extLst>
              <a:ext uri="{FF2B5EF4-FFF2-40B4-BE49-F238E27FC236}">
                <a16:creationId xmlns:a16="http://schemas.microsoft.com/office/drawing/2014/main" id="{630BAF57-5DA4-4164-B4FB-5A679F988E7A}"/>
              </a:ext>
            </a:extLst>
          </p:cNvPr>
          <p:cNvSpPr>
            <a:spLocks noGrp="1"/>
          </p:cNvSpPr>
          <p:nvPr>
            <p:ph type="ftr" sz="quarter" idx="11"/>
          </p:nvPr>
        </p:nvSpPr>
        <p:spPr>
          <a:xfrm>
            <a:off x="2800865" y="6356350"/>
            <a:ext cx="6400800" cy="365125"/>
          </a:xfrm>
        </p:spPr>
        <p:txBody>
          <a:bodyPr/>
          <a:lstStyle/>
          <a:p>
            <a:r>
              <a:rPr lang="en-US" b="1" dirty="0"/>
              <a:t>Enhancing Threat Detection in Cloud Environments Through Temporal Anomaly Modeling</a:t>
            </a:r>
          </a:p>
          <a:p>
            <a:r>
              <a:rPr lang="en-US" dirty="0"/>
              <a:t> | Department of Information Science and Engineering</a:t>
            </a:r>
            <a:endParaRPr lang="en-IN" dirty="0"/>
          </a:p>
        </p:txBody>
      </p:sp>
      <p:sp>
        <p:nvSpPr>
          <p:cNvPr id="6" name="Slide Number Placeholder 5">
            <a:extLst>
              <a:ext uri="{FF2B5EF4-FFF2-40B4-BE49-F238E27FC236}">
                <a16:creationId xmlns:a16="http://schemas.microsoft.com/office/drawing/2014/main" id="{D23121CC-9E2C-47B3-9C7F-056C0A93858C}"/>
              </a:ext>
            </a:extLst>
          </p:cNvPr>
          <p:cNvSpPr>
            <a:spLocks noGrp="1"/>
          </p:cNvSpPr>
          <p:nvPr>
            <p:ph type="sldNum" sz="quarter" idx="12"/>
          </p:nvPr>
        </p:nvSpPr>
        <p:spPr/>
        <p:txBody>
          <a:bodyPr/>
          <a:lstStyle/>
          <a:p>
            <a:fld id="{1631108B-5D83-4953-8F3A-2D4544B1B95C}" type="slidenum">
              <a:rPr lang="en-IN" smtClean="0"/>
              <a:pPr/>
              <a:t>16</a:t>
            </a:fld>
            <a:endParaRPr lang="en-IN"/>
          </a:p>
        </p:txBody>
      </p:sp>
      <p:sp>
        <p:nvSpPr>
          <p:cNvPr id="7" name="Rectangle 1">
            <a:extLst>
              <a:ext uri="{FF2B5EF4-FFF2-40B4-BE49-F238E27FC236}">
                <a16:creationId xmlns:a16="http://schemas.microsoft.com/office/drawing/2014/main" id="{FC3847DC-D23B-FFD7-45BC-D9EC58B61C09}"/>
              </a:ext>
            </a:extLst>
          </p:cNvPr>
          <p:cNvSpPr>
            <a:spLocks noGrp="1" noChangeArrowheads="1"/>
          </p:cNvSpPr>
          <p:nvPr>
            <p:ph idx="1"/>
          </p:nvPr>
        </p:nvSpPr>
        <p:spPr bwMode="auto">
          <a:xfrm>
            <a:off x="438539" y="3053214"/>
            <a:ext cx="11280710" cy="15850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r>
              <a:rPr lang="en-US" sz="2000" dirty="0"/>
              <a:t>To improve threat detection accuracy in cloud environments</a:t>
            </a:r>
            <a:endParaRPr lang="en-IN" sz="2000" dirty="0"/>
          </a:p>
          <a:p>
            <a:pPr lvl="0"/>
            <a:r>
              <a:rPr lang="en-US" sz="2000" dirty="0"/>
              <a:t>To design and implement a temporal anomaly detection model</a:t>
            </a:r>
            <a:endParaRPr lang="en-IN" sz="2000" dirty="0"/>
          </a:p>
          <a:p>
            <a:pPr lvl="0"/>
            <a:r>
              <a:rPr lang="en-US" sz="2000" dirty="0"/>
              <a:t>To develop a real-time monitoring system</a:t>
            </a:r>
            <a:endParaRPr lang="en-IN" sz="2000" dirty="0"/>
          </a:p>
          <a:p>
            <a:pPr lvl="0"/>
            <a:r>
              <a:rPr lang="en-US" sz="2000" dirty="0"/>
              <a:t>To evaluate the scalability and performance</a:t>
            </a:r>
            <a:endParaRPr lang="en-IN" sz="2000" dirty="0"/>
          </a:p>
        </p:txBody>
      </p:sp>
    </p:spTree>
    <p:extLst>
      <p:ext uri="{BB962C8B-B14F-4D97-AF65-F5344CB8AC3E}">
        <p14:creationId xmlns:p14="http://schemas.microsoft.com/office/powerpoint/2010/main" val="479783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CDA2-0E73-4F11-9CB3-30EC46CF6971}"/>
              </a:ext>
            </a:extLst>
          </p:cNvPr>
          <p:cNvSpPr>
            <a:spLocks noGrp="1"/>
          </p:cNvSpPr>
          <p:nvPr>
            <p:ph type="title"/>
          </p:nvPr>
        </p:nvSpPr>
        <p:spPr/>
        <p:txBody>
          <a:bodyPr>
            <a:normAutofit/>
          </a:bodyPr>
          <a:lstStyle/>
          <a:p>
            <a:r>
              <a:rPr lang="en-IN" sz="3200" dirty="0"/>
              <a:t>Framework/Methodology</a:t>
            </a:r>
          </a:p>
        </p:txBody>
      </p:sp>
      <p:sp>
        <p:nvSpPr>
          <p:cNvPr id="3" name="Content Placeholder 2">
            <a:extLst>
              <a:ext uri="{FF2B5EF4-FFF2-40B4-BE49-F238E27FC236}">
                <a16:creationId xmlns:a16="http://schemas.microsoft.com/office/drawing/2014/main" id="{02EEC845-7719-46E8-B66A-185A89F4EE08}"/>
              </a:ext>
            </a:extLst>
          </p:cNvPr>
          <p:cNvSpPr>
            <a:spLocks noGrp="1"/>
          </p:cNvSpPr>
          <p:nvPr>
            <p:ph idx="1"/>
          </p:nvPr>
        </p:nvSpPr>
        <p:spPr/>
        <p:txBody>
          <a:bodyPr>
            <a:normAutofit fontScale="92500" lnSpcReduction="20000"/>
          </a:bodyPr>
          <a:lstStyle/>
          <a:p>
            <a:pPr>
              <a:buNone/>
            </a:pPr>
            <a:r>
              <a:rPr lang="en-IN" b="1" dirty="0"/>
              <a:t>1</a:t>
            </a:r>
            <a:r>
              <a:rPr lang="en-IN" sz="2400" b="1" dirty="0"/>
              <a:t>. Literature Review</a:t>
            </a:r>
          </a:p>
          <a:p>
            <a:pPr>
              <a:buFont typeface="Arial" panose="020B0604020202020204" pitchFamily="34" charset="0"/>
              <a:buChar char="•"/>
            </a:pPr>
            <a:r>
              <a:rPr lang="en-IN" sz="2400" dirty="0"/>
              <a:t>Study anomaly detection techniques (2015–2024)</a:t>
            </a:r>
          </a:p>
          <a:p>
            <a:pPr>
              <a:buFont typeface="Arial" panose="020B0604020202020204" pitchFamily="34" charset="0"/>
              <a:buChar char="•"/>
            </a:pPr>
            <a:r>
              <a:rPr lang="en-IN" sz="2400" dirty="0"/>
              <a:t>Categorize by method (ML, statistical, hybrid) &amp; platforms (Kafka, Spark)</a:t>
            </a:r>
          </a:p>
          <a:p>
            <a:pPr>
              <a:buFont typeface="Arial" panose="020B0604020202020204" pitchFamily="34" charset="0"/>
              <a:buChar char="•"/>
            </a:pPr>
            <a:r>
              <a:rPr lang="en-IN" sz="2400" dirty="0"/>
              <a:t>Identify gaps and challenges</a:t>
            </a:r>
          </a:p>
          <a:p>
            <a:pPr>
              <a:buNone/>
            </a:pPr>
            <a:r>
              <a:rPr lang="en-IN" sz="2400" b="1" dirty="0"/>
              <a:t>2. Framework Selection &amp; Implementation</a:t>
            </a:r>
          </a:p>
          <a:p>
            <a:pPr>
              <a:buFont typeface="Arial" panose="020B0604020202020204" pitchFamily="34" charset="0"/>
              <a:buChar char="•"/>
            </a:pPr>
            <a:r>
              <a:rPr lang="en-IN" sz="2400" dirty="0"/>
              <a:t>Evaluate real-time frameworks: </a:t>
            </a:r>
            <a:r>
              <a:rPr lang="en-IN" sz="2400" b="1" dirty="0"/>
              <a:t>Kafka</a:t>
            </a:r>
            <a:r>
              <a:rPr lang="en-IN" sz="2400" dirty="0"/>
              <a:t>, </a:t>
            </a:r>
            <a:r>
              <a:rPr lang="en-IN" sz="2400" b="1" dirty="0"/>
              <a:t>Flink</a:t>
            </a:r>
            <a:r>
              <a:rPr lang="en-IN" sz="2400" dirty="0"/>
              <a:t>, </a:t>
            </a:r>
            <a:r>
              <a:rPr lang="en-IN" sz="2400" b="1" dirty="0"/>
              <a:t>Spark Streaming</a:t>
            </a:r>
            <a:endParaRPr lang="en-IN" sz="2400" dirty="0"/>
          </a:p>
          <a:p>
            <a:pPr>
              <a:buFont typeface="Arial" panose="020B0604020202020204" pitchFamily="34" charset="0"/>
              <a:buChar char="•"/>
            </a:pPr>
            <a:r>
              <a:rPr lang="en-IN" sz="2400" dirty="0"/>
              <a:t>Build prototype systems for performance testing</a:t>
            </a:r>
          </a:p>
          <a:p>
            <a:pPr>
              <a:buNone/>
            </a:pPr>
            <a:r>
              <a:rPr lang="en-IN" sz="2400" b="1" dirty="0"/>
              <a:t>3. Algorithm Development</a:t>
            </a:r>
          </a:p>
          <a:p>
            <a:pPr>
              <a:buFont typeface="Arial" panose="020B0604020202020204" pitchFamily="34" charset="0"/>
              <a:buChar char="•"/>
            </a:pPr>
            <a:r>
              <a:rPr lang="en-IN" sz="2400" dirty="0"/>
              <a:t>Use </a:t>
            </a:r>
            <a:r>
              <a:rPr lang="en-IN" sz="2400" b="1" dirty="0"/>
              <a:t>supervised, unsupervised, and hybrid models</a:t>
            </a:r>
            <a:endParaRPr lang="en-IN" sz="2400" dirty="0"/>
          </a:p>
          <a:p>
            <a:pPr>
              <a:buFont typeface="Arial" panose="020B0604020202020204" pitchFamily="34" charset="0"/>
              <a:buChar char="•"/>
            </a:pPr>
            <a:r>
              <a:rPr lang="en-IN" sz="2400" dirty="0"/>
              <a:t>Integrate </a:t>
            </a:r>
            <a:r>
              <a:rPr lang="en-IN" sz="2400" b="1" dirty="0"/>
              <a:t>adaptive and reinforcement learning</a:t>
            </a:r>
            <a:endParaRPr lang="en-IN" sz="2400" dirty="0"/>
          </a:p>
          <a:p>
            <a:pPr>
              <a:buFont typeface="Arial" panose="020B0604020202020204" pitchFamily="34" charset="0"/>
              <a:buChar char="•"/>
            </a:pPr>
            <a:r>
              <a:rPr lang="en-IN" sz="2400" dirty="0"/>
              <a:t>Focus on dynamic and evolving threat detection</a:t>
            </a:r>
          </a:p>
          <a:p>
            <a:pPr marL="0" indent="0">
              <a:buNone/>
            </a:pPr>
            <a:endParaRPr lang="en-IN" dirty="0"/>
          </a:p>
        </p:txBody>
      </p:sp>
      <p:sp>
        <p:nvSpPr>
          <p:cNvPr id="4" name="Date Placeholder 3">
            <a:extLst>
              <a:ext uri="{FF2B5EF4-FFF2-40B4-BE49-F238E27FC236}">
                <a16:creationId xmlns:a16="http://schemas.microsoft.com/office/drawing/2014/main" id="{EDD1AF0E-7F72-413C-BDAA-452810338A31}"/>
              </a:ext>
            </a:extLst>
          </p:cNvPr>
          <p:cNvSpPr>
            <a:spLocks noGrp="1"/>
          </p:cNvSpPr>
          <p:nvPr>
            <p:ph type="dt" sz="half" idx="10"/>
          </p:nvPr>
        </p:nvSpPr>
        <p:spPr/>
        <p:txBody>
          <a:bodyPr/>
          <a:lstStyle/>
          <a:p>
            <a:fld id="{F361103B-8556-4EAC-BA8C-FF62AA6CDBEC}" type="datetime1">
              <a:rPr lang="en-IN" smtClean="0"/>
              <a:t>09-06-2025</a:t>
            </a:fld>
            <a:endParaRPr lang="en-IN"/>
          </a:p>
        </p:txBody>
      </p:sp>
      <p:sp>
        <p:nvSpPr>
          <p:cNvPr id="5" name="Footer Placeholder 4">
            <a:extLst>
              <a:ext uri="{FF2B5EF4-FFF2-40B4-BE49-F238E27FC236}">
                <a16:creationId xmlns:a16="http://schemas.microsoft.com/office/drawing/2014/main" id="{E8610276-E1B8-4481-B8DC-0D3CE74A7ED0}"/>
              </a:ext>
            </a:extLst>
          </p:cNvPr>
          <p:cNvSpPr>
            <a:spLocks noGrp="1"/>
          </p:cNvSpPr>
          <p:nvPr>
            <p:ph type="ftr" sz="quarter" idx="11"/>
          </p:nvPr>
        </p:nvSpPr>
        <p:spPr>
          <a:xfrm>
            <a:off x="3072714" y="6356350"/>
            <a:ext cx="6351372" cy="365125"/>
          </a:xfrm>
        </p:spPr>
        <p:txBody>
          <a:bodyPr/>
          <a:lstStyle/>
          <a:p>
            <a:r>
              <a:rPr lang="en-US" b="1" dirty="0"/>
              <a:t>Enhancing Threat Detection in Cloud Environments Through Temporal Anomaly Modeling</a:t>
            </a:r>
          </a:p>
          <a:p>
            <a:r>
              <a:rPr lang="en-US" dirty="0"/>
              <a:t> | Department of Information Science and Engineering</a:t>
            </a:r>
            <a:endParaRPr lang="en-IN" dirty="0"/>
          </a:p>
        </p:txBody>
      </p:sp>
      <p:sp>
        <p:nvSpPr>
          <p:cNvPr id="6" name="Slide Number Placeholder 5">
            <a:extLst>
              <a:ext uri="{FF2B5EF4-FFF2-40B4-BE49-F238E27FC236}">
                <a16:creationId xmlns:a16="http://schemas.microsoft.com/office/drawing/2014/main" id="{0C9AA3D2-FB95-4ED8-9775-1D2C0FC9008F}"/>
              </a:ext>
            </a:extLst>
          </p:cNvPr>
          <p:cNvSpPr>
            <a:spLocks noGrp="1"/>
          </p:cNvSpPr>
          <p:nvPr>
            <p:ph type="sldNum" sz="quarter" idx="12"/>
          </p:nvPr>
        </p:nvSpPr>
        <p:spPr/>
        <p:txBody>
          <a:bodyPr/>
          <a:lstStyle/>
          <a:p>
            <a:fld id="{1631108B-5D83-4953-8F3A-2D4544B1B95C}" type="slidenum">
              <a:rPr lang="en-IN" smtClean="0"/>
              <a:pPr/>
              <a:t>17</a:t>
            </a:fld>
            <a:endParaRPr lang="en-IN"/>
          </a:p>
        </p:txBody>
      </p:sp>
    </p:spTree>
    <p:extLst>
      <p:ext uri="{BB962C8B-B14F-4D97-AF65-F5344CB8AC3E}">
        <p14:creationId xmlns:p14="http://schemas.microsoft.com/office/powerpoint/2010/main" val="7952058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77ACD-943D-CFE2-A16C-2BA0F6B43A6B}"/>
              </a:ext>
            </a:extLst>
          </p:cNvPr>
          <p:cNvSpPr>
            <a:spLocks noGrp="1"/>
          </p:cNvSpPr>
          <p:nvPr>
            <p:ph type="title"/>
          </p:nvPr>
        </p:nvSpPr>
        <p:spPr/>
        <p:txBody>
          <a:bodyPr/>
          <a:lstStyle/>
          <a:p>
            <a:r>
              <a:rPr lang="en-IN" sz="4400" dirty="0"/>
              <a:t>Methodology</a:t>
            </a:r>
            <a:endParaRPr lang="en-IN" dirty="0"/>
          </a:p>
        </p:txBody>
      </p:sp>
      <p:sp>
        <p:nvSpPr>
          <p:cNvPr id="3" name="Content Placeholder 2">
            <a:extLst>
              <a:ext uri="{FF2B5EF4-FFF2-40B4-BE49-F238E27FC236}">
                <a16:creationId xmlns:a16="http://schemas.microsoft.com/office/drawing/2014/main" id="{6187B759-E8DC-8D73-ACBF-B096129A0BE6}"/>
              </a:ext>
            </a:extLst>
          </p:cNvPr>
          <p:cNvSpPr>
            <a:spLocks noGrp="1"/>
          </p:cNvSpPr>
          <p:nvPr>
            <p:ph idx="1"/>
          </p:nvPr>
        </p:nvSpPr>
        <p:spPr/>
        <p:txBody>
          <a:bodyPr>
            <a:noAutofit/>
          </a:bodyPr>
          <a:lstStyle/>
          <a:p>
            <a:pPr>
              <a:buNone/>
            </a:pPr>
            <a:r>
              <a:rPr lang="en-IN" sz="2000" b="1" dirty="0"/>
              <a:t>4. Data Collection &amp; Simulation</a:t>
            </a:r>
          </a:p>
          <a:p>
            <a:pPr>
              <a:buFont typeface="Arial" panose="020B0604020202020204" pitchFamily="34" charset="0"/>
              <a:buChar char="•"/>
            </a:pPr>
            <a:r>
              <a:rPr lang="en-IN" sz="2000" dirty="0"/>
              <a:t>Use datasets like </a:t>
            </a:r>
            <a:r>
              <a:rPr lang="en-IN" sz="2000" b="1" dirty="0"/>
              <a:t>NSL-KDD</a:t>
            </a:r>
            <a:r>
              <a:rPr lang="en-IN" sz="2000" dirty="0"/>
              <a:t>, </a:t>
            </a:r>
            <a:r>
              <a:rPr lang="en-IN" sz="2000" b="1" dirty="0"/>
              <a:t>CICIDS</a:t>
            </a:r>
            <a:endParaRPr lang="en-IN" sz="2000" dirty="0"/>
          </a:p>
          <a:p>
            <a:pPr>
              <a:buFont typeface="Arial" panose="020B0604020202020204" pitchFamily="34" charset="0"/>
              <a:buChar char="•"/>
            </a:pPr>
            <a:r>
              <a:rPr lang="en-IN" sz="2000" dirty="0"/>
              <a:t>Simulate cloud environments with varied behaviours and noise</a:t>
            </a:r>
          </a:p>
          <a:p>
            <a:pPr>
              <a:buNone/>
            </a:pPr>
            <a:r>
              <a:rPr lang="en-IN" sz="2000" b="1" dirty="0"/>
              <a:t>5. System Evaluation</a:t>
            </a:r>
          </a:p>
          <a:p>
            <a:pPr>
              <a:buFont typeface="Arial" panose="020B0604020202020204" pitchFamily="34" charset="0"/>
              <a:buChar char="•"/>
            </a:pPr>
            <a:r>
              <a:rPr lang="en-IN" sz="2000" dirty="0"/>
              <a:t>Measure: </a:t>
            </a:r>
            <a:r>
              <a:rPr lang="en-IN" sz="2000" b="1" dirty="0"/>
              <a:t>Accuracy</a:t>
            </a:r>
            <a:r>
              <a:rPr lang="en-IN" sz="2000" dirty="0"/>
              <a:t>, </a:t>
            </a:r>
            <a:r>
              <a:rPr lang="en-IN" sz="2000" b="1" dirty="0"/>
              <a:t>Precision</a:t>
            </a:r>
            <a:r>
              <a:rPr lang="en-IN" sz="2000" dirty="0"/>
              <a:t>, </a:t>
            </a:r>
            <a:r>
              <a:rPr lang="en-IN" sz="2000" b="1" dirty="0"/>
              <a:t>Recall</a:t>
            </a:r>
            <a:r>
              <a:rPr lang="en-IN" sz="2000" dirty="0"/>
              <a:t>, </a:t>
            </a:r>
            <a:r>
              <a:rPr lang="en-IN" sz="2000" b="1" dirty="0"/>
              <a:t>F1</a:t>
            </a:r>
            <a:r>
              <a:rPr lang="en-IN" sz="2000" dirty="0"/>
              <a:t>, </a:t>
            </a:r>
            <a:r>
              <a:rPr lang="en-IN" sz="2000" b="1" dirty="0"/>
              <a:t>ROC-AUC</a:t>
            </a:r>
            <a:endParaRPr lang="en-IN" sz="2000" dirty="0"/>
          </a:p>
          <a:p>
            <a:pPr>
              <a:buFont typeface="Arial" panose="020B0604020202020204" pitchFamily="34" charset="0"/>
              <a:buChar char="•"/>
            </a:pPr>
            <a:r>
              <a:rPr lang="en-IN" sz="2000" dirty="0"/>
              <a:t>Analyse resource usage, speed, and adaptability</a:t>
            </a:r>
          </a:p>
          <a:p>
            <a:pPr>
              <a:buNone/>
            </a:pPr>
            <a:r>
              <a:rPr lang="en-IN" sz="2000" b="1" dirty="0"/>
              <a:t>6. Security &amp; Privacy Assurance</a:t>
            </a:r>
          </a:p>
          <a:p>
            <a:pPr>
              <a:buFont typeface="Arial" panose="020B0604020202020204" pitchFamily="34" charset="0"/>
              <a:buChar char="•"/>
            </a:pPr>
            <a:r>
              <a:rPr lang="en-IN" sz="2000" dirty="0"/>
              <a:t>Apply </a:t>
            </a:r>
            <a:r>
              <a:rPr lang="en-IN" sz="2000" b="1" dirty="0"/>
              <a:t>Federated Learning</a:t>
            </a:r>
            <a:r>
              <a:rPr lang="en-IN" sz="2000" dirty="0"/>
              <a:t> to protect sensitive data</a:t>
            </a:r>
          </a:p>
          <a:p>
            <a:pPr>
              <a:buFont typeface="Arial" panose="020B0604020202020204" pitchFamily="34" charset="0"/>
              <a:buChar char="•"/>
            </a:pPr>
            <a:r>
              <a:rPr lang="en-IN" sz="2000" dirty="0"/>
              <a:t>Ensure compliance with </a:t>
            </a:r>
            <a:r>
              <a:rPr lang="en-IN" sz="2000" b="1" dirty="0"/>
              <a:t>GDPR</a:t>
            </a:r>
            <a:r>
              <a:rPr lang="en-IN" sz="2000" dirty="0"/>
              <a:t>, </a:t>
            </a:r>
            <a:r>
              <a:rPr lang="en-IN" sz="2000" b="1" dirty="0"/>
              <a:t>HIPAA</a:t>
            </a:r>
            <a:endParaRPr lang="en-IN" sz="2000" dirty="0"/>
          </a:p>
          <a:p>
            <a:pPr>
              <a:buFont typeface="Arial" panose="020B0604020202020204" pitchFamily="34" charset="0"/>
              <a:buChar char="•"/>
            </a:pPr>
            <a:r>
              <a:rPr lang="en-IN" sz="2000" dirty="0"/>
              <a:t>Use </a:t>
            </a:r>
            <a:r>
              <a:rPr lang="en-IN" sz="2000" b="1" dirty="0"/>
              <a:t>blockchain logging</a:t>
            </a:r>
            <a:r>
              <a:rPr lang="en-IN" sz="2000" dirty="0"/>
              <a:t> for anomaly traceability</a:t>
            </a:r>
          </a:p>
          <a:p>
            <a:pPr marL="0" indent="0">
              <a:buNone/>
            </a:pPr>
            <a:endParaRPr lang="en-IN" sz="1800" dirty="0"/>
          </a:p>
        </p:txBody>
      </p:sp>
      <p:sp>
        <p:nvSpPr>
          <p:cNvPr id="4" name="Date Placeholder 3">
            <a:extLst>
              <a:ext uri="{FF2B5EF4-FFF2-40B4-BE49-F238E27FC236}">
                <a16:creationId xmlns:a16="http://schemas.microsoft.com/office/drawing/2014/main" id="{CDE78ECC-313B-A677-2766-18F0F832681C}"/>
              </a:ext>
            </a:extLst>
          </p:cNvPr>
          <p:cNvSpPr>
            <a:spLocks noGrp="1"/>
          </p:cNvSpPr>
          <p:nvPr>
            <p:ph type="dt" sz="half" idx="10"/>
          </p:nvPr>
        </p:nvSpPr>
        <p:spPr/>
        <p:txBody>
          <a:bodyPr/>
          <a:lstStyle/>
          <a:p>
            <a:fld id="{64F878E6-5DE8-41D3-A3D4-164024813DEA}" type="datetime1">
              <a:rPr lang="en-IN" smtClean="0"/>
              <a:t>09-06-2025</a:t>
            </a:fld>
            <a:endParaRPr lang="en-IN"/>
          </a:p>
        </p:txBody>
      </p:sp>
      <p:sp>
        <p:nvSpPr>
          <p:cNvPr id="5" name="Footer Placeholder 4">
            <a:extLst>
              <a:ext uri="{FF2B5EF4-FFF2-40B4-BE49-F238E27FC236}">
                <a16:creationId xmlns:a16="http://schemas.microsoft.com/office/drawing/2014/main" id="{FAE8DB1E-D43E-44A2-1D4E-B62B910D42A1}"/>
              </a:ext>
            </a:extLst>
          </p:cNvPr>
          <p:cNvSpPr>
            <a:spLocks noGrp="1"/>
          </p:cNvSpPr>
          <p:nvPr>
            <p:ph type="ftr" sz="quarter" idx="11"/>
          </p:nvPr>
        </p:nvSpPr>
        <p:spPr>
          <a:xfrm>
            <a:off x="2685535" y="6356350"/>
            <a:ext cx="6787979" cy="365125"/>
          </a:xfrm>
        </p:spPr>
        <p:txBody>
          <a:bodyPr/>
          <a:lstStyle/>
          <a:p>
            <a:r>
              <a:rPr lang="en-US" b="1" dirty="0"/>
              <a:t>Enhancing Threat Detection in Cloud Environments Through Temporal Anomaly Modeling</a:t>
            </a:r>
          </a:p>
          <a:p>
            <a:r>
              <a:rPr lang="en-US" dirty="0"/>
              <a:t> | Department of Information Science and Engineering</a:t>
            </a:r>
            <a:endParaRPr lang="en-IN" dirty="0"/>
          </a:p>
        </p:txBody>
      </p:sp>
      <p:sp>
        <p:nvSpPr>
          <p:cNvPr id="6" name="Slide Number Placeholder 5">
            <a:extLst>
              <a:ext uri="{FF2B5EF4-FFF2-40B4-BE49-F238E27FC236}">
                <a16:creationId xmlns:a16="http://schemas.microsoft.com/office/drawing/2014/main" id="{1819CA92-C1C9-3FB4-AAAA-D2AAB8E9735F}"/>
              </a:ext>
            </a:extLst>
          </p:cNvPr>
          <p:cNvSpPr>
            <a:spLocks noGrp="1"/>
          </p:cNvSpPr>
          <p:nvPr>
            <p:ph type="sldNum" sz="quarter" idx="12"/>
          </p:nvPr>
        </p:nvSpPr>
        <p:spPr/>
        <p:txBody>
          <a:bodyPr/>
          <a:lstStyle/>
          <a:p>
            <a:fld id="{1631108B-5D83-4953-8F3A-2D4544B1B95C}" type="slidenum">
              <a:rPr lang="en-IN" smtClean="0"/>
              <a:pPr/>
              <a:t>18</a:t>
            </a:fld>
            <a:endParaRPr lang="en-IN"/>
          </a:p>
        </p:txBody>
      </p:sp>
    </p:spTree>
    <p:extLst>
      <p:ext uri="{BB962C8B-B14F-4D97-AF65-F5344CB8AC3E}">
        <p14:creationId xmlns:p14="http://schemas.microsoft.com/office/powerpoint/2010/main" val="40123513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76FB78-CEB3-1CE1-E6CD-FAFEEDE699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EBAC6B-A425-981A-E7AB-7675E9B329A0}"/>
              </a:ext>
            </a:extLst>
          </p:cNvPr>
          <p:cNvSpPr>
            <a:spLocks noGrp="1"/>
          </p:cNvSpPr>
          <p:nvPr>
            <p:ph type="title"/>
          </p:nvPr>
        </p:nvSpPr>
        <p:spPr/>
        <p:txBody>
          <a:bodyPr/>
          <a:lstStyle/>
          <a:p>
            <a:r>
              <a:rPr lang="en-IN" sz="4400" dirty="0"/>
              <a:t>Methodology</a:t>
            </a:r>
            <a:endParaRPr lang="en-IN" dirty="0"/>
          </a:p>
        </p:txBody>
      </p:sp>
      <p:sp>
        <p:nvSpPr>
          <p:cNvPr id="3" name="Content Placeholder 2">
            <a:extLst>
              <a:ext uri="{FF2B5EF4-FFF2-40B4-BE49-F238E27FC236}">
                <a16:creationId xmlns:a16="http://schemas.microsoft.com/office/drawing/2014/main" id="{4EA769F6-0983-8F28-56B9-60201EFA4E9D}"/>
              </a:ext>
            </a:extLst>
          </p:cNvPr>
          <p:cNvSpPr>
            <a:spLocks noGrp="1"/>
          </p:cNvSpPr>
          <p:nvPr>
            <p:ph idx="1"/>
          </p:nvPr>
        </p:nvSpPr>
        <p:spPr/>
        <p:txBody>
          <a:bodyPr>
            <a:normAutofit fontScale="85000" lnSpcReduction="20000"/>
          </a:bodyPr>
          <a:lstStyle/>
          <a:p>
            <a:pPr>
              <a:buNone/>
            </a:pPr>
            <a:r>
              <a:rPr lang="en-IN" sz="2600" b="1" dirty="0"/>
              <a:t>7. Comparative Analysis</a:t>
            </a:r>
          </a:p>
          <a:p>
            <a:pPr>
              <a:buFont typeface="Arial" panose="020B0604020202020204" pitchFamily="34" charset="0"/>
              <a:buChar char="•"/>
            </a:pPr>
            <a:r>
              <a:rPr lang="en-IN" sz="2600" dirty="0"/>
              <a:t>Benchmark against existing methods</a:t>
            </a:r>
          </a:p>
          <a:p>
            <a:pPr>
              <a:buFont typeface="Arial" panose="020B0604020202020204" pitchFamily="34" charset="0"/>
              <a:buChar char="•"/>
            </a:pPr>
            <a:r>
              <a:rPr lang="en-IN" sz="2600" dirty="0"/>
              <a:t>Evaluate performance, scalability, and resource usage</a:t>
            </a:r>
          </a:p>
          <a:p>
            <a:pPr>
              <a:buNone/>
            </a:pPr>
            <a:r>
              <a:rPr lang="en-IN" sz="2600" b="1" dirty="0"/>
              <a:t>8. Real-World Deployment</a:t>
            </a:r>
          </a:p>
          <a:p>
            <a:pPr>
              <a:buFont typeface="Arial" panose="020B0604020202020204" pitchFamily="34" charset="0"/>
              <a:buChar char="•"/>
            </a:pPr>
            <a:r>
              <a:rPr lang="en-IN" sz="2600" dirty="0"/>
              <a:t>Collaborate with industry partners</a:t>
            </a:r>
          </a:p>
          <a:p>
            <a:pPr>
              <a:buFont typeface="Arial" panose="020B0604020202020204" pitchFamily="34" charset="0"/>
              <a:buChar char="•"/>
            </a:pPr>
            <a:r>
              <a:rPr lang="en-IN" sz="2600" dirty="0"/>
              <a:t>Apply in scenarios like </a:t>
            </a:r>
            <a:r>
              <a:rPr lang="en-IN" sz="2600" b="1" dirty="0"/>
              <a:t>fraud detection</a:t>
            </a:r>
            <a:r>
              <a:rPr lang="en-IN" sz="2600" dirty="0"/>
              <a:t> or </a:t>
            </a:r>
            <a:r>
              <a:rPr lang="en-IN" sz="2600" b="1" dirty="0"/>
              <a:t>intrusion prevention</a:t>
            </a:r>
            <a:endParaRPr lang="en-IN" sz="2600" dirty="0"/>
          </a:p>
          <a:p>
            <a:pPr>
              <a:buNone/>
            </a:pPr>
            <a:r>
              <a:rPr lang="en-IN" sz="2600" b="1" dirty="0"/>
              <a:t>9. Iterative Refinement</a:t>
            </a:r>
          </a:p>
          <a:p>
            <a:pPr>
              <a:buFont typeface="Arial" panose="020B0604020202020204" pitchFamily="34" charset="0"/>
              <a:buChar char="•"/>
            </a:pPr>
            <a:r>
              <a:rPr lang="en-IN" sz="2600" dirty="0"/>
              <a:t>Use </a:t>
            </a:r>
            <a:r>
              <a:rPr lang="en-IN" sz="2600" b="1" dirty="0"/>
              <a:t>agile methods</a:t>
            </a:r>
            <a:r>
              <a:rPr lang="en-IN" sz="2600" dirty="0"/>
              <a:t> for continuous updates</a:t>
            </a:r>
          </a:p>
          <a:p>
            <a:pPr>
              <a:buFont typeface="Arial" panose="020B0604020202020204" pitchFamily="34" charset="0"/>
              <a:buChar char="•"/>
            </a:pPr>
            <a:r>
              <a:rPr lang="en-IN" sz="2600" dirty="0"/>
              <a:t>Improve based on system testing &amp; user feedback</a:t>
            </a:r>
          </a:p>
          <a:p>
            <a:pPr>
              <a:buNone/>
            </a:pPr>
            <a:r>
              <a:rPr lang="en-IN" sz="2600" b="1" dirty="0"/>
              <a:t>10. Documentation &amp; Knowledge Sharing</a:t>
            </a:r>
          </a:p>
          <a:p>
            <a:pPr>
              <a:buFont typeface="Arial" panose="020B0604020202020204" pitchFamily="34" charset="0"/>
              <a:buChar char="•"/>
            </a:pPr>
            <a:r>
              <a:rPr lang="en-IN" sz="2600" dirty="0"/>
              <a:t>Publish results in conferences and journals</a:t>
            </a:r>
          </a:p>
          <a:p>
            <a:pPr>
              <a:buFont typeface="Arial" panose="020B0604020202020204" pitchFamily="34" charset="0"/>
              <a:buChar char="•"/>
            </a:pPr>
            <a:r>
              <a:rPr lang="en-IN" sz="2600" dirty="0"/>
              <a:t>Create </a:t>
            </a:r>
            <a:r>
              <a:rPr lang="en-IN" sz="2600" b="1" dirty="0"/>
              <a:t>open-source tools</a:t>
            </a:r>
            <a:r>
              <a:rPr lang="en-IN" sz="2600" dirty="0"/>
              <a:t> to encourage adoption</a:t>
            </a:r>
          </a:p>
          <a:p>
            <a:pPr>
              <a:buFont typeface="Arial" panose="020B0604020202020204" pitchFamily="34" charset="0"/>
              <a:buChar char="•"/>
            </a:pPr>
            <a:endParaRPr lang="en-IN" dirty="0"/>
          </a:p>
          <a:p>
            <a:endParaRPr lang="en-IN" dirty="0"/>
          </a:p>
        </p:txBody>
      </p:sp>
      <p:sp>
        <p:nvSpPr>
          <p:cNvPr id="4" name="Date Placeholder 3">
            <a:extLst>
              <a:ext uri="{FF2B5EF4-FFF2-40B4-BE49-F238E27FC236}">
                <a16:creationId xmlns:a16="http://schemas.microsoft.com/office/drawing/2014/main" id="{6D256326-B1E1-510C-2107-67017B61C41D}"/>
              </a:ext>
            </a:extLst>
          </p:cNvPr>
          <p:cNvSpPr>
            <a:spLocks noGrp="1"/>
          </p:cNvSpPr>
          <p:nvPr>
            <p:ph type="dt" sz="half" idx="10"/>
          </p:nvPr>
        </p:nvSpPr>
        <p:spPr/>
        <p:txBody>
          <a:bodyPr/>
          <a:lstStyle/>
          <a:p>
            <a:fld id="{64F878E6-5DE8-41D3-A3D4-164024813DEA}" type="datetime1">
              <a:rPr lang="en-IN" smtClean="0"/>
              <a:t>09-06-2025</a:t>
            </a:fld>
            <a:endParaRPr lang="en-IN"/>
          </a:p>
        </p:txBody>
      </p:sp>
      <p:sp>
        <p:nvSpPr>
          <p:cNvPr id="5" name="Footer Placeholder 4">
            <a:extLst>
              <a:ext uri="{FF2B5EF4-FFF2-40B4-BE49-F238E27FC236}">
                <a16:creationId xmlns:a16="http://schemas.microsoft.com/office/drawing/2014/main" id="{A12BE62F-4B31-189C-668A-8EAE7E2611BA}"/>
              </a:ext>
            </a:extLst>
          </p:cNvPr>
          <p:cNvSpPr>
            <a:spLocks noGrp="1"/>
          </p:cNvSpPr>
          <p:nvPr>
            <p:ph type="ftr" sz="quarter" idx="11"/>
          </p:nvPr>
        </p:nvSpPr>
        <p:spPr>
          <a:xfrm>
            <a:off x="2413686" y="6356350"/>
            <a:ext cx="7356390" cy="365125"/>
          </a:xfrm>
        </p:spPr>
        <p:txBody>
          <a:bodyPr/>
          <a:lstStyle/>
          <a:p>
            <a:r>
              <a:rPr lang="en-US" b="1" dirty="0"/>
              <a:t>Enhancing Threat Detection in Cloud Environments Through Temporal Anomaly Modeling</a:t>
            </a:r>
          </a:p>
          <a:p>
            <a:r>
              <a:rPr lang="en-US" dirty="0"/>
              <a:t> | Department of Information Science and Engineering</a:t>
            </a:r>
            <a:endParaRPr lang="en-IN" dirty="0"/>
          </a:p>
        </p:txBody>
      </p:sp>
      <p:sp>
        <p:nvSpPr>
          <p:cNvPr id="6" name="Slide Number Placeholder 5">
            <a:extLst>
              <a:ext uri="{FF2B5EF4-FFF2-40B4-BE49-F238E27FC236}">
                <a16:creationId xmlns:a16="http://schemas.microsoft.com/office/drawing/2014/main" id="{81505F0E-6546-5E0C-601D-53EC5D36121D}"/>
              </a:ext>
            </a:extLst>
          </p:cNvPr>
          <p:cNvSpPr>
            <a:spLocks noGrp="1"/>
          </p:cNvSpPr>
          <p:nvPr>
            <p:ph type="sldNum" sz="quarter" idx="12"/>
          </p:nvPr>
        </p:nvSpPr>
        <p:spPr/>
        <p:txBody>
          <a:bodyPr/>
          <a:lstStyle/>
          <a:p>
            <a:fld id="{1631108B-5D83-4953-8F3A-2D4544B1B95C}" type="slidenum">
              <a:rPr lang="en-IN" smtClean="0"/>
              <a:pPr/>
              <a:t>19</a:t>
            </a:fld>
            <a:endParaRPr lang="en-IN"/>
          </a:p>
        </p:txBody>
      </p:sp>
    </p:spTree>
    <p:extLst>
      <p:ext uri="{BB962C8B-B14F-4D97-AF65-F5344CB8AC3E}">
        <p14:creationId xmlns:p14="http://schemas.microsoft.com/office/powerpoint/2010/main" val="3024029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A97EF-CB46-47EC-94F8-34CAA3691C9C}"/>
              </a:ext>
            </a:extLst>
          </p:cNvPr>
          <p:cNvSpPr>
            <a:spLocks noGrp="1"/>
          </p:cNvSpPr>
          <p:nvPr>
            <p:ph type="title"/>
          </p:nvPr>
        </p:nvSpPr>
        <p:spPr/>
        <p:txBody>
          <a:bodyPr/>
          <a:lstStyle/>
          <a:p>
            <a:r>
              <a:rPr lang="en-IN" dirty="0"/>
              <a:t>Contents</a:t>
            </a:r>
          </a:p>
        </p:txBody>
      </p:sp>
      <p:sp>
        <p:nvSpPr>
          <p:cNvPr id="3" name="Content Placeholder 2">
            <a:extLst>
              <a:ext uri="{FF2B5EF4-FFF2-40B4-BE49-F238E27FC236}">
                <a16:creationId xmlns:a16="http://schemas.microsoft.com/office/drawing/2014/main" id="{6D705548-875B-4EED-9CEB-936D0E80DF59}"/>
              </a:ext>
            </a:extLst>
          </p:cNvPr>
          <p:cNvSpPr>
            <a:spLocks noGrp="1"/>
          </p:cNvSpPr>
          <p:nvPr>
            <p:ph idx="1"/>
          </p:nvPr>
        </p:nvSpPr>
        <p:spPr/>
        <p:txBody>
          <a:bodyPr>
            <a:normAutofit/>
          </a:bodyPr>
          <a:lstStyle/>
          <a:p>
            <a:pPr marL="469900" indent="-457200">
              <a:lnSpc>
                <a:spcPct val="100000"/>
              </a:lnSpc>
              <a:spcBef>
                <a:spcPts val="1600"/>
              </a:spcBef>
              <a:buSzPct val="64285"/>
              <a:buFont typeface="Wingdings" panose="05000000000000000000" pitchFamily="2" charset="2"/>
              <a:buChar char="v"/>
              <a:tabLst>
                <a:tab pos="469265" algn="l"/>
              </a:tabLst>
            </a:pPr>
            <a:r>
              <a:rPr lang="en-US" sz="2800" spc="-10" dirty="0">
                <a:latin typeface="Arial"/>
                <a:cs typeface="Arial"/>
              </a:rPr>
              <a:t>Introduction</a:t>
            </a:r>
            <a:endParaRPr lang="en-US" sz="2800" dirty="0">
              <a:latin typeface="Arial"/>
              <a:cs typeface="Arial"/>
            </a:endParaRPr>
          </a:p>
          <a:p>
            <a:pPr marL="469900" indent="-457200">
              <a:lnSpc>
                <a:spcPct val="100000"/>
              </a:lnSpc>
              <a:spcBef>
                <a:spcPts val="1505"/>
              </a:spcBef>
              <a:buSzPct val="64285"/>
              <a:buFont typeface="Wingdings" panose="05000000000000000000" pitchFamily="2" charset="2"/>
              <a:buChar char="v"/>
              <a:tabLst>
                <a:tab pos="469265" algn="l"/>
              </a:tabLst>
            </a:pPr>
            <a:r>
              <a:rPr lang="en-US" sz="2800" dirty="0">
                <a:latin typeface="Arial"/>
                <a:cs typeface="Arial"/>
              </a:rPr>
              <a:t>Literature</a:t>
            </a:r>
            <a:r>
              <a:rPr lang="en-US" sz="2800" spc="-170" dirty="0">
                <a:latin typeface="Arial"/>
                <a:cs typeface="Arial"/>
              </a:rPr>
              <a:t> </a:t>
            </a:r>
            <a:r>
              <a:rPr lang="en-US" spc="-10" dirty="0">
                <a:latin typeface="Arial"/>
                <a:cs typeface="Arial"/>
              </a:rPr>
              <a:t>Review</a:t>
            </a:r>
            <a:endParaRPr lang="en-US" sz="2800" dirty="0">
              <a:latin typeface="Arial"/>
              <a:cs typeface="Arial"/>
            </a:endParaRPr>
          </a:p>
          <a:p>
            <a:pPr marL="469900" indent="-457200">
              <a:lnSpc>
                <a:spcPct val="100000"/>
              </a:lnSpc>
              <a:spcBef>
                <a:spcPts val="1505"/>
              </a:spcBef>
              <a:buSzPct val="64285"/>
              <a:buFont typeface="Wingdings" panose="05000000000000000000" pitchFamily="2" charset="2"/>
              <a:buChar char="v"/>
              <a:tabLst>
                <a:tab pos="469265" algn="l"/>
              </a:tabLst>
            </a:pPr>
            <a:r>
              <a:rPr lang="en-US" sz="2800" dirty="0">
                <a:latin typeface="Arial"/>
                <a:cs typeface="Arial"/>
              </a:rPr>
              <a:t>Outcome</a:t>
            </a:r>
            <a:r>
              <a:rPr lang="en-US" sz="2800" spc="-95" dirty="0">
                <a:latin typeface="Arial"/>
                <a:cs typeface="Arial"/>
              </a:rPr>
              <a:t> </a:t>
            </a:r>
            <a:r>
              <a:rPr lang="en-US" sz="2800" dirty="0">
                <a:latin typeface="Arial"/>
                <a:cs typeface="Arial"/>
              </a:rPr>
              <a:t>of</a:t>
            </a:r>
            <a:r>
              <a:rPr lang="en-US" sz="2800" spc="-90" dirty="0">
                <a:latin typeface="Arial"/>
                <a:cs typeface="Arial"/>
              </a:rPr>
              <a:t> </a:t>
            </a:r>
            <a:r>
              <a:rPr lang="en-US" sz="2800" spc="-10" dirty="0">
                <a:latin typeface="Arial"/>
                <a:cs typeface="Arial"/>
              </a:rPr>
              <a:t>Literature Survey</a:t>
            </a:r>
            <a:endParaRPr lang="en-US" sz="2800" dirty="0">
              <a:latin typeface="Arial"/>
              <a:cs typeface="Arial"/>
            </a:endParaRPr>
          </a:p>
          <a:p>
            <a:pPr marL="469900" indent="-457200">
              <a:lnSpc>
                <a:spcPct val="100000"/>
              </a:lnSpc>
              <a:spcBef>
                <a:spcPts val="1505"/>
              </a:spcBef>
              <a:buSzPct val="64285"/>
              <a:buFont typeface="Wingdings" panose="05000000000000000000" pitchFamily="2" charset="2"/>
              <a:buChar char="v"/>
              <a:tabLst>
                <a:tab pos="469265" algn="l"/>
              </a:tabLst>
            </a:pPr>
            <a:r>
              <a:rPr lang="en-US" sz="2800" dirty="0">
                <a:latin typeface="Arial"/>
                <a:cs typeface="Arial"/>
              </a:rPr>
              <a:t>Problem</a:t>
            </a:r>
            <a:r>
              <a:rPr lang="en-US" sz="2800" spc="-110" dirty="0">
                <a:latin typeface="Arial"/>
                <a:cs typeface="Arial"/>
              </a:rPr>
              <a:t> </a:t>
            </a:r>
            <a:r>
              <a:rPr lang="en-US" sz="2800" spc="-10" dirty="0">
                <a:latin typeface="Arial"/>
                <a:cs typeface="Arial"/>
              </a:rPr>
              <a:t>Statement</a:t>
            </a:r>
            <a:endParaRPr lang="en-US" sz="2800" dirty="0">
              <a:latin typeface="Arial"/>
              <a:cs typeface="Arial"/>
            </a:endParaRPr>
          </a:p>
          <a:p>
            <a:pPr marL="469900" indent="-457200">
              <a:lnSpc>
                <a:spcPct val="100000"/>
              </a:lnSpc>
              <a:spcBef>
                <a:spcPts val="1505"/>
              </a:spcBef>
              <a:buSzPct val="64285"/>
              <a:buFont typeface="Wingdings" panose="05000000000000000000" pitchFamily="2" charset="2"/>
              <a:buChar char="v"/>
              <a:tabLst>
                <a:tab pos="469265" algn="l"/>
              </a:tabLst>
            </a:pPr>
            <a:r>
              <a:rPr lang="en-US" sz="2800" spc="-10" dirty="0">
                <a:latin typeface="Arial"/>
                <a:cs typeface="Arial"/>
              </a:rPr>
              <a:t>Objectives</a:t>
            </a:r>
            <a:endParaRPr lang="en-US" sz="2800" dirty="0">
              <a:latin typeface="Arial"/>
              <a:cs typeface="Arial"/>
            </a:endParaRPr>
          </a:p>
          <a:p>
            <a:pPr marL="469900" indent="-457200">
              <a:lnSpc>
                <a:spcPct val="100000"/>
              </a:lnSpc>
              <a:spcBef>
                <a:spcPts val="1500"/>
              </a:spcBef>
              <a:buSzPct val="64285"/>
              <a:buFont typeface="Wingdings" panose="05000000000000000000" pitchFamily="2" charset="2"/>
              <a:buChar char="v"/>
              <a:tabLst>
                <a:tab pos="469265" algn="l"/>
              </a:tabLst>
            </a:pPr>
            <a:r>
              <a:rPr lang="en-US" sz="2800" spc="-10" dirty="0">
                <a:latin typeface="Arial"/>
                <a:cs typeface="Arial"/>
              </a:rPr>
              <a:t>Methodology</a:t>
            </a:r>
            <a:endParaRPr lang="en-US" sz="2800" dirty="0">
              <a:latin typeface="Arial"/>
              <a:cs typeface="Arial"/>
            </a:endParaRPr>
          </a:p>
          <a:p>
            <a:pPr marL="469900" indent="-457200">
              <a:lnSpc>
                <a:spcPct val="100000"/>
              </a:lnSpc>
              <a:spcBef>
                <a:spcPts val="1505"/>
              </a:spcBef>
              <a:buSzPct val="64285"/>
              <a:buFont typeface="Wingdings" panose="05000000000000000000" pitchFamily="2" charset="2"/>
              <a:buChar char="v"/>
              <a:tabLst>
                <a:tab pos="469265" algn="l"/>
              </a:tabLst>
            </a:pPr>
            <a:r>
              <a:rPr lang="en-US" sz="2800" spc="-10" dirty="0">
                <a:latin typeface="Arial"/>
                <a:cs typeface="Arial"/>
              </a:rPr>
              <a:t>References</a:t>
            </a:r>
            <a:endParaRPr lang="en-US" sz="2800" dirty="0">
              <a:latin typeface="Arial"/>
              <a:cs typeface="Arial"/>
            </a:endParaRPr>
          </a:p>
          <a:p>
            <a:pPr marL="0" indent="0">
              <a:buNone/>
            </a:pPr>
            <a:endParaRPr lang="en-IN" dirty="0"/>
          </a:p>
        </p:txBody>
      </p:sp>
      <p:sp>
        <p:nvSpPr>
          <p:cNvPr id="4" name="Date Placeholder 3">
            <a:extLst>
              <a:ext uri="{FF2B5EF4-FFF2-40B4-BE49-F238E27FC236}">
                <a16:creationId xmlns:a16="http://schemas.microsoft.com/office/drawing/2014/main" id="{BEED37D9-1C1B-439C-9594-3F78DD1F8DDB}"/>
              </a:ext>
            </a:extLst>
          </p:cNvPr>
          <p:cNvSpPr>
            <a:spLocks noGrp="1"/>
          </p:cNvSpPr>
          <p:nvPr>
            <p:ph type="dt" sz="half" idx="10"/>
          </p:nvPr>
        </p:nvSpPr>
        <p:spPr/>
        <p:txBody>
          <a:bodyPr/>
          <a:lstStyle/>
          <a:p>
            <a:fld id="{18807451-87F8-428C-BFDB-8AD94FF44E40}" type="datetime1">
              <a:rPr lang="en-IN" smtClean="0"/>
              <a:t>09-06-2025</a:t>
            </a:fld>
            <a:endParaRPr lang="en-IN"/>
          </a:p>
        </p:txBody>
      </p:sp>
      <p:sp>
        <p:nvSpPr>
          <p:cNvPr id="5" name="Footer Placeholder 4">
            <a:extLst>
              <a:ext uri="{FF2B5EF4-FFF2-40B4-BE49-F238E27FC236}">
                <a16:creationId xmlns:a16="http://schemas.microsoft.com/office/drawing/2014/main" id="{1FBE9508-1F0C-473C-81C6-FA48A5AD4E74}"/>
              </a:ext>
            </a:extLst>
          </p:cNvPr>
          <p:cNvSpPr>
            <a:spLocks noGrp="1"/>
          </p:cNvSpPr>
          <p:nvPr>
            <p:ph type="ftr" sz="quarter" idx="11"/>
          </p:nvPr>
        </p:nvSpPr>
        <p:spPr>
          <a:xfrm>
            <a:off x="1651518" y="6251510"/>
            <a:ext cx="9246637" cy="469965"/>
          </a:xfrm>
        </p:spPr>
        <p:txBody>
          <a:bodyPr/>
          <a:lstStyle/>
          <a:p>
            <a:r>
              <a:rPr lang="en-US" sz="1200" b="1" dirty="0"/>
              <a:t>Enhancing Threat Detection in Cloud Environments Through Temporal Anomaly Modeling</a:t>
            </a:r>
          </a:p>
          <a:p>
            <a:r>
              <a:rPr lang="en-US" dirty="0"/>
              <a:t>| Department of Information Science and Engineering</a:t>
            </a:r>
            <a:endParaRPr lang="en-IN" dirty="0"/>
          </a:p>
        </p:txBody>
      </p:sp>
      <p:sp>
        <p:nvSpPr>
          <p:cNvPr id="6" name="Slide Number Placeholder 5">
            <a:extLst>
              <a:ext uri="{FF2B5EF4-FFF2-40B4-BE49-F238E27FC236}">
                <a16:creationId xmlns:a16="http://schemas.microsoft.com/office/drawing/2014/main" id="{6A863A22-2C26-4305-AA6F-13BF8213FE68}"/>
              </a:ext>
            </a:extLst>
          </p:cNvPr>
          <p:cNvSpPr>
            <a:spLocks noGrp="1"/>
          </p:cNvSpPr>
          <p:nvPr>
            <p:ph type="sldNum" sz="quarter" idx="12"/>
          </p:nvPr>
        </p:nvSpPr>
        <p:spPr/>
        <p:txBody>
          <a:bodyPr/>
          <a:lstStyle/>
          <a:p>
            <a:fld id="{1631108B-5D83-4953-8F3A-2D4544B1B95C}" type="slidenum">
              <a:rPr lang="en-IN" smtClean="0"/>
              <a:pPr/>
              <a:t>2</a:t>
            </a:fld>
            <a:endParaRPr lang="en-IN"/>
          </a:p>
        </p:txBody>
      </p:sp>
    </p:spTree>
    <p:extLst>
      <p:ext uri="{BB962C8B-B14F-4D97-AF65-F5344CB8AC3E}">
        <p14:creationId xmlns:p14="http://schemas.microsoft.com/office/powerpoint/2010/main" val="19881758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6984C-68BD-4C2C-3B16-A54AFF4D7DDB}"/>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83212456-5A90-D6BB-37FA-8344904689E3}"/>
              </a:ext>
            </a:extLst>
          </p:cNvPr>
          <p:cNvSpPr>
            <a:spLocks noGrp="1"/>
          </p:cNvSpPr>
          <p:nvPr>
            <p:ph idx="1"/>
          </p:nvPr>
        </p:nvSpPr>
        <p:spPr/>
        <p:txBody>
          <a:bodyPr>
            <a:noAutofit/>
          </a:bodyPr>
          <a:lstStyle/>
          <a:p>
            <a:pPr marL="0" indent="0">
              <a:buNone/>
            </a:pPr>
            <a:r>
              <a:rPr lang="en-US" sz="1900" b="1" dirty="0"/>
              <a:t>Hina Gandhi, Dr. Pooja Sharma</a:t>
            </a:r>
            <a:br>
              <a:rPr lang="en-US" sz="1900" dirty="0"/>
            </a:br>
            <a:r>
              <a:rPr lang="en-US" sz="1900" i="1" dirty="0"/>
              <a:t>Enhancing Cloud Security with Real-Time Anomaly Detection in Big Data Environments</a:t>
            </a:r>
            <a:br>
              <a:rPr lang="en-US" sz="1900" dirty="0"/>
            </a:br>
            <a:r>
              <a:rPr lang="en-US" sz="1900" dirty="0"/>
              <a:t>[Year of Publication: 2025]</a:t>
            </a:r>
            <a:r>
              <a:rPr lang="en-US" sz="1900" dirty="0">
                <a:hlinkClick r:id="rId2"/>
              </a:rPr>
              <a:t>link</a:t>
            </a:r>
            <a:endParaRPr lang="en-US" sz="1900" dirty="0"/>
          </a:p>
          <a:p>
            <a:pPr marL="0" indent="0">
              <a:buNone/>
            </a:pPr>
            <a:br>
              <a:rPr lang="en-US" sz="1900" dirty="0"/>
            </a:br>
            <a:r>
              <a:rPr lang="en-US" sz="1900" b="1" dirty="0"/>
              <a:t>Govind Singh Mahara, Sharad Gangele</a:t>
            </a:r>
            <a:br>
              <a:rPr lang="en-US" sz="1900" dirty="0"/>
            </a:br>
            <a:r>
              <a:rPr lang="en-US" sz="1900" i="1" dirty="0"/>
              <a:t>Temporal Analysis of Anomalous Events in Social Networks</a:t>
            </a:r>
            <a:br>
              <a:rPr lang="en-US" sz="1900" dirty="0"/>
            </a:br>
            <a:r>
              <a:rPr lang="en-US" sz="1900" dirty="0"/>
              <a:t>[Year of Publication: 2025]</a:t>
            </a:r>
            <a:r>
              <a:rPr lang="en-US" sz="1900" dirty="0">
                <a:hlinkClick r:id="rId3"/>
              </a:rPr>
              <a:t>Link</a:t>
            </a:r>
            <a:endParaRPr lang="en-US" sz="1900" dirty="0"/>
          </a:p>
          <a:p>
            <a:pPr marL="0" indent="0">
              <a:buNone/>
            </a:pPr>
            <a:r>
              <a:rPr lang="en-US" sz="1900" b="1" dirty="0"/>
              <a:t>M. Vanitha, M. Navya Patel, K. Madhumitha, J. Sathvika</a:t>
            </a:r>
            <a:br>
              <a:rPr lang="en-US" sz="1900" dirty="0"/>
            </a:br>
            <a:r>
              <a:rPr lang="en-US" sz="1900" i="1" dirty="0"/>
              <a:t>Enhancing Insider Threat Detection in Cloud Environments Through Ensemble Learning</a:t>
            </a:r>
            <a:br>
              <a:rPr lang="en-US" sz="1900" dirty="0"/>
            </a:br>
            <a:r>
              <a:rPr lang="en-US" sz="1900" dirty="0"/>
              <a:t>[Year of Publication: 2024]</a:t>
            </a:r>
            <a:r>
              <a:rPr lang="en-US" sz="1900" dirty="0">
                <a:hlinkClick r:id="rId4"/>
              </a:rPr>
              <a:t>Link</a:t>
            </a:r>
            <a:br>
              <a:rPr lang="en-US" sz="1900" dirty="0"/>
            </a:br>
            <a:r>
              <a:rPr lang="en-IN" sz="1900" b="1" dirty="0"/>
              <a:t>Shimaa A. Ahmed, Entisar H. Khalifa, Majid Nawaz, Faroug A. Abdalla, Ashraf F. A. Mahmoud</a:t>
            </a:r>
            <a:br>
              <a:rPr lang="en-IN" sz="1900" dirty="0"/>
            </a:br>
            <a:r>
              <a:rPr lang="en-IN" sz="1900" i="1" dirty="0"/>
              <a:t>Enhancing Cloud Data </a:t>
            </a:r>
            <a:r>
              <a:rPr lang="en-IN" sz="1900" i="1" dirty="0" err="1"/>
              <a:t>Center</a:t>
            </a:r>
            <a:r>
              <a:rPr lang="en-IN" sz="1900" i="1" dirty="0"/>
              <a:t> Security through Deep Learning: A Comparative Analysis of RNN, CNN, and LSTM Models for Anomaly and Intrusion Detection</a:t>
            </a:r>
            <a:br>
              <a:rPr lang="en-IN" sz="1900" dirty="0"/>
            </a:br>
            <a:r>
              <a:rPr lang="en-IN" sz="1900" dirty="0"/>
              <a:t>[Year of Publication: 2025]</a:t>
            </a:r>
            <a:r>
              <a:rPr lang="en-IN" sz="1900" dirty="0">
                <a:hlinkClick r:id="rId5"/>
              </a:rPr>
              <a:t>Link</a:t>
            </a:r>
            <a:br>
              <a:rPr lang="en-IN" sz="1900" dirty="0"/>
            </a:br>
            <a:br>
              <a:rPr lang="en-US" sz="1900" dirty="0"/>
            </a:br>
            <a:endParaRPr lang="en-IN" sz="1900" dirty="0"/>
          </a:p>
        </p:txBody>
      </p:sp>
      <p:sp>
        <p:nvSpPr>
          <p:cNvPr id="4" name="Date Placeholder 3">
            <a:extLst>
              <a:ext uri="{FF2B5EF4-FFF2-40B4-BE49-F238E27FC236}">
                <a16:creationId xmlns:a16="http://schemas.microsoft.com/office/drawing/2014/main" id="{D110534E-E2CA-D5A0-98BC-0F94D52917A2}"/>
              </a:ext>
            </a:extLst>
          </p:cNvPr>
          <p:cNvSpPr>
            <a:spLocks noGrp="1"/>
          </p:cNvSpPr>
          <p:nvPr>
            <p:ph type="dt" sz="half" idx="10"/>
          </p:nvPr>
        </p:nvSpPr>
        <p:spPr/>
        <p:txBody>
          <a:bodyPr/>
          <a:lstStyle/>
          <a:p>
            <a:fld id="{64F878E6-5DE8-41D3-A3D4-164024813DEA}" type="datetime1">
              <a:rPr lang="en-IN" smtClean="0"/>
              <a:t>09-06-2025</a:t>
            </a:fld>
            <a:endParaRPr lang="en-IN"/>
          </a:p>
        </p:txBody>
      </p:sp>
      <p:sp>
        <p:nvSpPr>
          <p:cNvPr id="5" name="Footer Placeholder 4">
            <a:extLst>
              <a:ext uri="{FF2B5EF4-FFF2-40B4-BE49-F238E27FC236}">
                <a16:creationId xmlns:a16="http://schemas.microsoft.com/office/drawing/2014/main" id="{288F5D68-244D-1EFC-0576-66BABB702BD9}"/>
              </a:ext>
            </a:extLst>
          </p:cNvPr>
          <p:cNvSpPr>
            <a:spLocks noGrp="1"/>
          </p:cNvSpPr>
          <p:nvPr>
            <p:ph type="ftr" sz="quarter" idx="11"/>
          </p:nvPr>
        </p:nvSpPr>
        <p:spPr>
          <a:xfrm>
            <a:off x="3064475" y="6356350"/>
            <a:ext cx="6458465" cy="365125"/>
          </a:xfrm>
        </p:spPr>
        <p:txBody>
          <a:bodyPr/>
          <a:lstStyle/>
          <a:p>
            <a:r>
              <a:rPr lang="en-US" b="1" dirty="0"/>
              <a:t>Enhancing Threat Detection in Cloud Environments Through Temporal Anomaly Modeling</a:t>
            </a:r>
          </a:p>
          <a:p>
            <a:r>
              <a:rPr lang="en-US" dirty="0"/>
              <a:t> | Department of Information Science and Engineering</a:t>
            </a:r>
            <a:endParaRPr lang="en-IN" dirty="0"/>
          </a:p>
        </p:txBody>
      </p:sp>
      <p:sp>
        <p:nvSpPr>
          <p:cNvPr id="6" name="Slide Number Placeholder 5">
            <a:extLst>
              <a:ext uri="{FF2B5EF4-FFF2-40B4-BE49-F238E27FC236}">
                <a16:creationId xmlns:a16="http://schemas.microsoft.com/office/drawing/2014/main" id="{A3660EE5-1B3F-4172-3A25-5305043D1BB9}"/>
              </a:ext>
            </a:extLst>
          </p:cNvPr>
          <p:cNvSpPr>
            <a:spLocks noGrp="1"/>
          </p:cNvSpPr>
          <p:nvPr>
            <p:ph type="sldNum" sz="quarter" idx="12"/>
          </p:nvPr>
        </p:nvSpPr>
        <p:spPr/>
        <p:txBody>
          <a:bodyPr/>
          <a:lstStyle/>
          <a:p>
            <a:fld id="{1631108B-5D83-4953-8F3A-2D4544B1B95C}" type="slidenum">
              <a:rPr lang="en-IN" smtClean="0"/>
              <a:pPr/>
              <a:t>20</a:t>
            </a:fld>
            <a:endParaRPr lang="en-IN"/>
          </a:p>
        </p:txBody>
      </p:sp>
    </p:spTree>
    <p:extLst>
      <p:ext uri="{BB962C8B-B14F-4D97-AF65-F5344CB8AC3E}">
        <p14:creationId xmlns:p14="http://schemas.microsoft.com/office/powerpoint/2010/main" val="34031333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23BEFB-13B0-14FF-6BB0-2EC77BD159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244ABE-613F-9F0D-86C5-FFD8D703ADE5}"/>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F570C76B-692C-6CA4-A450-220AE2523323}"/>
              </a:ext>
            </a:extLst>
          </p:cNvPr>
          <p:cNvSpPr>
            <a:spLocks noGrp="1"/>
          </p:cNvSpPr>
          <p:nvPr>
            <p:ph idx="1"/>
          </p:nvPr>
        </p:nvSpPr>
        <p:spPr/>
        <p:txBody>
          <a:bodyPr>
            <a:normAutofit/>
          </a:bodyPr>
          <a:lstStyle/>
          <a:p>
            <a:pPr marL="0" indent="0">
              <a:buNone/>
            </a:pPr>
            <a:r>
              <a:rPr lang="en-US" sz="2000" b="1" dirty="0"/>
              <a:t>Priya Thapa, Tamilselvan Arjunan</a:t>
            </a:r>
            <a:br>
              <a:rPr lang="en-US" sz="2000" dirty="0"/>
            </a:br>
            <a:r>
              <a:rPr lang="en-US" sz="2000" i="1" dirty="0"/>
              <a:t>AI-Enhanced Cybersecurity: Machine Learning for Anomaly Detection in Cloud Computing</a:t>
            </a:r>
            <a:br>
              <a:rPr lang="en-US" sz="2000" dirty="0"/>
            </a:br>
            <a:r>
              <a:rPr lang="en-US" sz="2000" dirty="0"/>
              <a:t>[Year of Publication: 2024]</a:t>
            </a:r>
            <a:r>
              <a:rPr lang="en-US" sz="2000" dirty="0">
                <a:hlinkClick r:id="rId2"/>
              </a:rPr>
              <a:t>Link</a:t>
            </a:r>
            <a:endParaRPr lang="en-US" sz="2000" dirty="0"/>
          </a:p>
          <a:p>
            <a:pPr marL="0" indent="0">
              <a:buNone/>
            </a:pPr>
            <a:br>
              <a:rPr lang="en-US" sz="2000" dirty="0"/>
            </a:br>
            <a:r>
              <a:rPr lang="en-IN" sz="2000" b="1" dirty="0"/>
              <a:t>Mayank Namdev, Jayasundar S., Muhammad Babur, Deepak A. Vidhate, Santosh Yerasuri</a:t>
            </a:r>
            <a:br>
              <a:rPr lang="en-IN" sz="2000" dirty="0"/>
            </a:br>
            <a:r>
              <a:rPr lang="en-IN" sz="2000" i="1" dirty="0"/>
              <a:t>Enhancing Security in Cloud Computing with Anomaly Detection Using Machine Learning</a:t>
            </a:r>
            <a:br>
              <a:rPr lang="en-IN" sz="2000" dirty="0"/>
            </a:br>
            <a:r>
              <a:rPr lang="en-IN" sz="2000" dirty="0"/>
              <a:t>[Year of Publication: 2024]</a:t>
            </a:r>
            <a:r>
              <a:rPr lang="en-IN" sz="2000" dirty="0">
                <a:hlinkClick r:id="rId3"/>
              </a:rPr>
              <a:t>Link</a:t>
            </a:r>
            <a:endParaRPr lang="en-IN" sz="2000" dirty="0"/>
          </a:p>
          <a:p>
            <a:pPr marL="0" indent="0">
              <a:buNone/>
            </a:pPr>
            <a:br>
              <a:rPr lang="en-IN" sz="2000" dirty="0"/>
            </a:br>
            <a:r>
              <a:rPr lang="en-US" sz="2200" b="1" dirty="0"/>
              <a:t>Puneet Gautam</a:t>
            </a:r>
            <a:br>
              <a:rPr lang="en-US" sz="2200" dirty="0"/>
            </a:br>
            <a:r>
              <a:rPr lang="en-US" sz="2200" i="1" dirty="0"/>
              <a:t>Enhancing Cybersecurity in Cloud Environments Using AI-Driven Threat Detection and Response</a:t>
            </a:r>
            <a:br>
              <a:rPr lang="en-US" sz="2200" dirty="0"/>
            </a:br>
            <a:r>
              <a:rPr lang="en-US" sz="2200" dirty="0"/>
              <a:t>[Year of Publication: 2024]</a:t>
            </a:r>
            <a:r>
              <a:rPr lang="en-US" sz="2200" dirty="0">
                <a:hlinkClick r:id="rId4"/>
              </a:rPr>
              <a:t>Link</a:t>
            </a:r>
            <a:br>
              <a:rPr lang="en-US" sz="2200" dirty="0"/>
            </a:br>
            <a:br>
              <a:rPr lang="en-US" dirty="0"/>
            </a:br>
            <a:endParaRPr lang="en-IN" dirty="0"/>
          </a:p>
        </p:txBody>
      </p:sp>
      <p:sp>
        <p:nvSpPr>
          <p:cNvPr id="4" name="Date Placeholder 3">
            <a:extLst>
              <a:ext uri="{FF2B5EF4-FFF2-40B4-BE49-F238E27FC236}">
                <a16:creationId xmlns:a16="http://schemas.microsoft.com/office/drawing/2014/main" id="{BC37E42E-857E-DA12-2EEE-B174FC30AB11}"/>
              </a:ext>
            </a:extLst>
          </p:cNvPr>
          <p:cNvSpPr>
            <a:spLocks noGrp="1"/>
          </p:cNvSpPr>
          <p:nvPr>
            <p:ph type="dt" sz="half" idx="10"/>
          </p:nvPr>
        </p:nvSpPr>
        <p:spPr/>
        <p:txBody>
          <a:bodyPr/>
          <a:lstStyle/>
          <a:p>
            <a:fld id="{64F878E6-5DE8-41D3-A3D4-164024813DEA}" type="datetime1">
              <a:rPr lang="en-IN" smtClean="0"/>
              <a:t>09-06-2025</a:t>
            </a:fld>
            <a:endParaRPr lang="en-IN"/>
          </a:p>
        </p:txBody>
      </p:sp>
      <p:sp>
        <p:nvSpPr>
          <p:cNvPr id="5" name="Footer Placeholder 4">
            <a:extLst>
              <a:ext uri="{FF2B5EF4-FFF2-40B4-BE49-F238E27FC236}">
                <a16:creationId xmlns:a16="http://schemas.microsoft.com/office/drawing/2014/main" id="{FF9F0905-11D9-3D39-BAD7-C135CF3B8963}"/>
              </a:ext>
            </a:extLst>
          </p:cNvPr>
          <p:cNvSpPr>
            <a:spLocks noGrp="1"/>
          </p:cNvSpPr>
          <p:nvPr>
            <p:ph type="ftr" sz="quarter" idx="11"/>
          </p:nvPr>
        </p:nvSpPr>
        <p:spPr>
          <a:xfrm>
            <a:off x="2446637" y="6356350"/>
            <a:ext cx="7133967" cy="365125"/>
          </a:xfrm>
        </p:spPr>
        <p:txBody>
          <a:bodyPr/>
          <a:lstStyle/>
          <a:p>
            <a:r>
              <a:rPr lang="en-US" b="1" dirty="0"/>
              <a:t>Enhancing Threat Detection in Cloud Environments Through Temporal Anomaly Modeling</a:t>
            </a:r>
          </a:p>
          <a:p>
            <a:r>
              <a:rPr lang="en-US" dirty="0"/>
              <a:t> | Department of Information Science and Engineering</a:t>
            </a:r>
            <a:endParaRPr lang="en-IN" dirty="0"/>
          </a:p>
        </p:txBody>
      </p:sp>
      <p:sp>
        <p:nvSpPr>
          <p:cNvPr id="6" name="Slide Number Placeholder 5">
            <a:extLst>
              <a:ext uri="{FF2B5EF4-FFF2-40B4-BE49-F238E27FC236}">
                <a16:creationId xmlns:a16="http://schemas.microsoft.com/office/drawing/2014/main" id="{5E06A01E-CB3E-7EF5-AF3C-9B02C3CC7EB5}"/>
              </a:ext>
            </a:extLst>
          </p:cNvPr>
          <p:cNvSpPr>
            <a:spLocks noGrp="1"/>
          </p:cNvSpPr>
          <p:nvPr>
            <p:ph type="sldNum" sz="quarter" idx="12"/>
          </p:nvPr>
        </p:nvSpPr>
        <p:spPr/>
        <p:txBody>
          <a:bodyPr/>
          <a:lstStyle/>
          <a:p>
            <a:fld id="{1631108B-5D83-4953-8F3A-2D4544B1B95C}" type="slidenum">
              <a:rPr lang="en-IN" smtClean="0"/>
              <a:pPr/>
              <a:t>21</a:t>
            </a:fld>
            <a:endParaRPr lang="en-IN"/>
          </a:p>
        </p:txBody>
      </p:sp>
    </p:spTree>
    <p:extLst>
      <p:ext uri="{BB962C8B-B14F-4D97-AF65-F5344CB8AC3E}">
        <p14:creationId xmlns:p14="http://schemas.microsoft.com/office/powerpoint/2010/main" val="15370994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DC510-D4A9-465E-854E-A35EE987B940}"/>
              </a:ext>
            </a:extLst>
          </p:cNvPr>
          <p:cNvSpPr>
            <a:spLocks noGrp="1"/>
          </p:cNvSpPr>
          <p:nvPr>
            <p:ph type="title"/>
          </p:nvPr>
        </p:nvSpPr>
        <p:spPr/>
        <p:txBody>
          <a:bodyPr/>
          <a:lstStyle/>
          <a:p>
            <a:endParaRPr lang="en-IN"/>
          </a:p>
        </p:txBody>
      </p:sp>
      <p:sp>
        <p:nvSpPr>
          <p:cNvPr id="4" name="Date Placeholder 3">
            <a:extLst>
              <a:ext uri="{FF2B5EF4-FFF2-40B4-BE49-F238E27FC236}">
                <a16:creationId xmlns:a16="http://schemas.microsoft.com/office/drawing/2014/main" id="{B1CF5830-8010-414E-BAD5-F49D5C3AFA03}"/>
              </a:ext>
            </a:extLst>
          </p:cNvPr>
          <p:cNvSpPr>
            <a:spLocks noGrp="1"/>
          </p:cNvSpPr>
          <p:nvPr>
            <p:ph type="dt" sz="half" idx="10"/>
          </p:nvPr>
        </p:nvSpPr>
        <p:spPr/>
        <p:txBody>
          <a:bodyPr/>
          <a:lstStyle/>
          <a:p>
            <a:fld id="{EE0F8987-659C-4DB3-998F-D5EBA4ED3595}" type="datetime1">
              <a:rPr lang="en-IN" smtClean="0"/>
              <a:t>09-06-2025</a:t>
            </a:fld>
            <a:endParaRPr lang="en-IN"/>
          </a:p>
        </p:txBody>
      </p:sp>
      <p:sp>
        <p:nvSpPr>
          <p:cNvPr id="5" name="Footer Placeholder 4">
            <a:extLst>
              <a:ext uri="{FF2B5EF4-FFF2-40B4-BE49-F238E27FC236}">
                <a16:creationId xmlns:a16="http://schemas.microsoft.com/office/drawing/2014/main" id="{4B061543-9A01-48B0-B76E-987BD92BFC4F}"/>
              </a:ext>
            </a:extLst>
          </p:cNvPr>
          <p:cNvSpPr>
            <a:spLocks noGrp="1"/>
          </p:cNvSpPr>
          <p:nvPr>
            <p:ph type="ftr" sz="quarter" idx="11"/>
          </p:nvPr>
        </p:nvSpPr>
        <p:spPr/>
        <p:txBody>
          <a:bodyPr/>
          <a:lstStyle/>
          <a:p>
            <a:r>
              <a:rPr lang="en-US"/>
              <a:t>Project Title | Department of Information Science and Engineering</a:t>
            </a:r>
            <a:endParaRPr lang="en-IN"/>
          </a:p>
        </p:txBody>
      </p:sp>
      <p:sp>
        <p:nvSpPr>
          <p:cNvPr id="6" name="Slide Number Placeholder 5">
            <a:extLst>
              <a:ext uri="{FF2B5EF4-FFF2-40B4-BE49-F238E27FC236}">
                <a16:creationId xmlns:a16="http://schemas.microsoft.com/office/drawing/2014/main" id="{B0F4EF6D-652B-4B98-A6F4-9779FB429E27}"/>
              </a:ext>
            </a:extLst>
          </p:cNvPr>
          <p:cNvSpPr>
            <a:spLocks noGrp="1"/>
          </p:cNvSpPr>
          <p:nvPr>
            <p:ph type="sldNum" sz="quarter" idx="12"/>
          </p:nvPr>
        </p:nvSpPr>
        <p:spPr/>
        <p:txBody>
          <a:bodyPr/>
          <a:lstStyle/>
          <a:p>
            <a:fld id="{1631108B-5D83-4953-8F3A-2D4544B1B95C}" type="slidenum">
              <a:rPr lang="en-IN" smtClean="0"/>
              <a:pPr/>
              <a:t>22</a:t>
            </a:fld>
            <a:endParaRPr lang="en-IN"/>
          </a:p>
        </p:txBody>
      </p:sp>
      <p:sp>
        <p:nvSpPr>
          <p:cNvPr id="7" name="Rectangle 6">
            <a:extLst>
              <a:ext uri="{FF2B5EF4-FFF2-40B4-BE49-F238E27FC236}">
                <a16:creationId xmlns:a16="http://schemas.microsoft.com/office/drawing/2014/main" id="{4534FEE5-3B4F-40B4-A48B-1FEB85BFF71C}"/>
              </a:ext>
            </a:extLst>
          </p:cNvPr>
          <p:cNvSpPr/>
          <p:nvPr/>
        </p:nvSpPr>
        <p:spPr>
          <a:xfrm>
            <a:off x="0" y="-3"/>
            <a:ext cx="12192000" cy="685800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2" name="Content Placeholder 11">
            <a:extLst>
              <a:ext uri="{FF2B5EF4-FFF2-40B4-BE49-F238E27FC236}">
                <a16:creationId xmlns:a16="http://schemas.microsoft.com/office/drawing/2014/main" id="{7C42F483-746E-4908-84B7-3071E881524B}"/>
              </a:ext>
            </a:extLst>
          </p:cNvPr>
          <p:cNvPicPr>
            <a:picLocks noGrp="1" noChangeAspect="1"/>
          </p:cNvPicPr>
          <p:nvPr>
            <p:ph idx="1"/>
          </p:nvPr>
        </p:nvPicPr>
        <p:blipFill>
          <a:blip r:embed="rId2">
            <a:duotone>
              <a:prstClr val="black"/>
              <a:schemeClr val="tx2">
                <a:tint val="45000"/>
                <a:satMod val="400000"/>
              </a:schemeClr>
            </a:duotone>
            <a:alphaModFix amt="20000"/>
            <a:extLst>
              <a:ext uri="{28A0092B-C50C-407E-A947-70E740481C1C}">
                <a14:useLocalDpi xmlns:a14="http://schemas.microsoft.com/office/drawing/2010/main" val="0"/>
              </a:ext>
            </a:extLst>
          </a:blip>
          <a:stretch>
            <a:fillRect/>
          </a:stretch>
        </p:blipFill>
        <p:spPr>
          <a:xfrm>
            <a:off x="3952875" y="1574800"/>
            <a:ext cx="4351338" cy="4351338"/>
          </a:xfrm>
        </p:spPr>
      </p:pic>
      <p:sp>
        <p:nvSpPr>
          <p:cNvPr id="8" name="TextBox 7">
            <a:extLst>
              <a:ext uri="{FF2B5EF4-FFF2-40B4-BE49-F238E27FC236}">
                <a16:creationId xmlns:a16="http://schemas.microsoft.com/office/drawing/2014/main" id="{0316B501-A80F-43B5-9494-87970C71F2A9}"/>
              </a:ext>
            </a:extLst>
          </p:cNvPr>
          <p:cNvSpPr txBox="1"/>
          <p:nvPr/>
        </p:nvSpPr>
        <p:spPr>
          <a:xfrm>
            <a:off x="3303948" y="2864016"/>
            <a:ext cx="5649191" cy="1569660"/>
          </a:xfrm>
          <a:prstGeom prst="rect">
            <a:avLst/>
          </a:prstGeom>
          <a:noFill/>
        </p:spPr>
        <p:txBody>
          <a:bodyPr wrap="square" rtlCol="0">
            <a:spAutoFit/>
          </a:bodyPr>
          <a:lstStyle/>
          <a:p>
            <a:pPr algn="ctr"/>
            <a:r>
              <a:rPr lang="en-IN" sz="9600" dirty="0">
                <a:solidFill>
                  <a:schemeClr val="bg1"/>
                </a:solidFill>
              </a:rPr>
              <a:t>Thank you</a:t>
            </a:r>
          </a:p>
        </p:txBody>
      </p:sp>
    </p:spTree>
    <p:extLst>
      <p:ext uri="{BB962C8B-B14F-4D97-AF65-F5344CB8AC3E}">
        <p14:creationId xmlns:p14="http://schemas.microsoft.com/office/powerpoint/2010/main" val="4182167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CBFCA-BA63-DF72-9330-B20127F1E4C2}"/>
              </a:ext>
            </a:extLst>
          </p:cNvPr>
          <p:cNvSpPr>
            <a:spLocks noGrp="1"/>
          </p:cNvSpPr>
          <p:nvPr>
            <p:ph type="title"/>
          </p:nvPr>
        </p:nvSpPr>
        <p:spPr/>
        <p:txBody>
          <a:bodyPr/>
          <a:lstStyle/>
          <a:p>
            <a:r>
              <a:rPr lang="en-US" sz="4400" spc="-10" dirty="0">
                <a:latin typeface="Arial"/>
                <a:cs typeface="Arial"/>
              </a:rPr>
              <a:t>Introduction</a:t>
            </a:r>
            <a:br>
              <a:rPr lang="en-US" sz="4400" dirty="0">
                <a:latin typeface="Arial"/>
                <a:cs typeface="Arial"/>
              </a:rPr>
            </a:br>
            <a:endParaRPr lang="en-IN" dirty="0"/>
          </a:p>
        </p:txBody>
      </p:sp>
      <p:sp>
        <p:nvSpPr>
          <p:cNvPr id="3" name="Content Placeholder 2">
            <a:extLst>
              <a:ext uri="{FF2B5EF4-FFF2-40B4-BE49-F238E27FC236}">
                <a16:creationId xmlns:a16="http://schemas.microsoft.com/office/drawing/2014/main" id="{FDA37144-D83A-0B09-2227-3CB7ECB52CD6}"/>
              </a:ext>
            </a:extLst>
          </p:cNvPr>
          <p:cNvSpPr>
            <a:spLocks noGrp="1"/>
          </p:cNvSpPr>
          <p:nvPr>
            <p:ph idx="1"/>
          </p:nvPr>
        </p:nvSpPr>
        <p:spPr>
          <a:xfrm>
            <a:off x="438727" y="1463627"/>
            <a:ext cx="11314545" cy="4351338"/>
          </a:xfrm>
        </p:spPr>
        <p:txBody>
          <a:bodyPr/>
          <a:lstStyle/>
          <a:p>
            <a:endParaRPr lang="en-US" sz="1800" dirty="0"/>
          </a:p>
          <a:p>
            <a:r>
              <a:rPr lang="en-US" sz="2000" dirty="0"/>
              <a:t>Cloud computing offers scalability, flexibility, and cost-efficiency, making it a core part of modern IT infrastructure</a:t>
            </a:r>
          </a:p>
          <a:p>
            <a:r>
              <a:rPr lang="en-US" sz="2000" dirty="0"/>
              <a:t>the dynamic and distributed nature of cloud systems introduces serious security challenges</a:t>
            </a:r>
          </a:p>
          <a:p>
            <a:r>
              <a:rPr lang="en-US" sz="2000" dirty="0"/>
              <a:t>Traditional security methods like firewalls and rule-based systems are often ineffective for modern, fast-changing threats</a:t>
            </a:r>
          </a:p>
          <a:p>
            <a:r>
              <a:rPr lang="en-US" sz="2000" dirty="0"/>
              <a:t>Temporal anomaly modeling analyzes time-series data to detect abnormal patterns in user behavior and system activity</a:t>
            </a:r>
          </a:p>
          <a:p>
            <a:r>
              <a:rPr lang="en-US" sz="2000" dirty="0"/>
              <a:t>It uses machine learning (ML) and deep learning (DL) to monitor data streams and identify real-time threats</a:t>
            </a:r>
          </a:p>
          <a:p>
            <a:r>
              <a:rPr lang="en-US" sz="2000" dirty="0"/>
              <a:t>This approach detects not only known attacks but also new and stealthy threats that evolve over time</a:t>
            </a:r>
            <a:r>
              <a:rPr lang="en-US" sz="1800" dirty="0"/>
              <a:t>.</a:t>
            </a:r>
            <a:endParaRPr lang="en-IN" sz="1800" dirty="0"/>
          </a:p>
        </p:txBody>
      </p:sp>
      <p:sp>
        <p:nvSpPr>
          <p:cNvPr id="4" name="Date Placeholder 3">
            <a:extLst>
              <a:ext uri="{FF2B5EF4-FFF2-40B4-BE49-F238E27FC236}">
                <a16:creationId xmlns:a16="http://schemas.microsoft.com/office/drawing/2014/main" id="{03B1EA27-E8AD-FF55-F32B-2A83C6044619}"/>
              </a:ext>
            </a:extLst>
          </p:cNvPr>
          <p:cNvSpPr>
            <a:spLocks noGrp="1"/>
          </p:cNvSpPr>
          <p:nvPr>
            <p:ph type="dt" sz="half" idx="10"/>
          </p:nvPr>
        </p:nvSpPr>
        <p:spPr/>
        <p:txBody>
          <a:bodyPr/>
          <a:lstStyle/>
          <a:p>
            <a:fld id="{64F878E6-5DE8-41D3-A3D4-164024813DEA}" type="datetime1">
              <a:rPr lang="en-IN" smtClean="0"/>
              <a:t>09-06-2025</a:t>
            </a:fld>
            <a:endParaRPr lang="en-IN"/>
          </a:p>
        </p:txBody>
      </p:sp>
      <p:sp>
        <p:nvSpPr>
          <p:cNvPr id="5" name="Footer Placeholder 4">
            <a:extLst>
              <a:ext uri="{FF2B5EF4-FFF2-40B4-BE49-F238E27FC236}">
                <a16:creationId xmlns:a16="http://schemas.microsoft.com/office/drawing/2014/main" id="{04FA3208-05FE-22D2-60D2-CAFC23457717}"/>
              </a:ext>
            </a:extLst>
          </p:cNvPr>
          <p:cNvSpPr>
            <a:spLocks noGrp="1"/>
          </p:cNvSpPr>
          <p:nvPr>
            <p:ph type="ftr" sz="quarter" idx="11"/>
          </p:nvPr>
        </p:nvSpPr>
        <p:spPr>
          <a:xfrm>
            <a:off x="2248678" y="6356350"/>
            <a:ext cx="8108302" cy="365125"/>
          </a:xfrm>
        </p:spPr>
        <p:txBody>
          <a:bodyPr/>
          <a:lstStyle/>
          <a:p>
            <a:r>
              <a:rPr lang="en-US" sz="1200" b="1" dirty="0"/>
              <a:t>Enhancing Threat Detection in Cloud Environments Through Temporal Anomaly Modeling</a:t>
            </a:r>
          </a:p>
          <a:p>
            <a:r>
              <a:rPr lang="en-US" dirty="0"/>
              <a:t>| Department of Information Science and Engineering</a:t>
            </a:r>
            <a:endParaRPr lang="en-IN" dirty="0"/>
          </a:p>
        </p:txBody>
      </p:sp>
      <p:sp>
        <p:nvSpPr>
          <p:cNvPr id="6" name="Slide Number Placeholder 5">
            <a:extLst>
              <a:ext uri="{FF2B5EF4-FFF2-40B4-BE49-F238E27FC236}">
                <a16:creationId xmlns:a16="http://schemas.microsoft.com/office/drawing/2014/main" id="{D6707CFB-BE9F-B283-B50C-CEE3389AC128}"/>
              </a:ext>
            </a:extLst>
          </p:cNvPr>
          <p:cNvSpPr>
            <a:spLocks noGrp="1"/>
          </p:cNvSpPr>
          <p:nvPr>
            <p:ph type="sldNum" sz="quarter" idx="12"/>
          </p:nvPr>
        </p:nvSpPr>
        <p:spPr/>
        <p:txBody>
          <a:bodyPr/>
          <a:lstStyle/>
          <a:p>
            <a:fld id="{1631108B-5D83-4953-8F3A-2D4544B1B95C}" type="slidenum">
              <a:rPr lang="en-IN" smtClean="0"/>
              <a:pPr/>
              <a:t>3</a:t>
            </a:fld>
            <a:endParaRPr lang="en-IN"/>
          </a:p>
        </p:txBody>
      </p:sp>
    </p:spTree>
    <p:extLst>
      <p:ext uri="{BB962C8B-B14F-4D97-AF65-F5344CB8AC3E}">
        <p14:creationId xmlns:p14="http://schemas.microsoft.com/office/powerpoint/2010/main" val="3959814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25037-A718-4D1A-8279-9FC0D481792E}"/>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B1B5DB28-04EF-447F-AAF7-083928FFB2A8}"/>
              </a:ext>
            </a:extLst>
          </p:cNvPr>
          <p:cNvSpPr>
            <a:spLocks noGrp="1"/>
          </p:cNvSpPr>
          <p:nvPr>
            <p:ph idx="1"/>
          </p:nvPr>
        </p:nvSpPr>
        <p:spPr/>
        <p:txBody>
          <a:bodyPr>
            <a:normAutofit/>
          </a:bodyPr>
          <a:lstStyle/>
          <a:p>
            <a:pPr marL="0" indent="0" algn="ctr">
              <a:buNone/>
            </a:pPr>
            <a:r>
              <a:rPr lang="en-US" b="1" dirty="0"/>
              <a:t>“Enhancing Threat Detection in Cloud Environments Through Temporal Anomaly Modeling”</a:t>
            </a:r>
          </a:p>
          <a:p>
            <a:pPr marL="0" indent="0" algn="ctr">
              <a:buNone/>
            </a:pPr>
            <a:endParaRPr lang="en-US" b="1" dirty="0"/>
          </a:p>
          <a:p>
            <a:pPr marL="0" indent="0">
              <a:buNone/>
            </a:pPr>
            <a:r>
              <a:rPr lang="en-US" sz="2000" dirty="0"/>
              <a:t>With the rapid growth of cloud computing, traditional threat detection systems are struggling to keep up with the dynamic nature of cloud environments. These systems often rely on static models that cannot adapt to changing user behavior over time, a challenge known as concept drift. As cyberattacks become more advanced and attackers change their tactics, there is a pressing need for a smarter and more flexible detection system. This system should be able to track time-based patterns, identify evolving threats, detect adversarial changes, and work in real time with minimal human input.</a:t>
            </a:r>
            <a:endParaRPr lang="en-IN" sz="2000" dirty="0"/>
          </a:p>
        </p:txBody>
      </p:sp>
      <p:sp>
        <p:nvSpPr>
          <p:cNvPr id="4" name="Date Placeholder 3">
            <a:extLst>
              <a:ext uri="{FF2B5EF4-FFF2-40B4-BE49-F238E27FC236}">
                <a16:creationId xmlns:a16="http://schemas.microsoft.com/office/drawing/2014/main" id="{13C965E3-A48B-43DB-A08A-3ED0E3C823D6}"/>
              </a:ext>
            </a:extLst>
          </p:cNvPr>
          <p:cNvSpPr>
            <a:spLocks noGrp="1"/>
          </p:cNvSpPr>
          <p:nvPr>
            <p:ph type="dt" sz="half" idx="10"/>
          </p:nvPr>
        </p:nvSpPr>
        <p:spPr/>
        <p:txBody>
          <a:bodyPr/>
          <a:lstStyle/>
          <a:p>
            <a:fld id="{F4CC061B-AD44-4F64-8648-8169AD1184DF}" type="datetime1">
              <a:rPr lang="en-IN" smtClean="0"/>
              <a:t>09-06-2025</a:t>
            </a:fld>
            <a:endParaRPr lang="en-IN" dirty="0"/>
          </a:p>
        </p:txBody>
      </p:sp>
      <p:sp>
        <p:nvSpPr>
          <p:cNvPr id="5" name="Footer Placeholder 4">
            <a:extLst>
              <a:ext uri="{FF2B5EF4-FFF2-40B4-BE49-F238E27FC236}">
                <a16:creationId xmlns:a16="http://schemas.microsoft.com/office/drawing/2014/main" id="{E11B828E-BB7D-4CF8-B414-FE92826E8205}"/>
              </a:ext>
            </a:extLst>
          </p:cNvPr>
          <p:cNvSpPr>
            <a:spLocks noGrp="1"/>
          </p:cNvSpPr>
          <p:nvPr>
            <p:ph type="ftr" sz="quarter" idx="11"/>
          </p:nvPr>
        </p:nvSpPr>
        <p:spPr>
          <a:xfrm>
            <a:off x="2660823" y="6356350"/>
            <a:ext cx="7455242" cy="365125"/>
          </a:xfrm>
        </p:spPr>
        <p:txBody>
          <a:bodyPr/>
          <a:lstStyle/>
          <a:p>
            <a:r>
              <a:rPr lang="en-US" b="1" dirty="0"/>
              <a:t>Enhancing Threat Detection in Cloud Environments Through Temporal Anomaly Modeling</a:t>
            </a:r>
          </a:p>
          <a:p>
            <a:r>
              <a:rPr lang="en-US" dirty="0"/>
              <a:t> | Department of Information Science and Engineering</a:t>
            </a:r>
            <a:endParaRPr lang="en-IN" dirty="0"/>
          </a:p>
        </p:txBody>
      </p:sp>
      <p:sp>
        <p:nvSpPr>
          <p:cNvPr id="6" name="Slide Number Placeholder 5">
            <a:extLst>
              <a:ext uri="{FF2B5EF4-FFF2-40B4-BE49-F238E27FC236}">
                <a16:creationId xmlns:a16="http://schemas.microsoft.com/office/drawing/2014/main" id="{435480A7-307D-4B28-BA3D-5F871CC237CE}"/>
              </a:ext>
            </a:extLst>
          </p:cNvPr>
          <p:cNvSpPr>
            <a:spLocks noGrp="1"/>
          </p:cNvSpPr>
          <p:nvPr>
            <p:ph type="sldNum" sz="quarter" idx="12"/>
          </p:nvPr>
        </p:nvSpPr>
        <p:spPr/>
        <p:txBody>
          <a:bodyPr/>
          <a:lstStyle/>
          <a:p>
            <a:fld id="{1631108B-5D83-4953-8F3A-2D4544B1B95C}" type="slidenum">
              <a:rPr lang="en-IN" smtClean="0"/>
              <a:pPr/>
              <a:t>4</a:t>
            </a:fld>
            <a:endParaRPr lang="en-IN"/>
          </a:p>
        </p:txBody>
      </p:sp>
    </p:spTree>
    <p:extLst>
      <p:ext uri="{BB962C8B-B14F-4D97-AF65-F5344CB8AC3E}">
        <p14:creationId xmlns:p14="http://schemas.microsoft.com/office/powerpoint/2010/main" val="2723187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9D8106-7AAF-E44C-41E5-CCDC158185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610AD6-F19E-F84D-53CC-444520C19365}"/>
              </a:ext>
            </a:extLst>
          </p:cNvPr>
          <p:cNvSpPr>
            <a:spLocks noGrp="1"/>
          </p:cNvSpPr>
          <p:nvPr>
            <p:ph type="title"/>
          </p:nvPr>
        </p:nvSpPr>
        <p:spPr/>
        <p:txBody>
          <a:bodyPr>
            <a:normAutofit/>
          </a:bodyPr>
          <a:lstStyle/>
          <a:p>
            <a:r>
              <a:rPr lang="en-IN" sz="4000" dirty="0"/>
              <a:t>Outcome of Literature Survey/</a:t>
            </a:r>
            <a:br>
              <a:rPr lang="en-IN" sz="4000" dirty="0"/>
            </a:br>
            <a:r>
              <a:rPr lang="en-IN" sz="4000" dirty="0"/>
              <a:t>Research Gap/Motivation</a:t>
            </a:r>
          </a:p>
        </p:txBody>
      </p:sp>
      <p:sp>
        <p:nvSpPr>
          <p:cNvPr id="4" name="Date Placeholder 3">
            <a:extLst>
              <a:ext uri="{FF2B5EF4-FFF2-40B4-BE49-F238E27FC236}">
                <a16:creationId xmlns:a16="http://schemas.microsoft.com/office/drawing/2014/main" id="{733700AD-8188-E894-2D87-5AEB5790A988}"/>
              </a:ext>
            </a:extLst>
          </p:cNvPr>
          <p:cNvSpPr>
            <a:spLocks noGrp="1"/>
          </p:cNvSpPr>
          <p:nvPr>
            <p:ph type="dt" sz="half" idx="10"/>
          </p:nvPr>
        </p:nvSpPr>
        <p:spPr/>
        <p:txBody>
          <a:bodyPr/>
          <a:lstStyle/>
          <a:p>
            <a:fld id="{F4CC061B-AD44-4F64-8648-8169AD1184DF}" type="datetime1">
              <a:rPr lang="en-IN" smtClean="0"/>
              <a:t>09-06-2025</a:t>
            </a:fld>
            <a:endParaRPr lang="en-IN"/>
          </a:p>
        </p:txBody>
      </p:sp>
      <p:sp>
        <p:nvSpPr>
          <p:cNvPr id="5" name="Footer Placeholder 4">
            <a:extLst>
              <a:ext uri="{FF2B5EF4-FFF2-40B4-BE49-F238E27FC236}">
                <a16:creationId xmlns:a16="http://schemas.microsoft.com/office/drawing/2014/main" id="{D294F6B0-E290-159F-22F3-633865BA3F9B}"/>
              </a:ext>
            </a:extLst>
          </p:cNvPr>
          <p:cNvSpPr>
            <a:spLocks noGrp="1"/>
          </p:cNvSpPr>
          <p:nvPr>
            <p:ph type="ftr" sz="quarter" idx="11"/>
          </p:nvPr>
        </p:nvSpPr>
        <p:spPr>
          <a:xfrm>
            <a:off x="2413686" y="6356350"/>
            <a:ext cx="6936260" cy="365125"/>
          </a:xfrm>
        </p:spPr>
        <p:txBody>
          <a:bodyPr/>
          <a:lstStyle/>
          <a:p>
            <a:r>
              <a:rPr lang="en-US" b="1" dirty="0"/>
              <a:t>Enhancing Threat Detection in Cloud Environments Through Temporal Anomaly Modeling</a:t>
            </a:r>
          </a:p>
          <a:p>
            <a:r>
              <a:rPr lang="en-US" dirty="0"/>
              <a:t> | Department of Information Science and Engineering</a:t>
            </a:r>
            <a:endParaRPr lang="en-IN" dirty="0"/>
          </a:p>
        </p:txBody>
      </p:sp>
      <p:sp>
        <p:nvSpPr>
          <p:cNvPr id="6" name="Slide Number Placeholder 5">
            <a:extLst>
              <a:ext uri="{FF2B5EF4-FFF2-40B4-BE49-F238E27FC236}">
                <a16:creationId xmlns:a16="http://schemas.microsoft.com/office/drawing/2014/main" id="{6CD4BFE6-30E8-4A9B-02BC-74B5E019196B}"/>
              </a:ext>
            </a:extLst>
          </p:cNvPr>
          <p:cNvSpPr>
            <a:spLocks noGrp="1"/>
          </p:cNvSpPr>
          <p:nvPr>
            <p:ph type="sldNum" sz="quarter" idx="12"/>
          </p:nvPr>
        </p:nvSpPr>
        <p:spPr/>
        <p:txBody>
          <a:bodyPr/>
          <a:lstStyle/>
          <a:p>
            <a:fld id="{1631108B-5D83-4953-8F3A-2D4544B1B95C}" type="slidenum">
              <a:rPr lang="en-IN" smtClean="0"/>
              <a:pPr/>
              <a:t>5</a:t>
            </a:fld>
            <a:endParaRPr lang="en-IN"/>
          </a:p>
        </p:txBody>
      </p:sp>
      <p:graphicFrame>
        <p:nvGraphicFramePr>
          <p:cNvPr id="8" name="Content Placeholder 7">
            <a:extLst>
              <a:ext uri="{FF2B5EF4-FFF2-40B4-BE49-F238E27FC236}">
                <a16:creationId xmlns:a16="http://schemas.microsoft.com/office/drawing/2014/main" id="{5E57FDA0-F3D1-DD68-DC6F-73BFCA87A9C0}"/>
              </a:ext>
            </a:extLst>
          </p:cNvPr>
          <p:cNvGraphicFramePr>
            <a:graphicFrameLocks noGrp="1"/>
          </p:cNvGraphicFramePr>
          <p:nvPr>
            <p:ph idx="1"/>
            <p:extLst>
              <p:ext uri="{D42A27DB-BD31-4B8C-83A1-F6EECF244321}">
                <p14:modId xmlns:p14="http://schemas.microsoft.com/office/powerpoint/2010/main" val="3631967040"/>
              </p:ext>
            </p:extLst>
          </p:nvPr>
        </p:nvGraphicFramePr>
        <p:xfrm>
          <a:off x="471488" y="1574800"/>
          <a:ext cx="11314110" cy="4397632"/>
        </p:xfrm>
        <a:graphic>
          <a:graphicData uri="http://schemas.openxmlformats.org/drawingml/2006/table">
            <a:tbl>
              <a:tblPr firstRow="1" bandRow="1">
                <a:tableStyleId>{5C22544A-7EE6-4342-B048-85BDC9FD1C3A}</a:tableStyleId>
              </a:tblPr>
              <a:tblGrid>
                <a:gridCol w="591193">
                  <a:extLst>
                    <a:ext uri="{9D8B030D-6E8A-4147-A177-3AD203B41FA5}">
                      <a16:colId xmlns:a16="http://schemas.microsoft.com/office/drawing/2014/main" val="3359237551"/>
                    </a:ext>
                  </a:extLst>
                </a:gridCol>
                <a:gridCol w="2010033">
                  <a:extLst>
                    <a:ext uri="{9D8B030D-6E8A-4147-A177-3AD203B41FA5}">
                      <a16:colId xmlns:a16="http://schemas.microsoft.com/office/drawing/2014/main" val="946511224"/>
                    </a:ext>
                  </a:extLst>
                </a:gridCol>
                <a:gridCol w="3146854">
                  <a:extLst>
                    <a:ext uri="{9D8B030D-6E8A-4147-A177-3AD203B41FA5}">
                      <a16:colId xmlns:a16="http://schemas.microsoft.com/office/drawing/2014/main" val="1943465466"/>
                    </a:ext>
                  </a:extLst>
                </a:gridCol>
                <a:gridCol w="3303208">
                  <a:extLst>
                    <a:ext uri="{9D8B030D-6E8A-4147-A177-3AD203B41FA5}">
                      <a16:colId xmlns:a16="http://schemas.microsoft.com/office/drawing/2014/main" val="1920161079"/>
                    </a:ext>
                  </a:extLst>
                </a:gridCol>
                <a:gridCol w="2262822">
                  <a:extLst>
                    <a:ext uri="{9D8B030D-6E8A-4147-A177-3AD203B41FA5}">
                      <a16:colId xmlns:a16="http://schemas.microsoft.com/office/drawing/2014/main" val="263704481"/>
                    </a:ext>
                  </a:extLst>
                </a:gridCol>
              </a:tblGrid>
              <a:tr h="837100">
                <a:tc>
                  <a:txBody>
                    <a:bodyPr/>
                    <a:lstStyle/>
                    <a:p>
                      <a:r>
                        <a:rPr lang="en-US" b="0" dirty="0"/>
                        <a:t>Sr. No</a:t>
                      </a:r>
                      <a:endParaRPr lang="en-IN" b="0" dirty="0"/>
                    </a:p>
                  </a:txBody>
                  <a:tcPr/>
                </a:tc>
                <a:tc>
                  <a:txBody>
                    <a:bodyPr/>
                    <a:lstStyle/>
                    <a:p>
                      <a:r>
                        <a:rPr lang="en-US" b="0" dirty="0"/>
                        <a:t>Paper Title</a:t>
                      </a:r>
                      <a:endParaRPr lang="en-IN" b="0" dirty="0"/>
                    </a:p>
                  </a:txBody>
                  <a:tcPr/>
                </a:tc>
                <a:tc>
                  <a:txBody>
                    <a:bodyPr/>
                    <a:lstStyle/>
                    <a:p>
                      <a:r>
                        <a:rPr lang="en-US" b="0" dirty="0"/>
                        <a:t>Publication Details</a:t>
                      </a:r>
                      <a:endParaRPr lang="en-IN" b="0" dirty="0"/>
                    </a:p>
                  </a:txBody>
                  <a:tcPr/>
                </a:tc>
                <a:tc>
                  <a:txBody>
                    <a:bodyPr/>
                    <a:lstStyle/>
                    <a:p>
                      <a:r>
                        <a:rPr lang="en-US" b="0" dirty="0"/>
                        <a:t>Observation </a:t>
                      </a:r>
                      <a:endParaRPr lang="en-IN" b="0" dirty="0"/>
                    </a:p>
                  </a:txBody>
                  <a:tcPr/>
                </a:tc>
                <a:tc>
                  <a:txBody>
                    <a:bodyPr/>
                    <a:lstStyle/>
                    <a:p>
                      <a:r>
                        <a:rPr lang="en-US" b="0" dirty="0"/>
                        <a:t>Conclusion</a:t>
                      </a:r>
                      <a:endParaRPr lang="en-IN" b="0" dirty="0"/>
                    </a:p>
                  </a:txBody>
                  <a:tcPr/>
                </a:tc>
                <a:extLst>
                  <a:ext uri="{0D108BD9-81ED-4DB2-BD59-A6C34878D82A}">
                    <a16:rowId xmlns:a16="http://schemas.microsoft.com/office/drawing/2014/main" val="739135093"/>
                  </a:ext>
                </a:extLst>
              </a:tr>
              <a:tr h="3560532">
                <a:tc>
                  <a:txBody>
                    <a:bodyPr/>
                    <a:lstStyle/>
                    <a:p>
                      <a:r>
                        <a:rPr lang="en-US" b="0" dirty="0"/>
                        <a:t>1</a:t>
                      </a:r>
                      <a:endParaRPr lang="en-IN" b="0" dirty="0"/>
                    </a:p>
                  </a:txBody>
                  <a:tcPr/>
                </a:tc>
                <a:tc>
                  <a:txBody>
                    <a:bodyPr/>
                    <a:lstStyle/>
                    <a:p>
                      <a:r>
                        <a:rPr lang="en-US" sz="1800" b="0" dirty="0"/>
                        <a:t>Priya Thapa, Tamilselvan Arjunan</a:t>
                      </a:r>
                      <a:endParaRPr lang="en-IN" b="0" dirty="0"/>
                    </a:p>
                  </a:txBody>
                  <a:tcPr/>
                </a:tc>
                <a:tc>
                  <a:txBody>
                    <a:bodyPr/>
                    <a:lstStyle/>
                    <a:p>
                      <a:r>
                        <a:rPr lang="en-US" sz="1800" b="0" dirty="0"/>
                        <a:t>Priya Thapa, Tamilselvan Arjunan</a:t>
                      </a:r>
                      <a:endParaRPr lang="en-IN" b="0" dirty="0"/>
                    </a:p>
                  </a:txBody>
                  <a:tcPr/>
                </a:tc>
                <a:tc>
                  <a:txBody>
                    <a:bodyPr/>
                    <a:lstStyle/>
                    <a:p>
                      <a:r>
                        <a:rPr lang="en-US" sz="1800" kern="1200" dirty="0">
                          <a:solidFill>
                            <a:schemeClr val="dk1"/>
                          </a:solidFill>
                          <a:effectLst/>
                          <a:latin typeface="+mn-lt"/>
                          <a:ea typeface="+mn-ea"/>
                          <a:cs typeface="+mn-cs"/>
                        </a:rPr>
                        <a:t>Using machine learning helps find unusual activities in cloud systems better.</a:t>
                      </a:r>
                      <a:endParaRPr lang="en-IN" b="0" dirty="0"/>
                    </a:p>
                  </a:txBody>
                  <a:tcPr/>
                </a:tc>
                <a:tc>
                  <a:txBody>
                    <a:bodyPr/>
                    <a:lstStyle/>
                    <a:p>
                      <a:r>
                        <a:rPr lang="en-US" sz="1800" kern="1200" dirty="0">
                          <a:solidFill>
                            <a:schemeClr val="dk1"/>
                          </a:solidFill>
                          <a:effectLst/>
                          <a:latin typeface="+mn-lt"/>
                          <a:ea typeface="+mn-ea"/>
                          <a:cs typeface="+mn-cs"/>
                        </a:rPr>
                        <a:t>Works well but sometimes slow and needs more varied data to improve.</a:t>
                      </a:r>
                      <a:endParaRPr lang="en-IN" b="0" dirty="0"/>
                    </a:p>
                  </a:txBody>
                  <a:tcPr/>
                </a:tc>
                <a:extLst>
                  <a:ext uri="{0D108BD9-81ED-4DB2-BD59-A6C34878D82A}">
                    <a16:rowId xmlns:a16="http://schemas.microsoft.com/office/drawing/2014/main" val="768398102"/>
                  </a:ext>
                </a:extLst>
              </a:tr>
            </a:tbl>
          </a:graphicData>
        </a:graphic>
      </p:graphicFrame>
    </p:spTree>
    <p:extLst>
      <p:ext uri="{BB962C8B-B14F-4D97-AF65-F5344CB8AC3E}">
        <p14:creationId xmlns:p14="http://schemas.microsoft.com/office/powerpoint/2010/main" val="1311866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943D94-2288-E458-1DF5-9BE426A290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C1BA70-985F-2D2D-814A-BA948A7AA071}"/>
              </a:ext>
            </a:extLst>
          </p:cNvPr>
          <p:cNvSpPr>
            <a:spLocks noGrp="1"/>
          </p:cNvSpPr>
          <p:nvPr>
            <p:ph type="title"/>
          </p:nvPr>
        </p:nvSpPr>
        <p:spPr/>
        <p:txBody>
          <a:bodyPr>
            <a:normAutofit/>
          </a:bodyPr>
          <a:lstStyle/>
          <a:p>
            <a:r>
              <a:rPr lang="en-IN" sz="4000" dirty="0"/>
              <a:t>Outcome of Literature Survey/</a:t>
            </a:r>
            <a:br>
              <a:rPr lang="en-IN" sz="4000" dirty="0"/>
            </a:br>
            <a:r>
              <a:rPr lang="en-IN" sz="4000" dirty="0"/>
              <a:t>Research Gap/Motivation</a:t>
            </a:r>
          </a:p>
        </p:txBody>
      </p:sp>
      <p:sp>
        <p:nvSpPr>
          <p:cNvPr id="4" name="Date Placeholder 3">
            <a:extLst>
              <a:ext uri="{FF2B5EF4-FFF2-40B4-BE49-F238E27FC236}">
                <a16:creationId xmlns:a16="http://schemas.microsoft.com/office/drawing/2014/main" id="{A0FD176A-3B48-C269-A6B2-79564D394B9E}"/>
              </a:ext>
            </a:extLst>
          </p:cNvPr>
          <p:cNvSpPr>
            <a:spLocks noGrp="1"/>
          </p:cNvSpPr>
          <p:nvPr>
            <p:ph type="dt" sz="half" idx="10"/>
          </p:nvPr>
        </p:nvSpPr>
        <p:spPr/>
        <p:txBody>
          <a:bodyPr/>
          <a:lstStyle/>
          <a:p>
            <a:fld id="{F4CC061B-AD44-4F64-8648-8169AD1184DF}" type="datetime1">
              <a:rPr lang="en-IN" smtClean="0"/>
              <a:t>09-06-2025</a:t>
            </a:fld>
            <a:endParaRPr lang="en-IN"/>
          </a:p>
        </p:txBody>
      </p:sp>
      <p:sp>
        <p:nvSpPr>
          <p:cNvPr id="5" name="Footer Placeholder 4">
            <a:extLst>
              <a:ext uri="{FF2B5EF4-FFF2-40B4-BE49-F238E27FC236}">
                <a16:creationId xmlns:a16="http://schemas.microsoft.com/office/drawing/2014/main" id="{E4708565-0F6E-2138-871E-431E8BD3DE69}"/>
              </a:ext>
            </a:extLst>
          </p:cNvPr>
          <p:cNvSpPr>
            <a:spLocks noGrp="1"/>
          </p:cNvSpPr>
          <p:nvPr>
            <p:ph type="ftr" sz="quarter" idx="11"/>
          </p:nvPr>
        </p:nvSpPr>
        <p:spPr>
          <a:xfrm>
            <a:off x="2413686" y="6356350"/>
            <a:ext cx="6936260" cy="365125"/>
          </a:xfrm>
        </p:spPr>
        <p:txBody>
          <a:bodyPr/>
          <a:lstStyle/>
          <a:p>
            <a:r>
              <a:rPr lang="en-US" b="1" dirty="0"/>
              <a:t>Enhancing Threat Detection in Cloud Environments Through Temporal Anomaly Modeling</a:t>
            </a:r>
          </a:p>
          <a:p>
            <a:r>
              <a:rPr lang="en-US" dirty="0"/>
              <a:t> | Department of Information Science and Engineering</a:t>
            </a:r>
            <a:endParaRPr lang="en-IN" dirty="0"/>
          </a:p>
        </p:txBody>
      </p:sp>
      <p:sp>
        <p:nvSpPr>
          <p:cNvPr id="6" name="Slide Number Placeholder 5">
            <a:extLst>
              <a:ext uri="{FF2B5EF4-FFF2-40B4-BE49-F238E27FC236}">
                <a16:creationId xmlns:a16="http://schemas.microsoft.com/office/drawing/2014/main" id="{39D5A7D1-9131-7C23-78D0-1C1E2C4BBF25}"/>
              </a:ext>
            </a:extLst>
          </p:cNvPr>
          <p:cNvSpPr>
            <a:spLocks noGrp="1"/>
          </p:cNvSpPr>
          <p:nvPr>
            <p:ph type="sldNum" sz="quarter" idx="12"/>
          </p:nvPr>
        </p:nvSpPr>
        <p:spPr/>
        <p:txBody>
          <a:bodyPr/>
          <a:lstStyle/>
          <a:p>
            <a:fld id="{1631108B-5D83-4953-8F3A-2D4544B1B95C}" type="slidenum">
              <a:rPr lang="en-IN" smtClean="0"/>
              <a:pPr/>
              <a:t>6</a:t>
            </a:fld>
            <a:endParaRPr lang="en-IN"/>
          </a:p>
        </p:txBody>
      </p:sp>
      <p:graphicFrame>
        <p:nvGraphicFramePr>
          <p:cNvPr id="8" name="Content Placeholder 7">
            <a:extLst>
              <a:ext uri="{FF2B5EF4-FFF2-40B4-BE49-F238E27FC236}">
                <a16:creationId xmlns:a16="http://schemas.microsoft.com/office/drawing/2014/main" id="{99872801-39FA-1318-D26B-75DEA7657F16}"/>
              </a:ext>
            </a:extLst>
          </p:cNvPr>
          <p:cNvGraphicFramePr>
            <a:graphicFrameLocks noGrp="1"/>
          </p:cNvGraphicFramePr>
          <p:nvPr>
            <p:ph idx="1"/>
            <p:extLst>
              <p:ext uri="{D42A27DB-BD31-4B8C-83A1-F6EECF244321}">
                <p14:modId xmlns:p14="http://schemas.microsoft.com/office/powerpoint/2010/main" val="1382930383"/>
              </p:ext>
            </p:extLst>
          </p:nvPr>
        </p:nvGraphicFramePr>
        <p:xfrm>
          <a:off x="471488" y="1574800"/>
          <a:ext cx="11314110" cy="4414108"/>
        </p:xfrm>
        <a:graphic>
          <a:graphicData uri="http://schemas.openxmlformats.org/drawingml/2006/table">
            <a:tbl>
              <a:tblPr firstRow="1" bandRow="1">
                <a:tableStyleId>{5C22544A-7EE6-4342-B048-85BDC9FD1C3A}</a:tableStyleId>
              </a:tblPr>
              <a:tblGrid>
                <a:gridCol w="591193">
                  <a:extLst>
                    <a:ext uri="{9D8B030D-6E8A-4147-A177-3AD203B41FA5}">
                      <a16:colId xmlns:a16="http://schemas.microsoft.com/office/drawing/2014/main" val="3359237551"/>
                    </a:ext>
                  </a:extLst>
                </a:gridCol>
                <a:gridCol w="2010033">
                  <a:extLst>
                    <a:ext uri="{9D8B030D-6E8A-4147-A177-3AD203B41FA5}">
                      <a16:colId xmlns:a16="http://schemas.microsoft.com/office/drawing/2014/main" val="946511224"/>
                    </a:ext>
                  </a:extLst>
                </a:gridCol>
                <a:gridCol w="3146854">
                  <a:extLst>
                    <a:ext uri="{9D8B030D-6E8A-4147-A177-3AD203B41FA5}">
                      <a16:colId xmlns:a16="http://schemas.microsoft.com/office/drawing/2014/main" val="1943465466"/>
                    </a:ext>
                  </a:extLst>
                </a:gridCol>
                <a:gridCol w="3303208">
                  <a:extLst>
                    <a:ext uri="{9D8B030D-6E8A-4147-A177-3AD203B41FA5}">
                      <a16:colId xmlns:a16="http://schemas.microsoft.com/office/drawing/2014/main" val="1920161079"/>
                    </a:ext>
                  </a:extLst>
                </a:gridCol>
                <a:gridCol w="2262822">
                  <a:extLst>
                    <a:ext uri="{9D8B030D-6E8A-4147-A177-3AD203B41FA5}">
                      <a16:colId xmlns:a16="http://schemas.microsoft.com/office/drawing/2014/main" val="263704481"/>
                    </a:ext>
                  </a:extLst>
                </a:gridCol>
              </a:tblGrid>
              <a:tr h="730871">
                <a:tc>
                  <a:txBody>
                    <a:bodyPr/>
                    <a:lstStyle/>
                    <a:p>
                      <a:r>
                        <a:rPr lang="en-US" dirty="0"/>
                        <a:t>Sr. No</a:t>
                      </a:r>
                      <a:endParaRPr lang="en-IN" dirty="0"/>
                    </a:p>
                  </a:txBody>
                  <a:tcPr/>
                </a:tc>
                <a:tc>
                  <a:txBody>
                    <a:bodyPr/>
                    <a:lstStyle/>
                    <a:p>
                      <a:r>
                        <a:rPr lang="en-US" dirty="0"/>
                        <a:t>Paper Title</a:t>
                      </a:r>
                      <a:endParaRPr lang="en-IN" dirty="0"/>
                    </a:p>
                  </a:txBody>
                  <a:tcPr/>
                </a:tc>
                <a:tc>
                  <a:txBody>
                    <a:bodyPr/>
                    <a:lstStyle/>
                    <a:p>
                      <a:r>
                        <a:rPr lang="en-US" dirty="0"/>
                        <a:t>Publication Details</a:t>
                      </a:r>
                      <a:endParaRPr lang="en-IN" dirty="0"/>
                    </a:p>
                  </a:txBody>
                  <a:tcPr/>
                </a:tc>
                <a:tc>
                  <a:txBody>
                    <a:bodyPr/>
                    <a:lstStyle/>
                    <a:p>
                      <a:r>
                        <a:rPr lang="en-US" dirty="0"/>
                        <a:t>Observation </a:t>
                      </a:r>
                      <a:endParaRPr lang="en-IN" dirty="0"/>
                    </a:p>
                  </a:txBody>
                  <a:tcPr/>
                </a:tc>
                <a:tc>
                  <a:txBody>
                    <a:bodyPr/>
                    <a:lstStyle/>
                    <a:p>
                      <a:r>
                        <a:rPr lang="en-US" dirty="0"/>
                        <a:t>Conclusion</a:t>
                      </a:r>
                      <a:endParaRPr lang="en-IN" dirty="0"/>
                    </a:p>
                  </a:txBody>
                  <a:tcPr/>
                </a:tc>
                <a:extLst>
                  <a:ext uri="{0D108BD9-81ED-4DB2-BD59-A6C34878D82A}">
                    <a16:rowId xmlns:a16="http://schemas.microsoft.com/office/drawing/2014/main" val="739135093"/>
                  </a:ext>
                </a:extLst>
              </a:tr>
              <a:tr h="3683237">
                <a:tc>
                  <a:txBody>
                    <a:bodyPr/>
                    <a:lstStyle/>
                    <a:p>
                      <a:r>
                        <a:rPr lang="en-US" dirty="0"/>
                        <a:t>2</a:t>
                      </a:r>
                      <a:endParaRPr lang="en-IN" dirty="0"/>
                    </a:p>
                  </a:txBody>
                  <a:tcPr/>
                </a:tc>
                <a:tc>
                  <a:txBody>
                    <a:bodyPr/>
                    <a:lstStyle/>
                    <a:p>
                      <a:r>
                        <a:rPr lang="en-US" sz="1800" kern="1200" dirty="0">
                          <a:solidFill>
                            <a:schemeClr val="dk1"/>
                          </a:solidFill>
                          <a:effectLst/>
                          <a:latin typeface="+mn-lt"/>
                          <a:ea typeface="+mn-ea"/>
                          <a:cs typeface="+mn-cs"/>
                        </a:rPr>
                        <a:t>Enhancing Security in Cloud Computing with Anomaly Detection Using Machine Learning</a:t>
                      </a:r>
                      <a:endParaRPr lang="en-IN" dirty="0"/>
                    </a:p>
                  </a:txBody>
                  <a:tcPr/>
                </a:tc>
                <a:tc>
                  <a:txBody>
                    <a:bodyPr/>
                    <a:lstStyle/>
                    <a:p>
                      <a:r>
                        <a:rPr lang="en-IN" sz="1800" b="0" dirty="0"/>
                        <a:t>Mayank Namdev, Jayasundar S., Muhammad Babur, Deepak A. Vidhate, Santosh Yerasuri, 2024 </a:t>
                      </a:r>
                      <a:endParaRPr lang="en-IN" b="0" dirty="0"/>
                    </a:p>
                  </a:txBody>
                  <a:tcPr/>
                </a:tc>
                <a:tc>
                  <a:txBody>
                    <a:bodyPr/>
                    <a:lstStyle/>
                    <a:p>
                      <a:r>
                        <a:rPr lang="en-US" sz="1800" kern="1200" dirty="0">
                          <a:solidFill>
                            <a:schemeClr val="dk1"/>
                          </a:solidFill>
                          <a:effectLst/>
                          <a:latin typeface="+mn-lt"/>
                          <a:ea typeface="+mn-ea"/>
                          <a:cs typeface="+mn-cs"/>
                        </a:rPr>
                        <a:t>Machine learning can spot small, hidden problems that old methods miss.</a:t>
                      </a:r>
                      <a:endParaRPr lang="en-IN" dirty="0"/>
                    </a:p>
                  </a:txBody>
                  <a:tcPr/>
                </a:tc>
                <a:tc>
                  <a:txBody>
                    <a:bodyPr/>
                    <a:lstStyle/>
                    <a:p>
                      <a:r>
                        <a:rPr lang="en-US" sz="1800" kern="1200" dirty="0">
                          <a:solidFill>
                            <a:schemeClr val="dk1"/>
                          </a:solidFill>
                          <a:effectLst/>
                          <a:latin typeface="+mn-lt"/>
                          <a:ea typeface="+mn-ea"/>
                          <a:cs typeface="+mn-cs"/>
                        </a:rPr>
                        <a:t>Makes security stronger but struggles with new types of attacks and false alarms.</a:t>
                      </a:r>
                      <a:endParaRPr lang="en-IN" dirty="0"/>
                    </a:p>
                  </a:txBody>
                  <a:tcPr/>
                </a:tc>
                <a:extLst>
                  <a:ext uri="{0D108BD9-81ED-4DB2-BD59-A6C34878D82A}">
                    <a16:rowId xmlns:a16="http://schemas.microsoft.com/office/drawing/2014/main" val="768398102"/>
                  </a:ext>
                </a:extLst>
              </a:tr>
            </a:tbl>
          </a:graphicData>
        </a:graphic>
      </p:graphicFrame>
    </p:spTree>
    <p:extLst>
      <p:ext uri="{BB962C8B-B14F-4D97-AF65-F5344CB8AC3E}">
        <p14:creationId xmlns:p14="http://schemas.microsoft.com/office/powerpoint/2010/main" val="680671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267C9A-E4B2-817C-CF60-7FA67A3AFA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5D6175-D453-76F4-D28E-1ACA5BEB62F9}"/>
              </a:ext>
            </a:extLst>
          </p:cNvPr>
          <p:cNvSpPr>
            <a:spLocks noGrp="1"/>
          </p:cNvSpPr>
          <p:nvPr>
            <p:ph type="title"/>
          </p:nvPr>
        </p:nvSpPr>
        <p:spPr/>
        <p:txBody>
          <a:bodyPr>
            <a:normAutofit/>
          </a:bodyPr>
          <a:lstStyle/>
          <a:p>
            <a:r>
              <a:rPr lang="en-IN" sz="4000" dirty="0"/>
              <a:t>Outcome of Literature Survey/</a:t>
            </a:r>
            <a:br>
              <a:rPr lang="en-IN" sz="4000" dirty="0"/>
            </a:br>
            <a:r>
              <a:rPr lang="en-IN" sz="4000" dirty="0"/>
              <a:t>Research Gap/Motivation</a:t>
            </a:r>
          </a:p>
        </p:txBody>
      </p:sp>
      <p:sp>
        <p:nvSpPr>
          <p:cNvPr id="4" name="Date Placeholder 3">
            <a:extLst>
              <a:ext uri="{FF2B5EF4-FFF2-40B4-BE49-F238E27FC236}">
                <a16:creationId xmlns:a16="http://schemas.microsoft.com/office/drawing/2014/main" id="{A9F784FB-1E39-25CC-638D-E30B443876E5}"/>
              </a:ext>
            </a:extLst>
          </p:cNvPr>
          <p:cNvSpPr>
            <a:spLocks noGrp="1"/>
          </p:cNvSpPr>
          <p:nvPr>
            <p:ph type="dt" sz="half" idx="10"/>
          </p:nvPr>
        </p:nvSpPr>
        <p:spPr/>
        <p:txBody>
          <a:bodyPr/>
          <a:lstStyle/>
          <a:p>
            <a:fld id="{F4CC061B-AD44-4F64-8648-8169AD1184DF}" type="datetime1">
              <a:rPr lang="en-IN" smtClean="0"/>
              <a:t>09-06-2025</a:t>
            </a:fld>
            <a:endParaRPr lang="en-IN"/>
          </a:p>
        </p:txBody>
      </p:sp>
      <p:sp>
        <p:nvSpPr>
          <p:cNvPr id="5" name="Footer Placeholder 4">
            <a:extLst>
              <a:ext uri="{FF2B5EF4-FFF2-40B4-BE49-F238E27FC236}">
                <a16:creationId xmlns:a16="http://schemas.microsoft.com/office/drawing/2014/main" id="{546A7443-FF1C-C206-A7EE-66CC2ED2DDBA}"/>
              </a:ext>
            </a:extLst>
          </p:cNvPr>
          <p:cNvSpPr>
            <a:spLocks noGrp="1"/>
          </p:cNvSpPr>
          <p:nvPr>
            <p:ph type="ftr" sz="quarter" idx="11"/>
          </p:nvPr>
        </p:nvSpPr>
        <p:spPr>
          <a:xfrm>
            <a:off x="2413686" y="6356350"/>
            <a:ext cx="6936260" cy="365125"/>
          </a:xfrm>
        </p:spPr>
        <p:txBody>
          <a:bodyPr/>
          <a:lstStyle/>
          <a:p>
            <a:r>
              <a:rPr lang="en-US" b="1" dirty="0"/>
              <a:t>Enhancing Threat Detection in Cloud Environments Through Temporal Anomaly Modeling</a:t>
            </a:r>
          </a:p>
          <a:p>
            <a:r>
              <a:rPr lang="en-US" dirty="0"/>
              <a:t> | Department of Information Science and Engineering</a:t>
            </a:r>
            <a:endParaRPr lang="en-IN" dirty="0"/>
          </a:p>
        </p:txBody>
      </p:sp>
      <p:sp>
        <p:nvSpPr>
          <p:cNvPr id="6" name="Slide Number Placeholder 5">
            <a:extLst>
              <a:ext uri="{FF2B5EF4-FFF2-40B4-BE49-F238E27FC236}">
                <a16:creationId xmlns:a16="http://schemas.microsoft.com/office/drawing/2014/main" id="{5EF9EED7-1592-C25A-E2AC-1E93B745E715}"/>
              </a:ext>
            </a:extLst>
          </p:cNvPr>
          <p:cNvSpPr>
            <a:spLocks noGrp="1"/>
          </p:cNvSpPr>
          <p:nvPr>
            <p:ph type="sldNum" sz="quarter" idx="12"/>
          </p:nvPr>
        </p:nvSpPr>
        <p:spPr/>
        <p:txBody>
          <a:bodyPr/>
          <a:lstStyle/>
          <a:p>
            <a:fld id="{1631108B-5D83-4953-8F3A-2D4544B1B95C}" type="slidenum">
              <a:rPr lang="en-IN" smtClean="0"/>
              <a:pPr/>
              <a:t>7</a:t>
            </a:fld>
            <a:endParaRPr lang="en-IN"/>
          </a:p>
        </p:txBody>
      </p:sp>
      <p:graphicFrame>
        <p:nvGraphicFramePr>
          <p:cNvPr id="8" name="Content Placeholder 7">
            <a:extLst>
              <a:ext uri="{FF2B5EF4-FFF2-40B4-BE49-F238E27FC236}">
                <a16:creationId xmlns:a16="http://schemas.microsoft.com/office/drawing/2014/main" id="{588A4196-033B-D4A5-2017-6952B7178DFA}"/>
              </a:ext>
            </a:extLst>
          </p:cNvPr>
          <p:cNvGraphicFramePr>
            <a:graphicFrameLocks noGrp="1"/>
          </p:cNvGraphicFramePr>
          <p:nvPr>
            <p:ph idx="1"/>
            <p:extLst>
              <p:ext uri="{D42A27DB-BD31-4B8C-83A1-F6EECF244321}">
                <p14:modId xmlns:p14="http://schemas.microsoft.com/office/powerpoint/2010/main" val="1008607921"/>
              </p:ext>
            </p:extLst>
          </p:nvPr>
        </p:nvGraphicFramePr>
        <p:xfrm>
          <a:off x="471488" y="1574799"/>
          <a:ext cx="11314110" cy="4455298"/>
        </p:xfrm>
        <a:graphic>
          <a:graphicData uri="http://schemas.openxmlformats.org/drawingml/2006/table">
            <a:tbl>
              <a:tblPr firstRow="1" bandRow="1">
                <a:tableStyleId>{5C22544A-7EE6-4342-B048-85BDC9FD1C3A}</a:tableStyleId>
              </a:tblPr>
              <a:tblGrid>
                <a:gridCol w="591193">
                  <a:extLst>
                    <a:ext uri="{9D8B030D-6E8A-4147-A177-3AD203B41FA5}">
                      <a16:colId xmlns:a16="http://schemas.microsoft.com/office/drawing/2014/main" val="3359237551"/>
                    </a:ext>
                  </a:extLst>
                </a:gridCol>
                <a:gridCol w="2010033">
                  <a:extLst>
                    <a:ext uri="{9D8B030D-6E8A-4147-A177-3AD203B41FA5}">
                      <a16:colId xmlns:a16="http://schemas.microsoft.com/office/drawing/2014/main" val="946511224"/>
                    </a:ext>
                  </a:extLst>
                </a:gridCol>
                <a:gridCol w="3146854">
                  <a:extLst>
                    <a:ext uri="{9D8B030D-6E8A-4147-A177-3AD203B41FA5}">
                      <a16:colId xmlns:a16="http://schemas.microsoft.com/office/drawing/2014/main" val="1943465466"/>
                    </a:ext>
                  </a:extLst>
                </a:gridCol>
                <a:gridCol w="3303208">
                  <a:extLst>
                    <a:ext uri="{9D8B030D-6E8A-4147-A177-3AD203B41FA5}">
                      <a16:colId xmlns:a16="http://schemas.microsoft.com/office/drawing/2014/main" val="1920161079"/>
                    </a:ext>
                  </a:extLst>
                </a:gridCol>
                <a:gridCol w="2262822">
                  <a:extLst>
                    <a:ext uri="{9D8B030D-6E8A-4147-A177-3AD203B41FA5}">
                      <a16:colId xmlns:a16="http://schemas.microsoft.com/office/drawing/2014/main" val="263704481"/>
                    </a:ext>
                  </a:extLst>
                </a:gridCol>
              </a:tblGrid>
              <a:tr h="707198">
                <a:tc>
                  <a:txBody>
                    <a:bodyPr/>
                    <a:lstStyle/>
                    <a:p>
                      <a:r>
                        <a:rPr lang="en-US" dirty="0"/>
                        <a:t>Sr. No</a:t>
                      </a:r>
                      <a:endParaRPr lang="en-IN" dirty="0"/>
                    </a:p>
                  </a:txBody>
                  <a:tcPr/>
                </a:tc>
                <a:tc>
                  <a:txBody>
                    <a:bodyPr/>
                    <a:lstStyle/>
                    <a:p>
                      <a:r>
                        <a:rPr lang="en-US" dirty="0"/>
                        <a:t>Paper Title</a:t>
                      </a:r>
                      <a:endParaRPr lang="en-IN" dirty="0"/>
                    </a:p>
                  </a:txBody>
                  <a:tcPr/>
                </a:tc>
                <a:tc>
                  <a:txBody>
                    <a:bodyPr/>
                    <a:lstStyle/>
                    <a:p>
                      <a:r>
                        <a:rPr lang="en-US" dirty="0"/>
                        <a:t>Publication Details</a:t>
                      </a:r>
                      <a:endParaRPr lang="en-IN" dirty="0"/>
                    </a:p>
                  </a:txBody>
                  <a:tcPr/>
                </a:tc>
                <a:tc>
                  <a:txBody>
                    <a:bodyPr/>
                    <a:lstStyle/>
                    <a:p>
                      <a:r>
                        <a:rPr lang="en-US" dirty="0"/>
                        <a:t>Observation </a:t>
                      </a:r>
                      <a:endParaRPr lang="en-IN" dirty="0"/>
                    </a:p>
                  </a:txBody>
                  <a:tcPr/>
                </a:tc>
                <a:tc>
                  <a:txBody>
                    <a:bodyPr/>
                    <a:lstStyle/>
                    <a:p>
                      <a:r>
                        <a:rPr lang="en-US" dirty="0"/>
                        <a:t>Conclusion</a:t>
                      </a:r>
                      <a:endParaRPr lang="en-IN" dirty="0"/>
                    </a:p>
                  </a:txBody>
                  <a:tcPr/>
                </a:tc>
                <a:extLst>
                  <a:ext uri="{0D108BD9-81ED-4DB2-BD59-A6C34878D82A}">
                    <a16:rowId xmlns:a16="http://schemas.microsoft.com/office/drawing/2014/main" val="739135093"/>
                  </a:ext>
                </a:extLst>
              </a:tr>
              <a:tr h="3748100">
                <a:tc>
                  <a:txBody>
                    <a:bodyPr/>
                    <a:lstStyle/>
                    <a:p>
                      <a:r>
                        <a:rPr lang="en-US" dirty="0"/>
                        <a:t>3</a:t>
                      </a:r>
                      <a:endParaRPr lang="en-IN" dirty="0"/>
                    </a:p>
                  </a:txBody>
                  <a:tcPr/>
                </a:tc>
                <a:tc>
                  <a:txBody>
                    <a:bodyPr/>
                    <a:lstStyle/>
                    <a:p>
                      <a:r>
                        <a:rPr lang="en-US" sz="1800" kern="1200" dirty="0">
                          <a:solidFill>
                            <a:schemeClr val="dk1"/>
                          </a:solidFill>
                          <a:effectLst/>
                          <a:latin typeface="+mn-lt"/>
                          <a:ea typeface="+mn-ea"/>
                          <a:cs typeface="+mn-cs"/>
                        </a:rPr>
                        <a:t>Enhancing Cybersecurity in Cloud Environments Using AI-Driven Threat Detection and Response</a:t>
                      </a:r>
                      <a:endParaRPr lang="en-IN" dirty="0"/>
                    </a:p>
                  </a:txBody>
                  <a:tcPr/>
                </a:tc>
                <a:tc>
                  <a:txBody>
                    <a:bodyPr/>
                    <a:lstStyle/>
                    <a:p>
                      <a:r>
                        <a:rPr lang="en-US" sz="1800" b="0" dirty="0"/>
                        <a:t>Puneet Gautam, 2024</a:t>
                      </a:r>
                      <a:endParaRPr lang="en-IN" b="0" dirty="0"/>
                    </a:p>
                  </a:txBody>
                  <a:tcPr/>
                </a:tc>
                <a:tc>
                  <a:txBody>
                    <a:bodyPr/>
                    <a:lstStyle/>
                    <a:p>
                      <a:r>
                        <a:rPr lang="en-US" sz="1800" kern="1200" dirty="0">
                          <a:solidFill>
                            <a:schemeClr val="dk1"/>
                          </a:solidFill>
                          <a:effectLst/>
                          <a:latin typeface="+mn-lt"/>
                          <a:ea typeface="+mn-ea"/>
                          <a:cs typeface="+mn-cs"/>
                        </a:rPr>
                        <a:t>AI helps detect threats early and reacts automatically.</a:t>
                      </a:r>
                      <a:endParaRPr lang="en-IN" dirty="0"/>
                    </a:p>
                  </a:txBody>
                  <a:tcPr/>
                </a:tc>
                <a:tc>
                  <a:txBody>
                    <a:bodyPr/>
                    <a:lstStyle/>
                    <a:p>
                      <a:r>
                        <a:rPr lang="en-US" sz="1800" kern="1200" dirty="0">
                          <a:solidFill>
                            <a:schemeClr val="dk1"/>
                          </a:solidFill>
                          <a:effectLst/>
                          <a:latin typeface="+mn-lt"/>
                          <a:ea typeface="+mn-ea"/>
                          <a:cs typeface="+mn-cs"/>
                        </a:rPr>
                        <a:t>Faster response but can be hard to scale and sometimes gives false warnings.</a:t>
                      </a:r>
                      <a:endParaRPr lang="en-IN" dirty="0"/>
                    </a:p>
                  </a:txBody>
                  <a:tcPr/>
                </a:tc>
                <a:extLst>
                  <a:ext uri="{0D108BD9-81ED-4DB2-BD59-A6C34878D82A}">
                    <a16:rowId xmlns:a16="http://schemas.microsoft.com/office/drawing/2014/main" val="768398102"/>
                  </a:ext>
                </a:extLst>
              </a:tr>
            </a:tbl>
          </a:graphicData>
        </a:graphic>
      </p:graphicFrame>
    </p:spTree>
    <p:extLst>
      <p:ext uri="{BB962C8B-B14F-4D97-AF65-F5344CB8AC3E}">
        <p14:creationId xmlns:p14="http://schemas.microsoft.com/office/powerpoint/2010/main" val="2277632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AD50F7-4DBC-E1FC-30DE-A8779D5CC6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CE1CCB-A955-AB7D-1E79-7F9D66ED3C8A}"/>
              </a:ext>
            </a:extLst>
          </p:cNvPr>
          <p:cNvSpPr>
            <a:spLocks noGrp="1"/>
          </p:cNvSpPr>
          <p:nvPr>
            <p:ph type="title"/>
          </p:nvPr>
        </p:nvSpPr>
        <p:spPr/>
        <p:txBody>
          <a:bodyPr>
            <a:normAutofit/>
          </a:bodyPr>
          <a:lstStyle/>
          <a:p>
            <a:r>
              <a:rPr lang="en-IN" sz="4000" dirty="0"/>
              <a:t>Outcome of Literature Survey/</a:t>
            </a:r>
            <a:br>
              <a:rPr lang="en-IN" sz="4000" dirty="0"/>
            </a:br>
            <a:r>
              <a:rPr lang="en-IN" sz="4000" dirty="0"/>
              <a:t>Research Gap/Motivation</a:t>
            </a:r>
          </a:p>
        </p:txBody>
      </p:sp>
      <p:sp>
        <p:nvSpPr>
          <p:cNvPr id="4" name="Date Placeholder 3">
            <a:extLst>
              <a:ext uri="{FF2B5EF4-FFF2-40B4-BE49-F238E27FC236}">
                <a16:creationId xmlns:a16="http://schemas.microsoft.com/office/drawing/2014/main" id="{CF1044CE-B43F-EEA6-9EE5-6788AFA023F6}"/>
              </a:ext>
            </a:extLst>
          </p:cNvPr>
          <p:cNvSpPr>
            <a:spLocks noGrp="1"/>
          </p:cNvSpPr>
          <p:nvPr>
            <p:ph type="dt" sz="half" idx="10"/>
          </p:nvPr>
        </p:nvSpPr>
        <p:spPr/>
        <p:txBody>
          <a:bodyPr/>
          <a:lstStyle/>
          <a:p>
            <a:fld id="{F4CC061B-AD44-4F64-8648-8169AD1184DF}" type="datetime1">
              <a:rPr lang="en-IN" smtClean="0"/>
              <a:t>09-06-2025</a:t>
            </a:fld>
            <a:endParaRPr lang="en-IN"/>
          </a:p>
        </p:txBody>
      </p:sp>
      <p:sp>
        <p:nvSpPr>
          <p:cNvPr id="5" name="Footer Placeholder 4">
            <a:extLst>
              <a:ext uri="{FF2B5EF4-FFF2-40B4-BE49-F238E27FC236}">
                <a16:creationId xmlns:a16="http://schemas.microsoft.com/office/drawing/2014/main" id="{B42A84A7-D031-C07B-1F16-F17F345E6EBA}"/>
              </a:ext>
            </a:extLst>
          </p:cNvPr>
          <p:cNvSpPr>
            <a:spLocks noGrp="1"/>
          </p:cNvSpPr>
          <p:nvPr>
            <p:ph type="ftr" sz="quarter" idx="11"/>
          </p:nvPr>
        </p:nvSpPr>
        <p:spPr>
          <a:xfrm>
            <a:off x="2413686" y="6356350"/>
            <a:ext cx="6936260" cy="365125"/>
          </a:xfrm>
        </p:spPr>
        <p:txBody>
          <a:bodyPr/>
          <a:lstStyle/>
          <a:p>
            <a:r>
              <a:rPr lang="en-US" b="1" dirty="0"/>
              <a:t>Enhancing Threat Detection in Cloud Environments Through Temporal Anomaly Modeling</a:t>
            </a:r>
          </a:p>
          <a:p>
            <a:r>
              <a:rPr lang="en-US" dirty="0"/>
              <a:t> | Department of Information Science and Engineering</a:t>
            </a:r>
            <a:endParaRPr lang="en-IN" dirty="0"/>
          </a:p>
        </p:txBody>
      </p:sp>
      <p:sp>
        <p:nvSpPr>
          <p:cNvPr id="6" name="Slide Number Placeholder 5">
            <a:extLst>
              <a:ext uri="{FF2B5EF4-FFF2-40B4-BE49-F238E27FC236}">
                <a16:creationId xmlns:a16="http://schemas.microsoft.com/office/drawing/2014/main" id="{86650599-6EA6-7F58-704B-60D1896871B6}"/>
              </a:ext>
            </a:extLst>
          </p:cNvPr>
          <p:cNvSpPr>
            <a:spLocks noGrp="1"/>
          </p:cNvSpPr>
          <p:nvPr>
            <p:ph type="sldNum" sz="quarter" idx="12"/>
          </p:nvPr>
        </p:nvSpPr>
        <p:spPr/>
        <p:txBody>
          <a:bodyPr/>
          <a:lstStyle/>
          <a:p>
            <a:fld id="{1631108B-5D83-4953-8F3A-2D4544B1B95C}" type="slidenum">
              <a:rPr lang="en-IN" smtClean="0"/>
              <a:pPr/>
              <a:t>8</a:t>
            </a:fld>
            <a:endParaRPr lang="en-IN"/>
          </a:p>
        </p:txBody>
      </p:sp>
      <p:graphicFrame>
        <p:nvGraphicFramePr>
          <p:cNvPr id="8" name="Content Placeholder 7">
            <a:extLst>
              <a:ext uri="{FF2B5EF4-FFF2-40B4-BE49-F238E27FC236}">
                <a16:creationId xmlns:a16="http://schemas.microsoft.com/office/drawing/2014/main" id="{88489896-4B9E-E714-9765-37682A1FA604}"/>
              </a:ext>
            </a:extLst>
          </p:cNvPr>
          <p:cNvGraphicFramePr>
            <a:graphicFrameLocks noGrp="1"/>
          </p:cNvGraphicFramePr>
          <p:nvPr>
            <p:ph idx="1"/>
            <p:extLst>
              <p:ext uri="{D42A27DB-BD31-4B8C-83A1-F6EECF244321}">
                <p14:modId xmlns:p14="http://schemas.microsoft.com/office/powerpoint/2010/main" val="2495620597"/>
              </p:ext>
            </p:extLst>
          </p:nvPr>
        </p:nvGraphicFramePr>
        <p:xfrm>
          <a:off x="471488" y="1574799"/>
          <a:ext cx="11314110" cy="4438823"/>
        </p:xfrm>
        <a:graphic>
          <a:graphicData uri="http://schemas.openxmlformats.org/drawingml/2006/table">
            <a:tbl>
              <a:tblPr firstRow="1" bandRow="1">
                <a:tableStyleId>{5C22544A-7EE6-4342-B048-85BDC9FD1C3A}</a:tableStyleId>
              </a:tblPr>
              <a:tblGrid>
                <a:gridCol w="591193">
                  <a:extLst>
                    <a:ext uri="{9D8B030D-6E8A-4147-A177-3AD203B41FA5}">
                      <a16:colId xmlns:a16="http://schemas.microsoft.com/office/drawing/2014/main" val="3359237551"/>
                    </a:ext>
                  </a:extLst>
                </a:gridCol>
                <a:gridCol w="2010033">
                  <a:extLst>
                    <a:ext uri="{9D8B030D-6E8A-4147-A177-3AD203B41FA5}">
                      <a16:colId xmlns:a16="http://schemas.microsoft.com/office/drawing/2014/main" val="946511224"/>
                    </a:ext>
                  </a:extLst>
                </a:gridCol>
                <a:gridCol w="3146854">
                  <a:extLst>
                    <a:ext uri="{9D8B030D-6E8A-4147-A177-3AD203B41FA5}">
                      <a16:colId xmlns:a16="http://schemas.microsoft.com/office/drawing/2014/main" val="1943465466"/>
                    </a:ext>
                  </a:extLst>
                </a:gridCol>
                <a:gridCol w="3303208">
                  <a:extLst>
                    <a:ext uri="{9D8B030D-6E8A-4147-A177-3AD203B41FA5}">
                      <a16:colId xmlns:a16="http://schemas.microsoft.com/office/drawing/2014/main" val="1920161079"/>
                    </a:ext>
                  </a:extLst>
                </a:gridCol>
                <a:gridCol w="2262822">
                  <a:extLst>
                    <a:ext uri="{9D8B030D-6E8A-4147-A177-3AD203B41FA5}">
                      <a16:colId xmlns:a16="http://schemas.microsoft.com/office/drawing/2014/main" val="263704481"/>
                    </a:ext>
                  </a:extLst>
                </a:gridCol>
              </a:tblGrid>
              <a:tr h="759798">
                <a:tc>
                  <a:txBody>
                    <a:bodyPr/>
                    <a:lstStyle/>
                    <a:p>
                      <a:r>
                        <a:rPr lang="en-US" dirty="0"/>
                        <a:t>Sr. No</a:t>
                      </a:r>
                      <a:endParaRPr lang="en-IN" dirty="0"/>
                    </a:p>
                  </a:txBody>
                  <a:tcPr/>
                </a:tc>
                <a:tc>
                  <a:txBody>
                    <a:bodyPr/>
                    <a:lstStyle/>
                    <a:p>
                      <a:r>
                        <a:rPr lang="en-US" dirty="0"/>
                        <a:t>Paper Title</a:t>
                      </a:r>
                      <a:endParaRPr lang="en-IN" dirty="0"/>
                    </a:p>
                  </a:txBody>
                  <a:tcPr/>
                </a:tc>
                <a:tc>
                  <a:txBody>
                    <a:bodyPr/>
                    <a:lstStyle/>
                    <a:p>
                      <a:r>
                        <a:rPr lang="en-US" dirty="0"/>
                        <a:t>Publication Details</a:t>
                      </a:r>
                      <a:endParaRPr lang="en-IN" dirty="0"/>
                    </a:p>
                  </a:txBody>
                  <a:tcPr/>
                </a:tc>
                <a:tc>
                  <a:txBody>
                    <a:bodyPr/>
                    <a:lstStyle/>
                    <a:p>
                      <a:r>
                        <a:rPr lang="en-US" dirty="0"/>
                        <a:t>Observation </a:t>
                      </a:r>
                      <a:endParaRPr lang="en-IN" dirty="0"/>
                    </a:p>
                  </a:txBody>
                  <a:tcPr/>
                </a:tc>
                <a:tc>
                  <a:txBody>
                    <a:bodyPr/>
                    <a:lstStyle/>
                    <a:p>
                      <a:r>
                        <a:rPr lang="en-US" dirty="0"/>
                        <a:t>Conclusion</a:t>
                      </a:r>
                      <a:endParaRPr lang="en-IN" dirty="0"/>
                    </a:p>
                  </a:txBody>
                  <a:tcPr/>
                </a:tc>
                <a:extLst>
                  <a:ext uri="{0D108BD9-81ED-4DB2-BD59-A6C34878D82A}">
                    <a16:rowId xmlns:a16="http://schemas.microsoft.com/office/drawing/2014/main" val="739135093"/>
                  </a:ext>
                </a:extLst>
              </a:tr>
              <a:tr h="3679025">
                <a:tc>
                  <a:txBody>
                    <a:bodyPr/>
                    <a:lstStyle/>
                    <a:p>
                      <a:r>
                        <a:rPr lang="en-US" dirty="0"/>
                        <a:t>4</a:t>
                      </a:r>
                      <a:endParaRPr lang="en-IN" dirty="0"/>
                    </a:p>
                  </a:txBody>
                  <a:tcPr/>
                </a:tc>
                <a:tc>
                  <a:txBody>
                    <a:bodyPr/>
                    <a:lstStyle/>
                    <a:p>
                      <a:r>
                        <a:rPr lang="en-US" sz="1800" kern="1200" dirty="0">
                          <a:solidFill>
                            <a:schemeClr val="dk1"/>
                          </a:solidFill>
                          <a:effectLst/>
                          <a:latin typeface="+mn-lt"/>
                          <a:ea typeface="+mn-ea"/>
                          <a:cs typeface="+mn-cs"/>
                        </a:rPr>
                        <a:t>Enhancing Cloud Security with Real-Time Anomaly Detection in Big Data Environments</a:t>
                      </a:r>
                      <a:endParaRPr lang="en-IN" dirty="0"/>
                    </a:p>
                  </a:txBody>
                  <a:tcPr/>
                </a:tc>
                <a:tc>
                  <a:txBody>
                    <a:bodyPr/>
                    <a:lstStyle/>
                    <a:p>
                      <a:r>
                        <a:rPr lang="en-US" sz="1800" b="0" dirty="0"/>
                        <a:t>Hina Gandhi, Dr. Pooja Sharma, 2025</a:t>
                      </a:r>
                      <a:endParaRPr lang="en-IN" b="0" dirty="0"/>
                    </a:p>
                  </a:txBody>
                  <a:tcPr/>
                </a:tc>
                <a:tc>
                  <a:txBody>
                    <a:bodyPr/>
                    <a:lstStyle/>
                    <a:p>
                      <a:r>
                        <a:rPr lang="en-US" sz="1800" kern="1200" dirty="0">
                          <a:solidFill>
                            <a:schemeClr val="dk1"/>
                          </a:solidFill>
                          <a:effectLst/>
                          <a:latin typeface="+mn-lt"/>
                          <a:ea typeface="+mn-ea"/>
                          <a:cs typeface="+mn-cs"/>
                        </a:rPr>
                        <a:t>Detects threats instantly in very large data sets.</a:t>
                      </a:r>
                      <a:endParaRPr lang="en-IN" dirty="0"/>
                    </a:p>
                  </a:txBody>
                  <a:tcPr/>
                </a:tc>
                <a:tc>
                  <a:txBody>
                    <a:bodyPr/>
                    <a:lstStyle/>
                    <a:p>
                      <a:r>
                        <a:rPr lang="en-US" sz="1800" kern="1200" dirty="0">
                          <a:solidFill>
                            <a:schemeClr val="dk1"/>
                          </a:solidFill>
                          <a:effectLst/>
                          <a:latin typeface="+mn-lt"/>
                          <a:ea typeface="+mn-ea"/>
                          <a:cs typeface="+mn-cs"/>
                        </a:rPr>
                        <a:t>Accurate but uses a lot of computer resources.</a:t>
                      </a:r>
                      <a:endParaRPr lang="en-IN" dirty="0"/>
                    </a:p>
                  </a:txBody>
                  <a:tcPr/>
                </a:tc>
                <a:extLst>
                  <a:ext uri="{0D108BD9-81ED-4DB2-BD59-A6C34878D82A}">
                    <a16:rowId xmlns:a16="http://schemas.microsoft.com/office/drawing/2014/main" val="768398102"/>
                  </a:ext>
                </a:extLst>
              </a:tr>
            </a:tbl>
          </a:graphicData>
        </a:graphic>
      </p:graphicFrame>
    </p:spTree>
    <p:extLst>
      <p:ext uri="{BB962C8B-B14F-4D97-AF65-F5344CB8AC3E}">
        <p14:creationId xmlns:p14="http://schemas.microsoft.com/office/powerpoint/2010/main" val="527757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6FEB55-8D14-1422-B7E8-DEC5D53D20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FA5154-35EA-EFEC-9BF2-16843BBB1097}"/>
              </a:ext>
            </a:extLst>
          </p:cNvPr>
          <p:cNvSpPr>
            <a:spLocks noGrp="1"/>
          </p:cNvSpPr>
          <p:nvPr>
            <p:ph type="title"/>
          </p:nvPr>
        </p:nvSpPr>
        <p:spPr/>
        <p:txBody>
          <a:bodyPr>
            <a:normAutofit/>
          </a:bodyPr>
          <a:lstStyle/>
          <a:p>
            <a:r>
              <a:rPr lang="en-IN" sz="4000" dirty="0"/>
              <a:t>Outcome of Literature Survey/</a:t>
            </a:r>
            <a:br>
              <a:rPr lang="en-IN" sz="4000" dirty="0"/>
            </a:br>
            <a:r>
              <a:rPr lang="en-IN" sz="4000" dirty="0"/>
              <a:t>Research Gap/Motivation</a:t>
            </a:r>
          </a:p>
        </p:txBody>
      </p:sp>
      <p:sp>
        <p:nvSpPr>
          <p:cNvPr id="4" name="Date Placeholder 3">
            <a:extLst>
              <a:ext uri="{FF2B5EF4-FFF2-40B4-BE49-F238E27FC236}">
                <a16:creationId xmlns:a16="http://schemas.microsoft.com/office/drawing/2014/main" id="{BF1B774C-191B-78B3-7F1E-34395FC066C7}"/>
              </a:ext>
            </a:extLst>
          </p:cNvPr>
          <p:cNvSpPr>
            <a:spLocks noGrp="1"/>
          </p:cNvSpPr>
          <p:nvPr>
            <p:ph type="dt" sz="half" idx="10"/>
          </p:nvPr>
        </p:nvSpPr>
        <p:spPr/>
        <p:txBody>
          <a:bodyPr/>
          <a:lstStyle/>
          <a:p>
            <a:fld id="{F4CC061B-AD44-4F64-8648-8169AD1184DF}" type="datetime1">
              <a:rPr lang="en-IN" smtClean="0"/>
              <a:t>09-06-2025</a:t>
            </a:fld>
            <a:endParaRPr lang="en-IN"/>
          </a:p>
        </p:txBody>
      </p:sp>
      <p:sp>
        <p:nvSpPr>
          <p:cNvPr id="5" name="Footer Placeholder 4">
            <a:extLst>
              <a:ext uri="{FF2B5EF4-FFF2-40B4-BE49-F238E27FC236}">
                <a16:creationId xmlns:a16="http://schemas.microsoft.com/office/drawing/2014/main" id="{63A917A1-767D-0C0F-A678-738215B21569}"/>
              </a:ext>
            </a:extLst>
          </p:cNvPr>
          <p:cNvSpPr>
            <a:spLocks noGrp="1"/>
          </p:cNvSpPr>
          <p:nvPr>
            <p:ph type="ftr" sz="quarter" idx="11"/>
          </p:nvPr>
        </p:nvSpPr>
        <p:spPr>
          <a:xfrm>
            <a:off x="2413686" y="6356350"/>
            <a:ext cx="6936260" cy="365125"/>
          </a:xfrm>
        </p:spPr>
        <p:txBody>
          <a:bodyPr/>
          <a:lstStyle/>
          <a:p>
            <a:r>
              <a:rPr lang="en-US" b="1" dirty="0"/>
              <a:t>Enhancing Threat Detection in Cloud Environments Through Temporal Anomaly Modeling</a:t>
            </a:r>
          </a:p>
          <a:p>
            <a:r>
              <a:rPr lang="en-US" dirty="0"/>
              <a:t> | Department of Information Science and Engineering</a:t>
            </a:r>
            <a:endParaRPr lang="en-IN" dirty="0"/>
          </a:p>
        </p:txBody>
      </p:sp>
      <p:sp>
        <p:nvSpPr>
          <p:cNvPr id="6" name="Slide Number Placeholder 5">
            <a:extLst>
              <a:ext uri="{FF2B5EF4-FFF2-40B4-BE49-F238E27FC236}">
                <a16:creationId xmlns:a16="http://schemas.microsoft.com/office/drawing/2014/main" id="{CE6436F3-2142-950E-26AA-2E4671473749}"/>
              </a:ext>
            </a:extLst>
          </p:cNvPr>
          <p:cNvSpPr>
            <a:spLocks noGrp="1"/>
          </p:cNvSpPr>
          <p:nvPr>
            <p:ph type="sldNum" sz="quarter" idx="12"/>
          </p:nvPr>
        </p:nvSpPr>
        <p:spPr/>
        <p:txBody>
          <a:bodyPr/>
          <a:lstStyle/>
          <a:p>
            <a:fld id="{1631108B-5D83-4953-8F3A-2D4544B1B95C}" type="slidenum">
              <a:rPr lang="en-IN" smtClean="0"/>
              <a:pPr/>
              <a:t>9</a:t>
            </a:fld>
            <a:endParaRPr lang="en-IN"/>
          </a:p>
        </p:txBody>
      </p:sp>
      <p:graphicFrame>
        <p:nvGraphicFramePr>
          <p:cNvPr id="8" name="Content Placeholder 7">
            <a:extLst>
              <a:ext uri="{FF2B5EF4-FFF2-40B4-BE49-F238E27FC236}">
                <a16:creationId xmlns:a16="http://schemas.microsoft.com/office/drawing/2014/main" id="{21B3089D-31D3-AECE-5638-9D91DA9B5E19}"/>
              </a:ext>
            </a:extLst>
          </p:cNvPr>
          <p:cNvGraphicFramePr>
            <a:graphicFrameLocks noGrp="1"/>
          </p:cNvGraphicFramePr>
          <p:nvPr>
            <p:ph idx="1"/>
            <p:extLst>
              <p:ext uri="{D42A27DB-BD31-4B8C-83A1-F6EECF244321}">
                <p14:modId xmlns:p14="http://schemas.microsoft.com/office/powerpoint/2010/main" val="3723457916"/>
              </p:ext>
            </p:extLst>
          </p:nvPr>
        </p:nvGraphicFramePr>
        <p:xfrm>
          <a:off x="471488" y="1574799"/>
          <a:ext cx="11314110" cy="4447060"/>
        </p:xfrm>
        <a:graphic>
          <a:graphicData uri="http://schemas.openxmlformats.org/drawingml/2006/table">
            <a:tbl>
              <a:tblPr firstRow="1" bandRow="1">
                <a:tableStyleId>{5C22544A-7EE6-4342-B048-85BDC9FD1C3A}</a:tableStyleId>
              </a:tblPr>
              <a:tblGrid>
                <a:gridCol w="591193">
                  <a:extLst>
                    <a:ext uri="{9D8B030D-6E8A-4147-A177-3AD203B41FA5}">
                      <a16:colId xmlns:a16="http://schemas.microsoft.com/office/drawing/2014/main" val="3359237551"/>
                    </a:ext>
                  </a:extLst>
                </a:gridCol>
                <a:gridCol w="2010033">
                  <a:extLst>
                    <a:ext uri="{9D8B030D-6E8A-4147-A177-3AD203B41FA5}">
                      <a16:colId xmlns:a16="http://schemas.microsoft.com/office/drawing/2014/main" val="946511224"/>
                    </a:ext>
                  </a:extLst>
                </a:gridCol>
                <a:gridCol w="3146854">
                  <a:extLst>
                    <a:ext uri="{9D8B030D-6E8A-4147-A177-3AD203B41FA5}">
                      <a16:colId xmlns:a16="http://schemas.microsoft.com/office/drawing/2014/main" val="1943465466"/>
                    </a:ext>
                  </a:extLst>
                </a:gridCol>
                <a:gridCol w="3303208">
                  <a:extLst>
                    <a:ext uri="{9D8B030D-6E8A-4147-A177-3AD203B41FA5}">
                      <a16:colId xmlns:a16="http://schemas.microsoft.com/office/drawing/2014/main" val="1920161079"/>
                    </a:ext>
                  </a:extLst>
                </a:gridCol>
                <a:gridCol w="2262822">
                  <a:extLst>
                    <a:ext uri="{9D8B030D-6E8A-4147-A177-3AD203B41FA5}">
                      <a16:colId xmlns:a16="http://schemas.microsoft.com/office/drawing/2014/main" val="263704481"/>
                    </a:ext>
                  </a:extLst>
                </a:gridCol>
              </a:tblGrid>
              <a:tr h="737716">
                <a:tc>
                  <a:txBody>
                    <a:bodyPr/>
                    <a:lstStyle/>
                    <a:p>
                      <a:r>
                        <a:rPr lang="en-US" dirty="0"/>
                        <a:t>Sr. No</a:t>
                      </a:r>
                      <a:endParaRPr lang="en-IN" dirty="0"/>
                    </a:p>
                  </a:txBody>
                  <a:tcPr/>
                </a:tc>
                <a:tc>
                  <a:txBody>
                    <a:bodyPr/>
                    <a:lstStyle/>
                    <a:p>
                      <a:r>
                        <a:rPr lang="en-US" dirty="0"/>
                        <a:t>Paper Title</a:t>
                      </a:r>
                      <a:endParaRPr lang="en-IN" dirty="0"/>
                    </a:p>
                  </a:txBody>
                  <a:tcPr/>
                </a:tc>
                <a:tc>
                  <a:txBody>
                    <a:bodyPr/>
                    <a:lstStyle/>
                    <a:p>
                      <a:r>
                        <a:rPr lang="en-US" dirty="0"/>
                        <a:t>Publication Details</a:t>
                      </a:r>
                      <a:endParaRPr lang="en-IN" dirty="0"/>
                    </a:p>
                  </a:txBody>
                  <a:tcPr/>
                </a:tc>
                <a:tc>
                  <a:txBody>
                    <a:bodyPr/>
                    <a:lstStyle/>
                    <a:p>
                      <a:r>
                        <a:rPr lang="en-US" dirty="0"/>
                        <a:t>Observation </a:t>
                      </a:r>
                      <a:endParaRPr lang="en-IN" dirty="0"/>
                    </a:p>
                  </a:txBody>
                  <a:tcPr/>
                </a:tc>
                <a:tc>
                  <a:txBody>
                    <a:bodyPr/>
                    <a:lstStyle/>
                    <a:p>
                      <a:r>
                        <a:rPr lang="en-US" dirty="0"/>
                        <a:t>Conclusion</a:t>
                      </a:r>
                      <a:endParaRPr lang="en-IN" dirty="0"/>
                    </a:p>
                  </a:txBody>
                  <a:tcPr/>
                </a:tc>
                <a:extLst>
                  <a:ext uri="{0D108BD9-81ED-4DB2-BD59-A6C34878D82A}">
                    <a16:rowId xmlns:a16="http://schemas.microsoft.com/office/drawing/2014/main" val="739135093"/>
                  </a:ext>
                </a:extLst>
              </a:tr>
              <a:tr h="3709344">
                <a:tc>
                  <a:txBody>
                    <a:bodyPr/>
                    <a:lstStyle/>
                    <a:p>
                      <a:r>
                        <a:rPr lang="en-US" dirty="0"/>
                        <a:t>5</a:t>
                      </a:r>
                      <a:endParaRPr lang="en-IN" dirty="0"/>
                    </a:p>
                  </a:txBody>
                  <a:tcPr/>
                </a:tc>
                <a:tc>
                  <a:txBody>
                    <a:bodyPr/>
                    <a:lstStyle/>
                    <a:p>
                      <a:r>
                        <a:rPr lang="en-US" sz="1800" kern="1200" dirty="0">
                          <a:solidFill>
                            <a:schemeClr val="dk1"/>
                          </a:solidFill>
                          <a:effectLst/>
                          <a:latin typeface="+mn-lt"/>
                          <a:ea typeface="+mn-ea"/>
                          <a:cs typeface="+mn-cs"/>
                        </a:rPr>
                        <a:t>Temporal Analysis of Anomalous Events in Social Networks</a:t>
                      </a:r>
                      <a:endParaRPr lang="en-IN" dirty="0"/>
                    </a:p>
                  </a:txBody>
                  <a:tcPr/>
                </a:tc>
                <a:tc>
                  <a:txBody>
                    <a:bodyPr/>
                    <a:lstStyle/>
                    <a:p>
                      <a:r>
                        <a:rPr lang="en-US" sz="1800" b="0" dirty="0"/>
                        <a:t>Govind Singh Mahara, Sharad Gangele, 2025</a:t>
                      </a:r>
                      <a:endParaRPr lang="en-IN" b="0" dirty="0"/>
                    </a:p>
                  </a:txBody>
                  <a:tcPr/>
                </a:tc>
                <a:tc>
                  <a:txBody>
                    <a:bodyPr/>
                    <a:lstStyle/>
                    <a:p>
                      <a:r>
                        <a:rPr lang="en-US" sz="1800" kern="1200" dirty="0">
                          <a:solidFill>
                            <a:schemeClr val="dk1"/>
                          </a:solidFill>
                          <a:effectLst/>
                          <a:latin typeface="+mn-lt"/>
                          <a:ea typeface="+mn-ea"/>
                          <a:cs typeface="+mn-cs"/>
                        </a:rPr>
                        <a:t>Studying how unusual events happen over time helps predict problems in social networks.</a:t>
                      </a:r>
                      <a:endParaRPr lang="en-IN" dirty="0"/>
                    </a:p>
                  </a:txBody>
                  <a:tcPr/>
                </a:tc>
                <a:tc>
                  <a:txBody>
                    <a:bodyPr/>
                    <a:lstStyle/>
                    <a:p>
                      <a:r>
                        <a:rPr lang="en-US" sz="1800" kern="1200" dirty="0">
                          <a:solidFill>
                            <a:schemeClr val="dk1"/>
                          </a:solidFill>
                          <a:effectLst/>
                          <a:latin typeface="+mn-lt"/>
                          <a:ea typeface="+mn-ea"/>
                          <a:cs typeface="+mn-cs"/>
                        </a:rPr>
                        <a:t>Helps stop threats early but might not work well outside social networks.</a:t>
                      </a:r>
                      <a:endParaRPr lang="en-IN" dirty="0"/>
                    </a:p>
                  </a:txBody>
                  <a:tcPr/>
                </a:tc>
                <a:extLst>
                  <a:ext uri="{0D108BD9-81ED-4DB2-BD59-A6C34878D82A}">
                    <a16:rowId xmlns:a16="http://schemas.microsoft.com/office/drawing/2014/main" val="768398102"/>
                  </a:ext>
                </a:extLst>
              </a:tr>
            </a:tbl>
          </a:graphicData>
        </a:graphic>
      </p:graphicFrame>
    </p:spTree>
    <p:extLst>
      <p:ext uri="{BB962C8B-B14F-4D97-AF65-F5344CB8AC3E}">
        <p14:creationId xmlns:p14="http://schemas.microsoft.com/office/powerpoint/2010/main" val="39515705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1510</TotalTime>
  <Words>2019</Words>
  <Application>Microsoft Office PowerPoint</Application>
  <PresentationFormat>Widescreen</PresentationFormat>
  <Paragraphs>268</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Wingdings</vt:lpstr>
      <vt:lpstr>Office Theme</vt:lpstr>
      <vt:lpstr>Department of Information Science and Engineering</vt:lpstr>
      <vt:lpstr>Contents</vt:lpstr>
      <vt:lpstr>Introduction </vt:lpstr>
      <vt:lpstr>Problem Statement</vt:lpstr>
      <vt:lpstr>Outcome of Literature Survey/ Research Gap/Motivation</vt:lpstr>
      <vt:lpstr>Outcome of Literature Survey/ Research Gap/Motivation</vt:lpstr>
      <vt:lpstr>Outcome of Literature Survey/ Research Gap/Motivation</vt:lpstr>
      <vt:lpstr>Outcome of Literature Survey/ Research Gap/Motivation</vt:lpstr>
      <vt:lpstr>Outcome of Literature Survey/ Research Gap/Motivation</vt:lpstr>
      <vt:lpstr>Outcome of Literature Survey/ Research Gap/Motivation</vt:lpstr>
      <vt:lpstr>Outcome of Literature Survey/ Research Gap/Motivation</vt:lpstr>
      <vt:lpstr>Outcome of Literature Survey/ Research Gap/Motivation</vt:lpstr>
      <vt:lpstr>Outcome of Literature Survey/ Research Gap/Motivation</vt:lpstr>
      <vt:lpstr>Outcome of Literature Survey/ Research Gap/Motivation</vt:lpstr>
      <vt:lpstr>Outcome of Literature Survey/ Research Gap/Motivation</vt:lpstr>
      <vt:lpstr>Objectives</vt:lpstr>
      <vt:lpstr>Framework/Methodology</vt:lpstr>
      <vt:lpstr>Methodology</vt:lpstr>
      <vt:lpstr>Methodology</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Information Science and Engineering</dc:title>
  <dc:creator>Manoj MV</dc:creator>
  <cp:lastModifiedBy>Ravi Honnalli</cp:lastModifiedBy>
  <cp:revision>61</cp:revision>
  <cp:lastPrinted>2025-06-09T00:35:39Z</cp:lastPrinted>
  <dcterms:created xsi:type="dcterms:W3CDTF">2019-12-28T01:03:28Z</dcterms:created>
  <dcterms:modified xsi:type="dcterms:W3CDTF">2025-06-09T00:35:53Z</dcterms:modified>
</cp:coreProperties>
</file>