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6" r:id="rId3"/>
    <p:sldId id="270" r:id="rId4"/>
    <p:sldId id="260" r:id="rId5"/>
    <p:sldId id="268" r:id="rId6"/>
    <p:sldId id="257" r:id="rId7"/>
    <p:sldId id="271" r:id="rId8"/>
    <p:sldId id="269" r:id="rId9"/>
    <p:sldId id="272" r:id="rId10"/>
    <p:sldId id="273" r:id="rId11"/>
    <p:sldId id="274" r:id="rId12"/>
    <p:sldId id="275" r:id="rId13"/>
    <p:sldId id="276" r:id="rId14"/>
    <p:sldId id="277" r:id="rId15"/>
    <p:sldId id="278" r:id="rId16"/>
    <p:sldId id="279" r:id="rId17"/>
    <p:sldId id="280" r:id="rId18"/>
    <p:sldId id="281" r:id="rId19"/>
    <p:sldId id="262" r:id="rId20"/>
    <p:sldId id="264" r:id="rId21"/>
    <p:sldId id="282" r:id="rId22"/>
    <p:sldId id="283"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6B901-FB24-44A6-98C2-8C6C5AE8B078}" type="datetimeFigureOut">
              <a:rPr lang="en-US" smtClean="0"/>
              <a:pPr/>
              <a:t>7/1/2020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34EF9-8B19-485C-B7E2-042389A46014}" type="slidenum">
              <a:rPr lang="en-US" smtClean="0"/>
              <a:pPr/>
              <a:t>‹#›</a:t>
            </a:fld>
            <a:endParaRPr lang="en-US"/>
          </a:p>
        </p:txBody>
      </p:sp>
    </p:spTree>
    <p:extLst>
      <p:ext uri="{BB962C8B-B14F-4D97-AF65-F5344CB8AC3E}">
        <p14:creationId xmlns:p14="http://schemas.microsoft.com/office/powerpoint/2010/main" val="693145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734EF9-8B19-485C-B7E2-042389A46014}" type="slidenum">
              <a:rPr lang="en-US" smtClean="0"/>
              <a:pPr/>
              <a:t>1</a:t>
            </a:fld>
            <a:endParaRPr lang="en-US"/>
          </a:p>
        </p:txBody>
      </p:sp>
    </p:spTree>
    <p:extLst>
      <p:ext uri="{BB962C8B-B14F-4D97-AF65-F5344CB8AC3E}">
        <p14:creationId xmlns:p14="http://schemas.microsoft.com/office/powerpoint/2010/main" val="48190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734EF9-8B19-485C-B7E2-042389A46014}" type="slidenum">
              <a:rPr lang="en-US" smtClean="0"/>
              <a:pPr/>
              <a:t>3</a:t>
            </a:fld>
            <a:endParaRPr lang="en-US"/>
          </a:p>
        </p:txBody>
      </p:sp>
    </p:spTree>
    <p:extLst>
      <p:ext uri="{BB962C8B-B14F-4D97-AF65-F5344CB8AC3E}">
        <p14:creationId xmlns:p14="http://schemas.microsoft.com/office/powerpoint/2010/main" val="376537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222B95-1095-44F4-83AE-12D72149ACAE}" type="datetime1">
              <a:rPr lang="en-US" smtClean="0"/>
              <a:t>7/1/2020</a:t>
            </a:fld>
            <a:endParaRPr lang="en-US"/>
          </a:p>
        </p:txBody>
      </p:sp>
      <p:sp>
        <p:nvSpPr>
          <p:cNvPr id="5" name="Footer Placeholder 4"/>
          <p:cNvSpPr>
            <a:spLocks noGrp="1"/>
          </p:cNvSpPr>
          <p:nvPr>
            <p:ph type="ftr" sz="quarter" idx="11"/>
          </p:nvPr>
        </p:nvSpPr>
        <p:spPr/>
        <p:txBody>
          <a:bodyPr/>
          <a:lstStyle/>
          <a:p>
            <a:r>
              <a:rPr lang="en-US" dirty="0"/>
              <a:t>Department of ECE, Nitte Meenakshi Institute of Technology</a:t>
            </a:r>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73E74D-56BB-4876-B0DF-72D4BA001D6F}" type="datetime1">
              <a:rPr lang="en-US" smtClean="0"/>
              <a:t>7/1/2020</a:t>
            </a:fld>
            <a:endParaRPr lang="en-US"/>
          </a:p>
        </p:txBody>
      </p:sp>
      <p:sp>
        <p:nvSpPr>
          <p:cNvPr id="5" name="Footer Placeholder 4"/>
          <p:cNvSpPr>
            <a:spLocks noGrp="1"/>
          </p:cNvSpPr>
          <p:nvPr>
            <p:ph type="ftr" sz="quarter" idx="11"/>
          </p:nvPr>
        </p:nvSpPr>
        <p:spPr/>
        <p:txBody>
          <a:bodyPr/>
          <a:lstStyle/>
          <a:p>
            <a:r>
              <a:rPr lang="en-US" dirty="0"/>
              <a:t>Department of ECE, Nitte Meenakshi Institute of Technology</a:t>
            </a:r>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3A7DC2-3E9E-4CE4-8C75-6DBF59D00857}" type="datetime1">
              <a:rPr lang="en-US" smtClean="0"/>
              <a:t>7/1/2020</a:t>
            </a:fld>
            <a:endParaRPr lang="en-US"/>
          </a:p>
        </p:txBody>
      </p:sp>
      <p:sp>
        <p:nvSpPr>
          <p:cNvPr id="5" name="Footer Placeholder 4"/>
          <p:cNvSpPr>
            <a:spLocks noGrp="1"/>
          </p:cNvSpPr>
          <p:nvPr>
            <p:ph type="ftr" sz="quarter" idx="11"/>
          </p:nvPr>
        </p:nvSpPr>
        <p:spPr/>
        <p:txBody>
          <a:bodyPr/>
          <a:lstStyle/>
          <a:p>
            <a:r>
              <a:rPr lang="en-US" dirty="0"/>
              <a:t>Department of ECE, Nitte Meenakshi Institute of Technology</a:t>
            </a:r>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3CA0F-70E0-45C8-87D3-1FFCE122D877}" type="datetime1">
              <a:rPr lang="en-US" smtClean="0"/>
              <a:t>7/1/2020</a:t>
            </a:fld>
            <a:endParaRPr lang="en-US"/>
          </a:p>
        </p:txBody>
      </p:sp>
      <p:sp>
        <p:nvSpPr>
          <p:cNvPr id="5" name="Footer Placeholder 4"/>
          <p:cNvSpPr>
            <a:spLocks noGrp="1"/>
          </p:cNvSpPr>
          <p:nvPr>
            <p:ph type="ftr" sz="quarter" idx="11"/>
          </p:nvPr>
        </p:nvSpPr>
        <p:spPr/>
        <p:txBody>
          <a:bodyPr/>
          <a:lstStyle/>
          <a:p>
            <a:r>
              <a:rPr lang="en-US" dirty="0"/>
              <a:t>Department of ECE, Nitte Meenakshi Institute of Technology</a:t>
            </a:r>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9ACED-2BBD-4F66-8EAE-848951A70239}" type="datetime1">
              <a:rPr lang="en-US" smtClean="0"/>
              <a:t>7/1/2020</a:t>
            </a:fld>
            <a:endParaRPr lang="en-US"/>
          </a:p>
        </p:txBody>
      </p:sp>
      <p:sp>
        <p:nvSpPr>
          <p:cNvPr id="5" name="Footer Placeholder 4"/>
          <p:cNvSpPr>
            <a:spLocks noGrp="1"/>
          </p:cNvSpPr>
          <p:nvPr>
            <p:ph type="ftr" sz="quarter" idx="11"/>
          </p:nvPr>
        </p:nvSpPr>
        <p:spPr/>
        <p:txBody>
          <a:bodyPr/>
          <a:lstStyle/>
          <a:p>
            <a:r>
              <a:rPr lang="en-US" dirty="0"/>
              <a:t>Department of ECE, Nitte Meenakshi Institute of Technology</a:t>
            </a:r>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17F72-107D-462E-A3B3-DF5499A589C6}" type="datetime1">
              <a:rPr lang="en-US" smtClean="0"/>
              <a:t>7/1/2020</a:t>
            </a:fld>
            <a:endParaRPr lang="en-US"/>
          </a:p>
        </p:txBody>
      </p:sp>
      <p:sp>
        <p:nvSpPr>
          <p:cNvPr id="6" name="Footer Placeholder 5"/>
          <p:cNvSpPr>
            <a:spLocks noGrp="1"/>
          </p:cNvSpPr>
          <p:nvPr>
            <p:ph type="ftr" sz="quarter" idx="11"/>
          </p:nvPr>
        </p:nvSpPr>
        <p:spPr/>
        <p:txBody>
          <a:bodyPr/>
          <a:lstStyle/>
          <a:p>
            <a:r>
              <a:rPr lang="en-US" dirty="0"/>
              <a:t>Department of ECE, Nitte Meenakshi Institute of Technology</a:t>
            </a:r>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5F3864-0935-4119-9FC3-EDB3F4894E90}" type="datetime1">
              <a:rPr lang="en-US" smtClean="0"/>
              <a:t>7/1/2020</a:t>
            </a:fld>
            <a:endParaRPr lang="en-US"/>
          </a:p>
        </p:txBody>
      </p:sp>
      <p:sp>
        <p:nvSpPr>
          <p:cNvPr id="8" name="Footer Placeholder 7"/>
          <p:cNvSpPr>
            <a:spLocks noGrp="1"/>
          </p:cNvSpPr>
          <p:nvPr>
            <p:ph type="ftr" sz="quarter" idx="11"/>
          </p:nvPr>
        </p:nvSpPr>
        <p:spPr/>
        <p:txBody>
          <a:bodyPr/>
          <a:lstStyle/>
          <a:p>
            <a:r>
              <a:rPr lang="en-US" dirty="0"/>
              <a:t>Department of ECE, Nitte Meenakshi Institute of Technology</a:t>
            </a:r>
          </a:p>
        </p:txBody>
      </p:sp>
      <p:sp>
        <p:nvSpPr>
          <p:cNvPr id="9" name="Slide Number Placeholder 8"/>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DE87C2-70A3-411B-90CA-057FF8B18560}" type="datetime1">
              <a:rPr lang="en-US" smtClean="0"/>
              <a:t>7/1/2020</a:t>
            </a:fld>
            <a:endParaRPr lang="en-US"/>
          </a:p>
        </p:txBody>
      </p:sp>
      <p:sp>
        <p:nvSpPr>
          <p:cNvPr id="4" name="Footer Placeholder 3"/>
          <p:cNvSpPr>
            <a:spLocks noGrp="1"/>
          </p:cNvSpPr>
          <p:nvPr>
            <p:ph type="ftr" sz="quarter" idx="11"/>
          </p:nvPr>
        </p:nvSpPr>
        <p:spPr/>
        <p:txBody>
          <a:bodyPr/>
          <a:lstStyle/>
          <a:p>
            <a:r>
              <a:rPr lang="en-US" dirty="0"/>
              <a:t>Department of ECE, Nitte Meenakshi Institute of Technology</a:t>
            </a:r>
          </a:p>
        </p:txBody>
      </p:sp>
      <p:sp>
        <p:nvSpPr>
          <p:cNvPr id="5" name="Slide Number Placeholder 4"/>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1E4D3-D80B-416F-9D8C-81B5E113F625}" type="datetime1">
              <a:rPr lang="en-US" smtClean="0"/>
              <a:t>7/1/2020</a:t>
            </a:fld>
            <a:endParaRPr lang="en-US"/>
          </a:p>
        </p:txBody>
      </p:sp>
      <p:sp>
        <p:nvSpPr>
          <p:cNvPr id="3" name="Footer Placeholder 2"/>
          <p:cNvSpPr>
            <a:spLocks noGrp="1"/>
          </p:cNvSpPr>
          <p:nvPr>
            <p:ph type="ftr" sz="quarter" idx="11"/>
          </p:nvPr>
        </p:nvSpPr>
        <p:spPr/>
        <p:txBody>
          <a:bodyPr/>
          <a:lstStyle/>
          <a:p>
            <a:r>
              <a:rPr lang="en-US" dirty="0"/>
              <a:t>Department of ECE, Nitte Meenakshi Institute of Technology</a:t>
            </a:r>
          </a:p>
        </p:txBody>
      </p:sp>
      <p:sp>
        <p:nvSpPr>
          <p:cNvPr id="4" name="Slide Number Placeholder 3"/>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EE1500-0D9A-4665-98B3-BF17CFAE3E2E}" type="datetime1">
              <a:rPr lang="en-US" smtClean="0"/>
              <a:t>7/1/2020</a:t>
            </a:fld>
            <a:endParaRPr lang="en-US"/>
          </a:p>
        </p:txBody>
      </p:sp>
      <p:sp>
        <p:nvSpPr>
          <p:cNvPr id="6" name="Footer Placeholder 5"/>
          <p:cNvSpPr>
            <a:spLocks noGrp="1"/>
          </p:cNvSpPr>
          <p:nvPr>
            <p:ph type="ftr" sz="quarter" idx="11"/>
          </p:nvPr>
        </p:nvSpPr>
        <p:spPr/>
        <p:txBody>
          <a:bodyPr/>
          <a:lstStyle/>
          <a:p>
            <a:r>
              <a:rPr lang="en-US" dirty="0"/>
              <a:t>Department of ECE, Nitte Meenakshi Institute of Technology</a:t>
            </a:r>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322F7-49DC-4109-B6C1-0A45E45F4F5A}" type="datetime1">
              <a:rPr lang="en-US" smtClean="0"/>
              <a:t>7/1/2020</a:t>
            </a:fld>
            <a:endParaRPr lang="en-US"/>
          </a:p>
        </p:txBody>
      </p:sp>
      <p:sp>
        <p:nvSpPr>
          <p:cNvPr id="6" name="Footer Placeholder 5"/>
          <p:cNvSpPr>
            <a:spLocks noGrp="1"/>
          </p:cNvSpPr>
          <p:nvPr>
            <p:ph type="ftr" sz="quarter" idx="11"/>
          </p:nvPr>
        </p:nvSpPr>
        <p:spPr/>
        <p:txBody>
          <a:bodyPr/>
          <a:lstStyle/>
          <a:p>
            <a:r>
              <a:rPr lang="en-US" dirty="0"/>
              <a:t>Department of ECE, Nitte Meenakshi Institute of Technology</a:t>
            </a:r>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7C0E4-9204-4B2A-BD72-0BD02224EE48}" type="datetime1">
              <a:rPr lang="en-US" smtClean="0"/>
              <a:t>7/1/2020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ECE, Nitte Meenakshi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9B2F4-5ECC-4710-8784-5371431085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lectronicsforu.com/newelectronics/articles/raspberry.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43000"/>
            <a:ext cx="6858000" cy="1295400"/>
          </a:xfrm>
        </p:spPr>
        <p:style>
          <a:lnRef idx="2">
            <a:schemeClr val="dk1"/>
          </a:lnRef>
          <a:fillRef idx="1">
            <a:schemeClr val="lt1"/>
          </a:fillRef>
          <a:effectRef idx="0">
            <a:schemeClr val="dk1"/>
          </a:effectRef>
          <a:fontRef idx="minor">
            <a:schemeClr val="dk1"/>
          </a:fontRef>
        </p:style>
        <p:txBody>
          <a:bodyPr>
            <a:normAutofit/>
          </a:bodyPr>
          <a:lstStyle/>
          <a:p>
            <a:r>
              <a:rPr lang="en-US" sz="3100" dirty="0">
                <a:latin typeface="+mn-lt"/>
              </a:rPr>
              <a:t>						</a:t>
            </a:r>
            <a:br>
              <a:rPr lang="en-US" dirty="0">
                <a:latin typeface="+mn-lt"/>
              </a:rPr>
            </a:br>
            <a:r>
              <a:rPr lang="en-US" dirty="0">
                <a:latin typeface="+mn-lt"/>
              </a:rPr>
              <a:t>Robotic Arm </a:t>
            </a:r>
            <a:r>
              <a:rPr lang="en-US">
                <a:latin typeface="+mn-lt"/>
              </a:rPr>
              <a:t>for Surveillance</a:t>
            </a:r>
            <a:endParaRPr lang="en-US" dirty="0">
              <a:latin typeface="+mn-lt"/>
            </a:endParaRPr>
          </a:p>
        </p:txBody>
      </p:sp>
      <p:sp>
        <p:nvSpPr>
          <p:cNvPr id="3" name="Subtitle 2"/>
          <p:cNvSpPr>
            <a:spLocks noGrp="1"/>
          </p:cNvSpPr>
          <p:nvPr>
            <p:ph type="subTitle" idx="1"/>
          </p:nvPr>
        </p:nvSpPr>
        <p:spPr>
          <a:xfrm>
            <a:off x="914400" y="2819400"/>
            <a:ext cx="6781800" cy="3352800"/>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sz="2600" dirty="0">
                <a:solidFill>
                  <a:schemeClr val="tx1"/>
                </a:solidFill>
              </a:rPr>
              <a:t>Project Team</a:t>
            </a:r>
          </a:p>
          <a:p>
            <a:endParaRPr lang="en-US" sz="2600" dirty="0">
              <a:solidFill>
                <a:schemeClr val="tx1"/>
              </a:solidFill>
            </a:endParaRPr>
          </a:p>
          <a:p>
            <a:pPr marL="457200" indent="-457200">
              <a:buAutoNum type="arabicPeriod"/>
            </a:pPr>
            <a:r>
              <a:rPr lang="en-US" sz="2300" dirty="0" err="1">
                <a:solidFill>
                  <a:schemeClr val="tx1"/>
                </a:solidFill>
              </a:rPr>
              <a:t>Mayank</a:t>
            </a:r>
            <a:r>
              <a:rPr lang="en-US" sz="2300" dirty="0">
                <a:solidFill>
                  <a:schemeClr val="tx1"/>
                </a:solidFill>
              </a:rPr>
              <a:t> Lakhani		1NT16EC076</a:t>
            </a:r>
          </a:p>
          <a:p>
            <a:pPr marL="457200" indent="-457200">
              <a:buFont typeface="Arial" pitchFamily="34" charset="0"/>
              <a:buAutoNum type="arabicPeriod"/>
            </a:pPr>
            <a:r>
              <a:rPr lang="en-US" sz="2300" dirty="0">
                <a:solidFill>
                  <a:schemeClr val="tx1"/>
                </a:solidFill>
              </a:rPr>
              <a:t>Md. </a:t>
            </a:r>
            <a:r>
              <a:rPr lang="en-US" sz="2300" dirty="0" err="1">
                <a:solidFill>
                  <a:schemeClr val="tx1"/>
                </a:solidFill>
              </a:rPr>
              <a:t>Ayub</a:t>
            </a:r>
            <a:r>
              <a:rPr lang="en-US" sz="2300" dirty="0">
                <a:solidFill>
                  <a:schemeClr val="tx1"/>
                </a:solidFill>
              </a:rPr>
              <a:t> </a:t>
            </a:r>
            <a:r>
              <a:rPr lang="en-US" sz="2300" dirty="0" err="1">
                <a:solidFill>
                  <a:schemeClr val="tx1"/>
                </a:solidFill>
              </a:rPr>
              <a:t>Modi</a:t>
            </a:r>
            <a:r>
              <a:rPr lang="en-US" sz="2300" dirty="0">
                <a:solidFill>
                  <a:schemeClr val="tx1"/>
                </a:solidFill>
              </a:rPr>
              <a:t>		1NT16EC082</a:t>
            </a:r>
          </a:p>
          <a:p>
            <a:pPr marL="457200" indent="-457200">
              <a:buFont typeface="Arial" pitchFamily="34" charset="0"/>
              <a:buAutoNum type="arabicPeriod"/>
            </a:pPr>
            <a:r>
              <a:rPr lang="en-US" sz="2300" dirty="0">
                <a:solidFill>
                  <a:schemeClr val="tx1"/>
                </a:solidFill>
              </a:rPr>
              <a:t>Nikhil Kumar G		1NT16EC092</a:t>
            </a:r>
          </a:p>
          <a:p>
            <a:pPr marL="457200" indent="-457200">
              <a:buFont typeface="Arial" pitchFamily="34" charset="0"/>
              <a:buAutoNum type="arabicPeriod"/>
            </a:pPr>
            <a:r>
              <a:rPr lang="en-US" sz="2300" dirty="0" err="1">
                <a:solidFill>
                  <a:schemeClr val="tx1"/>
                </a:solidFill>
              </a:rPr>
              <a:t>Saicharan</a:t>
            </a:r>
            <a:r>
              <a:rPr lang="en-US" sz="2300" dirty="0">
                <a:solidFill>
                  <a:schemeClr val="tx1"/>
                </a:solidFill>
              </a:rPr>
              <a:t> T.	                                  1NT16EC131</a:t>
            </a:r>
          </a:p>
          <a:p>
            <a:pPr marL="457200" indent="-457200">
              <a:buFont typeface="Arial" pitchFamily="34" charset="0"/>
              <a:buAutoNum type="arabicPeriod"/>
            </a:pPr>
            <a:endParaRPr lang="en-US" sz="2400" dirty="0">
              <a:solidFill>
                <a:schemeClr val="tx1"/>
              </a:solidFill>
            </a:endParaRPr>
          </a:p>
          <a:p>
            <a:r>
              <a:rPr lang="en-US" dirty="0">
                <a:solidFill>
                  <a:schemeClr val="tx1"/>
                </a:solidFill>
              </a:rPr>
              <a:t>Under the Guidance of</a:t>
            </a:r>
          </a:p>
          <a:p>
            <a:r>
              <a:rPr lang="en-US" sz="2400" dirty="0">
                <a:solidFill>
                  <a:schemeClr val="tx1"/>
                </a:solidFill>
              </a:rPr>
              <a:t>Ms. </a:t>
            </a:r>
            <a:r>
              <a:rPr lang="en-US" sz="2400" dirty="0" err="1">
                <a:solidFill>
                  <a:schemeClr val="tx1"/>
                </a:solidFill>
              </a:rPr>
              <a:t>Shylaja</a:t>
            </a:r>
            <a:r>
              <a:rPr lang="en-US" sz="2400" dirty="0">
                <a:solidFill>
                  <a:schemeClr val="tx1"/>
                </a:solidFill>
              </a:rPr>
              <a:t> S</a:t>
            </a:r>
          </a:p>
          <a:p>
            <a:r>
              <a:rPr lang="en-US" sz="2400" dirty="0">
                <a:solidFill>
                  <a:schemeClr val="tx1"/>
                </a:solidFill>
              </a:rPr>
              <a:t>Assistant professor,</a:t>
            </a:r>
          </a:p>
          <a:p>
            <a:r>
              <a:rPr lang="en-US" sz="2400" dirty="0">
                <a:solidFill>
                  <a:schemeClr val="tx1"/>
                </a:solidFill>
              </a:rPr>
              <a:t>Department of E&amp;CE</a:t>
            </a:r>
          </a:p>
        </p:txBody>
      </p:sp>
      <p:pic>
        <p:nvPicPr>
          <p:cNvPr id="1027" name="Picture 3"/>
          <p:cNvPicPr>
            <a:picLocks noChangeAspect="1" noChangeArrowheads="1"/>
          </p:cNvPicPr>
          <p:nvPr/>
        </p:nvPicPr>
        <p:blipFill>
          <a:blip r:embed="rId3" cstate="print"/>
          <a:srcRect/>
          <a:stretch>
            <a:fillRect/>
          </a:stretch>
        </p:blipFill>
        <p:spPr bwMode="auto">
          <a:xfrm>
            <a:off x="7705725" y="0"/>
            <a:ext cx="1438275" cy="1516283"/>
          </a:xfrm>
          <a:prstGeom prst="rect">
            <a:avLst/>
          </a:prstGeom>
          <a:noFill/>
          <a:ln w="9525">
            <a:noFill/>
            <a:miter lim="800000"/>
            <a:headEnd/>
            <a:tailEnd/>
          </a:ln>
          <a:effectLst/>
        </p:spPr>
      </p:pic>
      <p:sp>
        <p:nvSpPr>
          <p:cNvPr id="8" name="Footer Placeholder 7"/>
          <p:cNvSpPr>
            <a:spLocks noGrp="1"/>
          </p:cNvSpPr>
          <p:nvPr>
            <p:ph type="ftr" sz="quarter" idx="11"/>
          </p:nvPr>
        </p:nvSpPr>
        <p:spPr>
          <a:xfrm>
            <a:off x="304800" y="6324600"/>
            <a:ext cx="7848600" cy="365125"/>
          </a:xfrm>
        </p:spPr>
        <p:txBody>
          <a:bodyPr/>
          <a:lstStyle/>
          <a:p>
            <a:r>
              <a:rPr lang="en-US" dirty="0"/>
              <a:t>Department of ECE, Nitte Meenakshi Institute of Technology</a:t>
            </a:r>
          </a:p>
        </p:txBody>
      </p:sp>
      <p:pic>
        <p:nvPicPr>
          <p:cNvPr id="7" name="Picture 6" descr="D:\vinay\logo\jkshim-footer - Copy.png"/>
          <p:cNvPicPr/>
          <p:nvPr/>
        </p:nvPicPr>
        <p:blipFill>
          <a:blip r:embed="rId4" cstate="print"/>
          <a:srcRect/>
          <a:stretch>
            <a:fillRect/>
          </a:stretch>
        </p:blipFill>
        <p:spPr bwMode="auto">
          <a:xfrm>
            <a:off x="381000" y="234266"/>
            <a:ext cx="1524000" cy="68013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D19B2F4-5ECC-4710-8784-5371431085E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a:ln>
            <a:solidFill>
              <a:schemeClr val="tx1"/>
            </a:solidFill>
          </a:ln>
        </p:spPr>
        <p:txBody>
          <a:bodyPr>
            <a:normAutofit/>
          </a:bodyPr>
          <a:lstStyle/>
          <a:p>
            <a:r>
              <a:rPr lang="en-US" dirty="0"/>
              <a:t>Flowchart</a:t>
            </a:r>
          </a:p>
        </p:txBody>
      </p:sp>
      <p:sp>
        <p:nvSpPr>
          <p:cNvPr id="3" name="Content Placeholder 2"/>
          <p:cNvSpPr>
            <a:spLocks noGrp="1"/>
          </p:cNvSpPr>
          <p:nvPr>
            <p:ph idx="1"/>
          </p:nvPr>
        </p:nvSpPr>
        <p:spPr>
          <a:xfrm>
            <a:off x="457200" y="1102549"/>
            <a:ext cx="8229600" cy="5253802"/>
          </a:xfrm>
          <a:ln>
            <a:solidFill>
              <a:schemeClr val="tx1"/>
            </a:solidFill>
          </a:ln>
        </p:spPr>
        <p:txBody>
          <a:bodyPr/>
          <a:lstStyle/>
          <a:p>
            <a:endParaRPr lang="en-US" sz="1800" dirty="0"/>
          </a:p>
          <a:p>
            <a:pPr>
              <a:lnSpc>
                <a:spcPct val="150000"/>
              </a:lnSpc>
            </a:pPr>
            <a:r>
              <a:rPr lang="en-US" sz="1800" dirty="0"/>
              <a:t>Pattern of Obstacle avoidance by ultrasonic sensor</a:t>
            </a:r>
          </a:p>
          <a:p>
            <a:endParaRPr lang="en-US" sz="1800" dirty="0"/>
          </a:p>
        </p:txBody>
      </p:sp>
      <p:sp>
        <p:nvSpPr>
          <p:cNvPr id="4" name="Footer Placeholder 3"/>
          <p:cNvSpPr>
            <a:spLocks noGrp="1"/>
          </p:cNvSpPr>
          <p:nvPr>
            <p:ph type="ftr" sz="quarter" idx="11"/>
          </p:nvPr>
        </p:nvSpPr>
        <p:spPr/>
        <p:txBody>
          <a:bodyPr/>
          <a:lstStyle/>
          <a:p>
            <a:r>
              <a:rPr lang="en-US" dirty="0"/>
              <a:t>Department of ECE, </a:t>
            </a:r>
            <a:r>
              <a:rPr lang="en-US" dirty="0" err="1"/>
              <a:t>Nitte</a:t>
            </a:r>
            <a:r>
              <a:rPr lang="en-US" dirty="0"/>
              <a:t> </a:t>
            </a:r>
            <a:r>
              <a:rPr lang="en-US" dirty="0" err="1"/>
              <a:t>Meenakshi</a:t>
            </a:r>
            <a:r>
              <a:rPr lang="en-US" dirty="0"/>
              <a:t> Institute of Technology</a:t>
            </a:r>
          </a:p>
        </p:txBody>
      </p:sp>
      <p:sp>
        <p:nvSpPr>
          <p:cNvPr id="5" name="Slide Number Placeholder 4"/>
          <p:cNvSpPr>
            <a:spLocks noGrp="1"/>
          </p:cNvSpPr>
          <p:nvPr>
            <p:ph type="sldNum" sz="quarter" idx="12"/>
          </p:nvPr>
        </p:nvSpPr>
        <p:spPr/>
        <p:txBody>
          <a:bodyPr/>
          <a:lstStyle/>
          <a:p>
            <a:fld id="{1D19B2F4-5ECC-4710-8784-5371431085EA}" type="slidenum">
              <a:rPr lang="en-US" smtClean="0"/>
              <a:pPr/>
              <a:t>10</a:t>
            </a:fld>
            <a:endParaRPr lang="en-US"/>
          </a:p>
        </p:txBody>
      </p:sp>
      <p:pic>
        <p:nvPicPr>
          <p:cNvPr id="6" name="Picture 5" descr="How-ultrasonic-sensor-wor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6019800" cy="3505200"/>
          </a:xfrm>
          <a:prstGeom prst="rect">
            <a:avLst/>
          </a:prstGeom>
        </p:spPr>
      </p:pic>
    </p:spTree>
    <p:extLst>
      <p:ext uri="{BB962C8B-B14F-4D97-AF65-F5344CB8AC3E}">
        <p14:creationId xmlns:p14="http://schemas.microsoft.com/office/powerpoint/2010/main" val="337516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52400"/>
            <a:ext cx="8229600" cy="6203950"/>
          </a:xfrm>
          <a:ln>
            <a:solidFill>
              <a:schemeClr val="tx1"/>
            </a:solidFill>
          </a:ln>
        </p:spPr>
        <p:txBody>
          <a:bodyPr>
            <a:normAutofit/>
          </a:bodyPr>
          <a:lstStyle/>
          <a:p>
            <a:pPr>
              <a:lnSpc>
                <a:spcPct val="150000"/>
              </a:lnSpc>
            </a:pPr>
            <a:r>
              <a:rPr lang="en-US" sz="1800" dirty="0"/>
              <a:t>Flowchart of dc motor and servo motor</a:t>
            </a:r>
          </a:p>
          <a:p>
            <a:pPr marL="0" indent="0">
              <a:buNone/>
            </a:pPr>
            <a:endParaRPr lang="en-US" sz="1800" dirty="0"/>
          </a:p>
          <a:p>
            <a:pPr marL="0" indent="0">
              <a:buNone/>
            </a:pP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dirty="0"/>
              <a:t>Department of ECE, </a:t>
            </a:r>
            <a:r>
              <a:rPr lang="en-US" dirty="0" err="1"/>
              <a:t>Nitte</a:t>
            </a:r>
            <a:r>
              <a:rPr lang="en-US" dirty="0"/>
              <a:t> </a:t>
            </a:r>
            <a:r>
              <a:rPr lang="en-US" dirty="0" err="1"/>
              <a:t>Meenakshi</a:t>
            </a:r>
            <a:r>
              <a:rPr lang="en-US" dirty="0"/>
              <a:t> Institute of Technology</a:t>
            </a:r>
          </a:p>
        </p:txBody>
      </p:sp>
      <p:sp>
        <p:nvSpPr>
          <p:cNvPr id="3" name="Slide Number Placeholder 2"/>
          <p:cNvSpPr>
            <a:spLocks noGrp="1"/>
          </p:cNvSpPr>
          <p:nvPr>
            <p:ph type="sldNum" sz="quarter" idx="12"/>
          </p:nvPr>
        </p:nvSpPr>
        <p:spPr/>
        <p:txBody>
          <a:bodyPr/>
          <a:lstStyle/>
          <a:p>
            <a:fld id="{1D19B2F4-5ECC-4710-8784-5371431085EA}" type="slidenum">
              <a:rPr lang="en-US" smtClean="0"/>
              <a:pPr/>
              <a:t>11</a:t>
            </a:fld>
            <a:endParaRPr lang="en-US"/>
          </a:p>
        </p:txBody>
      </p:sp>
      <p:pic>
        <p:nvPicPr>
          <p:cNvPr id="4" name="Picture 3">
            <a:extLst>
              <a:ext uri="{FF2B5EF4-FFF2-40B4-BE49-F238E27FC236}">
                <a16:creationId xmlns:a16="http://schemas.microsoft.com/office/drawing/2014/main" id="{AB8B8948-A4AB-476A-AA4E-24894A27AB8A}"/>
              </a:ext>
            </a:extLst>
          </p:cNvPr>
          <p:cNvPicPr>
            <a:picLocks noChangeAspect="1"/>
          </p:cNvPicPr>
          <p:nvPr/>
        </p:nvPicPr>
        <p:blipFill>
          <a:blip r:embed="rId2"/>
          <a:stretch>
            <a:fillRect/>
          </a:stretch>
        </p:blipFill>
        <p:spPr>
          <a:xfrm>
            <a:off x="3755144" y="609600"/>
            <a:ext cx="1633712" cy="5638800"/>
          </a:xfrm>
          <a:prstGeom prst="rect">
            <a:avLst/>
          </a:prstGeom>
        </p:spPr>
      </p:pic>
    </p:spTree>
    <p:extLst>
      <p:ext uri="{BB962C8B-B14F-4D97-AF65-F5344CB8AC3E}">
        <p14:creationId xmlns:p14="http://schemas.microsoft.com/office/powerpoint/2010/main" val="114671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44500" y="152400"/>
            <a:ext cx="8229600" cy="6096000"/>
          </a:xfrm>
          <a:ln>
            <a:solidFill>
              <a:schemeClr val="tx1"/>
            </a:solidFill>
          </a:ln>
        </p:spPr>
        <p:txBody>
          <a:bodyPr>
            <a:normAutofit/>
          </a:bodyPr>
          <a:lstStyle/>
          <a:p>
            <a:r>
              <a:rPr lang="en-US" sz="1800" dirty="0"/>
              <a:t>Flowchart of Webcam</a:t>
            </a:r>
          </a:p>
          <a:p>
            <a:pPr marL="0" indent="0">
              <a:buNone/>
            </a:pPr>
            <a:endParaRPr lang="en-US" sz="1800" dirty="0"/>
          </a:p>
          <a:p>
            <a:pPr marL="0" indent="0">
              <a:buNone/>
            </a:pP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dirty="0"/>
              <a:t>Department of ECE, </a:t>
            </a:r>
            <a:r>
              <a:rPr lang="en-US" dirty="0" err="1"/>
              <a:t>Nitte</a:t>
            </a:r>
            <a:r>
              <a:rPr lang="en-US" dirty="0"/>
              <a:t> </a:t>
            </a:r>
            <a:r>
              <a:rPr lang="en-US" dirty="0" err="1"/>
              <a:t>Meenakshi</a:t>
            </a:r>
            <a:r>
              <a:rPr lang="en-US" dirty="0"/>
              <a:t> Institute of Technology</a:t>
            </a:r>
          </a:p>
        </p:txBody>
      </p:sp>
      <p:sp>
        <p:nvSpPr>
          <p:cNvPr id="3" name="Slide Number Placeholder 2"/>
          <p:cNvSpPr>
            <a:spLocks noGrp="1"/>
          </p:cNvSpPr>
          <p:nvPr>
            <p:ph type="sldNum" sz="quarter" idx="12"/>
          </p:nvPr>
        </p:nvSpPr>
        <p:spPr/>
        <p:txBody>
          <a:bodyPr/>
          <a:lstStyle/>
          <a:p>
            <a:fld id="{1D19B2F4-5ECC-4710-8784-5371431085EA}" type="slidenum">
              <a:rPr lang="en-US" smtClean="0"/>
              <a:pPr/>
              <a:t>12</a:t>
            </a:fld>
            <a:endParaRPr lang="en-US"/>
          </a:p>
        </p:txBody>
      </p:sp>
      <p:pic>
        <p:nvPicPr>
          <p:cNvPr id="5" name="Picture 4">
            <a:extLst>
              <a:ext uri="{FF2B5EF4-FFF2-40B4-BE49-F238E27FC236}">
                <a16:creationId xmlns:a16="http://schemas.microsoft.com/office/drawing/2014/main" id="{9036FD13-875F-4CD3-AAD7-262852914582}"/>
              </a:ext>
            </a:extLst>
          </p:cNvPr>
          <p:cNvPicPr>
            <a:picLocks noChangeAspect="1"/>
          </p:cNvPicPr>
          <p:nvPr/>
        </p:nvPicPr>
        <p:blipFill>
          <a:blip r:embed="rId2"/>
          <a:stretch>
            <a:fillRect/>
          </a:stretch>
        </p:blipFill>
        <p:spPr>
          <a:xfrm>
            <a:off x="3129897" y="457200"/>
            <a:ext cx="2884206" cy="5638800"/>
          </a:xfrm>
          <a:prstGeom prst="rect">
            <a:avLst/>
          </a:prstGeom>
        </p:spPr>
      </p:pic>
    </p:spTree>
    <p:extLst>
      <p:ext uri="{BB962C8B-B14F-4D97-AF65-F5344CB8AC3E}">
        <p14:creationId xmlns:p14="http://schemas.microsoft.com/office/powerpoint/2010/main" val="4798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52400"/>
            <a:ext cx="8229600" cy="6203950"/>
          </a:xfrm>
          <a:ln>
            <a:solidFill>
              <a:schemeClr val="tx1"/>
            </a:solidFill>
          </a:ln>
        </p:spPr>
        <p:txBody>
          <a:bodyPr>
            <a:normAutofit/>
          </a:bodyPr>
          <a:lstStyle/>
          <a:p>
            <a:pPr>
              <a:lnSpc>
                <a:spcPct val="150000"/>
              </a:lnSpc>
            </a:pPr>
            <a:r>
              <a:rPr lang="en-US" sz="1800" dirty="0"/>
              <a:t>Stages explaining how the Webcam detects a person by collecting a number of positive and negative images using </a:t>
            </a:r>
            <a:r>
              <a:rPr lang="en-US" sz="1800" dirty="0" err="1"/>
              <a:t>Haar</a:t>
            </a:r>
            <a:r>
              <a:rPr lang="en-US" sz="1800" dirty="0"/>
              <a:t> Cascade classifier</a:t>
            </a:r>
            <a:r>
              <a:rPr lang="en-US" sz="1800" b="1" dirty="0"/>
              <a:t>.</a:t>
            </a:r>
          </a:p>
          <a:p>
            <a:pPr marL="0" indent="0">
              <a:lnSpc>
                <a:spcPct val="150000"/>
              </a:lnSpc>
              <a:buNone/>
            </a:pPr>
            <a:r>
              <a:rPr lang="en-US" sz="1800" b="1" dirty="0"/>
              <a:t> </a:t>
            </a: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dirty="0"/>
              <a:t>Department of ECE, </a:t>
            </a:r>
            <a:r>
              <a:rPr lang="en-US" dirty="0" err="1"/>
              <a:t>Nitte</a:t>
            </a:r>
            <a:r>
              <a:rPr lang="en-US" dirty="0"/>
              <a:t> </a:t>
            </a:r>
            <a:r>
              <a:rPr lang="en-US" dirty="0" err="1"/>
              <a:t>Meenakshi</a:t>
            </a:r>
            <a:r>
              <a:rPr lang="en-US" dirty="0"/>
              <a:t> Institute of Technology</a:t>
            </a:r>
          </a:p>
        </p:txBody>
      </p:sp>
      <p:sp>
        <p:nvSpPr>
          <p:cNvPr id="3" name="Slide Number Placeholder 2"/>
          <p:cNvSpPr>
            <a:spLocks noGrp="1"/>
          </p:cNvSpPr>
          <p:nvPr>
            <p:ph type="sldNum" sz="quarter" idx="12"/>
          </p:nvPr>
        </p:nvSpPr>
        <p:spPr/>
        <p:txBody>
          <a:bodyPr/>
          <a:lstStyle/>
          <a:p>
            <a:fld id="{1D19B2F4-5ECC-4710-8784-5371431085EA}" type="slidenum">
              <a:rPr lang="en-US" smtClean="0"/>
              <a:pPr/>
              <a:t>13</a:t>
            </a:fld>
            <a:endParaRPr lang="en-US"/>
          </a:p>
        </p:txBody>
      </p:sp>
      <p:pic>
        <p:nvPicPr>
          <p:cNvPr id="7" name="image31.jpeg" descr="MAC HD:Users:nikhilparmar:Downloads:Haar.jpg.png"/>
          <p:cNvPicPr/>
          <p:nvPr/>
        </p:nvPicPr>
        <p:blipFill>
          <a:blip r:embed="rId2" cstate="print"/>
          <a:stretch>
            <a:fillRect/>
          </a:stretch>
        </p:blipFill>
        <p:spPr>
          <a:xfrm>
            <a:off x="1896110" y="1676400"/>
            <a:ext cx="5571490" cy="3429000"/>
          </a:xfrm>
          <a:prstGeom prst="rect">
            <a:avLst/>
          </a:prstGeom>
          <a:ln>
            <a:solidFill>
              <a:schemeClr val="tx1"/>
            </a:solidFill>
          </a:ln>
        </p:spPr>
      </p:pic>
    </p:spTree>
    <p:extLst>
      <p:ext uri="{BB962C8B-B14F-4D97-AF65-F5344CB8AC3E}">
        <p14:creationId xmlns:p14="http://schemas.microsoft.com/office/powerpoint/2010/main" val="7209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52400"/>
            <a:ext cx="8229600" cy="6203950"/>
          </a:xfrm>
          <a:ln>
            <a:solidFill>
              <a:schemeClr val="tx1"/>
            </a:solidFill>
          </a:ln>
        </p:spPr>
        <p:txBody>
          <a:bodyPr>
            <a:normAutofit/>
          </a:bodyPr>
          <a:lstStyle/>
          <a:p>
            <a:pPr>
              <a:lnSpc>
                <a:spcPct val="150000"/>
              </a:lnSpc>
            </a:pPr>
            <a:r>
              <a:rPr lang="en-US" sz="1800" dirty="0"/>
              <a:t>To understand how firebase is interacting with the robot</a:t>
            </a:r>
            <a:r>
              <a:rPr lang="en-US" sz="1800" b="1" dirty="0"/>
              <a:t>.</a:t>
            </a:r>
          </a:p>
          <a:p>
            <a:pPr marL="0" indent="0">
              <a:buNone/>
            </a:pPr>
            <a:r>
              <a:rPr lang="en-US" sz="1800" b="1" dirty="0"/>
              <a:t> </a:t>
            </a: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dirty="0"/>
              <a:t>Department of ECE, </a:t>
            </a:r>
            <a:r>
              <a:rPr lang="en-US" dirty="0" err="1"/>
              <a:t>Nitte</a:t>
            </a:r>
            <a:r>
              <a:rPr lang="en-US" dirty="0"/>
              <a:t> </a:t>
            </a:r>
            <a:r>
              <a:rPr lang="en-US" dirty="0" err="1"/>
              <a:t>Meenakshi</a:t>
            </a:r>
            <a:r>
              <a:rPr lang="en-US" dirty="0"/>
              <a:t> Institute of Technology</a:t>
            </a:r>
          </a:p>
        </p:txBody>
      </p:sp>
      <p:sp>
        <p:nvSpPr>
          <p:cNvPr id="3" name="Slide Number Placeholder 2"/>
          <p:cNvSpPr>
            <a:spLocks noGrp="1"/>
          </p:cNvSpPr>
          <p:nvPr>
            <p:ph type="sldNum" sz="quarter" idx="12"/>
          </p:nvPr>
        </p:nvSpPr>
        <p:spPr/>
        <p:txBody>
          <a:bodyPr/>
          <a:lstStyle/>
          <a:p>
            <a:fld id="{1D19B2F4-5ECC-4710-8784-5371431085EA}" type="slidenum">
              <a:rPr lang="en-US" smtClean="0"/>
              <a:pPr/>
              <a:t>14</a:t>
            </a:fld>
            <a:endParaRPr lang="en-US"/>
          </a:p>
        </p:txBody>
      </p:sp>
      <p:pic>
        <p:nvPicPr>
          <p:cNvPr id="4" name="Picture 3">
            <a:extLst>
              <a:ext uri="{FF2B5EF4-FFF2-40B4-BE49-F238E27FC236}">
                <a16:creationId xmlns:a16="http://schemas.microsoft.com/office/drawing/2014/main" id="{2D2A07CA-04AE-42E7-B128-8692AAC9E16E}"/>
              </a:ext>
            </a:extLst>
          </p:cNvPr>
          <p:cNvPicPr>
            <a:picLocks noChangeAspect="1"/>
          </p:cNvPicPr>
          <p:nvPr/>
        </p:nvPicPr>
        <p:blipFill>
          <a:blip r:embed="rId2"/>
          <a:stretch>
            <a:fillRect/>
          </a:stretch>
        </p:blipFill>
        <p:spPr>
          <a:xfrm>
            <a:off x="2580997" y="685800"/>
            <a:ext cx="3982006" cy="5562600"/>
          </a:xfrm>
          <a:prstGeom prst="rect">
            <a:avLst/>
          </a:prstGeom>
        </p:spPr>
      </p:pic>
    </p:spTree>
    <p:extLst>
      <p:ext uri="{BB962C8B-B14F-4D97-AF65-F5344CB8AC3E}">
        <p14:creationId xmlns:p14="http://schemas.microsoft.com/office/powerpoint/2010/main" val="12764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2400"/>
            <a:ext cx="8229600" cy="790575"/>
          </a:xfrm>
          <a:ln>
            <a:solidFill>
              <a:schemeClr val="tx1"/>
            </a:solidFill>
          </a:ln>
        </p:spPr>
        <p:txBody>
          <a:bodyPr/>
          <a:lstStyle/>
          <a:p>
            <a:r>
              <a:rPr lang="en-US" dirty="0"/>
              <a:t>Methodology</a:t>
            </a:r>
          </a:p>
        </p:txBody>
      </p:sp>
      <p:sp>
        <p:nvSpPr>
          <p:cNvPr id="3" name="Content Placeholder 2"/>
          <p:cNvSpPr>
            <a:spLocks noGrp="1"/>
          </p:cNvSpPr>
          <p:nvPr>
            <p:ph idx="1"/>
          </p:nvPr>
        </p:nvSpPr>
        <p:spPr>
          <a:xfrm>
            <a:off x="457200" y="1143000"/>
            <a:ext cx="8229600" cy="5029200"/>
          </a:xfrm>
          <a:ln>
            <a:solidFill>
              <a:schemeClr val="tx1"/>
            </a:solidFill>
          </a:ln>
        </p:spPr>
        <p:txBody>
          <a:bodyPr>
            <a:normAutofit lnSpcReduction="10000"/>
          </a:bodyPr>
          <a:lstStyle/>
          <a:p>
            <a:pPr>
              <a:lnSpc>
                <a:spcPct val="150000"/>
              </a:lnSpc>
            </a:pPr>
            <a:r>
              <a:rPr lang="en-US" sz="1800" dirty="0"/>
              <a:t>Initially the Raspberry Pi is enabled, it connects to the internet first.</a:t>
            </a:r>
          </a:p>
          <a:p>
            <a:pPr>
              <a:lnSpc>
                <a:spcPct val="150000"/>
              </a:lnSpc>
            </a:pPr>
            <a:r>
              <a:rPr lang="en-US" sz="1800" dirty="0"/>
              <a:t>The main components of the project are initialized i.e. the webcam and laser</a:t>
            </a:r>
          </a:p>
          <a:p>
            <a:pPr>
              <a:lnSpc>
                <a:spcPct val="150000"/>
              </a:lnSpc>
            </a:pPr>
            <a:r>
              <a:rPr lang="en-US" sz="1800" dirty="0"/>
              <a:t>The webcam is mounted on the servo motor which covers an area of 180</a:t>
            </a:r>
            <a:r>
              <a:rPr lang="en-US" sz="1800" dirty="0">
                <a:latin typeface="Dutch801 Rm BT" panose="02020603060505020304" pitchFamily="18" charset="0"/>
              </a:rPr>
              <a:t>° </a:t>
            </a:r>
            <a:r>
              <a:rPr lang="en-US" sz="1800" dirty="0"/>
              <a:t>continuously.</a:t>
            </a:r>
          </a:p>
          <a:p>
            <a:pPr lvl="0">
              <a:lnSpc>
                <a:spcPct val="150000"/>
              </a:lnSpc>
            </a:pPr>
            <a:r>
              <a:rPr lang="en-US" sz="1800" dirty="0"/>
              <a:t>The Webcam keeps scanning the area to detect any person on the right side of the robot, while the robot is patrolling around a plot of land, securing it by continuously taking left turns and forming a closed loop around it.</a:t>
            </a:r>
          </a:p>
          <a:p>
            <a:pPr lvl="0">
              <a:lnSpc>
                <a:spcPct val="150000"/>
              </a:lnSpc>
            </a:pPr>
            <a:r>
              <a:rPr lang="en-US" sz="1800" dirty="0"/>
              <a:t>Upon the Webcam, resides the LASER which is used to fire when we command it.</a:t>
            </a:r>
          </a:p>
          <a:p>
            <a:pPr lvl="0">
              <a:lnSpc>
                <a:spcPct val="150000"/>
              </a:lnSpc>
            </a:pPr>
            <a:r>
              <a:rPr lang="en-US" sz="1800" dirty="0"/>
              <a:t>If the Webcam detects any person trying to trespass, the robot stops right there, i.e., both the motors stop and a picture is captured which is sent to the firebase.</a:t>
            </a:r>
          </a:p>
          <a:p>
            <a:pPr lvl="0">
              <a:lnSpc>
                <a:spcPct val="150000"/>
              </a:lnSpc>
            </a:pPr>
            <a:r>
              <a:rPr lang="en-US" sz="1800" dirty="0"/>
              <a:t>Based on the command received either the LASER shoots the suspect or ignore it and the robot continues its motion and keeps scanning.</a:t>
            </a:r>
          </a:p>
          <a:p>
            <a:pPr>
              <a:lnSpc>
                <a:spcPct val="150000"/>
              </a:lnSpc>
            </a:pPr>
            <a:endParaRPr lang="en-US" sz="1800"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15</a:t>
            </a:fld>
            <a:endParaRPr lang="en-US"/>
          </a:p>
        </p:txBody>
      </p:sp>
    </p:spTree>
    <p:extLst>
      <p:ext uri="{BB962C8B-B14F-4D97-AF65-F5344CB8AC3E}">
        <p14:creationId xmlns:p14="http://schemas.microsoft.com/office/powerpoint/2010/main" val="252844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a:ln>
            <a:solidFill>
              <a:schemeClr val="tx1"/>
            </a:solidFill>
          </a:ln>
        </p:spPr>
        <p:txBody>
          <a:bodyPr/>
          <a:lstStyle/>
          <a:p>
            <a:r>
              <a:rPr lang="en-US" dirty="0"/>
              <a:t>Hardware and Software tools</a:t>
            </a:r>
          </a:p>
        </p:txBody>
      </p:sp>
      <p:sp>
        <p:nvSpPr>
          <p:cNvPr id="3" name="Content Placeholder 2"/>
          <p:cNvSpPr>
            <a:spLocks noGrp="1"/>
          </p:cNvSpPr>
          <p:nvPr>
            <p:ph idx="1"/>
          </p:nvPr>
        </p:nvSpPr>
        <p:spPr>
          <a:xfrm>
            <a:off x="457200" y="1066800"/>
            <a:ext cx="8229600" cy="5059363"/>
          </a:xfrm>
          <a:ln>
            <a:solidFill>
              <a:schemeClr val="tx1"/>
            </a:solidFill>
          </a:ln>
        </p:spPr>
        <p:txBody>
          <a:bodyPr>
            <a:normAutofit/>
          </a:bodyPr>
          <a:lstStyle/>
          <a:p>
            <a:pPr marL="0" indent="0">
              <a:buNone/>
            </a:pPr>
            <a:r>
              <a:rPr lang="en-US" sz="2000" b="1" dirty="0"/>
              <a:t>Hardware tools:</a:t>
            </a:r>
          </a:p>
          <a:p>
            <a:r>
              <a:rPr lang="en-US" sz="1800" b="1" dirty="0"/>
              <a:t>Raspberry Pi </a:t>
            </a:r>
          </a:p>
          <a:p>
            <a:pPr marL="0" indent="0">
              <a:buNone/>
            </a:pPr>
            <a:r>
              <a:rPr lang="en-US" sz="1800" dirty="0"/>
              <a:t>          &gt; 1GB, 2GB or 4GB LPDDR4-3200 SDRAM (depending on model)</a:t>
            </a:r>
          </a:p>
          <a:p>
            <a:pPr marL="0" lvl="0" indent="0">
              <a:buNone/>
            </a:pPr>
            <a:r>
              <a:rPr lang="en-US" sz="1800" dirty="0"/>
              <a:t>          &gt; 2.4 GHz and 5.0 GHz IEEE 802.11ac wireless, Bluetooth 5.0, BLE</a:t>
            </a:r>
          </a:p>
          <a:p>
            <a:pPr marL="0" lvl="0" indent="0">
              <a:buNone/>
            </a:pPr>
            <a:r>
              <a:rPr lang="en-US" sz="1800" dirty="0"/>
              <a:t>          &gt; Gigabit Ethernet</a:t>
            </a:r>
          </a:p>
          <a:p>
            <a:pPr marL="0" lvl="0" indent="0">
              <a:buNone/>
            </a:pPr>
            <a:r>
              <a:rPr lang="en-US" sz="1800" dirty="0"/>
              <a:t>          &gt; 2 USB 3.0 ports; 2 USB 2.0 ports.</a:t>
            </a:r>
          </a:p>
          <a:p>
            <a:pPr marL="0" indent="0">
              <a:buNone/>
            </a:pPr>
            <a:r>
              <a:rPr lang="en-US" sz="1800" dirty="0"/>
              <a:t>          &gt; Raspberry Pi standard 40 pin GPIO header</a:t>
            </a:r>
          </a:p>
          <a:p>
            <a:pPr marL="0" indent="0">
              <a:buNone/>
            </a:pPr>
            <a:endParaRPr lang="en-US" sz="1800" dirty="0"/>
          </a:p>
          <a:p>
            <a:pPr marL="0" indent="0">
              <a:buNone/>
            </a:pPr>
            <a:endParaRPr lang="en-US" sz="1800" dirty="0"/>
          </a:p>
          <a:p>
            <a:r>
              <a:rPr lang="en-US" sz="1800" b="1" dirty="0"/>
              <a:t> Webcam</a:t>
            </a:r>
          </a:p>
          <a:p>
            <a:pPr marL="0" indent="0">
              <a:buNone/>
            </a:pPr>
            <a:r>
              <a:rPr lang="en-US" sz="1800" b="1" dirty="0"/>
              <a:t>          </a:t>
            </a:r>
            <a:r>
              <a:rPr lang="en-US" sz="1800" dirty="0"/>
              <a:t>&gt; Resolution and Frame Rate 720p </a:t>
            </a:r>
            <a:r>
              <a:rPr lang="en-US" sz="1800" dirty="0" err="1"/>
              <a:t>upto</a:t>
            </a:r>
            <a:r>
              <a:rPr lang="en-US" sz="1800" dirty="0"/>
              <a:t> 30fps.</a:t>
            </a:r>
          </a:p>
          <a:p>
            <a:pPr marL="0" indent="0">
              <a:buNone/>
            </a:pPr>
            <a:r>
              <a:rPr lang="en-US" sz="1800" dirty="0"/>
              <a:t>          &gt; Sensor Resolution – 3MP  </a:t>
            </a:r>
            <a:endParaRPr lang="en-US" sz="1800" b="1"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16</a:t>
            </a:fld>
            <a:endParaRPr lang="en-US"/>
          </a:p>
        </p:txBody>
      </p:sp>
      <p:pic>
        <p:nvPicPr>
          <p:cNvPr id="6" name="image4.png"/>
          <p:cNvPicPr/>
          <p:nvPr/>
        </p:nvPicPr>
        <p:blipFill>
          <a:blip r:embed="rId2" cstate="print"/>
          <a:stretch>
            <a:fillRect/>
          </a:stretch>
        </p:blipFill>
        <p:spPr>
          <a:xfrm>
            <a:off x="6197202" y="2447925"/>
            <a:ext cx="2413398" cy="1446213"/>
          </a:xfrm>
          <a:prstGeom prst="rect">
            <a:avLst/>
          </a:prstGeom>
        </p:spPr>
      </p:pic>
      <p:pic>
        <p:nvPicPr>
          <p:cNvPr id="7" name="image5.png" descr="C:\Users\HaPpY\Desktop\report 20\robotic arm nmit\system.png"/>
          <p:cNvPicPr/>
          <p:nvPr/>
        </p:nvPicPr>
        <p:blipFill>
          <a:blip r:embed="rId3" cstate="print"/>
          <a:stretch>
            <a:fillRect/>
          </a:stretch>
        </p:blipFill>
        <p:spPr>
          <a:xfrm>
            <a:off x="6182513" y="4199071"/>
            <a:ext cx="2362200" cy="1557892"/>
          </a:xfrm>
          <a:prstGeom prst="rect">
            <a:avLst/>
          </a:prstGeom>
        </p:spPr>
      </p:pic>
    </p:spTree>
    <p:extLst>
      <p:ext uri="{BB962C8B-B14F-4D97-AF65-F5344CB8AC3E}">
        <p14:creationId xmlns:p14="http://schemas.microsoft.com/office/powerpoint/2010/main" val="14498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a:ln>
            <a:solidFill>
              <a:schemeClr val="tx1"/>
            </a:solidFill>
          </a:ln>
        </p:spPr>
        <p:txBody>
          <a:bodyPr>
            <a:normAutofit/>
          </a:bodyPr>
          <a:lstStyle/>
          <a:p>
            <a:pPr marL="285750" indent="-285750">
              <a:lnSpc>
                <a:spcPct val="150000"/>
              </a:lnSpc>
            </a:pPr>
            <a:r>
              <a:rPr lang="en-US" sz="1800" b="1" dirty="0"/>
              <a:t>DC gear motor</a:t>
            </a:r>
            <a:r>
              <a:rPr lang="en-US" b="1" dirty="0"/>
              <a:t>      </a:t>
            </a:r>
          </a:p>
          <a:p>
            <a:pPr marL="0" lvl="0" indent="0">
              <a:lnSpc>
                <a:spcPct val="150000"/>
              </a:lnSpc>
              <a:buNone/>
            </a:pPr>
            <a:r>
              <a:rPr lang="en-US" sz="1900" b="1" dirty="0"/>
              <a:t>        &gt; </a:t>
            </a:r>
            <a:r>
              <a:rPr lang="en-US" sz="1800" dirty="0"/>
              <a:t>DC supply: 4 to 12V</a:t>
            </a:r>
          </a:p>
          <a:p>
            <a:pPr marL="0" lvl="0" indent="0">
              <a:lnSpc>
                <a:spcPct val="150000"/>
              </a:lnSpc>
              <a:buNone/>
            </a:pPr>
            <a:r>
              <a:rPr lang="en-US" sz="1800" dirty="0"/>
              <a:t>        &gt; RPM: 10 at 12V</a:t>
            </a:r>
          </a:p>
          <a:p>
            <a:pPr marL="0" lvl="0" indent="0">
              <a:lnSpc>
                <a:spcPct val="150000"/>
              </a:lnSpc>
              <a:buNone/>
            </a:pPr>
            <a:r>
              <a:rPr lang="en-US" sz="1800" dirty="0"/>
              <a:t>        &gt; Total length: 46mm</a:t>
            </a:r>
          </a:p>
          <a:p>
            <a:pPr marL="0" lvl="0" indent="0">
              <a:lnSpc>
                <a:spcPct val="150000"/>
              </a:lnSpc>
              <a:buNone/>
            </a:pPr>
            <a:r>
              <a:rPr lang="en-US" sz="1800" dirty="0"/>
              <a:t>        &gt; Motor diameter: 36mm</a:t>
            </a:r>
          </a:p>
          <a:p>
            <a:endParaRPr lang="en-US" b="1" dirty="0"/>
          </a:p>
          <a:p>
            <a:pPr marL="285750" indent="-285750"/>
            <a:r>
              <a:rPr lang="en-US" sz="1800" b="1" dirty="0"/>
              <a:t>Servo motor</a:t>
            </a:r>
          </a:p>
          <a:p>
            <a:pPr marL="0" indent="0">
              <a:lnSpc>
                <a:spcPct val="150000"/>
              </a:lnSpc>
              <a:buNone/>
            </a:pPr>
            <a:r>
              <a:rPr lang="en-US" sz="1800" b="1" dirty="0"/>
              <a:t>       </a:t>
            </a:r>
            <a:r>
              <a:rPr lang="en-US" sz="1800" dirty="0"/>
              <a:t>&gt; high RPM</a:t>
            </a:r>
          </a:p>
          <a:p>
            <a:pPr marL="0" indent="0">
              <a:lnSpc>
                <a:spcPct val="150000"/>
              </a:lnSpc>
              <a:buNone/>
            </a:pPr>
            <a:r>
              <a:rPr lang="en-US" sz="1800" dirty="0"/>
              <a:t>       &gt; DC supply: 4 to 12V</a:t>
            </a:r>
          </a:p>
          <a:p>
            <a:pPr marL="0" indent="0">
              <a:lnSpc>
                <a:spcPct val="150000"/>
              </a:lnSpc>
              <a:buNone/>
            </a:pPr>
            <a:r>
              <a:rPr lang="en-US" sz="1800" b="1" dirty="0"/>
              <a:t>       </a:t>
            </a:r>
            <a:r>
              <a:rPr lang="en-US" sz="1800" dirty="0"/>
              <a:t>&gt; low torque</a:t>
            </a:r>
            <a:endParaRPr lang="en-US" sz="1800"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17</a:t>
            </a:fld>
            <a:endParaRPr lang="en-US"/>
          </a:p>
        </p:txBody>
      </p:sp>
      <p:pic>
        <p:nvPicPr>
          <p:cNvPr id="6" name="image6.jpeg" descr="Internals of the Dual Shaft Plastic Gear Motor ST1"/>
          <p:cNvPicPr/>
          <p:nvPr/>
        </p:nvPicPr>
        <p:blipFill>
          <a:blip r:embed="rId2" cstate="print"/>
          <a:stretch>
            <a:fillRect/>
          </a:stretch>
        </p:blipFill>
        <p:spPr>
          <a:xfrm>
            <a:off x="4572000" y="914400"/>
            <a:ext cx="2133600" cy="1143000"/>
          </a:xfrm>
          <a:prstGeom prst="rect">
            <a:avLst/>
          </a:prstGeom>
        </p:spPr>
      </p:pic>
      <p:pic>
        <p:nvPicPr>
          <p:cNvPr id="7" name="image8.jpeg" descr="Servo Motor Basics, Working Principle &amp; Theory"/>
          <p:cNvPicPr/>
          <p:nvPr/>
        </p:nvPicPr>
        <p:blipFill>
          <a:blip r:embed="rId3" cstate="print"/>
          <a:stretch>
            <a:fillRect/>
          </a:stretch>
        </p:blipFill>
        <p:spPr>
          <a:xfrm>
            <a:off x="4982686" y="3581400"/>
            <a:ext cx="2074227" cy="1519794"/>
          </a:xfrm>
          <a:prstGeom prst="rect">
            <a:avLst/>
          </a:prstGeom>
        </p:spPr>
      </p:pic>
    </p:spTree>
    <p:extLst>
      <p:ext uri="{BB962C8B-B14F-4D97-AF65-F5344CB8AC3E}">
        <p14:creationId xmlns:p14="http://schemas.microsoft.com/office/powerpoint/2010/main" val="301720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l">
              <a:buFont typeface="Arial" panose="020B0604020202020204" pitchFamily="34" charset="0"/>
              <a:buChar char="•"/>
            </a:pPr>
            <a:r>
              <a:rPr lang="en-US" sz="2000" b="1" dirty="0" err="1"/>
              <a:t>Arduino</a:t>
            </a:r>
            <a:r>
              <a:rPr lang="en-US" sz="2000" b="1" dirty="0"/>
              <a:t> </a:t>
            </a:r>
            <a:r>
              <a:rPr lang="en-US" sz="2000" b="1" dirty="0" err="1"/>
              <a:t>Nano</a:t>
            </a:r>
            <a:r>
              <a:rPr lang="en-US" sz="2000" b="1" dirty="0"/>
              <a:t> </a:t>
            </a:r>
            <a:r>
              <a:rPr lang="en-US" b="1" dirty="0"/>
              <a:t>     </a:t>
            </a:r>
            <a:br>
              <a:rPr lang="en-US" b="1" dirty="0"/>
            </a:br>
            <a:endParaRPr lang="en-US" dirty="0"/>
          </a:p>
        </p:txBody>
      </p:sp>
      <p:sp>
        <p:nvSpPr>
          <p:cNvPr id="3" name="Content Placeholder 2"/>
          <p:cNvSpPr>
            <a:spLocks noGrp="1"/>
          </p:cNvSpPr>
          <p:nvPr>
            <p:ph sz="half" idx="1"/>
          </p:nvPr>
        </p:nvSpPr>
        <p:spPr>
          <a:ln>
            <a:solidFill>
              <a:schemeClr val="tx1"/>
            </a:solidFill>
          </a:ln>
        </p:spPr>
        <p:txBody>
          <a:bodyPr>
            <a:normAutofit/>
          </a:bodyPr>
          <a:lstStyle/>
          <a:p>
            <a:pPr marL="0" indent="0">
              <a:buNone/>
            </a:pP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dirty="0"/>
          </a:p>
        </p:txBody>
      </p:sp>
      <p:sp>
        <p:nvSpPr>
          <p:cNvPr id="10" name="Content Placeholder 9"/>
          <p:cNvSpPr>
            <a:spLocks noGrp="1"/>
          </p:cNvSpPr>
          <p:nvPr>
            <p:ph sz="half" idx="2"/>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18</a:t>
            </a:fld>
            <a:endParaRPr lang="en-US"/>
          </a:p>
        </p:txBody>
      </p:sp>
      <p:pic>
        <p:nvPicPr>
          <p:cNvPr id="8" name="image10.jpeg"/>
          <p:cNvPicPr/>
          <p:nvPr/>
        </p:nvPicPr>
        <p:blipFill>
          <a:blip r:embed="rId2" cstate="print"/>
          <a:stretch>
            <a:fillRect/>
          </a:stretch>
        </p:blipFill>
        <p:spPr>
          <a:xfrm>
            <a:off x="457200" y="1600200"/>
            <a:ext cx="4114799" cy="4525963"/>
          </a:xfrm>
          <a:prstGeom prst="rect">
            <a:avLst/>
          </a:prstGeom>
        </p:spPr>
      </p:pic>
      <p:pic>
        <p:nvPicPr>
          <p:cNvPr id="9" name="image9.png"/>
          <p:cNvPicPr/>
          <p:nvPr/>
        </p:nvPicPr>
        <p:blipFill>
          <a:blip r:embed="rId3" cstate="print"/>
          <a:stretch>
            <a:fillRect/>
          </a:stretch>
        </p:blipFill>
        <p:spPr>
          <a:xfrm>
            <a:off x="4678363" y="1635125"/>
            <a:ext cx="4008437" cy="4156075"/>
          </a:xfrm>
          <a:prstGeom prst="rect">
            <a:avLst/>
          </a:prstGeom>
        </p:spPr>
      </p:pic>
    </p:spTree>
    <p:extLst>
      <p:ext uri="{BB962C8B-B14F-4D97-AF65-F5344CB8AC3E}">
        <p14:creationId xmlns:p14="http://schemas.microsoft.com/office/powerpoint/2010/main" val="13662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457200"/>
            <a:ext cx="8229600" cy="5486400"/>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sz="2000" b="1" dirty="0"/>
              <a:t>Software Tools:</a:t>
            </a:r>
          </a:p>
          <a:p>
            <a:pPr>
              <a:buNone/>
            </a:pPr>
            <a:endParaRPr lang="en-US" sz="2000" b="1" dirty="0"/>
          </a:p>
          <a:p>
            <a:r>
              <a:rPr lang="en-US" sz="1800" b="1" dirty="0" err="1"/>
              <a:t>OpenCV</a:t>
            </a:r>
            <a:r>
              <a:rPr lang="en-US" sz="1800" b="1" dirty="0"/>
              <a:t> - </a:t>
            </a:r>
            <a:r>
              <a:rPr lang="en-US" sz="1800" dirty="0"/>
              <a:t> A library of programming capacities for the most part gone for ongoing pc vision</a:t>
            </a:r>
            <a:endParaRPr lang="en-US" sz="1800" b="1" dirty="0"/>
          </a:p>
          <a:p>
            <a:pPr>
              <a:buNone/>
            </a:pPr>
            <a:endParaRPr lang="en-US" sz="2000" b="1" dirty="0"/>
          </a:p>
          <a:p>
            <a:r>
              <a:rPr lang="en-US" sz="2000" b="1" dirty="0"/>
              <a:t>Python -</a:t>
            </a:r>
            <a:r>
              <a:rPr lang="en-US" sz="1800" b="1" dirty="0"/>
              <a:t> </a:t>
            </a:r>
            <a:r>
              <a:rPr lang="en-US" sz="1800" dirty="0"/>
              <a:t>a broadly utilized abnormal state programming dialect for universally useful programming. </a:t>
            </a:r>
            <a:endParaRPr lang="en-US" sz="1800" b="1" dirty="0"/>
          </a:p>
          <a:p>
            <a:pPr>
              <a:buNone/>
            </a:pPr>
            <a:endParaRPr lang="en-US" sz="2000" b="1" dirty="0"/>
          </a:p>
          <a:p>
            <a:r>
              <a:rPr lang="en-US" sz="2000" b="1" dirty="0"/>
              <a:t>Firebase </a:t>
            </a:r>
            <a:r>
              <a:rPr lang="en-US" sz="1800" b="1" dirty="0"/>
              <a:t>- </a:t>
            </a:r>
            <a:r>
              <a:rPr lang="en-US" sz="1800" dirty="0"/>
              <a:t>Firebase is a mobile and web application development platform developed by Firebase, Inc. in 2011</a:t>
            </a:r>
            <a:endParaRPr lang="en-US" sz="1800" b="1" dirty="0"/>
          </a:p>
          <a:p>
            <a:pPr lvl="2"/>
            <a:r>
              <a:rPr lang="en-US" sz="1300" dirty="0"/>
              <a:t>Google Analytics</a:t>
            </a:r>
          </a:p>
          <a:p>
            <a:pPr lvl="2"/>
            <a:r>
              <a:rPr lang="en-US" sz="1300" dirty="0"/>
              <a:t>Firebase Cloud Messaging</a:t>
            </a:r>
          </a:p>
          <a:p>
            <a:pPr lvl="2"/>
            <a:r>
              <a:rPr lang="en-US" sz="1300" dirty="0"/>
              <a:t>Firebase Authentication</a:t>
            </a:r>
          </a:p>
          <a:p>
            <a:pPr lvl="2"/>
            <a:r>
              <a:rPr lang="en-US" sz="1300" dirty="0"/>
              <a:t>Firebase </a:t>
            </a:r>
            <a:r>
              <a:rPr lang="en-US" sz="1300" dirty="0" err="1"/>
              <a:t>Realtime</a:t>
            </a:r>
            <a:r>
              <a:rPr lang="en-US" sz="1300" dirty="0"/>
              <a:t> Database</a:t>
            </a:r>
          </a:p>
          <a:p>
            <a:pPr lvl="2"/>
            <a:r>
              <a:rPr lang="en-US" sz="1300" dirty="0"/>
              <a:t>Cloud </a:t>
            </a:r>
            <a:r>
              <a:rPr lang="en-US" sz="1300" dirty="0" err="1"/>
              <a:t>Firestore</a:t>
            </a:r>
            <a:endParaRPr lang="en-US" sz="1300" dirty="0"/>
          </a:p>
          <a:p>
            <a:pPr lvl="2"/>
            <a:r>
              <a:rPr lang="en-US" sz="1300" dirty="0"/>
              <a:t>Firebase Storage</a:t>
            </a:r>
          </a:p>
          <a:p>
            <a:pPr lvl="2"/>
            <a:r>
              <a:rPr lang="en-US" sz="1300" dirty="0"/>
              <a:t>Firebase Hosting</a:t>
            </a:r>
          </a:p>
          <a:p>
            <a:pPr lvl="2"/>
            <a:r>
              <a:rPr lang="en-US" sz="1300" dirty="0"/>
              <a:t>ML Kit</a:t>
            </a:r>
          </a:p>
          <a:p>
            <a:pPr lvl="2">
              <a:buFont typeface="Wingdings" panose="05000000000000000000" pitchFamily="2" charset="2"/>
              <a:buChar char="Ø"/>
            </a:pPr>
            <a:endParaRPr lang="en-US" sz="12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endParaRPr lang="en-US" dirty="0"/>
          </a:p>
        </p:txBody>
      </p:sp>
      <p:sp>
        <p:nvSpPr>
          <p:cNvPr id="3" name="Footer Placeholder 2"/>
          <p:cNvSpPr>
            <a:spLocks noGrp="1"/>
          </p:cNvSpPr>
          <p:nvPr>
            <p:ph type="ftr" sz="quarter" idx="11"/>
          </p:nvPr>
        </p:nvSpPr>
        <p:spPr>
          <a:xfrm>
            <a:off x="3124200" y="6356350"/>
            <a:ext cx="5257800" cy="365125"/>
          </a:xfrm>
        </p:spPr>
        <p:txBody>
          <a:bodyPr/>
          <a:lstStyle/>
          <a:p>
            <a:pPr algn="l"/>
            <a:r>
              <a:rPr lang="en-US" dirty="0"/>
              <a:t>Department of ECE, Nitte Meenakshi Institute of Technology</a:t>
            </a:r>
          </a:p>
        </p:txBody>
      </p:sp>
      <p:sp>
        <p:nvSpPr>
          <p:cNvPr id="2" name="Slide Number Placeholder 1"/>
          <p:cNvSpPr>
            <a:spLocks noGrp="1"/>
          </p:cNvSpPr>
          <p:nvPr>
            <p:ph type="sldNum" sz="quarter" idx="12"/>
          </p:nvPr>
        </p:nvSpPr>
        <p:spPr/>
        <p:txBody>
          <a:bodyPr/>
          <a:lstStyle/>
          <a:p>
            <a:fld id="{1D19B2F4-5ECC-4710-8784-5371431085EA}"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a:ln>
            <a:solidFill>
              <a:schemeClr val="tx1"/>
            </a:solidFill>
          </a:ln>
        </p:spPr>
        <p:txBody>
          <a:bodyPr>
            <a:noAutofit/>
          </a:bodyPr>
          <a:lstStyle/>
          <a:p>
            <a:r>
              <a:rPr lang="en-US" dirty="0">
                <a:latin typeface="+mn-lt"/>
              </a:rPr>
              <a:t>Contents</a:t>
            </a:r>
          </a:p>
        </p:txBody>
      </p:sp>
      <p:sp>
        <p:nvSpPr>
          <p:cNvPr id="3" name="Content Placeholder 2"/>
          <p:cNvSpPr>
            <a:spLocks noGrp="1"/>
          </p:cNvSpPr>
          <p:nvPr>
            <p:ph idx="1"/>
          </p:nvPr>
        </p:nvSpPr>
        <p:spPr>
          <a:xfrm>
            <a:off x="457200" y="1066801"/>
            <a:ext cx="8229600" cy="5289550"/>
          </a:xfrm>
          <a:ln>
            <a:solidFill>
              <a:schemeClr val="tx1"/>
            </a:solidFill>
          </a:ln>
        </p:spPr>
        <p:txBody>
          <a:bodyPr>
            <a:normAutofit/>
          </a:bodyPr>
          <a:lstStyle/>
          <a:p>
            <a:pPr marL="514350" indent="-514350">
              <a:buFont typeface="+mj-lt"/>
              <a:buAutoNum type="arabicPeriod"/>
            </a:pPr>
            <a:r>
              <a:rPr lang="en-US" sz="2000" dirty="0"/>
              <a:t>Problem statement</a:t>
            </a:r>
          </a:p>
          <a:p>
            <a:pPr marL="514350" indent="-514350">
              <a:buFont typeface="+mj-lt"/>
              <a:buAutoNum type="arabicPeriod"/>
            </a:pPr>
            <a:r>
              <a:rPr lang="en-US" sz="2000" dirty="0"/>
              <a:t>Literature survey</a:t>
            </a:r>
          </a:p>
          <a:p>
            <a:pPr marL="514350" indent="-514350">
              <a:buFont typeface="+mj-lt"/>
              <a:buAutoNum type="arabicPeriod"/>
            </a:pPr>
            <a:r>
              <a:rPr lang="en-US" sz="2000" dirty="0"/>
              <a:t>Abstract</a:t>
            </a:r>
          </a:p>
          <a:p>
            <a:pPr marL="514350" indent="-514350">
              <a:buFont typeface="+mj-lt"/>
              <a:buAutoNum type="arabicPeriod"/>
            </a:pPr>
            <a:r>
              <a:rPr lang="en-US" sz="2000" dirty="0"/>
              <a:t>Objective</a:t>
            </a:r>
          </a:p>
          <a:p>
            <a:pPr marL="514350" indent="-514350">
              <a:buFont typeface="+mj-lt"/>
              <a:buAutoNum type="arabicPeriod"/>
            </a:pPr>
            <a:r>
              <a:rPr lang="en-US" sz="2000" dirty="0"/>
              <a:t>Introduction</a:t>
            </a:r>
          </a:p>
          <a:p>
            <a:pPr marL="514350" indent="-514350">
              <a:buFont typeface="+mj-lt"/>
              <a:buAutoNum type="arabicPeriod"/>
            </a:pPr>
            <a:r>
              <a:rPr lang="en-US" sz="2000" dirty="0"/>
              <a:t>Description of the project</a:t>
            </a:r>
          </a:p>
          <a:p>
            <a:pPr marL="514350" indent="-514350">
              <a:buFont typeface="+mj-lt"/>
              <a:buAutoNum type="arabicPeriod"/>
            </a:pPr>
            <a:r>
              <a:rPr lang="en-US" sz="2000" dirty="0"/>
              <a:t>Block Diagram</a:t>
            </a:r>
          </a:p>
          <a:p>
            <a:pPr marL="514350" indent="-514350">
              <a:buFont typeface="+mj-lt"/>
              <a:buAutoNum type="arabicPeriod"/>
            </a:pPr>
            <a:r>
              <a:rPr lang="en-US" sz="2000" dirty="0"/>
              <a:t>Flow Chart</a:t>
            </a:r>
          </a:p>
          <a:p>
            <a:pPr marL="514350" indent="-514350">
              <a:buFont typeface="+mj-lt"/>
              <a:buAutoNum type="arabicPeriod"/>
            </a:pPr>
            <a:r>
              <a:rPr lang="en-US" sz="2000" dirty="0"/>
              <a:t>Methodology</a:t>
            </a:r>
          </a:p>
          <a:p>
            <a:pPr marL="514350" indent="-514350">
              <a:buFont typeface="+mj-lt"/>
              <a:buAutoNum type="arabicPeriod"/>
            </a:pPr>
            <a:r>
              <a:rPr lang="en-US" sz="2000" dirty="0"/>
              <a:t>Results</a:t>
            </a:r>
          </a:p>
          <a:p>
            <a:pPr marL="514350" indent="-514350">
              <a:buFont typeface="+mj-lt"/>
              <a:buAutoNum type="arabicPeriod"/>
            </a:pPr>
            <a:r>
              <a:rPr lang="en-US" sz="2000" dirty="0"/>
              <a:t>Conclusion</a:t>
            </a:r>
          </a:p>
          <a:p>
            <a:pPr marL="514350" indent="-514350">
              <a:buFont typeface="+mj-lt"/>
              <a:buAutoNum type="arabicPeriod"/>
            </a:pPr>
            <a:r>
              <a:rPr lang="en-US" sz="2000" dirty="0"/>
              <a:t>Scope for improvement</a:t>
            </a:r>
          </a:p>
          <a:p>
            <a:pPr marL="514350" indent="-514350">
              <a:buFont typeface="+mj-lt"/>
              <a:buAutoNum type="arabicPeriod"/>
            </a:pPr>
            <a:r>
              <a:rPr lang="en-US" sz="2000" dirty="0"/>
              <a:t>References</a:t>
            </a:r>
          </a:p>
          <a:p>
            <a:pPr marL="514350" indent="-514350">
              <a:buFont typeface="+mj-lt"/>
              <a:buAutoNum type="arabicPeriod"/>
            </a:pPr>
            <a:endParaRPr lang="en-US" sz="2000"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2</a:t>
            </a:fld>
            <a:endParaRPr lang="en-US"/>
          </a:p>
        </p:txBody>
      </p:sp>
    </p:spTree>
    <p:extLst>
      <p:ext uri="{BB962C8B-B14F-4D97-AF65-F5344CB8AC3E}">
        <p14:creationId xmlns:p14="http://schemas.microsoft.com/office/powerpoint/2010/main" val="7312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06437"/>
          </a:xfrm>
          <a:ln>
            <a:solidFill>
              <a:schemeClr val="tx1"/>
            </a:solidFill>
          </a:ln>
        </p:spPr>
        <p:txBody>
          <a:bodyPr>
            <a:noAutofit/>
          </a:bodyPr>
          <a:lstStyle/>
          <a:p>
            <a:r>
              <a:rPr lang="en-US" dirty="0">
                <a:latin typeface="+mn-lt"/>
              </a:rPr>
              <a:t>Result</a:t>
            </a:r>
          </a:p>
        </p:txBody>
      </p:sp>
      <p:sp>
        <p:nvSpPr>
          <p:cNvPr id="4" name="Content Placeholder 2"/>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a:bodyPr>
          <a:lstStyle/>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r>
              <a:rPr lang="en-US" sz="1300" dirty="0"/>
              <a:t>The DC Motor is connected to robot in order to generate linear motion</a:t>
            </a:r>
          </a:p>
        </p:txBody>
      </p:sp>
      <p:sp>
        <p:nvSpPr>
          <p:cNvPr id="3" name="Footer Placeholder 2"/>
          <p:cNvSpPr>
            <a:spLocks noGrp="1"/>
          </p:cNvSpPr>
          <p:nvPr>
            <p:ph type="ftr" sz="quarter" idx="11"/>
          </p:nvPr>
        </p:nvSpPr>
        <p:spPr/>
        <p:txBody>
          <a:bodyPr/>
          <a:lstStyle/>
          <a:p>
            <a:pPr algn="l"/>
            <a:r>
              <a:rPr lang="en-US" dirty="0"/>
              <a:t>Department of ECE, Nitte Meenakshi Institute of Technology</a:t>
            </a:r>
          </a:p>
        </p:txBody>
      </p:sp>
      <p:sp>
        <p:nvSpPr>
          <p:cNvPr id="2" name="Slide Number Placeholder 1"/>
          <p:cNvSpPr>
            <a:spLocks noGrp="1"/>
          </p:cNvSpPr>
          <p:nvPr>
            <p:ph type="sldNum" sz="quarter" idx="12"/>
          </p:nvPr>
        </p:nvSpPr>
        <p:spPr/>
        <p:txBody>
          <a:bodyPr/>
          <a:lstStyle/>
          <a:p>
            <a:fld id="{1D19B2F4-5ECC-4710-8784-5371431085EA}" type="slidenum">
              <a:rPr lang="en-US" smtClean="0"/>
              <a:pPr/>
              <a:t>20</a:t>
            </a:fld>
            <a:endParaRPr lang="en-US"/>
          </a:p>
        </p:txBody>
      </p:sp>
      <p:pic>
        <p:nvPicPr>
          <p:cNvPr id="9" name="image33.jpeg" descr="C:\Users\SURESH\Downloads\WhatsApp Image 2020-04-29 at 12.27.33.jpeg"/>
          <p:cNvPicPr/>
          <p:nvPr/>
        </p:nvPicPr>
        <p:blipFill>
          <a:blip r:embed="rId2" cstate="print"/>
          <a:stretch>
            <a:fillRect/>
          </a:stretch>
        </p:blipFill>
        <p:spPr>
          <a:xfrm>
            <a:off x="559752" y="1609725"/>
            <a:ext cx="3833495" cy="3986212"/>
          </a:xfrm>
          <a:prstGeom prst="rect">
            <a:avLst/>
          </a:prstGeom>
        </p:spPr>
      </p:pic>
      <p:pic>
        <p:nvPicPr>
          <p:cNvPr id="11" name="image34.jpeg" descr="C:\Users\SURESH\Downloads\WhatsApp Image 2020-04-29 at 14.00.13.jpeg"/>
          <p:cNvPicPr>
            <a:picLocks noGrp="1"/>
          </p:cNvPicPr>
          <p:nvPr>
            <p:ph sz="half" idx="2"/>
          </p:nvPr>
        </p:nvPicPr>
        <p:blipFill>
          <a:blip r:embed="rId3" cstate="print"/>
          <a:stretch>
            <a:fillRect/>
          </a:stretch>
        </p:blipFill>
        <p:spPr>
          <a:xfrm>
            <a:off x="4648200" y="1600200"/>
            <a:ext cx="4038600" cy="3935417"/>
          </a:xfrm>
          <a:prstGeom prst="rect">
            <a:avLst/>
          </a:prstGeom>
        </p:spPr>
      </p:pic>
      <p:sp>
        <p:nvSpPr>
          <p:cNvPr id="12" name="Rectangle 11"/>
          <p:cNvSpPr/>
          <p:nvPr/>
        </p:nvSpPr>
        <p:spPr>
          <a:xfrm>
            <a:off x="4648200" y="5535617"/>
            <a:ext cx="4038600" cy="619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300" dirty="0"/>
              <a:t>Webcam is Mounted on servo motor as shown in the figure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ln>
            <a:solidFill>
              <a:schemeClr val="tx1"/>
            </a:solidFill>
          </a:ln>
        </p:spPr>
        <p:txBody>
          <a:bodyPr/>
          <a:lstStyle/>
          <a:p>
            <a:r>
              <a:rPr lang="en-US" dirty="0">
                <a:latin typeface="+mn-lt"/>
              </a:rPr>
              <a:t>Conclusion</a:t>
            </a:r>
          </a:p>
        </p:txBody>
      </p:sp>
      <p:sp>
        <p:nvSpPr>
          <p:cNvPr id="3" name="Content Placeholder 2"/>
          <p:cNvSpPr>
            <a:spLocks noGrp="1"/>
          </p:cNvSpPr>
          <p:nvPr>
            <p:ph idx="1"/>
          </p:nvPr>
        </p:nvSpPr>
        <p:spPr>
          <a:xfrm>
            <a:off x="457200" y="1371600"/>
            <a:ext cx="8229600" cy="4754563"/>
          </a:xfrm>
          <a:ln>
            <a:solidFill>
              <a:schemeClr val="tx1"/>
            </a:solidFill>
          </a:ln>
        </p:spPr>
        <p:txBody>
          <a:bodyPr>
            <a:normAutofit/>
          </a:bodyPr>
          <a:lstStyle/>
          <a:p>
            <a:pPr>
              <a:lnSpc>
                <a:spcPct val="150000"/>
              </a:lnSpc>
            </a:pPr>
            <a:r>
              <a:rPr lang="en-US" sz="1800" dirty="0"/>
              <a:t>This project describes an automatic controlled robotic and robotic arm from webpage with continuous surveillance of actions done by the </a:t>
            </a:r>
            <a:r>
              <a:rPr lang="en-US" sz="1800" dirty="0" err="1"/>
              <a:t>tele</a:t>
            </a:r>
            <a:r>
              <a:rPr lang="en-US" sz="1800" dirty="0"/>
              <a:t> robotic arm.</a:t>
            </a:r>
          </a:p>
          <a:p>
            <a:pPr>
              <a:lnSpc>
                <a:spcPct val="150000"/>
              </a:lnSpc>
            </a:pPr>
            <a:r>
              <a:rPr lang="en-US" sz="1800" dirty="0"/>
              <a:t> Mobile robot connected through wireless dongle or Wi-Fi and the </a:t>
            </a:r>
            <a:r>
              <a:rPr lang="en-US" sz="1800" dirty="0" err="1"/>
              <a:t>telerobotic</a:t>
            </a:r>
            <a:r>
              <a:rPr lang="en-US" sz="1800" dirty="0"/>
              <a:t> can be visualize the acknowledgement with continuous response from remote end with monitoring via webpage.</a:t>
            </a:r>
          </a:p>
          <a:p>
            <a:pPr>
              <a:lnSpc>
                <a:spcPct val="150000"/>
              </a:lnSpc>
            </a:pPr>
            <a:r>
              <a:rPr lang="en-US" sz="1800" dirty="0"/>
              <a:t>In this project we used raspberry pi working on </a:t>
            </a:r>
            <a:r>
              <a:rPr lang="en-US" sz="1800" dirty="0" err="1"/>
              <a:t>Raspbian</a:t>
            </a:r>
            <a:r>
              <a:rPr lang="en-US" sz="1800" dirty="0"/>
              <a:t> OS.</a:t>
            </a:r>
          </a:p>
          <a:p>
            <a:pPr>
              <a:lnSpc>
                <a:spcPct val="150000"/>
              </a:lnSpc>
            </a:pPr>
            <a:r>
              <a:rPr lang="en-US" sz="1800" dirty="0"/>
              <a:t> One can easily monitor as well as control the activity of the robotic unit.</a:t>
            </a:r>
          </a:p>
          <a:p>
            <a:pPr marL="0" indent="0">
              <a:lnSpc>
                <a:spcPct val="150000"/>
              </a:lnSpc>
              <a:buNone/>
            </a:pPr>
            <a:r>
              <a:rPr lang="en-US" sz="1800" dirty="0"/>
              <a:t> </a:t>
            </a:r>
          </a:p>
          <a:p>
            <a:pPr>
              <a:lnSpc>
                <a:spcPct val="150000"/>
              </a:lnSpc>
            </a:pPr>
            <a:endParaRPr lang="en-US" sz="1800"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21</a:t>
            </a:fld>
            <a:endParaRPr lang="en-US"/>
          </a:p>
        </p:txBody>
      </p:sp>
    </p:spTree>
    <p:extLst>
      <p:ext uri="{BB962C8B-B14F-4D97-AF65-F5344CB8AC3E}">
        <p14:creationId xmlns:p14="http://schemas.microsoft.com/office/powerpoint/2010/main" val="374141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ln>
            <a:solidFill>
              <a:schemeClr val="tx1"/>
            </a:solidFill>
          </a:ln>
        </p:spPr>
        <p:txBody>
          <a:bodyPr>
            <a:normAutofit fontScale="90000"/>
          </a:bodyPr>
          <a:lstStyle/>
          <a:p>
            <a:r>
              <a:rPr lang="en-US" dirty="0">
                <a:latin typeface="+mn-lt"/>
              </a:rPr>
              <a:t>Scope for Improvement</a:t>
            </a:r>
          </a:p>
        </p:txBody>
      </p:sp>
      <p:sp>
        <p:nvSpPr>
          <p:cNvPr id="3" name="Content Placeholder 2"/>
          <p:cNvSpPr>
            <a:spLocks noGrp="1"/>
          </p:cNvSpPr>
          <p:nvPr>
            <p:ph idx="1"/>
          </p:nvPr>
        </p:nvSpPr>
        <p:spPr>
          <a:xfrm>
            <a:off x="457200" y="1295400"/>
            <a:ext cx="8229600" cy="4830763"/>
          </a:xfrm>
          <a:ln>
            <a:solidFill>
              <a:schemeClr val="tx1"/>
            </a:solidFill>
          </a:ln>
        </p:spPr>
        <p:txBody>
          <a:bodyPr>
            <a:normAutofit/>
          </a:bodyPr>
          <a:lstStyle/>
          <a:p>
            <a:pPr>
              <a:lnSpc>
                <a:spcPct val="150000"/>
              </a:lnSpc>
            </a:pPr>
            <a:r>
              <a:rPr lang="en-US" sz="1800" dirty="0"/>
              <a:t>By making this project with extension of GPS to navigate based on the locations given through the network.</a:t>
            </a:r>
          </a:p>
          <a:p>
            <a:pPr>
              <a:lnSpc>
                <a:spcPct val="150000"/>
              </a:lnSpc>
            </a:pPr>
            <a:r>
              <a:rPr lang="en-US" sz="1800" dirty="0"/>
              <a:t>we can move </a:t>
            </a:r>
            <a:r>
              <a:rPr lang="en-US" sz="1800" dirty="0" err="1"/>
              <a:t>tele</a:t>
            </a:r>
            <a:r>
              <a:rPr lang="en-US" sz="1800" dirty="0"/>
              <a:t> robot to the multipurpose actions among remote surveillance.</a:t>
            </a:r>
          </a:p>
          <a:p>
            <a:pPr>
              <a:lnSpc>
                <a:spcPct val="150000"/>
              </a:lnSpc>
            </a:pPr>
            <a:r>
              <a:rPr lang="en-US" sz="1800" dirty="0"/>
              <a:t>use different types of sensor so that we can use robot in different field i.e. Temperature Sensor, Pressure Sensor, Heat Sensor, Position Sensor, Proximity Sensor</a:t>
            </a:r>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22</a:t>
            </a:fld>
            <a:endParaRPr lang="en-US"/>
          </a:p>
        </p:txBody>
      </p:sp>
    </p:spTree>
    <p:extLst>
      <p:ext uri="{BB962C8B-B14F-4D97-AF65-F5344CB8AC3E}">
        <p14:creationId xmlns:p14="http://schemas.microsoft.com/office/powerpoint/2010/main" val="251809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a:ln>
            <a:solidFill>
              <a:schemeClr val="tx1"/>
            </a:solidFill>
          </a:ln>
        </p:spPr>
        <p:txBody>
          <a:bodyPr/>
          <a:lstStyle/>
          <a:p>
            <a:r>
              <a:rPr lang="en-US" dirty="0">
                <a:latin typeface="+mn-lt"/>
              </a:rPr>
              <a:t>References</a:t>
            </a:r>
          </a:p>
        </p:txBody>
      </p:sp>
      <p:sp>
        <p:nvSpPr>
          <p:cNvPr id="3" name="Content Placeholder 2"/>
          <p:cNvSpPr>
            <a:spLocks noGrp="1"/>
          </p:cNvSpPr>
          <p:nvPr>
            <p:ph idx="1"/>
          </p:nvPr>
        </p:nvSpPr>
        <p:spPr>
          <a:xfrm>
            <a:off x="457200" y="1295400"/>
            <a:ext cx="8229600" cy="4830763"/>
          </a:xfrm>
          <a:ln>
            <a:solidFill>
              <a:schemeClr val="tx1"/>
            </a:solidFill>
          </a:ln>
        </p:spPr>
        <p:txBody>
          <a:bodyPr>
            <a:normAutofit fontScale="25000" lnSpcReduction="20000"/>
          </a:bodyPr>
          <a:lstStyle/>
          <a:p>
            <a:pPr lvl="0">
              <a:lnSpc>
                <a:spcPct val="170000"/>
              </a:lnSpc>
            </a:pPr>
            <a:r>
              <a:rPr lang="en-US" sz="6400" dirty="0" err="1"/>
              <a:t>Heng-Tze</a:t>
            </a:r>
            <a:r>
              <a:rPr lang="en-US" sz="6400" dirty="0"/>
              <a:t> Cheng, </a:t>
            </a:r>
            <a:r>
              <a:rPr lang="en-US" sz="6400" dirty="0" err="1"/>
              <a:t>Zheng</a:t>
            </a:r>
            <a:r>
              <a:rPr lang="en-US" sz="6400" dirty="0"/>
              <a:t> Sun, Pei Zhang, “</a:t>
            </a:r>
            <a:r>
              <a:rPr lang="en-US" sz="6400" i="1" dirty="0"/>
              <a:t>Real-Time Imitative Robotic Arm Control for Home Robot Applications</a:t>
            </a:r>
            <a:r>
              <a:rPr lang="en-US" sz="6400" dirty="0"/>
              <a:t>”, Carnegie Mellon</a:t>
            </a:r>
          </a:p>
          <a:p>
            <a:pPr>
              <a:lnSpc>
                <a:spcPct val="170000"/>
              </a:lnSpc>
            </a:pPr>
            <a:r>
              <a:rPr lang="en-US" sz="6400" dirty="0"/>
              <a:t>University, </a:t>
            </a:r>
            <a:r>
              <a:rPr lang="en-US" sz="6400" i="1" dirty="0"/>
              <a:t>” IEEE transactions on cybernetics., vol. 21</a:t>
            </a:r>
            <a:r>
              <a:rPr lang="en-US" sz="6400" dirty="0"/>
              <a:t>, no. 6, pp. 1057-7149, March 2011.</a:t>
            </a:r>
          </a:p>
          <a:p>
            <a:pPr lvl="0">
              <a:lnSpc>
                <a:spcPct val="170000"/>
              </a:lnSpc>
            </a:pPr>
            <a:r>
              <a:rPr lang="en-US" sz="6400" dirty="0"/>
              <a:t>V. </a:t>
            </a:r>
            <a:r>
              <a:rPr lang="en-US" sz="6400" dirty="0" err="1"/>
              <a:t>Ramya</a:t>
            </a:r>
            <a:r>
              <a:rPr lang="en-US" sz="6400" dirty="0"/>
              <a:t>, B. </a:t>
            </a:r>
            <a:r>
              <a:rPr lang="en-US" sz="6400" dirty="0" err="1"/>
              <a:t>Palaniappan</a:t>
            </a:r>
            <a:r>
              <a:rPr lang="en-US" sz="6400" dirty="0"/>
              <a:t>, T. </a:t>
            </a:r>
            <a:r>
              <a:rPr lang="en-US" sz="6400" dirty="0" err="1"/>
              <a:t>Akilan</a:t>
            </a:r>
            <a:r>
              <a:rPr lang="en-US" sz="6400" dirty="0"/>
              <a:t> “</a:t>
            </a:r>
            <a:r>
              <a:rPr lang="en-US" sz="6400" i="1" dirty="0"/>
              <a:t>Embedded System for Robotic Arm Movement Control using Web Server and </a:t>
            </a:r>
            <a:r>
              <a:rPr lang="en-US" sz="6400" i="1" dirty="0" err="1"/>
              <a:t>ZigBee</a:t>
            </a:r>
            <a:r>
              <a:rPr lang="en-US" sz="6400" i="1" dirty="0"/>
              <a:t> Communication</a:t>
            </a:r>
            <a:r>
              <a:rPr lang="en-US" sz="6400" dirty="0"/>
              <a:t>”,</a:t>
            </a:r>
          </a:p>
          <a:p>
            <a:pPr>
              <a:lnSpc>
                <a:spcPct val="170000"/>
              </a:lnSpc>
            </a:pPr>
            <a:r>
              <a:rPr lang="en-US" sz="6400" dirty="0"/>
              <a:t>International Conference on Research Trends in Computer.</a:t>
            </a:r>
          </a:p>
          <a:p>
            <a:pPr lvl="0">
              <a:lnSpc>
                <a:spcPct val="170000"/>
              </a:lnSpc>
            </a:pPr>
            <a:r>
              <a:rPr lang="en-US" sz="6400" dirty="0"/>
              <a:t>Technologies, Proceedings published in “</a:t>
            </a:r>
            <a:r>
              <a:rPr lang="en-US" sz="6400" i="1" dirty="0"/>
              <a:t>International Journal of Computer Applications</a:t>
            </a:r>
            <a:r>
              <a:rPr lang="en-US" sz="6400" dirty="0"/>
              <a:t>”, (IJCA) (0975 – 8887), </a:t>
            </a:r>
            <a:r>
              <a:rPr lang="en-US" sz="6400" dirty="0" err="1"/>
              <a:t>pg</a:t>
            </a:r>
            <a:r>
              <a:rPr lang="en-US" sz="6400" dirty="0"/>
              <a:t> 30-34, 2013. </a:t>
            </a:r>
            <a:r>
              <a:rPr lang="en-US" sz="6400" dirty="0" err="1"/>
              <a:t>S.HemanthKumar</a:t>
            </a:r>
            <a:r>
              <a:rPr lang="en-US" sz="6400" dirty="0"/>
              <a:t>, </a:t>
            </a:r>
            <a:r>
              <a:rPr lang="en-US" sz="6400" dirty="0" err="1"/>
              <a:t>B.AnandaVenkatesan</a:t>
            </a:r>
            <a:r>
              <a:rPr lang="en-US" sz="6400" dirty="0"/>
              <a:t> “</a:t>
            </a:r>
            <a:r>
              <a:rPr lang="en-US" sz="6400" i="1" dirty="0" err="1"/>
              <a:t>Teleoperation</a:t>
            </a:r>
            <a:r>
              <a:rPr lang="en-US" sz="6400" i="1" dirty="0"/>
              <a:t> Of Robotic Arm With Visual Feedback</a:t>
            </a:r>
            <a:r>
              <a:rPr lang="en-US" sz="6400" dirty="0"/>
              <a:t>”, </a:t>
            </a:r>
            <a:r>
              <a:rPr lang="en-US" sz="6400" i="1" dirty="0"/>
              <a:t>International Journal of Advance Research In Science And </a:t>
            </a:r>
            <a:r>
              <a:rPr lang="en-US" sz="6400" i="1" dirty="0" err="1"/>
              <a:t>Engineering</a:t>
            </a:r>
            <a:r>
              <a:rPr lang="en-US" sz="6400" dirty="0" err="1"/>
              <a:t>http,IJARSE</a:t>
            </a:r>
            <a:r>
              <a:rPr lang="en-US" sz="6400" dirty="0"/>
              <a:t>, Vol. No.4, Issue 03, March 2015 ISSN-2319-8354(E).</a:t>
            </a:r>
          </a:p>
          <a:p>
            <a:pPr lvl="0">
              <a:lnSpc>
                <a:spcPct val="170000"/>
              </a:lnSpc>
            </a:pPr>
            <a:r>
              <a:rPr lang="en-US" sz="6000" dirty="0">
                <a:hlinkClick r:id="rId2"/>
              </a:rPr>
              <a:t>ttp://electronicsforu.com/newelectronics/articles/raspberry.asp</a:t>
            </a:r>
            <a:endParaRPr lang="en-US" sz="6000" dirty="0"/>
          </a:p>
          <a:p>
            <a:pPr>
              <a:lnSpc>
                <a:spcPct val="170000"/>
              </a:lnSpc>
            </a:pPr>
            <a:r>
              <a:rPr lang="en-US" sz="6000" dirty="0"/>
              <a:t>Technology and Advanced Engineering (ISSN 2250-2459).</a:t>
            </a:r>
          </a:p>
          <a:p>
            <a:pPr marL="0" lvl="0" indent="0">
              <a:lnSpc>
                <a:spcPct val="170000"/>
              </a:lnSpc>
              <a:buNone/>
            </a:pPr>
            <a:endParaRPr lang="en-US" sz="6000" dirty="0"/>
          </a:p>
          <a:p>
            <a:pPr>
              <a:lnSpc>
                <a:spcPct val="170000"/>
              </a:lnSpc>
            </a:pPr>
            <a:endParaRPr lang="en-US" sz="5500" dirty="0"/>
          </a:p>
          <a:p>
            <a:pPr>
              <a:lnSpc>
                <a:spcPct val="170000"/>
              </a:lnSpc>
            </a:pPr>
            <a:endParaRPr lang="en-US"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23</a:t>
            </a:fld>
            <a:endParaRPr lang="en-US"/>
          </a:p>
        </p:txBody>
      </p:sp>
    </p:spTree>
    <p:extLst>
      <p:ext uri="{BB962C8B-B14F-4D97-AF65-F5344CB8AC3E}">
        <p14:creationId xmlns:p14="http://schemas.microsoft.com/office/powerpoint/2010/main" val="406688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US" dirty="0">
                <a:latin typeface="+mn-lt"/>
              </a:rPr>
              <a:t>Problem Statement</a:t>
            </a:r>
            <a:endParaRPr lang="en-US" sz="2000" dirty="0">
              <a:latin typeface="+mn-lt"/>
            </a:endParaRPr>
          </a:p>
        </p:txBody>
      </p:sp>
      <p:sp>
        <p:nvSpPr>
          <p:cNvPr id="3" name="Content Placeholder 2"/>
          <p:cNvSpPr>
            <a:spLocks noGrp="1"/>
          </p:cNvSpPr>
          <p:nvPr>
            <p:ph idx="1"/>
          </p:nvPr>
        </p:nvSpPr>
        <p:spPr>
          <a:ln>
            <a:solidFill>
              <a:schemeClr val="tx1"/>
            </a:solidFill>
          </a:ln>
        </p:spPr>
        <p:txBody>
          <a:bodyPr>
            <a:normAutofit/>
          </a:bodyPr>
          <a:lstStyle/>
          <a:p>
            <a:pPr>
              <a:lnSpc>
                <a:spcPct val="150000"/>
              </a:lnSpc>
            </a:pPr>
            <a:r>
              <a:rPr lang="en-US" sz="1800" dirty="0"/>
              <a:t>Developing surveillance and monitoring systems can be quite challenging at times.</a:t>
            </a:r>
          </a:p>
          <a:p>
            <a:pPr marL="285750" indent="-285750">
              <a:lnSpc>
                <a:spcPct val="150000"/>
              </a:lnSpc>
            </a:pPr>
            <a:r>
              <a:rPr lang="en-US" sz="1800" dirty="0"/>
              <a:t>Monitoring areas like border, </a:t>
            </a:r>
            <a:r>
              <a:rPr lang="en-US" sz="1800" dirty="0" err="1"/>
              <a:t>defence</a:t>
            </a:r>
            <a:r>
              <a:rPr lang="en-US" sz="1800" dirty="0"/>
              <a:t> areas is a great challenge for the soldiers or security officers, as they will need to spend too much time patrol covering all places.</a:t>
            </a:r>
          </a:p>
          <a:p>
            <a:pPr marL="285750" indent="-285750">
              <a:lnSpc>
                <a:spcPct val="150000"/>
              </a:lnSpc>
            </a:pPr>
            <a:r>
              <a:rPr lang="en-US" sz="1800" dirty="0"/>
              <a:t>To overcome this situation we develop a robotic arm for surveillance for monitoring such areas.</a:t>
            </a:r>
          </a:p>
          <a:p>
            <a:pPr>
              <a:lnSpc>
                <a:spcPct val="150000"/>
              </a:lnSpc>
            </a:pP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3</a:t>
            </a:fld>
            <a:endParaRPr lang="en-US"/>
          </a:p>
        </p:txBody>
      </p:sp>
    </p:spTree>
    <p:extLst>
      <p:ext uri="{BB962C8B-B14F-4D97-AF65-F5344CB8AC3E}">
        <p14:creationId xmlns:p14="http://schemas.microsoft.com/office/powerpoint/2010/main" val="93846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style>
          <a:lnRef idx="2">
            <a:schemeClr val="dk1"/>
          </a:lnRef>
          <a:fillRef idx="1">
            <a:schemeClr val="lt1"/>
          </a:fillRef>
          <a:effectRef idx="0">
            <a:schemeClr val="dk1"/>
          </a:effectRef>
          <a:fontRef idx="minor">
            <a:schemeClr val="dk1"/>
          </a:fontRef>
        </p:style>
        <p:txBody>
          <a:bodyPr/>
          <a:lstStyle/>
          <a:p>
            <a:r>
              <a:rPr lang="en-US" dirty="0"/>
              <a:t>Literature survey</a:t>
            </a:r>
          </a:p>
        </p:txBody>
      </p:sp>
      <p:sp>
        <p:nvSpPr>
          <p:cNvPr id="3" name="Footer Placeholder 2"/>
          <p:cNvSpPr>
            <a:spLocks noGrp="1"/>
          </p:cNvSpPr>
          <p:nvPr>
            <p:ph type="ftr" sz="quarter" idx="11"/>
          </p:nvPr>
        </p:nvSpPr>
        <p:spPr/>
        <p:txBody>
          <a:bodyPr/>
          <a:lstStyle/>
          <a:p>
            <a:pPr algn="l"/>
            <a:r>
              <a:rPr lang="en-US" dirty="0"/>
              <a:t>Department of ECE, Nitte Meenakshi Institute of Technology</a:t>
            </a:r>
          </a:p>
        </p:txBody>
      </p:sp>
      <p:sp>
        <p:nvSpPr>
          <p:cNvPr id="5" name="Slide Number Placeholder 4"/>
          <p:cNvSpPr>
            <a:spLocks noGrp="1"/>
          </p:cNvSpPr>
          <p:nvPr>
            <p:ph type="sldNum" sz="quarter" idx="12"/>
          </p:nvPr>
        </p:nvSpPr>
        <p:spPr/>
        <p:txBody>
          <a:bodyPr/>
          <a:lstStyle/>
          <a:p>
            <a:fld id="{1D19B2F4-5ECC-4710-8784-5371431085EA}" type="slidenum">
              <a:rPr lang="en-US" smtClean="0"/>
              <a:pPr/>
              <a:t>4</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73043002"/>
              </p:ext>
            </p:extLst>
          </p:nvPr>
        </p:nvGraphicFramePr>
        <p:xfrm>
          <a:off x="457200" y="1219200"/>
          <a:ext cx="8229600" cy="457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57200">
                <a:tc>
                  <a:txBody>
                    <a:bodyPr/>
                    <a:lstStyle/>
                    <a:p>
                      <a:r>
                        <a:rPr lang="en-US" dirty="0"/>
                        <a:t>Author</a:t>
                      </a:r>
                    </a:p>
                  </a:txBody>
                  <a:tcPr/>
                </a:tc>
                <a:tc>
                  <a:txBody>
                    <a:bodyPr/>
                    <a:lstStyle/>
                    <a:p>
                      <a:r>
                        <a:rPr lang="en-US" dirty="0"/>
                        <a:t>Title</a:t>
                      </a:r>
                    </a:p>
                  </a:txBody>
                  <a:tcPr/>
                </a:tc>
                <a:tc>
                  <a:txBody>
                    <a:bodyPr/>
                    <a:lstStyle/>
                    <a:p>
                      <a:r>
                        <a:rPr lang="en-US" dirty="0"/>
                        <a:t>Outcome</a:t>
                      </a:r>
                    </a:p>
                  </a:txBody>
                  <a:tcPr/>
                </a:tc>
                <a:tc>
                  <a:txBody>
                    <a:bodyPr/>
                    <a:lstStyle/>
                    <a:p>
                      <a:r>
                        <a:rPr lang="en-US" dirty="0"/>
                        <a:t>Remark</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44373122"/>
              </p:ext>
            </p:extLst>
          </p:nvPr>
        </p:nvGraphicFramePr>
        <p:xfrm>
          <a:off x="457200" y="1676400"/>
          <a:ext cx="8229600" cy="4617719"/>
        </p:xfrm>
        <a:graphic>
          <a:graphicData uri="http://schemas.openxmlformats.org/drawingml/2006/table">
            <a:tbl>
              <a:tblPr firstRow="1" bandRow="1">
                <a:tableStyleId>{7DF18680-E054-41AD-8BC1-D1AEF772440D}</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9200">
                <a:tc>
                  <a:txBody>
                    <a:bodyPr/>
                    <a:lstStyle/>
                    <a:p>
                      <a:r>
                        <a:rPr lang="en-US" sz="1400" kern="1200" dirty="0">
                          <a:effectLst/>
                        </a:rPr>
                        <a:t>M. </a:t>
                      </a:r>
                      <a:r>
                        <a:rPr lang="en-US" sz="1400" kern="1200" dirty="0" err="1">
                          <a:effectLst/>
                        </a:rPr>
                        <a:t>Meena</a:t>
                      </a:r>
                      <a:r>
                        <a:rPr lang="en-US" sz="1400" kern="1200" dirty="0">
                          <a:effectLst/>
                        </a:rPr>
                        <a:t> 1, P. </a:t>
                      </a:r>
                      <a:r>
                        <a:rPr lang="en-US" sz="1400" kern="1200" dirty="0" err="1">
                          <a:effectLst/>
                        </a:rPr>
                        <a:t>Thilagavathi</a:t>
                      </a:r>
                      <a:r>
                        <a:rPr lang="en-US" sz="1400" kern="1200" dirty="0">
                          <a:effectLst/>
                        </a:rPr>
                        <a:t> (2013)</a:t>
                      </a:r>
                      <a:endParaRPr lang="en-US" sz="1400" dirty="0"/>
                    </a:p>
                  </a:txBody>
                  <a:tcPr/>
                </a:tc>
                <a:tc>
                  <a:txBody>
                    <a:bodyPr/>
                    <a:lstStyle/>
                    <a:p>
                      <a:r>
                        <a:rPr lang="en-US" sz="1400" dirty="0"/>
                        <a:t>Automatic Docking System with Recharging &amp;</a:t>
                      </a:r>
                      <a:r>
                        <a:rPr lang="en-US" sz="1400" baseline="0" dirty="0"/>
                        <a:t> Battery replacement for Surveillance Robot</a:t>
                      </a:r>
                      <a:endParaRPr lang="en-US" sz="1400" dirty="0"/>
                    </a:p>
                  </a:txBody>
                  <a:tcPr/>
                </a:tc>
                <a:tc>
                  <a:txBody>
                    <a:bodyPr/>
                    <a:lstStyle/>
                    <a:p>
                      <a:r>
                        <a:rPr lang="en-US" sz="1100" dirty="0"/>
                        <a:t>The</a:t>
                      </a:r>
                      <a:r>
                        <a:rPr lang="en-US" sz="1100" baseline="0" dirty="0"/>
                        <a:t> development of automatic docking system where the robot can return  to docking station for recharging operations when the battery is low.</a:t>
                      </a:r>
                      <a:endParaRPr lang="en-US" sz="1100" dirty="0"/>
                    </a:p>
                  </a:txBody>
                  <a:tcPr/>
                </a:tc>
                <a:tc>
                  <a:txBody>
                    <a:bodyPr/>
                    <a:lstStyle/>
                    <a:p>
                      <a:r>
                        <a:rPr lang="en-US" sz="1100" b="1" kern="1200" dirty="0">
                          <a:solidFill>
                            <a:schemeClr val="lt1"/>
                          </a:solidFill>
                          <a:effectLst/>
                          <a:latin typeface="+mn-lt"/>
                          <a:ea typeface="+mn-ea"/>
                          <a:cs typeface="+mn-cs"/>
                        </a:rPr>
                        <a:t>There are two units to check whether the robot enters to docking station, one is I sensor and other is electrode unit on the oscillating bar. It only takes 30 seconds to accomplish the battery exchanging process. </a:t>
                      </a:r>
                      <a:endParaRPr lang="en-US" sz="1100" dirty="0"/>
                    </a:p>
                  </a:txBody>
                  <a:tcPr/>
                </a:tc>
                <a:extLst>
                  <a:ext uri="{0D108BD9-81ED-4DB2-BD59-A6C34878D82A}">
                    <a16:rowId xmlns:a16="http://schemas.microsoft.com/office/drawing/2014/main" val="10000"/>
                  </a:ext>
                </a:extLst>
              </a:tr>
              <a:tr h="1478280">
                <a:tc>
                  <a:txBody>
                    <a:bodyPr/>
                    <a:lstStyle/>
                    <a:p>
                      <a:r>
                        <a:rPr lang="en-US" sz="1400" kern="1200" dirty="0" err="1">
                          <a:solidFill>
                            <a:schemeClr val="dk1"/>
                          </a:solidFill>
                          <a:effectLst/>
                          <a:latin typeface="+mn-lt"/>
                          <a:ea typeface="+mn-ea"/>
                          <a:cs typeface="+mn-cs"/>
                        </a:rPr>
                        <a:t>K.Aruna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A.SriRamsagar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G.Venkateswarlu</a:t>
                      </a:r>
                      <a:r>
                        <a:rPr lang="en-US" sz="1400" kern="1200" dirty="0">
                          <a:solidFill>
                            <a:schemeClr val="dk1"/>
                          </a:solidFill>
                          <a:effectLst/>
                          <a:latin typeface="+mn-lt"/>
                          <a:ea typeface="+mn-ea"/>
                          <a:cs typeface="+mn-cs"/>
                        </a:rPr>
                        <a:t>(2013)</a:t>
                      </a:r>
                      <a:endParaRPr lang="en-US" sz="1400" dirty="0"/>
                    </a:p>
                  </a:txBody>
                  <a:tcPr/>
                </a:tc>
                <a:tc>
                  <a:txBody>
                    <a:bodyPr/>
                    <a:lstStyle/>
                    <a:p>
                      <a:r>
                        <a:rPr lang="en-US" sz="1400" dirty="0"/>
                        <a:t>Mobile</a:t>
                      </a:r>
                      <a:r>
                        <a:rPr lang="en-US" sz="1400" baseline="0" dirty="0"/>
                        <a:t> Operated Overhead Crane</a:t>
                      </a:r>
                      <a:endParaRPr lang="en-US" sz="1400" dirty="0"/>
                    </a:p>
                  </a:txBody>
                  <a:tcPr/>
                </a:tc>
                <a:tc>
                  <a:txBody>
                    <a:bodyPr/>
                    <a:lstStyle/>
                    <a:p>
                      <a:r>
                        <a:rPr lang="en-US" sz="1100" kern="1200" dirty="0">
                          <a:solidFill>
                            <a:schemeClr val="dk1"/>
                          </a:solidFill>
                          <a:effectLst/>
                          <a:latin typeface="+mn-lt"/>
                          <a:ea typeface="+mn-ea"/>
                          <a:cs typeface="+mn-cs"/>
                        </a:rPr>
                        <a:t>Robot is controlled by a mobile phone that makes a call to the mobile phone attached to the robot. In this call if any key is pressed corresponding tone is heard at the other end of the call by using dual tone multiple frequency (DTMF)</a:t>
                      </a:r>
                      <a:endParaRPr lang="en-US" sz="1100" dirty="0"/>
                    </a:p>
                  </a:txBody>
                  <a:tcPr/>
                </a:tc>
                <a:tc>
                  <a:txBody>
                    <a:bodyPr/>
                    <a:lstStyle/>
                    <a:p>
                      <a:r>
                        <a:rPr lang="en-US" sz="1100" kern="1200" dirty="0">
                          <a:solidFill>
                            <a:schemeClr val="dk1"/>
                          </a:solidFill>
                          <a:effectLst/>
                          <a:latin typeface="+mn-lt"/>
                          <a:ea typeface="+mn-ea"/>
                          <a:cs typeface="+mn-cs"/>
                        </a:rPr>
                        <a:t>The primary function of the mobile operated robot with DTMF decoder is to move that places where man can’t move. The robot perceives the DTMF tone with the help of phone stack in the robot</a:t>
                      </a:r>
                      <a:endParaRPr lang="en-US" sz="1100" dirty="0"/>
                    </a:p>
                  </a:txBody>
                  <a:tcPr/>
                </a:tc>
                <a:extLst>
                  <a:ext uri="{0D108BD9-81ED-4DB2-BD59-A6C34878D82A}">
                    <a16:rowId xmlns:a16="http://schemas.microsoft.com/office/drawing/2014/main" val="10001"/>
                  </a:ext>
                </a:extLst>
              </a:tr>
              <a:tr h="1774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Dr. </a:t>
                      </a:r>
                      <a:r>
                        <a:rPr lang="en-US" sz="1400" b="0" kern="1200" dirty="0" err="1">
                          <a:solidFill>
                            <a:schemeClr val="dk1"/>
                          </a:solidFill>
                          <a:effectLst/>
                          <a:latin typeface="+mn-lt"/>
                          <a:ea typeface="+mn-ea"/>
                          <a:cs typeface="+mn-cs"/>
                        </a:rPr>
                        <a:t>Shantanu</a:t>
                      </a:r>
                      <a:r>
                        <a:rPr lang="en-US" sz="1400" b="0" kern="1200" dirty="0">
                          <a:solidFill>
                            <a:schemeClr val="dk1"/>
                          </a:solidFill>
                          <a:effectLst/>
                          <a:latin typeface="+mn-lt"/>
                          <a:ea typeface="+mn-ea"/>
                          <a:cs typeface="+mn-cs"/>
                        </a:rPr>
                        <a:t> K. Dixit, Mr. S. B. </a:t>
                      </a:r>
                      <a:r>
                        <a:rPr lang="en-US" sz="1400" b="0" kern="1200" dirty="0" err="1">
                          <a:solidFill>
                            <a:schemeClr val="dk1"/>
                          </a:solidFill>
                          <a:effectLst/>
                          <a:latin typeface="+mn-lt"/>
                          <a:ea typeface="+mn-ea"/>
                          <a:cs typeface="+mn-cs"/>
                        </a:rPr>
                        <a:t>Dhayagonde</a:t>
                      </a:r>
                      <a:r>
                        <a:rPr lang="en-US" sz="1400" b="0" kern="1200" dirty="0">
                          <a:solidFill>
                            <a:schemeClr val="dk1"/>
                          </a:solidFill>
                          <a:effectLst/>
                          <a:latin typeface="+mn-lt"/>
                          <a:ea typeface="+mn-ea"/>
                          <a:cs typeface="+mn-cs"/>
                        </a:rPr>
                        <a:t> (2014)</a:t>
                      </a:r>
                    </a:p>
                    <a:p>
                      <a:endParaRPr lang="en-US" sz="1400" dirty="0"/>
                    </a:p>
                  </a:txBody>
                  <a:tcPr/>
                </a:tc>
                <a:tc>
                  <a:txBody>
                    <a:bodyPr/>
                    <a:lstStyle/>
                    <a:p>
                      <a:r>
                        <a:rPr lang="en-US" sz="1400" dirty="0"/>
                        <a:t>Design &amp; Implementation</a:t>
                      </a:r>
                      <a:r>
                        <a:rPr lang="en-US" sz="1400" baseline="0" dirty="0"/>
                        <a:t> of e-surveillance Robot for Video Monitoring &amp; Living body detection</a:t>
                      </a:r>
                      <a:endParaRPr lang="en-US" sz="1400" dirty="0"/>
                    </a:p>
                  </a:txBody>
                  <a:tcPr/>
                </a:tc>
                <a:tc>
                  <a:txBody>
                    <a:bodyPr/>
                    <a:lstStyle/>
                    <a:p>
                      <a:r>
                        <a:rPr lang="en-US" sz="1100" kern="1200" dirty="0">
                          <a:solidFill>
                            <a:schemeClr val="dk1"/>
                          </a:solidFill>
                          <a:effectLst/>
                          <a:latin typeface="+mn-lt"/>
                          <a:ea typeface="+mn-ea"/>
                          <a:cs typeface="+mn-cs"/>
                        </a:rPr>
                        <a:t>This study helps us to detect living bodies with the help of PIR sensor and to control the robot with the help of internet. The camera mounted robot is able to move horizontally and vertically. PIC 16F877 is used for controlling dc motors</a:t>
                      </a:r>
                      <a:r>
                        <a:rPr lang="en-US" sz="1200" kern="1200" dirty="0">
                          <a:solidFill>
                            <a:schemeClr val="dk1"/>
                          </a:solidFill>
                          <a:effectLst/>
                          <a:latin typeface="+mn-lt"/>
                          <a:ea typeface="+mn-ea"/>
                          <a:cs typeface="+mn-cs"/>
                        </a:rPr>
                        <a: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This technology gives helping hand to our security forces for detecting intruders. Also, used in finding the injured persons during disasters such as earthquakes, collapsing of buildings, in mining fields and can be used as a spy robot. PIR sensor for detecting living being</a:t>
                      </a:r>
                      <a:endParaRPr lang="en-US" sz="1100" dirty="0"/>
                    </a:p>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a:t>Abstract</a:t>
            </a:r>
          </a:p>
        </p:txBody>
      </p:sp>
      <p:sp>
        <p:nvSpPr>
          <p:cNvPr id="3" name="Content Placeholder 2"/>
          <p:cNvSpPr>
            <a:spLocks noGrp="1"/>
          </p:cNvSpPr>
          <p:nvPr>
            <p:ph idx="1"/>
          </p:nvPr>
        </p:nvSpPr>
        <p:spPr>
          <a:ln>
            <a:solidFill>
              <a:schemeClr val="tx1"/>
            </a:solidFill>
          </a:ln>
        </p:spPr>
        <p:txBody>
          <a:bodyPr>
            <a:normAutofit fontScale="92500"/>
          </a:bodyPr>
          <a:lstStyle/>
          <a:p>
            <a:pPr>
              <a:lnSpc>
                <a:spcPct val="150000"/>
              </a:lnSpc>
            </a:pPr>
            <a:r>
              <a:rPr lang="en-US" sz="1800" dirty="0"/>
              <a:t>To develop a system for the continuous surveillance.</a:t>
            </a:r>
          </a:p>
          <a:p>
            <a:pPr>
              <a:lnSpc>
                <a:spcPct val="150000"/>
              </a:lnSpc>
            </a:pPr>
            <a:r>
              <a:rPr lang="en-US" sz="1800" dirty="0"/>
              <a:t>To monitor remote areas with the Tele robotic mechanism.</a:t>
            </a:r>
          </a:p>
          <a:p>
            <a:pPr>
              <a:lnSpc>
                <a:spcPct val="150000"/>
              </a:lnSpc>
            </a:pPr>
            <a:r>
              <a:rPr lang="en-US" sz="1800" dirty="0"/>
              <a:t>To visualize live situation on defense area like border, LOC, etc.</a:t>
            </a:r>
          </a:p>
          <a:p>
            <a:pPr>
              <a:lnSpc>
                <a:spcPct val="150000"/>
              </a:lnSpc>
            </a:pPr>
            <a:r>
              <a:rPr lang="en-US" sz="1800" dirty="0"/>
              <a:t>Our project aims to make the best use of technology to overcome human force on such areas as mentioned.</a:t>
            </a:r>
          </a:p>
          <a:p>
            <a:pPr>
              <a:lnSpc>
                <a:spcPct val="150000"/>
              </a:lnSpc>
            </a:pPr>
            <a:r>
              <a:rPr lang="en-US" sz="1800" dirty="0"/>
              <a:t>Our project consists of IOT based vehicle , webcam and a robotic arm mounted on it for to hold the camera which can move 90 degree.</a:t>
            </a:r>
          </a:p>
          <a:p>
            <a:pPr>
              <a:lnSpc>
                <a:spcPct val="150000"/>
              </a:lnSpc>
            </a:pPr>
            <a:r>
              <a:rPr lang="en-US" sz="1800" dirty="0"/>
              <a:t>Board used – Raspberry pi 4 (CPU: quad core 64-bit  arm cortex A53 clocked at 1.2GHz)</a:t>
            </a:r>
          </a:p>
          <a:p>
            <a:pPr>
              <a:lnSpc>
                <a:spcPct val="150000"/>
              </a:lnSpc>
            </a:pPr>
            <a:r>
              <a:rPr lang="en-US" sz="1800" dirty="0"/>
              <a:t>Programming language – python </a:t>
            </a:r>
          </a:p>
          <a:p>
            <a:pPr>
              <a:lnSpc>
                <a:spcPct val="150000"/>
              </a:lnSpc>
            </a:pPr>
            <a:r>
              <a:rPr lang="en-US" sz="1800" dirty="0" err="1"/>
              <a:t>Arduino</a:t>
            </a:r>
            <a:r>
              <a:rPr lang="en-US" sz="1800" dirty="0"/>
              <a:t> </a:t>
            </a:r>
            <a:r>
              <a:rPr lang="en-US" sz="1800" dirty="0" err="1"/>
              <a:t>Nano</a:t>
            </a:r>
            <a:r>
              <a:rPr lang="en-US" sz="1800" dirty="0"/>
              <a:t> is used to control the robotic vehicle and web camera movement</a:t>
            </a:r>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5</a:t>
            </a:fld>
            <a:endParaRPr lang="en-US"/>
          </a:p>
        </p:txBody>
      </p:sp>
    </p:spTree>
    <p:extLst>
      <p:ext uri="{BB962C8B-B14F-4D97-AF65-F5344CB8AC3E}">
        <p14:creationId xmlns:p14="http://schemas.microsoft.com/office/powerpoint/2010/main" val="30970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ln>
            <a:solidFill>
              <a:schemeClr val="tx1"/>
            </a:solidFill>
          </a:ln>
        </p:spPr>
        <p:txBody>
          <a:bodyPr/>
          <a:lstStyle/>
          <a:p>
            <a:r>
              <a:rPr lang="en-US" dirty="0"/>
              <a:t>Objective</a:t>
            </a:r>
          </a:p>
        </p:txBody>
      </p:sp>
      <p:sp>
        <p:nvSpPr>
          <p:cNvPr id="9" name="Content Placeholder 8"/>
          <p:cNvSpPr>
            <a:spLocks noGrp="1"/>
          </p:cNvSpPr>
          <p:nvPr>
            <p:ph idx="1"/>
          </p:nvPr>
        </p:nvSpPr>
        <p:spPr>
          <a:ln>
            <a:solidFill>
              <a:schemeClr val="tx1"/>
            </a:solidFill>
          </a:ln>
        </p:spPr>
        <p:txBody>
          <a:bodyPr/>
          <a:lstStyle/>
          <a:p>
            <a:pPr marL="285750" indent="-285750">
              <a:lnSpc>
                <a:spcPct val="150000"/>
              </a:lnSpc>
            </a:pPr>
            <a:r>
              <a:rPr lang="en-US" sz="1800" dirty="0"/>
              <a:t>The main objective of the project is to monitor any unauthorized entry of a person or suspicious activity.</a:t>
            </a:r>
          </a:p>
          <a:p>
            <a:pPr marL="285750" indent="-285750">
              <a:lnSpc>
                <a:spcPct val="150000"/>
              </a:lnSpc>
            </a:pPr>
            <a:r>
              <a:rPr lang="en-US" sz="1800" dirty="0"/>
              <a:t>Mainly used for </a:t>
            </a:r>
            <a:r>
              <a:rPr lang="en-US" sz="1800" dirty="0" err="1"/>
              <a:t>defence</a:t>
            </a:r>
            <a:r>
              <a:rPr lang="en-US" sz="1800" dirty="0"/>
              <a:t> purpose.</a:t>
            </a:r>
          </a:p>
          <a:p>
            <a:endParaRPr lang="en-US" dirty="0"/>
          </a:p>
        </p:txBody>
      </p:sp>
      <p:sp>
        <p:nvSpPr>
          <p:cNvPr id="5" name="Footer Placeholder 4"/>
          <p:cNvSpPr>
            <a:spLocks noGrp="1"/>
          </p:cNvSpPr>
          <p:nvPr>
            <p:ph type="ftr" sz="quarter" idx="11"/>
          </p:nvPr>
        </p:nvSpPr>
        <p:spPr/>
        <p:txBody>
          <a:bodyPr/>
          <a:lstStyle/>
          <a:p>
            <a:pPr algn="l"/>
            <a:r>
              <a:rPr lang="en-US" dirty="0"/>
              <a:t>Department of ECE, Nitte Meenakshi Institute of Technology</a:t>
            </a:r>
          </a:p>
        </p:txBody>
      </p:sp>
      <p:sp>
        <p:nvSpPr>
          <p:cNvPr id="2" name="Slide Number Placeholder 1"/>
          <p:cNvSpPr>
            <a:spLocks noGrp="1"/>
          </p:cNvSpPr>
          <p:nvPr>
            <p:ph type="sldNum" sz="quarter" idx="12"/>
          </p:nvPr>
        </p:nvSpPr>
        <p:spPr/>
        <p:txBody>
          <a:bodyPr/>
          <a:lstStyle/>
          <a:p>
            <a:fld id="{1D19B2F4-5ECC-4710-8784-5371431085EA}"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a:t>Introduction</a:t>
            </a:r>
          </a:p>
        </p:txBody>
      </p:sp>
      <p:sp>
        <p:nvSpPr>
          <p:cNvPr id="3" name="Content Placeholder 2"/>
          <p:cNvSpPr>
            <a:spLocks noGrp="1"/>
          </p:cNvSpPr>
          <p:nvPr>
            <p:ph idx="1"/>
          </p:nvPr>
        </p:nvSpPr>
        <p:spPr>
          <a:ln>
            <a:solidFill>
              <a:schemeClr val="tx1"/>
            </a:solidFill>
          </a:ln>
        </p:spPr>
        <p:txBody>
          <a:bodyPr>
            <a:normAutofit fontScale="92500" lnSpcReduction="10000"/>
          </a:bodyPr>
          <a:lstStyle/>
          <a:p>
            <a:r>
              <a:rPr lang="en-US" sz="1800" dirty="0"/>
              <a:t>Robotics is one of the important fields in the concern of defense purpose, industrial usage, medical field, etc.</a:t>
            </a:r>
          </a:p>
          <a:p>
            <a:r>
              <a:rPr lang="en-US" sz="1800" dirty="0"/>
              <a:t>Advancement areas in the technology to lead robotics as embedded to the field of service, security and safety.</a:t>
            </a:r>
          </a:p>
          <a:p>
            <a:r>
              <a:rPr lang="en-US" sz="1800" dirty="0"/>
              <a:t>In our project we have used the following; </a:t>
            </a:r>
          </a:p>
          <a:p>
            <a:endParaRPr lang="en-US" sz="1800" dirty="0"/>
          </a:p>
          <a:p>
            <a:pPr marL="457200" lvl="1" indent="0">
              <a:buNone/>
            </a:pPr>
            <a:r>
              <a:rPr lang="en-US" sz="1400" dirty="0"/>
              <a:t>            </a:t>
            </a:r>
            <a:r>
              <a:rPr lang="en-US" sz="1800" dirty="0"/>
              <a:t>&gt;Raspberry Pi</a:t>
            </a:r>
          </a:p>
          <a:p>
            <a:pPr marL="457200" lvl="1" indent="0">
              <a:buNone/>
            </a:pPr>
            <a:r>
              <a:rPr lang="en-US" sz="1800" dirty="0"/>
              <a:t>         &gt; </a:t>
            </a:r>
            <a:r>
              <a:rPr lang="en-US" sz="1800" dirty="0" err="1"/>
              <a:t>Arduino</a:t>
            </a:r>
            <a:r>
              <a:rPr lang="en-US" sz="1800" dirty="0"/>
              <a:t> Nano</a:t>
            </a:r>
          </a:p>
          <a:p>
            <a:pPr marL="0" indent="0">
              <a:buNone/>
            </a:pPr>
            <a:r>
              <a:rPr lang="en-US" sz="1800" dirty="0"/>
              <a:t>	&gt; DC motor </a:t>
            </a:r>
          </a:p>
          <a:p>
            <a:pPr marL="0" indent="0">
              <a:buNone/>
            </a:pPr>
            <a:r>
              <a:rPr lang="en-US" sz="1800" dirty="0"/>
              <a:t>	&gt; Servo motor</a:t>
            </a:r>
          </a:p>
          <a:p>
            <a:pPr marL="0" indent="0">
              <a:buNone/>
            </a:pPr>
            <a:r>
              <a:rPr lang="en-US" sz="1800" dirty="0"/>
              <a:t>	&gt; Ultrasonic sensor</a:t>
            </a:r>
          </a:p>
          <a:p>
            <a:pPr marL="0" indent="0">
              <a:buNone/>
            </a:pPr>
            <a:r>
              <a:rPr lang="en-US" sz="1800" dirty="0"/>
              <a:t>	&gt; Web server (Firebase) which is setup on the Raspberry Pi 4 to monitor 	remotely</a:t>
            </a:r>
          </a:p>
          <a:p>
            <a:pPr marL="0" indent="0">
              <a:buNone/>
            </a:pPr>
            <a:r>
              <a:rPr lang="en-US" sz="1800" dirty="0"/>
              <a:t>	&gt; Web camera to take pictures </a:t>
            </a:r>
          </a:p>
          <a:p>
            <a:pPr marL="0" indent="0">
              <a:buNone/>
            </a:pPr>
            <a:endParaRPr lang="en-US" sz="1800" dirty="0"/>
          </a:p>
          <a:p>
            <a:pPr marL="0" indent="0">
              <a:buNone/>
            </a:pPr>
            <a:r>
              <a:rPr lang="en-US" sz="1800" dirty="0"/>
              <a:t>	</a:t>
            </a:r>
          </a:p>
          <a:p>
            <a:pPr marL="0" indent="0">
              <a:buNone/>
            </a:pPr>
            <a:endParaRPr lang="en-US" sz="1800" dirty="0"/>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7</a:t>
            </a:fld>
            <a:endParaRPr lang="en-US"/>
          </a:p>
        </p:txBody>
      </p:sp>
    </p:spTree>
    <p:extLst>
      <p:ext uri="{BB962C8B-B14F-4D97-AF65-F5344CB8AC3E}">
        <p14:creationId xmlns:p14="http://schemas.microsoft.com/office/powerpoint/2010/main" val="224815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Description of the project</a:t>
            </a:r>
          </a:p>
        </p:txBody>
      </p:sp>
      <p:sp>
        <p:nvSpPr>
          <p:cNvPr id="5" name="Content Placeholder 4"/>
          <p:cNvSpPr>
            <a:spLocks noGrp="1"/>
          </p:cNvSpPr>
          <p:nvPr>
            <p:ph idx="1"/>
          </p:nvPr>
        </p:nvSpPr>
        <p:spPr>
          <a:ln>
            <a:solidFill>
              <a:schemeClr val="tx1"/>
            </a:solidFill>
          </a:ln>
        </p:spPr>
        <p:txBody>
          <a:bodyPr>
            <a:normAutofit/>
          </a:bodyPr>
          <a:lstStyle/>
          <a:p>
            <a:pPr>
              <a:lnSpc>
                <a:spcPct val="150000"/>
              </a:lnSpc>
            </a:pPr>
            <a:r>
              <a:rPr lang="en-US" sz="1800" dirty="0"/>
              <a:t>This project aims to monitor and do surveillance of restricted area from unauthorized entry of person or illegal activities.</a:t>
            </a:r>
          </a:p>
          <a:p>
            <a:pPr>
              <a:lnSpc>
                <a:spcPct val="150000"/>
              </a:lnSpc>
            </a:pPr>
            <a:r>
              <a:rPr lang="en-US" sz="1800" dirty="0"/>
              <a:t>Aims to detect </a:t>
            </a:r>
            <a:r>
              <a:rPr lang="en-US" sz="1800"/>
              <a:t>the person.</a:t>
            </a:r>
            <a:endParaRPr lang="en-US" sz="1800" dirty="0"/>
          </a:p>
          <a:p>
            <a:pPr>
              <a:lnSpc>
                <a:spcPct val="150000"/>
              </a:lnSpc>
            </a:pPr>
            <a:r>
              <a:rPr lang="en-US" sz="1800" dirty="0"/>
              <a:t>Aims to send the information to the control room.</a:t>
            </a:r>
          </a:p>
          <a:p>
            <a:pPr>
              <a:lnSpc>
                <a:spcPct val="150000"/>
              </a:lnSpc>
            </a:pPr>
            <a:r>
              <a:rPr lang="en-US" sz="1800" dirty="0"/>
              <a:t>Alerts the security head take action or the robot can initiate the action</a:t>
            </a:r>
          </a:p>
        </p:txBody>
      </p:sp>
      <p:sp>
        <p:nvSpPr>
          <p:cNvPr id="3" name="Footer Placeholder 2"/>
          <p:cNvSpPr>
            <a:spLocks noGrp="1"/>
          </p:cNvSpPr>
          <p:nvPr>
            <p:ph type="ftr" sz="quarter" idx="11"/>
          </p:nvPr>
        </p:nvSpPr>
        <p:spPr/>
        <p:txBody>
          <a:bodyPr/>
          <a:lstStyle/>
          <a:p>
            <a:pPr algn="l"/>
            <a:r>
              <a:rPr lang="en-US" dirty="0"/>
              <a:t>Department of ECE, Nitte Meenakshi Institute of Technology</a:t>
            </a:r>
          </a:p>
        </p:txBody>
      </p:sp>
      <p:sp>
        <p:nvSpPr>
          <p:cNvPr id="4" name="Slide Number Placeholder 3"/>
          <p:cNvSpPr>
            <a:spLocks noGrp="1"/>
          </p:cNvSpPr>
          <p:nvPr>
            <p:ph type="sldNum" sz="quarter" idx="12"/>
          </p:nvPr>
        </p:nvSpPr>
        <p:spPr/>
        <p:txBody>
          <a:bodyPr/>
          <a:lstStyle/>
          <a:p>
            <a:fld id="{1D19B2F4-5ECC-4710-8784-5371431085EA}" type="slidenum">
              <a:rPr lang="en-US" smtClean="0"/>
              <a:pPr/>
              <a:t>8</a:t>
            </a:fld>
            <a:endParaRPr lang="en-US"/>
          </a:p>
        </p:txBody>
      </p:sp>
    </p:spTree>
    <p:extLst>
      <p:ext uri="{BB962C8B-B14F-4D97-AF65-F5344CB8AC3E}">
        <p14:creationId xmlns:p14="http://schemas.microsoft.com/office/powerpoint/2010/main" val="20825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a:t>Block Diagram</a:t>
            </a:r>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9</a:t>
            </a:fld>
            <a:endParaRPr lang="en-US"/>
          </a:p>
        </p:txBody>
      </p:sp>
      <p:pic>
        <p:nvPicPr>
          <p:cNvPr id="6" name="image11.png" descr="C:\Users\sai-pc\OneDrive\Pictures\Screenshots\2020-04-28 (2).png"/>
          <p:cNvPicPr>
            <a:picLocks noGrp="1"/>
          </p:cNvPicPr>
          <p:nvPr>
            <p:ph idx="1"/>
          </p:nvPr>
        </p:nvPicPr>
        <p:blipFill>
          <a:blip r:embed="rId2" cstate="print"/>
          <a:stretch>
            <a:fillRect/>
          </a:stretch>
        </p:blipFill>
        <p:spPr>
          <a:xfrm>
            <a:off x="914400" y="1610241"/>
            <a:ext cx="7391400" cy="4525963"/>
          </a:xfrm>
          <a:prstGeom prst="rect">
            <a:avLst/>
          </a:prstGeom>
          <a:ln>
            <a:solidFill>
              <a:schemeClr val="tx1"/>
            </a:solidFill>
          </a:ln>
        </p:spPr>
      </p:pic>
    </p:spTree>
    <p:extLst>
      <p:ext uri="{BB962C8B-B14F-4D97-AF65-F5344CB8AC3E}">
        <p14:creationId xmlns:p14="http://schemas.microsoft.com/office/powerpoint/2010/main" val="18995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1751</Words>
  <Application>Microsoft Office PowerPoint</Application>
  <PresentationFormat>On-screen Show (4:3)</PresentationFormat>
  <Paragraphs>261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Dutch801 Rm BT</vt:lpstr>
      <vt:lpstr>Wingdings</vt:lpstr>
      <vt:lpstr>Office Theme</vt:lpstr>
      <vt:lpstr>       Robotic Arm for Surveillance</vt:lpstr>
      <vt:lpstr>Contents</vt:lpstr>
      <vt:lpstr>Problem Statement</vt:lpstr>
      <vt:lpstr>Literature survey</vt:lpstr>
      <vt:lpstr>Abstract</vt:lpstr>
      <vt:lpstr>Objective</vt:lpstr>
      <vt:lpstr>Introduction</vt:lpstr>
      <vt:lpstr>Description of the project</vt:lpstr>
      <vt:lpstr>Block Diagram</vt:lpstr>
      <vt:lpstr>Flowchart</vt:lpstr>
      <vt:lpstr>PowerPoint Presentation</vt:lpstr>
      <vt:lpstr>PowerPoint Presentation</vt:lpstr>
      <vt:lpstr>PowerPoint Presentation</vt:lpstr>
      <vt:lpstr>PowerPoint Presentation</vt:lpstr>
      <vt:lpstr>Methodology</vt:lpstr>
      <vt:lpstr>Hardware and Software tools</vt:lpstr>
      <vt:lpstr>PowerPoint Presentation</vt:lpstr>
      <vt:lpstr>Arduino Nano       </vt:lpstr>
      <vt:lpstr>PowerPoint Presentation</vt:lpstr>
      <vt:lpstr>Result</vt:lpstr>
      <vt:lpstr>Conclusion</vt:lpstr>
      <vt:lpstr>Scope for Improvement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Anandteerth</dc:creator>
  <cp:lastModifiedBy>Mayank Lakhani</cp:lastModifiedBy>
  <cp:revision>101</cp:revision>
  <dcterms:created xsi:type="dcterms:W3CDTF">2016-07-14T21:41:24Z</dcterms:created>
  <dcterms:modified xsi:type="dcterms:W3CDTF">2020-06-30T23:32:28Z</dcterms:modified>
</cp:coreProperties>
</file>