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4" r:id="rId5"/>
    <p:sldId id="318" r:id="rId6"/>
    <p:sldId id="312" r:id="rId7"/>
    <p:sldId id="315" r:id="rId8"/>
    <p:sldId id="317" r:id="rId9"/>
    <p:sldId id="316" r:id="rId10"/>
    <p:sldId id="325" r:id="rId11"/>
    <p:sldId id="314" r:id="rId12"/>
    <p:sldId id="327" r:id="rId13"/>
    <p:sldId id="313" r:id="rId14"/>
    <p:sldId id="320" r:id="rId15"/>
    <p:sldId id="321" r:id="rId16"/>
    <p:sldId id="322" r:id="rId17"/>
    <p:sldId id="326" r:id="rId18"/>
    <p:sldId id="324"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URI NIREKHA" userId="40ec794035c03d26" providerId="LiveId" clId="{C8C9E730-FDAC-4892-94DB-5945BF119912}"/>
    <pc:docChg chg="custSel addSld modSld">
      <pc:chgData name="CHITTURI NIREKHA" userId="40ec794035c03d26" providerId="LiveId" clId="{C8C9E730-FDAC-4892-94DB-5945BF119912}" dt="2024-07-05T10:24:28.779" v="89" actId="20577"/>
      <pc:docMkLst>
        <pc:docMk/>
      </pc:docMkLst>
      <pc:sldChg chg="modSp mod">
        <pc:chgData name="CHITTURI NIREKHA" userId="40ec794035c03d26" providerId="LiveId" clId="{C8C9E730-FDAC-4892-94DB-5945BF119912}" dt="2024-07-05T10:17:32.623" v="29" actId="1076"/>
        <pc:sldMkLst>
          <pc:docMk/>
          <pc:sldMk cId="2857852514" sldId="313"/>
        </pc:sldMkLst>
        <pc:picChg chg="mod">
          <ac:chgData name="CHITTURI NIREKHA" userId="40ec794035c03d26" providerId="LiveId" clId="{C8C9E730-FDAC-4892-94DB-5945BF119912}" dt="2024-07-05T10:17:32.623" v="29" actId="1076"/>
          <ac:picMkLst>
            <pc:docMk/>
            <pc:sldMk cId="2857852514" sldId="313"/>
            <ac:picMk id="2" creationId="{5A2973F7-62CB-A301-4A9E-E59749EAE320}"/>
          </ac:picMkLst>
        </pc:picChg>
      </pc:sldChg>
      <pc:sldChg chg="addSp delSp modSp mod">
        <pc:chgData name="CHITTURI NIREKHA" userId="40ec794035c03d26" providerId="LiveId" clId="{C8C9E730-FDAC-4892-94DB-5945BF119912}" dt="2024-07-05T10:23:52.166" v="66" actId="1076"/>
        <pc:sldMkLst>
          <pc:docMk/>
          <pc:sldMk cId="2251642517" sldId="314"/>
        </pc:sldMkLst>
        <pc:spChg chg="del mod">
          <ac:chgData name="CHITTURI NIREKHA" userId="40ec794035c03d26" providerId="LiveId" clId="{C8C9E730-FDAC-4892-94DB-5945BF119912}" dt="2024-07-05T10:20:25.465" v="43"/>
          <ac:spMkLst>
            <pc:docMk/>
            <pc:sldMk cId="2251642517" sldId="314"/>
            <ac:spMk id="7" creationId="{DEEA406D-0F56-1D62-83B3-BEA1D79A55DE}"/>
          </ac:spMkLst>
        </pc:spChg>
        <pc:spChg chg="add mod">
          <ac:chgData name="CHITTURI NIREKHA" userId="40ec794035c03d26" providerId="LiveId" clId="{C8C9E730-FDAC-4892-94DB-5945BF119912}" dt="2024-07-05T10:22:48.620" v="53"/>
          <ac:spMkLst>
            <pc:docMk/>
            <pc:sldMk cId="2251642517" sldId="314"/>
            <ac:spMk id="8" creationId="{FFAA1702-BD86-FA7A-BEE8-DE8501700CEA}"/>
          </ac:spMkLst>
        </pc:spChg>
        <pc:spChg chg="add mod">
          <ac:chgData name="CHITTURI NIREKHA" userId="40ec794035c03d26" providerId="LiveId" clId="{C8C9E730-FDAC-4892-94DB-5945BF119912}" dt="2024-07-05T10:23:52.166" v="66" actId="1076"/>
          <ac:spMkLst>
            <pc:docMk/>
            <pc:sldMk cId="2251642517" sldId="314"/>
            <ac:spMk id="12" creationId="{33AE1907-607B-4B21-1EB3-F6DA7E99DB90}"/>
          </ac:spMkLst>
        </pc:spChg>
      </pc:sldChg>
      <pc:sldChg chg="modSp mod">
        <pc:chgData name="CHITTURI NIREKHA" userId="40ec794035c03d26" providerId="LiveId" clId="{C8C9E730-FDAC-4892-94DB-5945BF119912}" dt="2024-07-05T10:17:30.138" v="28" actId="1076"/>
        <pc:sldMkLst>
          <pc:docMk/>
          <pc:sldMk cId="949332111" sldId="320"/>
        </pc:sldMkLst>
        <pc:picChg chg="mod">
          <ac:chgData name="CHITTURI NIREKHA" userId="40ec794035c03d26" providerId="LiveId" clId="{C8C9E730-FDAC-4892-94DB-5945BF119912}" dt="2024-07-05T10:17:30.138" v="28" actId="1076"/>
          <ac:picMkLst>
            <pc:docMk/>
            <pc:sldMk cId="949332111" sldId="320"/>
            <ac:picMk id="2" creationId="{AD79C141-7448-2E6D-B745-0D2529761A05}"/>
          </ac:picMkLst>
        </pc:picChg>
      </pc:sldChg>
      <pc:sldChg chg="modSp mod">
        <pc:chgData name="CHITTURI NIREKHA" userId="40ec794035c03d26" providerId="LiveId" clId="{C8C9E730-FDAC-4892-94DB-5945BF119912}" dt="2024-07-05T10:19:22.944" v="34" actId="255"/>
        <pc:sldMkLst>
          <pc:docMk/>
          <pc:sldMk cId="2362800058" sldId="322"/>
        </pc:sldMkLst>
        <pc:spChg chg="mod">
          <ac:chgData name="CHITTURI NIREKHA" userId="40ec794035c03d26" providerId="LiveId" clId="{C8C9E730-FDAC-4892-94DB-5945BF119912}" dt="2024-07-05T10:04:30.055" v="22" actId="20577"/>
          <ac:spMkLst>
            <pc:docMk/>
            <pc:sldMk cId="2362800058" sldId="322"/>
            <ac:spMk id="2" creationId="{347D1EF7-FDD0-06CC-9C8B-809411B2349D}"/>
          </ac:spMkLst>
        </pc:spChg>
        <pc:spChg chg="mod">
          <ac:chgData name="CHITTURI NIREKHA" userId="40ec794035c03d26" providerId="LiveId" clId="{C8C9E730-FDAC-4892-94DB-5945BF119912}" dt="2024-07-05T10:19:22.944" v="34" actId="255"/>
          <ac:spMkLst>
            <pc:docMk/>
            <pc:sldMk cId="2362800058" sldId="322"/>
            <ac:spMk id="3" creationId="{FB0A483C-3E7A-11CD-7405-4FB8B09B22F1}"/>
          </ac:spMkLst>
        </pc:spChg>
      </pc:sldChg>
      <pc:sldChg chg="modSp add mod">
        <pc:chgData name="CHITTURI NIREKHA" userId="40ec794035c03d26" providerId="LiveId" clId="{C8C9E730-FDAC-4892-94DB-5945BF119912}" dt="2024-07-05T10:19:45.138" v="38" actId="14100"/>
        <pc:sldMkLst>
          <pc:docMk/>
          <pc:sldMk cId="3898783829" sldId="326"/>
        </pc:sldMkLst>
        <pc:spChg chg="mod">
          <ac:chgData name="CHITTURI NIREKHA" userId="40ec794035c03d26" providerId="LiveId" clId="{C8C9E730-FDAC-4892-94DB-5945BF119912}" dt="2024-07-05T10:19:39.922" v="37" actId="1076"/>
          <ac:spMkLst>
            <pc:docMk/>
            <pc:sldMk cId="3898783829" sldId="326"/>
            <ac:spMk id="2" creationId="{347D1EF7-FDD0-06CC-9C8B-809411B2349D}"/>
          </ac:spMkLst>
        </pc:spChg>
        <pc:spChg chg="mod">
          <ac:chgData name="CHITTURI NIREKHA" userId="40ec794035c03d26" providerId="LiveId" clId="{C8C9E730-FDAC-4892-94DB-5945BF119912}" dt="2024-07-05T10:19:45.138" v="38" actId="14100"/>
          <ac:spMkLst>
            <pc:docMk/>
            <pc:sldMk cId="3898783829" sldId="326"/>
            <ac:spMk id="3" creationId="{FB0A483C-3E7A-11CD-7405-4FB8B09B22F1}"/>
          </ac:spMkLst>
        </pc:spChg>
      </pc:sldChg>
      <pc:sldChg chg="delSp modSp add mod">
        <pc:chgData name="CHITTURI NIREKHA" userId="40ec794035c03d26" providerId="LiveId" clId="{C8C9E730-FDAC-4892-94DB-5945BF119912}" dt="2024-07-05T10:24:28.779" v="89" actId="20577"/>
        <pc:sldMkLst>
          <pc:docMk/>
          <pc:sldMk cId="1988532431" sldId="327"/>
        </pc:sldMkLst>
        <pc:spChg chg="del mod">
          <ac:chgData name="CHITTURI NIREKHA" userId="40ec794035c03d26" providerId="LiveId" clId="{C8C9E730-FDAC-4892-94DB-5945BF119912}" dt="2024-07-05T10:20:38.607" v="47" actId="21"/>
          <ac:spMkLst>
            <pc:docMk/>
            <pc:sldMk cId="1988532431" sldId="327"/>
            <ac:spMk id="2" creationId="{A3BAE693-46B1-DA09-606D-D7D1257F1293}"/>
          </ac:spMkLst>
        </pc:spChg>
        <pc:spChg chg="mod">
          <ac:chgData name="CHITTURI NIREKHA" userId="40ec794035c03d26" providerId="LiveId" clId="{C8C9E730-FDAC-4892-94DB-5945BF119912}" dt="2024-07-05T10:24:28.779" v="89" actId="20577"/>
          <ac:spMkLst>
            <pc:docMk/>
            <pc:sldMk cId="1988532431" sldId="327"/>
            <ac:spMk id="7" creationId="{DEEA406D-0F56-1D62-83B3-BEA1D79A55DE}"/>
          </ac:spMkLst>
        </pc:spChg>
        <pc:picChg chg="del">
          <ac:chgData name="CHITTURI NIREKHA" userId="40ec794035c03d26" providerId="LiveId" clId="{C8C9E730-FDAC-4892-94DB-5945BF119912}" dt="2024-07-05T10:20:29.125" v="44" actId="478"/>
          <ac:picMkLst>
            <pc:docMk/>
            <pc:sldMk cId="1988532431" sldId="327"/>
            <ac:picMk id="3" creationId="{89AB138F-3C5B-DC2E-DB1D-5D850ABE62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7/5/2024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456DE3-4E01-4AFD-AD42-42312842ED89}" type="slidenum">
              <a:rPr lang="en-US" smtClean="0"/>
              <a:t>11</a:t>
            </a:fld>
            <a:endParaRPr lang="en-US" dirty="0"/>
          </a:p>
        </p:txBody>
      </p:sp>
    </p:spTree>
    <p:extLst>
      <p:ext uri="{BB962C8B-B14F-4D97-AF65-F5344CB8AC3E}">
        <p14:creationId xmlns:p14="http://schemas.microsoft.com/office/powerpoint/2010/main" val="651053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7/5/2024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7/5/2024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7/5/2024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7/5/2024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7/5/2024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42337"/>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1" y="2675879"/>
            <a:ext cx="8649738" cy="2590800"/>
          </a:xfrm>
        </p:spPr>
        <p:txBody>
          <a:bodyPr>
            <a:normAutofit/>
          </a:bodyPr>
          <a:lstStyle/>
          <a:p>
            <a:r>
              <a:rPr lang="en-IN" sz="3600" b="1" kern="18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Harnessing LSTM Networks for Advanced Text Classification in Natural Language Processing</a:t>
            </a:r>
            <a:br>
              <a:rPr lang="en-IN" sz="3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br>
            <a:br>
              <a:rPr lang="en-IN" sz="36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EC3900A-F109-96C5-81D1-5C1CB879C72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1">
            <a:extLst>
              <a:ext uri="{FF2B5EF4-FFF2-40B4-BE49-F238E27FC236}">
                <a16:creationId xmlns:a16="http://schemas.microsoft.com/office/drawing/2014/main" id="{5A2973F7-62CB-A301-4A9E-E59749EAE320}"/>
              </a:ext>
            </a:extLst>
          </p:cNvPr>
          <p:cNvPicPr>
            <a:picLocks noChangeAspect="1"/>
          </p:cNvPicPr>
          <p:nvPr/>
        </p:nvPicPr>
        <p:blipFill>
          <a:blip r:embed="rId2"/>
          <a:stretch>
            <a:fillRect/>
          </a:stretch>
        </p:blipFill>
        <p:spPr>
          <a:xfrm>
            <a:off x="3443288" y="1183720"/>
            <a:ext cx="7453312" cy="4544483"/>
          </a:xfrm>
          <a:prstGeom prst="rect">
            <a:avLst/>
          </a:prstGeom>
        </p:spPr>
      </p:pic>
      <p:sp>
        <p:nvSpPr>
          <p:cNvPr id="3" name="TextBox 2">
            <a:extLst>
              <a:ext uri="{FF2B5EF4-FFF2-40B4-BE49-F238E27FC236}">
                <a16:creationId xmlns:a16="http://schemas.microsoft.com/office/drawing/2014/main" id="{C2BC71EF-2E6C-9D2B-C117-212F824A3544}"/>
              </a:ext>
            </a:extLst>
          </p:cNvPr>
          <p:cNvSpPr txBox="1"/>
          <p:nvPr/>
        </p:nvSpPr>
        <p:spPr>
          <a:xfrm>
            <a:off x="957263" y="757238"/>
            <a:ext cx="2686050" cy="369332"/>
          </a:xfrm>
          <a:prstGeom prst="rect">
            <a:avLst/>
          </a:prstGeom>
          <a:noFill/>
        </p:spPr>
        <p:txBody>
          <a:bodyPr wrap="square" rtlCol="0">
            <a:spAutoFit/>
          </a:bodyPr>
          <a:lstStyle/>
          <a:p>
            <a:r>
              <a:rPr lang="en-IN" dirty="0"/>
              <a:t>Model Accuracy</a:t>
            </a:r>
          </a:p>
        </p:txBody>
      </p:sp>
    </p:spTree>
    <p:extLst>
      <p:ext uri="{BB962C8B-B14F-4D97-AF65-F5344CB8AC3E}">
        <p14:creationId xmlns:p14="http://schemas.microsoft.com/office/powerpoint/2010/main" val="2857852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79C141-7448-2E6D-B745-0D2529761A05}"/>
              </a:ext>
            </a:extLst>
          </p:cNvPr>
          <p:cNvPicPr>
            <a:picLocks noChangeAspect="1"/>
          </p:cNvPicPr>
          <p:nvPr/>
        </p:nvPicPr>
        <p:blipFill>
          <a:blip r:embed="rId3"/>
          <a:stretch>
            <a:fillRect/>
          </a:stretch>
        </p:blipFill>
        <p:spPr>
          <a:xfrm>
            <a:off x="2800350" y="1371824"/>
            <a:ext cx="7245687" cy="4969508"/>
          </a:xfrm>
          <a:prstGeom prst="rect">
            <a:avLst/>
          </a:prstGeom>
        </p:spPr>
      </p:pic>
      <p:sp>
        <p:nvSpPr>
          <p:cNvPr id="6" name="TextBox 5">
            <a:extLst>
              <a:ext uri="{FF2B5EF4-FFF2-40B4-BE49-F238E27FC236}">
                <a16:creationId xmlns:a16="http://schemas.microsoft.com/office/drawing/2014/main" id="{7F192E05-2D87-DF89-BB24-4672081FDB09}"/>
              </a:ext>
            </a:extLst>
          </p:cNvPr>
          <p:cNvSpPr txBox="1"/>
          <p:nvPr/>
        </p:nvSpPr>
        <p:spPr>
          <a:xfrm>
            <a:off x="710804" y="845329"/>
            <a:ext cx="6093618" cy="369332"/>
          </a:xfrm>
          <a:prstGeom prst="rect">
            <a:avLst/>
          </a:prstGeom>
          <a:noFill/>
        </p:spPr>
        <p:txBody>
          <a:bodyPr wrap="square">
            <a:spAutoFit/>
          </a:bodyPr>
          <a:lstStyle/>
          <a:p>
            <a:r>
              <a:rPr lang="en-IN" dirty="0"/>
              <a:t>Model Loss</a:t>
            </a:r>
          </a:p>
        </p:txBody>
      </p:sp>
    </p:spTree>
    <p:extLst>
      <p:ext uri="{BB962C8B-B14F-4D97-AF65-F5344CB8AC3E}">
        <p14:creationId xmlns:p14="http://schemas.microsoft.com/office/powerpoint/2010/main" val="94933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7DB3BD-8EB1-5852-E629-0B4A9A700683}"/>
              </a:ext>
            </a:extLst>
          </p:cNvPr>
          <p:cNvSpPr txBox="1"/>
          <p:nvPr/>
        </p:nvSpPr>
        <p:spPr>
          <a:xfrm>
            <a:off x="542925" y="493725"/>
            <a:ext cx="10901362" cy="5604355"/>
          </a:xfrm>
          <a:prstGeom prst="rect">
            <a:avLst/>
          </a:prstGeom>
          <a:noFill/>
        </p:spPr>
        <p:txBody>
          <a:bodyPr wrap="square">
            <a:spAutoFit/>
          </a:bodyPr>
          <a:lstStyle/>
          <a:p>
            <a:pPr algn="just">
              <a:lnSpc>
                <a:spcPct val="150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Accuracy Plot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plt.plot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history.history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acc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plots the training accuracy over epochs.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plot is titled 'model accuracy',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labeled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axes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acc</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accuracy, 'epochs' for the number of epochs).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legend is added to distinguish between training and test data (though only training data is shown here).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plot is displayed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plt.show</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saved as 'model_accuracy.png'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plt.savefig</a:t>
            </a: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Loss Plot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plt.plot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history.history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['loss']) plots the training loss over epochs.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plot is titled 'model loss',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labeled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axes ('loss' for loss, 'epochs' for the number of epochs).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legend is added (though only training data is shown here).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plot is displayed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plt.show</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saved as 'model_loss.png' with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plt.savefig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('model_loss.png').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618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EF7-FDD0-06CC-9C8B-809411B2349D}"/>
              </a:ext>
            </a:extLst>
          </p:cNvPr>
          <p:cNvSpPr>
            <a:spLocks noGrp="1"/>
          </p:cNvSpPr>
          <p:nvPr>
            <p:ph type="title"/>
          </p:nvPr>
        </p:nvSpPr>
        <p:spPr/>
        <p:txBody>
          <a:bodyPr/>
          <a:lstStyle/>
          <a:p>
            <a:r>
              <a:rPr lang="en-GB" dirty="0"/>
              <a:t>Future Scope</a:t>
            </a:r>
            <a:endParaRPr lang="en-IN" dirty="0"/>
          </a:p>
        </p:txBody>
      </p:sp>
      <p:sp>
        <p:nvSpPr>
          <p:cNvPr id="3" name="Content Placeholder 2">
            <a:extLst>
              <a:ext uri="{FF2B5EF4-FFF2-40B4-BE49-F238E27FC236}">
                <a16:creationId xmlns:a16="http://schemas.microsoft.com/office/drawing/2014/main" id="{FB0A483C-3E7A-11CD-7405-4FB8B09B22F1}"/>
              </a:ext>
            </a:extLst>
          </p:cNvPr>
          <p:cNvSpPr>
            <a:spLocks noGrp="1"/>
          </p:cNvSpPr>
          <p:nvPr>
            <p:ph idx="1"/>
          </p:nvPr>
        </p:nvSpPr>
        <p:spPr/>
        <p:txBody>
          <a:bodyPr>
            <a:normAutofit/>
          </a:bodyPr>
          <a:lstStyle/>
          <a:p>
            <a:pPr marL="0" indent="0" algn="just">
              <a:buNone/>
            </a:pPr>
            <a:r>
              <a:rPr lang="en-US" sz="2000" dirty="0"/>
              <a:t>The project explores future developments for LSTM models in text classification. Optimizing hyperparameters and enhancing architectures, such as using bidirectional LSTMs, can improve performance. Expanding datasets with diverse sources and using data augmentation can increase generalizability. Integrating LSTM with other models, like CNNs and Transformers, can create powerful ensembles. Real-time applications in chatbots and recommendation systems benefit from immediate text classification, enhanced by user feedback loops. Exploring transfer learning reduces the need for extensive data. Adversarial training improves robustness against manipulated inputs. Addressing biases and ensuring ethical AI practices, including data privacy and fairness, is essential. This approach ensures LSTM models' effectiveness, adaptability, and ethical use, advancing text classification and AI applications.</a:t>
            </a:r>
            <a:endParaRPr lang="en-IN" sz="2000" dirty="0"/>
          </a:p>
        </p:txBody>
      </p:sp>
    </p:spTree>
    <p:extLst>
      <p:ext uri="{BB962C8B-B14F-4D97-AF65-F5344CB8AC3E}">
        <p14:creationId xmlns:p14="http://schemas.microsoft.com/office/powerpoint/2010/main" val="236280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1EF7-FDD0-06CC-9C8B-809411B2349D}"/>
              </a:ext>
            </a:extLst>
          </p:cNvPr>
          <p:cNvSpPr>
            <a:spLocks noGrp="1"/>
          </p:cNvSpPr>
          <p:nvPr>
            <p:ph type="title"/>
          </p:nvPr>
        </p:nvSpPr>
        <p:spPr>
          <a:xfrm>
            <a:off x="881062" y="308382"/>
            <a:ext cx="10058400" cy="1371600"/>
          </a:xfrm>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FB0A483C-3E7A-11CD-7405-4FB8B09B22F1}"/>
              </a:ext>
            </a:extLst>
          </p:cNvPr>
          <p:cNvSpPr>
            <a:spLocks noGrp="1"/>
          </p:cNvSpPr>
          <p:nvPr>
            <p:ph idx="1"/>
          </p:nvPr>
        </p:nvSpPr>
        <p:spPr>
          <a:xfrm>
            <a:off x="881062" y="1679982"/>
            <a:ext cx="10548938" cy="3849624"/>
          </a:xfrm>
        </p:spPr>
        <p:txBody>
          <a:bodyPr>
            <a:noAutofit/>
          </a:bodyPr>
          <a:lstStyle/>
          <a:p>
            <a:pPr marL="0" indent="0" algn="just">
              <a:buNone/>
            </a:pPr>
            <a:r>
              <a:rPr lang="en-US" sz="2000" dirty="0"/>
              <a:t>The project harnesses Long Short-Term Memory (LSTM) networks for advanced text classification in natural language processing, showcasing their potential to accurately categorize text data. The LSTM model demonstrates robust performance, significantly improving classification accuracy compared to traditional models by capturing long-term dependencies and contextual information. Effective preprocessing techniques, data visualization, and the implementation of cosine similarity enhance the model's performance. Future research could focus on hyperparameter tuning, architectural enhancements, dataset expansion, and integration with other models. Practical applications include real-time text classification in chatbots and recommendation systems. Exploring transfer learning and adversarial training can further improve model robustness. Addressing ethical concerns and biases is crucial for responsible AI deployment. Overall, the project highlights the effectiveness and versatility of LSTM networks, paving the way for further advancements in text analysis and understanding.</a:t>
            </a:r>
            <a:endParaRPr lang="en-IN" sz="2000" dirty="0"/>
          </a:p>
        </p:txBody>
      </p:sp>
    </p:spTree>
    <p:extLst>
      <p:ext uri="{BB962C8B-B14F-4D97-AF65-F5344CB8AC3E}">
        <p14:creationId xmlns:p14="http://schemas.microsoft.com/office/powerpoint/2010/main" val="389878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5550-9FA2-67E1-3020-90AE7F650686}"/>
              </a:ext>
            </a:extLst>
          </p:cNvPr>
          <p:cNvSpPr>
            <a:spLocks noGrp="1"/>
          </p:cNvSpPr>
          <p:nvPr>
            <p:ph type="title"/>
          </p:nvPr>
        </p:nvSpPr>
        <p:spPr>
          <a:xfrm>
            <a:off x="838200" y="428282"/>
            <a:ext cx="10058400" cy="1371600"/>
          </a:xfrm>
        </p:spPr>
        <p:txBody>
          <a:bodyPr/>
          <a:lstStyle/>
          <a:p>
            <a:r>
              <a:rPr lang="en-GB" dirty="0"/>
              <a:t>REFERENCES</a:t>
            </a:r>
            <a:endParaRPr lang="en-IN" dirty="0"/>
          </a:p>
        </p:txBody>
      </p:sp>
      <p:sp>
        <p:nvSpPr>
          <p:cNvPr id="7" name="TextBox 6">
            <a:extLst>
              <a:ext uri="{FF2B5EF4-FFF2-40B4-BE49-F238E27FC236}">
                <a16:creationId xmlns:a16="http://schemas.microsoft.com/office/drawing/2014/main" id="{B4AB8416-B67A-FD45-3439-846CF36CF1EF}"/>
              </a:ext>
            </a:extLst>
          </p:cNvPr>
          <p:cNvSpPr txBox="1"/>
          <p:nvPr/>
        </p:nvSpPr>
        <p:spPr>
          <a:xfrm>
            <a:off x="1528763" y="1599334"/>
            <a:ext cx="9929811" cy="4616072"/>
          </a:xfrm>
          <a:prstGeom prst="rect">
            <a:avLst/>
          </a:prstGeom>
          <a:noFill/>
        </p:spPr>
        <p:txBody>
          <a:bodyPr wrap="square">
            <a:spAutoFit/>
          </a:bodyPr>
          <a:lstStyle/>
          <a:p>
            <a:pPr algn="just">
              <a:lnSpc>
                <a:spcPct val="150000"/>
              </a:lnSpc>
            </a:pPr>
            <a:r>
              <a:rPr lang="en-IN" dirty="0"/>
              <a:t>1.[Johnson and Zhang2015] Rie Johnson and Tong Zhang.2015. Effective use of word order for text </a:t>
            </a:r>
            <a:r>
              <a:rPr lang="en-IN" dirty="0" err="1"/>
              <a:t>categoriza-tion</a:t>
            </a:r>
            <a:r>
              <a:rPr lang="en-IN" dirty="0"/>
              <a:t> with convolutional neural networks. Human Lan-</a:t>
            </a:r>
            <a:r>
              <a:rPr lang="en-IN" dirty="0" err="1"/>
              <a:t>guage</a:t>
            </a:r>
            <a:r>
              <a:rPr lang="en-IN" dirty="0"/>
              <a:t> Technologies: The 2015 Annual Conference </a:t>
            </a:r>
            <a:r>
              <a:rPr lang="en-IN" dirty="0" err="1"/>
              <a:t>ofthe</a:t>
            </a:r>
            <a:r>
              <a:rPr lang="en-IN" dirty="0"/>
              <a:t> North American Chapter of the ACL, pages 103–112.</a:t>
            </a:r>
          </a:p>
          <a:p>
            <a:pPr algn="just">
              <a:lnSpc>
                <a:spcPct val="150000"/>
              </a:lnSpc>
            </a:pPr>
            <a:r>
              <a:rPr lang="en-IN" dirty="0"/>
              <a:t>2.[</a:t>
            </a:r>
            <a:r>
              <a:rPr lang="en-IN" dirty="0" err="1"/>
              <a:t>Kalchbrenner</a:t>
            </a:r>
            <a:r>
              <a:rPr lang="en-IN" dirty="0"/>
              <a:t> et al.2014] </a:t>
            </a:r>
            <a:r>
              <a:rPr lang="en-IN" dirty="0" err="1"/>
              <a:t>Nal</a:t>
            </a:r>
            <a:r>
              <a:rPr lang="en-IN" dirty="0"/>
              <a:t> </a:t>
            </a:r>
            <a:r>
              <a:rPr lang="en-IN" dirty="0" err="1"/>
              <a:t>Kalchbrenner</a:t>
            </a:r>
            <a:r>
              <a:rPr lang="en-IN" dirty="0"/>
              <a:t>, </a:t>
            </a:r>
            <a:r>
              <a:rPr lang="en-IN" dirty="0" err="1"/>
              <a:t>EdwardGrefenstette</a:t>
            </a:r>
            <a:r>
              <a:rPr lang="en-IN" dirty="0"/>
              <a:t>, and Phil </a:t>
            </a:r>
            <a:r>
              <a:rPr lang="en-IN" dirty="0" err="1"/>
              <a:t>Blunsom</a:t>
            </a:r>
            <a:r>
              <a:rPr lang="en-IN" dirty="0"/>
              <a:t>. 2014. A convo-</a:t>
            </a:r>
            <a:r>
              <a:rPr lang="en-IN" dirty="0" err="1"/>
              <a:t>lutional</a:t>
            </a:r>
            <a:r>
              <a:rPr lang="en-IN" dirty="0"/>
              <a:t> neural network for modelling </a:t>
            </a:r>
            <a:r>
              <a:rPr lang="en-IN" dirty="0" err="1"/>
              <a:t>sentences.Association</a:t>
            </a:r>
            <a:r>
              <a:rPr lang="en-IN" dirty="0"/>
              <a:t> for Computational Linguistics (ACL).</a:t>
            </a:r>
          </a:p>
          <a:p>
            <a:pPr algn="just">
              <a:lnSpc>
                <a:spcPct val="150000"/>
              </a:lnSpc>
            </a:pPr>
            <a:r>
              <a:rPr lang="en-IN" dirty="0"/>
              <a:t>3.[Kim2014] Yoon Kim. 2014. Convolutional neural net-works for sentence classiﬁcation. In Proceedings </a:t>
            </a:r>
            <a:r>
              <a:rPr lang="en-IN" dirty="0" err="1"/>
              <a:t>ofEmpirical</a:t>
            </a:r>
            <a:r>
              <a:rPr lang="en-IN" dirty="0"/>
              <a:t> Methods on Natural Language Processing.</a:t>
            </a:r>
          </a:p>
          <a:p>
            <a:pPr algn="just">
              <a:lnSpc>
                <a:spcPct val="150000"/>
              </a:lnSpc>
            </a:pPr>
            <a:r>
              <a:rPr lang="en-IN" dirty="0"/>
              <a:t>4.[Le and Mikolov2014] Quoc Le and Tomas Mikolov.2014. Distributed representations of sentences </a:t>
            </a:r>
            <a:r>
              <a:rPr lang="en-IN" dirty="0" err="1"/>
              <a:t>anddocuments</a:t>
            </a:r>
            <a:r>
              <a:rPr lang="en-IN" dirty="0"/>
              <a:t>. In Proceedings of the 31st </a:t>
            </a:r>
            <a:r>
              <a:rPr lang="en-IN" dirty="0" err="1"/>
              <a:t>InternationalConference</a:t>
            </a:r>
            <a:r>
              <a:rPr lang="en-IN" dirty="0"/>
              <a:t> on Machine Learning (ICML-14), pages1188–1196</a:t>
            </a:r>
          </a:p>
        </p:txBody>
      </p:sp>
    </p:spTree>
    <p:extLst>
      <p:ext uri="{BB962C8B-B14F-4D97-AF65-F5344CB8AC3E}">
        <p14:creationId xmlns:p14="http://schemas.microsoft.com/office/powerpoint/2010/main" val="187561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text on a white background&#10;&#10;Description automatically generated">
            <a:extLst>
              <a:ext uri="{FF2B5EF4-FFF2-40B4-BE49-F238E27FC236}">
                <a16:creationId xmlns:a16="http://schemas.microsoft.com/office/drawing/2014/main" id="{5F16B0C8-3E1D-2190-911D-A7CEA1A901F0}"/>
              </a:ext>
            </a:extLst>
          </p:cNvPr>
          <p:cNvPicPr>
            <a:picLocks noChangeAspect="1"/>
          </p:cNvPicPr>
          <p:nvPr/>
        </p:nvPicPr>
        <p:blipFill>
          <a:blip r:embed="rId2"/>
          <a:stretch>
            <a:fillRect/>
          </a:stretch>
        </p:blipFill>
        <p:spPr>
          <a:xfrm>
            <a:off x="2264140" y="1828800"/>
            <a:ext cx="7832358" cy="3132943"/>
          </a:xfrm>
          <a:prstGeom prst="rect">
            <a:avLst/>
          </a:prstGeom>
        </p:spPr>
      </p:pic>
    </p:spTree>
    <p:extLst>
      <p:ext uri="{BB962C8B-B14F-4D97-AF65-F5344CB8AC3E}">
        <p14:creationId xmlns:p14="http://schemas.microsoft.com/office/powerpoint/2010/main" val="425947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D1F3-090D-46C3-6F5F-7EE74CB603C2}"/>
              </a:ext>
            </a:extLst>
          </p:cNvPr>
          <p:cNvSpPr>
            <a:spLocks noGrp="1"/>
          </p:cNvSpPr>
          <p:nvPr>
            <p:ph type="title"/>
          </p:nvPr>
        </p:nvSpPr>
        <p:spPr/>
        <p:txBody>
          <a:bodyPr/>
          <a:lstStyle/>
          <a:p>
            <a:r>
              <a:rPr lang="en-GB" dirty="0"/>
              <a:t>ABSTRACT</a:t>
            </a:r>
            <a:endParaRPr lang="en-IN" dirty="0"/>
          </a:p>
        </p:txBody>
      </p:sp>
      <p:sp>
        <p:nvSpPr>
          <p:cNvPr id="3" name="Content Placeholder 2">
            <a:extLst>
              <a:ext uri="{FF2B5EF4-FFF2-40B4-BE49-F238E27FC236}">
                <a16:creationId xmlns:a16="http://schemas.microsoft.com/office/drawing/2014/main" id="{07031531-0F23-95E7-31FC-8DA10C9AD174}"/>
              </a:ext>
            </a:extLst>
          </p:cNvPr>
          <p:cNvSpPr>
            <a:spLocks noGrp="1"/>
          </p:cNvSpPr>
          <p:nvPr>
            <p:ph idx="1"/>
          </p:nvPr>
        </p:nvSpPr>
        <p:spPr/>
        <p:txBody>
          <a:bodyPr>
            <a:normAutofit/>
          </a:bodyPr>
          <a:lstStyle/>
          <a:p>
            <a:pPr marL="0" indent="0" algn="just">
              <a:buNone/>
            </a:pPr>
            <a:r>
              <a:rPr lang="en-IN" sz="1800" dirty="0">
                <a:effectLst/>
                <a:latin typeface="Times New Roman" panose="02020603050405020304" pitchFamily="18" charset="0"/>
                <a:ea typeface="Times New Roman" panose="02020603050405020304" pitchFamily="18" charset="0"/>
              </a:rPr>
              <a:t>Long Short-Term Memory (LSTM) networks for advanced text classification in Natural Language Processing (NLP). The project focuses on classifying text messages into categories such as 'spam' and 'ham'. Key steps include data visualization, text preprocessing, model creation, training, evaluation, and prediction. Data visualization is performed using seaborn and matplotlib to explore the distribution of text message categories. Text preprocessing involves converting text to lowercase, stripping punctuation, and tokenizing words. The LSTM model is built using </a:t>
            </a:r>
            <a:r>
              <a:rPr lang="en-IN" sz="1800" dirty="0" err="1">
                <a:effectLst/>
                <a:latin typeface="Times New Roman" panose="02020603050405020304" pitchFamily="18" charset="0"/>
                <a:ea typeface="Times New Roman" panose="02020603050405020304" pitchFamily="18" charset="0"/>
              </a:rPr>
              <a:t>Keras</a:t>
            </a:r>
            <a:r>
              <a:rPr lang="en-IN" sz="1800" dirty="0">
                <a:effectLst/>
                <a:latin typeface="Times New Roman" panose="02020603050405020304" pitchFamily="18" charset="0"/>
                <a:ea typeface="Times New Roman" panose="02020603050405020304" pitchFamily="18" charset="0"/>
              </a:rPr>
              <a:t>, with word embeddings generated via the Tokenizer and Doc2Vec models. The model's performance is evaluated through various metrics, including accuracy and confusion matrices. Hyperparameter tuning is applied to optimize the model's results. Additionally, the notebook includes steps for saving the trained model and demonstrating its prediction capabilities on new, unseen text messages. This approach highlights the robustness of LSTM networks in managing sequence data for text classification tasks, providing a solid foundation for further enhancements in NLP applications.</a:t>
            </a:r>
          </a:p>
          <a:p>
            <a:pPr algn="just"/>
            <a:endParaRPr lang="en-IN" sz="1800" dirty="0"/>
          </a:p>
        </p:txBody>
      </p:sp>
    </p:spTree>
    <p:extLst>
      <p:ext uri="{BB962C8B-B14F-4D97-AF65-F5344CB8AC3E}">
        <p14:creationId xmlns:p14="http://schemas.microsoft.com/office/powerpoint/2010/main" val="70571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b="1" dirty="0"/>
              <a:t>Content</a:t>
            </a:r>
          </a:p>
        </p:txBody>
      </p:sp>
      <p:pic>
        <p:nvPicPr>
          <p:cNvPr id="7" name="Content Placeholder 6" descr="A diagram of a project&#10;&#10;Description automatically generated">
            <a:extLst>
              <a:ext uri="{FF2B5EF4-FFF2-40B4-BE49-F238E27FC236}">
                <a16:creationId xmlns:a16="http://schemas.microsoft.com/office/drawing/2014/main" id="{DEB05853-2116-6843-6EE5-EFF6520764D1}"/>
              </a:ext>
            </a:extLst>
          </p:cNvPr>
          <p:cNvPicPr>
            <a:picLocks noGrp="1" noChangeAspect="1"/>
          </p:cNvPicPr>
          <p:nvPr>
            <p:ph idx="1"/>
          </p:nvPr>
        </p:nvPicPr>
        <p:blipFill>
          <a:blip r:embed="rId4"/>
          <a:stretch>
            <a:fillRect/>
          </a:stretch>
        </p:blipFill>
        <p:spPr>
          <a:xfrm>
            <a:off x="764498" y="1737360"/>
            <a:ext cx="10391182" cy="4663440"/>
          </a:xfrm>
        </p:spPr>
      </p:pic>
    </p:spTree>
    <p:extLst>
      <p:ext uri="{BB962C8B-B14F-4D97-AF65-F5344CB8AC3E}">
        <p14:creationId xmlns:p14="http://schemas.microsoft.com/office/powerpoint/2010/main" val="31922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2D53-7129-C55A-FFAE-FCB9ADD2B476}"/>
              </a:ext>
            </a:extLst>
          </p:cNvPr>
          <p:cNvSpPr>
            <a:spLocks noGrp="1"/>
          </p:cNvSpPr>
          <p:nvPr>
            <p:ph type="title"/>
          </p:nvPr>
        </p:nvSpPr>
        <p:spPr>
          <a:xfrm>
            <a:off x="2400924" y="523442"/>
            <a:ext cx="10058400" cy="1371600"/>
          </a:xfrm>
        </p:spPr>
        <p:txBody>
          <a:bodyPr/>
          <a:lstStyle/>
          <a:p>
            <a:r>
              <a:rPr lang="en-GB" dirty="0"/>
              <a:t>	INTRODUCTION</a:t>
            </a:r>
            <a:endParaRPr lang="en-IN" dirty="0"/>
          </a:p>
        </p:txBody>
      </p:sp>
      <p:sp>
        <p:nvSpPr>
          <p:cNvPr id="4" name="Rectangle 1">
            <a:extLst>
              <a:ext uri="{FF2B5EF4-FFF2-40B4-BE49-F238E27FC236}">
                <a16:creationId xmlns:a16="http://schemas.microsoft.com/office/drawing/2014/main" id="{A094DC5B-13D3-8993-859D-C672FDDA8905}"/>
              </a:ext>
            </a:extLst>
          </p:cNvPr>
          <p:cNvSpPr>
            <a:spLocks noGrp="1" noChangeArrowheads="1"/>
          </p:cNvSpPr>
          <p:nvPr>
            <p:ph idx="1"/>
          </p:nvPr>
        </p:nvSpPr>
        <p:spPr bwMode="auto">
          <a:xfrm>
            <a:off x="494675" y="2117201"/>
            <a:ext cx="734518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classification using LSTM networks involves preprocessing text data by cleaning, tokenizing, and converting it into embeddings. These embeddings capture word relationships and semantic meanings. Padded sequences are fed into LSTM layers to capture long-term dependencies and patterns. Evaluation metrics like precision, recall, and accuracy assess model performance. Visualization aids in data understanding and model interpretation. Hyperparameter tuning optimizes model accuracy and generalizability. For spam detection tasks, LSTM networks classify text messages into spam or non-spam categories based on learned patterns. Implementation includes setting up LSTM architecture, training on labeled data, and validating on test sets for robustness. Exploring advanced architectures like Bidirectional LSTMs and attention mechanisms enhances classification performance, offering versatile tools for NLP tasks.</a:t>
            </a:r>
          </a:p>
        </p:txBody>
      </p:sp>
      <p:pic>
        <p:nvPicPr>
          <p:cNvPr id="6" name="Picture 5" descr="An orange person with wings pointing at a book&#10;&#10;Description automatically generated">
            <a:extLst>
              <a:ext uri="{FF2B5EF4-FFF2-40B4-BE49-F238E27FC236}">
                <a16:creationId xmlns:a16="http://schemas.microsoft.com/office/drawing/2014/main" id="{362F50A3-2997-DE9F-32DE-5C5B3E90E95B}"/>
              </a:ext>
            </a:extLst>
          </p:cNvPr>
          <p:cNvPicPr>
            <a:picLocks noChangeAspect="1"/>
          </p:cNvPicPr>
          <p:nvPr/>
        </p:nvPicPr>
        <p:blipFill>
          <a:blip r:embed="rId2"/>
          <a:stretch>
            <a:fillRect/>
          </a:stretch>
        </p:blipFill>
        <p:spPr>
          <a:xfrm>
            <a:off x="8084095" y="3348911"/>
            <a:ext cx="3613230" cy="3613230"/>
          </a:xfrm>
          <a:prstGeom prst="rect">
            <a:avLst/>
          </a:prstGeom>
        </p:spPr>
      </p:pic>
    </p:spTree>
    <p:extLst>
      <p:ext uri="{BB962C8B-B14F-4D97-AF65-F5344CB8AC3E}">
        <p14:creationId xmlns:p14="http://schemas.microsoft.com/office/powerpoint/2010/main" val="300238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A2D4-2FED-5888-4014-374CC559DC21}"/>
              </a:ext>
            </a:extLst>
          </p:cNvPr>
          <p:cNvSpPr>
            <a:spLocks noGrp="1"/>
          </p:cNvSpPr>
          <p:nvPr>
            <p:ph type="title"/>
          </p:nvPr>
        </p:nvSpPr>
        <p:spPr/>
        <p:txBody>
          <a:bodyPr/>
          <a:lstStyle/>
          <a:p>
            <a:r>
              <a:rPr lang="en-GB" dirty="0"/>
              <a:t>LITERATURE REVIEW</a:t>
            </a:r>
            <a:endParaRPr lang="en-IN" dirty="0"/>
          </a:p>
        </p:txBody>
      </p:sp>
      <p:sp>
        <p:nvSpPr>
          <p:cNvPr id="9" name="TextBox 8">
            <a:extLst>
              <a:ext uri="{FF2B5EF4-FFF2-40B4-BE49-F238E27FC236}">
                <a16:creationId xmlns:a16="http://schemas.microsoft.com/office/drawing/2014/main" id="{59D880E0-35E8-1F46-959C-F6B844957F3B}"/>
              </a:ext>
            </a:extLst>
          </p:cNvPr>
          <p:cNvSpPr txBox="1"/>
          <p:nvPr/>
        </p:nvSpPr>
        <p:spPr>
          <a:xfrm>
            <a:off x="1271588" y="2084346"/>
            <a:ext cx="8683228" cy="3970318"/>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[Bastien et al.2012] </a:t>
            </a:r>
            <a:r>
              <a:rPr lang="en-IN" dirty="0" err="1">
                <a:latin typeface="Times New Roman" panose="02020603050405020304" pitchFamily="18" charset="0"/>
                <a:cs typeface="Times New Roman" panose="02020603050405020304" pitchFamily="18" charset="0"/>
              </a:rPr>
              <a:t>Fr´ed´eric</a:t>
            </a:r>
            <a:r>
              <a:rPr lang="en-IN" dirty="0">
                <a:latin typeface="Times New Roman" panose="02020603050405020304" pitchFamily="18" charset="0"/>
                <a:cs typeface="Times New Roman" panose="02020603050405020304" pitchFamily="18" charset="0"/>
              </a:rPr>
              <a:t> Bastien, Pascal </a:t>
            </a:r>
            <a:r>
              <a:rPr lang="en-IN" dirty="0" err="1">
                <a:latin typeface="Times New Roman" panose="02020603050405020304" pitchFamily="18" charset="0"/>
                <a:cs typeface="Times New Roman" panose="02020603050405020304" pitchFamily="18" charset="0"/>
              </a:rPr>
              <a:t>Lamblin,Razvan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Pascanu</a:t>
            </a:r>
            <a:r>
              <a:rPr lang="en-IN" dirty="0">
                <a:latin typeface="Times New Roman" panose="02020603050405020304" pitchFamily="18" charset="0"/>
                <a:cs typeface="Times New Roman" panose="02020603050405020304" pitchFamily="18" charset="0"/>
              </a:rPr>
              <a:t>, James </a:t>
            </a:r>
            <a:r>
              <a:rPr lang="en-IN" dirty="0" err="1">
                <a:latin typeface="Times New Roman" panose="02020603050405020304" pitchFamily="18" charset="0"/>
                <a:cs typeface="Times New Roman" panose="02020603050405020304" pitchFamily="18" charset="0"/>
              </a:rPr>
              <a:t>Bergstra</a:t>
            </a:r>
            <a:r>
              <a:rPr lang="en-IN" dirty="0">
                <a:latin typeface="Times New Roman" panose="02020603050405020304" pitchFamily="18" charset="0"/>
                <a:cs typeface="Times New Roman" panose="02020603050405020304" pitchFamily="18" charset="0"/>
              </a:rPr>
              <a:t>, Ian J. </a:t>
            </a:r>
            <a:r>
              <a:rPr lang="en-IN" dirty="0" err="1">
                <a:latin typeface="Times New Roman" panose="02020603050405020304" pitchFamily="18" charset="0"/>
                <a:cs typeface="Times New Roman" panose="02020603050405020304" pitchFamily="18" charset="0"/>
              </a:rPr>
              <a:t>Goodfellow,Arnaud</a:t>
            </a:r>
            <a:r>
              <a:rPr lang="en-IN" dirty="0">
                <a:latin typeface="Times New Roman" panose="02020603050405020304" pitchFamily="18" charset="0"/>
                <a:cs typeface="Times New Roman" panose="02020603050405020304" pitchFamily="18" charset="0"/>
              </a:rPr>
              <a:t> Bergeron, Nicolas Bouchard, and Yoshua Ben-</a:t>
            </a:r>
            <a:r>
              <a:rPr lang="en-IN" dirty="0" err="1">
                <a:latin typeface="Times New Roman" panose="02020603050405020304" pitchFamily="18" charset="0"/>
                <a:cs typeface="Times New Roman" panose="02020603050405020304" pitchFamily="18" charset="0"/>
              </a:rPr>
              <a:t>gio</a:t>
            </a:r>
            <a:r>
              <a:rPr lang="en-IN" dirty="0">
                <a:latin typeface="Times New Roman" panose="02020603050405020304" pitchFamily="18" charset="0"/>
                <a:cs typeface="Times New Roman" panose="02020603050405020304" pitchFamily="18" charset="0"/>
              </a:rPr>
              <a:t>. 2012. Theano: new features and speed im-</a:t>
            </a:r>
            <a:r>
              <a:rPr lang="en-IN" dirty="0" err="1">
                <a:latin typeface="Times New Roman" panose="02020603050405020304" pitchFamily="18" charset="0"/>
                <a:cs typeface="Times New Roman" panose="02020603050405020304" pitchFamily="18" charset="0"/>
              </a:rPr>
              <a:t>provements</a:t>
            </a:r>
            <a:r>
              <a:rPr lang="en-IN" dirty="0">
                <a:latin typeface="Times New Roman" panose="02020603050405020304" pitchFamily="18" charset="0"/>
                <a:cs typeface="Times New Roman" panose="02020603050405020304" pitchFamily="18" charset="0"/>
              </a:rPr>
              <a:t>. Deep Learning and Unsupervised </a:t>
            </a:r>
            <a:r>
              <a:rPr lang="en-IN" dirty="0" err="1">
                <a:latin typeface="Times New Roman" panose="02020603050405020304" pitchFamily="18" charset="0"/>
                <a:cs typeface="Times New Roman" panose="02020603050405020304" pitchFamily="18" charset="0"/>
              </a:rPr>
              <a:t>Fea-ture</a:t>
            </a:r>
            <a:r>
              <a:rPr lang="en-IN" dirty="0">
                <a:latin typeface="Times New Roman" panose="02020603050405020304" pitchFamily="18" charset="0"/>
                <a:cs typeface="Times New Roman" panose="02020603050405020304" pitchFamily="18" charset="0"/>
              </a:rPr>
              <a:t> Learning NIPS 2012 Workshop.</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[Cho et al.2014] </a:t>
            </a:r>
            <a:r>
              <a:rPr lang="en-IN" dirty="0" err="1">
                <a:latin typeface="Times New Roman" panose="02020603050405020304" pitchFamily="18" charset="0"/>
                <a:cs typeface="Times New Roman" panose="02020603050405020304" pitchFamily="18" charset="0"/>
              </a:rPr>
              <a:t>Kyunghyun</a:t>
            </a:r>
            <a:r>
              <a:rPr lang="en-IN" dirty="0">
                <a:latin typeface="Times New Roman" panose="02020603050405020304" pitchFamily="18" charset="0"/>
                <a:cs typeface="Times New Roman" panose="02020603050405020304" pitchFamily="18" charset="0"/>
              </a:rPr>
              <a:t> Cho, Bart Van </a:t>
            </a:r>
            <a:r>
              <a:rPr lang="en-IN" dirty="0" err="1">
                <a:latin typeface="Times New Roman" panose="02020603050405020304" pitchFamily="18" charset="0"/>
                <a:cs typeface="Times New Roman" panose="02020603050405020304" pitchFamily="18" charset="0"/>
              </a:rPr>
              <a:t>Merri¨enboer,Caglar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Gulcehre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Dzmitry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Bahdanau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Fethi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Bougares,Holger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Schwenk</a:t>
            </a:r>
            <a:r>
              <a:rPr lang="en-IN" dirty="0">
                <a:latin typeface="Times New Roman" panose="02020603050405020304" pitchFamily="18" charset="0"/>
                <a:cs typeface="Times New Roman" panose="02020603050405020304" pitchFamily="18" charset="0"/>
              </a:rPr>
              <a:t>, and Yoshua Bengio. 2014. Learn-</a:t>
            </a:r>
            <a:r>
              <a:rPr lang="en-IN" dirty="0" err="1">
                <a:latin typeface="Times New Roman" panose="02020603050405020304" pitchFamily="18" charset="0"/>
                <a:cs typeface="Times New Roman" panose="02020603050405020304" pitchFamily="18" charset="0"/>
              </a:rPr>
              <a:t>ing</a:t>
            </a:r>
            <a:r>
              <a:rPr lang="en-IN" dirty="0">
                <a:latin typeface="Times New Roman" panose="02020603050405020304" pitchFamily="18" charset="0"/>
                <a:cs typeface="Times New Roman" panose="02020603050405020304" pitchFamily="18" charset="0"/>
              </a:rPr>
              <a:t> phrase representations using </a:t>
            </a:r>
            <a:r>
              <a:rPr lang="en-IN" dirty="0" err="1">
                <a:latin typeface="Times New Roman" panose="02020603050405020304" pitchFamily="18" charset="0"/>
                <a:cs typeface="Times New Roman" panose="02020603050405020304" pitchFamily="18" charset="0"/>
              </a:rPr>
              <a:t>rnn</a:t>
            </a:r>
            <a:r>
              <a:rPr lang="en-IN" dirty="0">
                <a:latin typeface="Times New Roman" panose="02020603050405020304" pitchFamily="18" charset="0"/>
                <a:cs typeface="Times New Roman" panose="02020603050405020304" pitchFamily="18" charset="0"/>
              </a:rPr>
              <a:t> encoder-</a:t>
            </a:r>
            <a:r>
              <a:rPr lang="en-IN" dirty="0" err="1">
                <a:latin typeface="Times New Roman" panose="02020603050405020304" pitchFamily="18" charset="0"/>
                <a:cs typeface="Times New Roman" panose="02020603050405020304" pitchFamily="18" charset="0"/>
              </a:rPr>
              <a:t>decoderfor</a:t>
            </a:r>
            <a:r>
              <a:rPr lang="en-IN" dirty="0">
                <a:latin typeface="Times New Roman" panose="02020603050405020304" pitchFamily="18" charset="0"/>
                <a:cs typeface="Times New Roman" panose="02020603050405020304" pitchFamily="18" charset="0"/>
              </a:rPr>
              <a:t> statistical machine translation.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preprintarXiv:1406.1078.</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Collobert</a:t>
            </a:r>
            <a:r>
              <a:rPr lang="en-IN" dirty="0">
                <a:latin typeface="Times New Roman" panose="02020603050405020304" pitchFamily="18" charset="0"/>
                <a:cs typeface="Times New Roman" panose="02020603050405020304" pitchFamily="18" charset="0"/>
              </a:rPr>
              <a:t> et al.2011] Ronan </a:t>
            </a:r>
            <a:r>
              <a:rPr lang="en-IN" dirty="0" err="1">
                <a:latin typeface="Times New Roman" panose="02020603050405020304" pitchFamily="18" charset="0"/>
                <a:cs typeface="Times New Roman" panose="02020603050405020304" pitchFamily="18" charset="0"/>
              </a:rPr>
              <a:t>Collobert</a:t>
            </a:r>
            <a:r>
              <a:rPr lang="en-IN" dirty="0">
                <a:latin typeface="Times New Roman" panose="02020603050405020304" pitchFamily="18" charset="0"/>
                <a:cs typeface="Times New Roman" panose="02020603050405020304" pitchFamily="18" charset="0"/>
              </a:rPr>
              <a:t>, Jason </a:t>
            </a:r>
            <a:r>
              <a:rPr lang="en-IN" dirty="0" err="1">
                <a:latin typeface="Times New Roman" panose="02020603050405020304" pitchFamily="18" charset="0"/>
                <a:cs typeface="Times New Roman" panose="02020603050405020304" pitchFamily="18" charset="0"/>
              </a:rPr>
              <a:t>Weston,L´eon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Bottou</a:t>
            </a:r>
            <a:r>
              <a:rPr lang="en-IN" dirty="0">
                <a:latin typeface="Times New Roman" panose="02020603050405020304" pitchFamily="18" charset="0"/>
                <a:cs typeface="Times New Roman" panose="02020603050405020304" pitchFamily="18" charset="0"/>
              </a:rPr>
              <a:t>, Michael </a:t>
            </a:r>
            <a:r>
              <a:rPr lang="en-IN" dirty="0" err="1">
                <a:latin typeface="Times New Roman" panose="02020603050405020304" pitchFamily="18" charset="0"/>
                <a:cs typeface="Times New Roman" panose="02020603050405020304" pitchFamily="18" charset="0"/>
              </a:rPr>
              <a:t>Karlen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Koray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Kavukcuoglu,and</a:t>
            </a:r>
            <a:r>
              <a:rPr lang="en-IN" dirty="0">
                <a:latin typeface="Times New Roman" panose="02020603050405020304" pitchFamily="18" charset="0"/>
                <a:cs typeface="Times New Roman" panose="02020603050405020304" pitchFamily="18" charset="0"/>
              </a:rPr>
              <a:t> Pavel </a:t>
            </a:r>
            <a:r>
              <a:rPr lang="en-IN" dirty="0" err="1">
                <a:latin typeface="Times New Roman" panose="02020603050405020304" pitchFamily="18" charset="0"/>
                <a:cs typeface="Times New Roman" panose="02020603050405020304" pitchFamily="18" charset="0"/>
              </a:rPr>
              <a:t>Kuksa</a:t>
            </a:r>
            <a:r>
              <a:rPr lang="en-IN" dirty="0">
                <a:latin typeface="Times New Roman" panose="02020603050405020304" pitchFamily="18" charset="0"/>
                <a:cs typeface="Times New Roman" panose="02020603050405020304" pitchFamily="18" charset="0"/>
              </a:rPr>
              <a:t>. 2011. Natural language process-</a:t>
            </a:r>
            <a:r>
              <a:rPr lang="en-IN" dirty="0" err="1">
                <a:latin typeface="Times New Roman" panose="02020603050405020304" pitchFamily="18" charset="0"/>
                <a:cs typeface="Times New Roman" panose="02020603050405020304" pitchFamily="18" charset="0"/>
              </a:rPr>
              <a:t>ing</a:t>
            </a:r>
            <a:r>
              <a:rPr lang="en-IN" dirty="0">
                <a:latin typeface="Times New Roman" panose="02020603050405020304" pitchFamily="18" charset="0"/>
                <a:cs typeface="Times New Roman" panose="02020603050405020304" pitchFamily="18" charset="0"/>
              </a:rPr>
              <a:t> (almost) from scratch. The Journal of </a:t>
            </a:r>
            <a:r>
              <a:rPr lang="en-IN" dirty="0" err="1">
                <a:latin typeface="Times New Roman" panose="02020603050405020304" pitchFamily="18" charset="0"/>
                <a:cs typeface="Times New Roman" panose="02020603050405020304" pitchFamily="18" charset="0"/>
              </a:rPr>
              <a:t>MachineLearning</a:t>
            </a:r>
            <a:r>
              <a:rPr lang="en-IN" dirty="0">
                <a:latin typeface="Times New Roman" panose="02020603050405020304" pitchFamily="18" charset="0"/>
                <a:cs typeface="Times New Roman" panose="02020603050405020304" pitchFamily="18" charset="0"/>
              </a:rPr>
              <a:t> Research, 12:2493–2537.</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Denil</a:t>
            </a:r>
            <a:r>
              <a:rPr lang="en-IN" dirty="0">
                <a:latin typeface="Times New Roman" panose="02020603050405020304" pitchFamily="18" charset="0"/>
                <a:cs typeface="Times New Roman" panose="02020603050405020304" pitchFamily="18" charset="0"/>
              </a:rPr>
              <a:t> et al.2014] Misha </a:t>
            </a:r>
            <a:r>
              <a:rPr lang="en-IN" dirty="0" err="1">
                <a:latin typeface="Times New Roman" panose="02020603050405020304" pitchFamily="18" charset="0"/>
                <a:cs typeface="Times New Roman" panose="02020603050405020304" pitchFamily="18" charset="0"/>
              </a:rPr>
              <a:t>Denil</a:t>
            </a:r>
            <a:r>
              <a:rPr lang="en-IN" dirty="0">
                <a:latin typeface="Times New Roman" panose="02020603050405020304" pitchFamily="18" charset="0"/>
                <a:cs typeface="Times New Roman" panose="02020603050405020304" pitchFamily="18" charset="0"/>
              </a:rPr>
              <a:t>, Alban </a:t>
            </a:r>
            <a:r>
              <a:rPr lang="en-IN" dirty="0" err="1">
                <a:latin typeface="Times New Roman" panose="02020603050405020304" pitchFamily="18" charset="0"/>
                <a:cs typeface="Times New Roman" panose="02020603050405020304" pitchFamily="18" charset="0"/>
              </a:rPr>
              <a:t>Demiraj</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NalKalchbrenner</a:t>
            </a:r>
            <a:r>
              <a:rPr lang="en-IN" dirty="0">
                <a:latin typeface="Times New Roman" panose="02020603050405020304" pitchFamily="18" charset="0"/>
                <a:cs typeface="Times New Roman" panose="02020603050405020304" pitchFamily="18" charset="0"/>
              </a:rPr>
              <a:t>, Phil </a:t>
            </a:r>
            <a:r>
              <a:rPr lang="en-IN" dirty="0" err="1">
                <a:latin typeface="Times New Roman" panose="02020603050405020304" pitchFamily="18" charset="0"/>
                <a:cs typeface="Times New Roman" panose="02020603050405020304" pitchFamily="18" charset="0"/>
              </a:rPr>
              <a:t>Blunsom</a:t>
            </a:r>
            <a:r>
              <a:rPr lang="en-IN" dirty="0">
                <a:latin typeface="Times New Roman" panose="02020603050405020304" pitchFamily="18" charset="0"/>
                <a:cs typeface="Times New Roman" panose="02020603050405020304" pitchFamily="18" charset="0"/>
              </a:rPr>
              <a:t>, and Nando de Freitas.2014. Modelling, visualising and summarising doc-</a:t>
            </a:r>
            <a:r>
              <a:rPr lang="en-IN" dirty="0" err="1">
                <a:latin typeface="Times New Roman" panose="02020603050405020304" pitchFamily="18" charset="0"/>
                <a:cs typeface="Times New Roman" panose="02020603050405020304" pitchFamily="18" charset="0"/>
              </a:rPr>
              <a:t>uments</a:t>
            </a:r>
            <a:r>
              <a:rPr lang="en-IN" dirty="0">
                <a:latin typeface="Times New Roman" panose="02020603050405020304" pitchFamily="18" charset="0"/>
                <a:cs typeface="Times New Roman" panose="02020603050405020304" pitchFamily="18" charset="0"/>
              </a:rPr>
              <a:t> with a single convolutional neural </a:t>
            </a:r>
            <a:r>
              <a:rPr lang="en-IN" dirty="0" err="1">
                <a:latin typeface="Times New Roman" panose="02020603050405020304" pitchFamily="18" charset="0"/>
                <a:cs typeface="Times New Roman" panose="02020603050405020304" pitchFamily="18" charset="0"/>
              </a:rPr>
              <a:t>network.arXiv</a:t>
            </a:r>
            <a:r>
              <a:rPr lang="en-IN" dirty="0">
                <a:latin typeface="Times New Roman" panose="02020603050405020304" pitchFamily="18" charset="0"/>
                <a:cs typeface="Times New Roman" panose="02020603050405020304" pitchFamily="18" charset="0"/>
              </a:rPr>
              <a:t> preprint arXiv:1406.3830.</a:t>
            </a:r>
          </a:p>
        </p:txBody>
      </p:sp>
    </p:spTree>
    <p:extLst>
      <p:ext uri="{BB962C8B-B14F-4D97-AF65-F5344CB8AC3E}">
        <p14:creationId xmlns:p14="http://schemas.microsoft.com/office/powerpoint/2010/main" val="196881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060DB-65BC-4787-60C6-D74330506821}"/>
              </a:ext>
            </a:extLst>
          </p:cNvPr>
          <p:cNvSpPr>
            <a:spLocks noGrp="1"/>
          </p:cNvSpPr>
          <p:nvPr>
            <p:ph type="title"/>
          </p:nvPr>
        </p:nvSpPr>
        <p:spPr>
          <a:xfrm>
            <a:off x="557720" y="612843"/>
            <a:ext cx="2312480" cy="794708"/>
          </a:xfrm>
        </p:spPr>
        <p:txBody>
          <a:bodyPr anchor="b">
            <a:normAutofit/>
          </a:bodyPr>
          <a:lstStyle/>
          <a:p>
            <a:r>
              <a:rPr lang="en-GB" sz="2800" dirty="0"/>
              <a:t>Architecture</a:t>
            </a:r>
            <a:endParaRPr lang="en-IN" sz="2800" dirty="0"/>
          </a:p>
        </p:txBody>
      </p:sp>
      <p:sp>
        <p:nvSpPr>
          <p:cNvPr id="9" name="Content Placeholder 8">
            <a:extLst>
              <a:ext uri="{FF2B5EF4-FFF2-40B4-BE49-F238E27FC236}">
                <a16:creationId xmlns:a16="http://schemas.microsoft.com/office/drawing/2014/main" id="{53C73EC7-03C9-601E-F707-1D55E1DA5CD9}"/>
              </a:ext>
            </a:extLst>
          </p:cNvPr>
          <p:cNvSpPr>
            <a:spLocks noGrp="1"/>
          </p:cNvSpPr>
          <p:nvPr>
            <p:ph idx="1"/>
          </p:nvPr>
        </p:nvSpPr>
        <p:spPr>
          <a:xfrm>
            <a:off x="557720" y="1582861"/>
            <a:ext cx="2312479" cy="4421150"/>
          </a:xfrm>
        </p:spPr>
        <p:txBody>
          <a:bodyPr>
            <a:normAutofit fontScale="92500" lnSpcReduction="10000"/>
          </a:bodyPr>
          <a:lstStyle/>
          <a:p>
            <a:r>
              <a:rPr lang="en-GB" sz="1400" dirty="0"/>
              <a:t>It is a flowchart , It starts with data collection and preprocessing, which involves gathering and cleaning the data to be used for training the model. Then, features are extracted from the data, which are the characteristics the model will use to learn patterns. The model is then trained on this data, and its performance is evaluated. If the performance is good, the model is deployed for use. If not, the model goes back to the training stage with adjustments based on the evaluation.</a:t>
            </a:r>
            <a:endParaRPr lang="en-US" sz="1200" dirty="0">
              <a:solidFill>
                <a:schemeClr val="tx1">
                  <a:lumMod val="85000"/>
                  <a:lumOff val="15000"/>
                </a:schemeClr>
              </a:solidFill>
            </a:endParaRP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Content Placeholder 4" descr="A diagram of a diagram&#10;&#10;Description automatically generated with medium confidence">
            <a:extLst>
              <a:ext uri="{FF2B5EF4-FFF2-40B4-BE49-F238E27FC236}">
                <a16:creationId xmlns:a16="http://schemas.microsoft.com/office/drawing/2014/main" id="{4F7B8595-1A17-DDAD-3F8E-E0910FAF7E8C}"/>
              </a:ext>
            </a:extLst>
          </p:cNvPr>
          <p:cNvPicPr>
            <a:picLocks noChangeAspect="1"/>
          </p:cNvPicPr>
          <p:nvPr/>
        </p:nvPicPr>
        <p:blipFill>
          <a:blip r:embed="rId2"/>
          <a:stretch>
            <a:fillRect/>
          </a:stretch>
        </p:blipFill>
        <p:spPr>
          <a:xfrm>
            <a:off x="4049422" y="1407551"/>
            <a:ext cx="7237877" cy="4071305"/>
          </a:xfrm>
          <a:prstGeom prst="rect">
            <a:avLst/>
          </a:prstGeom>
        </p:spPr>
      </p:pic>
    </p:spTree>
    <p:extLst>
      <p:ext uri="{BB962C8B-B14F-4D97-AF65-F5344CB8AC3E}">
        <p14:creationId xmlns:p14="http://schemas.microsoft.com/office/powerpoint/2010/main" val="30120095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A3A6-24AF-6928-16A2-61DE290516AB}"/>
              </a:ext>
            </a:extLst>
          </p:cNvPr>
          <p:cNvSpPr>
            <a:spLocks noGrp="1"/>
          </p:cNvSpPr>
          <p:nvPr>
            <p:ph type="title"/>
          </p:nvPr>
        </p:nvSpPr>
        <p:spPr>
          <a:xfrm>
            <a:off x="1066799" y="178137"/>
            <a:ext cx="10058400" cy="1371600"/>
          </a:xfrm>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69185C9F-1712-8571-1A53-1B7A57F071CD}"/>
              </a:ext>
            </a:extLst>
          </p:cNvPr>
          <p:cNvSpPr>
            <a:spLocks noGrp="1"/>
          </p:cNvSpPr>
          <p:nvPr>
            <p:ph idx="1"/>
          </p:nvPr>
        </p:nvSpPr>
        <p:spPr>
          <a:xfrm>
            <a:off x="729341" y="1364343"/>
            <a:ext cx="10733315" cy="4659086"/>
          </a:xfrm>
        </p:spPr>
        <p:txBody>
          <a:bodyPr>
            <a:normAutofit/>
          </a:bodyPr>
          <a:lstStyle/>
          <a:p>
            <a:pPr algn="just"/>
            <a:r>
              <a:rPr lang="en-US" sz="1800" dirty="0">
                <a:latin typeface="Times New Roman" panose="02020603050405020304" pitchFamily="18" charset="0"/>
                <a:cs typeface="Times New Roman" panose="02020603050405020304" pitchFamily="18" charset="0"/>
              </a:rPr>
              <a:t>Data Collection and Preparation: Loaded SPAM dataset into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cleaned, removed null values, and renamed columns for clarity. Indexed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for structured operations.</a:t>
            </a:r>
          </a:p>
          <a:p>
            <a:pPr algn="just"/>
            <a:r>
              <a:rPr lang="en-US" sz="1800" dirty="0">
                <a:latin typeface="Times New Roman" panose="02020603050405020304" pitchFamily="18" charset="0"/>
                <a:cs typeface="Times New Roman" panose="02020603050405020304" pitchFamily="18" charset="0"/>
              </a:rPr>
              <a:t>Data Visualization: Used seaborn and matplotlib to visualize dataset distribution via bar plot and implemented helper function to print example messages for insight into content.</a:t>
            </a:r>
          </a:p>
          <a:p>
            <a:pPr algn="just"/>
            <a:r>
              <a:rPr lang="en-US" sz="1800" dirty="0">
                <a:latin typeface="Times New Roman" panose="02020603050405020304" pitchFamily="18" charset="0"/>
                <a:cs typeface="Times New Roman" panose="02020603050405020304" pitchFamily="18" charset="0"/>
              </a:rPr>
              <a:t>Text Preprocessing: Applied </a:t>
            </a:r>
            <a:r>
              <a:rPr lang="en-US" sz="1800" dirty="0" err="1">
                <a:latin typeface="Times New Roman" panose="02020603050405020304" pitchFamily="18" charset="0"/>
                <a:cs typeface="Times New Roman" panose="02020603050405020304" pitchFamily="18" charset="0"/>
              </a:rPr>
              <a:t>BeautifulSoup</a:t>
            </a:r>
            <a:r>
              <a:rPr lang="en-US" sz="1800" dirty="0">
                <a:latin typeface="Times New Roman" panose="02020603050405020304" pitchFamily="18" charset="0"/>
                <a:cs typeface="Times New Roman" panose="02020603050405020304" pitchFamily="18" charset="0"/>
              </a:rPr>
              <a:t> for HTML tag removal, replaced URLs with `&lt;URL&gt;`, converted text to lowercase, removed punctuation, and tokenized using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Tokenizer. Padded sequences for LSTM input.</a:t>
            </a:r>
          </a:p>
          <a:p>
            <a:pPr algn="just"/>
            <a:r>
              <a:rPr lang="en-US" sz="1800" dirty="0">
                <a:latin typeface="Times New Roman" panose="02020603050405020304" pitchFamily="18" charset="0"/>
                <a:cs typeface="Times New Roman" panose="02020603050405020304" pitchFamily="18" charset="0"/>
              </a:rPr>
              <a:t>Model Building: Built LSTM network in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with embedding, LSTM, and dense layers. Compiled model with binary cross-entropy loss and Adam optimizer. Trained with early stopping and evaluated performance metrics.</a:t>
            </a:r>
          </a:p>
          <a:p>
            <a:pPr algn="just"/>
            <a:r>
              <a:rPr lang="en-US" sz="1800" dirty="0">
                <a:latin typeface="Times New Roman" panose="02020603050405020304" pitchFamily="18" charset="0"/>
                <a:cs typeface="Times New Roman" panose="02020603050405020304" pitchFamily="18" charset="0"/>
              </a:rPr>
              <a:t>Prediction: Made predictions on new messages using trained LSTM model, evaluated on validation set, and explored real-world applications in spam detection.</a:t>
            </a:r>
          </a:p>
          <a:p>
            <a:pPr algn="just"/>
            <a:r>
              <a:rPr lang="en-US" sz="1800" dirty="0">
                <a:latin typeface="Times New Roman" panose="02020603050405020304" pitchFamily="18" charset="0"/>
                <a:cs typeface="Times New Roman" panose="02020603050405020304" pitchFamily="18" charset="0"/>
              </a:rPr>
              <a:t>Model Saving: Saved trained LSTM model and tokenizer for future use and reproducibility, ensuring persistence and ease of deployment.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51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E693-46B1-DA09-606D-D7D1257F1293}"/>
              </a:ext>
            </a:extLst>
          </p:cNvPr>
          <p:cNvSpPr>
            <a:spLocks noGrp="1"/>
          </p:cNvSpPr>
          <p:nvPr>
            <p:ph type="title"/>
          </p:nvPr>
        </p:nvSpPr>
        <p:spPr/>
        <p:txBody>
          <a:bodyPr/>
          <a:lstStyle/>
          <a:p>
            <a:r>
              <a:rPr lang="en-GB" dirty="0"/>
              <a:t>RESULTS</a:t>
            </a:r>
            <a:endParaRPr lang="en-IN" dirty="0"/>
          </a:p>
        </p:txBody>
      </p:sp>
      <p:sp>
        <p:nvSpPr>
          <p:cNvPr id="4" name="Rectangle 2">
            <a:extLst>
              <a:ext uri="{FF2B5EF4-FFF2-40B4-BE49-F238E27FC236}">
                <a16:creationId xmlns:a16="http://schemas.microsoft.com/office/drawing/2014/main" id="{19818432-C367-B94F-B650-17692E3DA8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89AB138F-3C5B-DC2E-DB1D-5D850ABE62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713154"/>
            <a:ext cx="4095750" cy="4295775"/>
          </a:xfrm>
          <a:prstGeom prst="rect">
            <a:avLst/>
          </a:prstGeom>
          <a:noFill/>
          <a:ln>
            <a:noFill/>
          </a:ln>
        </p:spPr>
      </p:pic>
      <p:sp>
        <p:nvSpPr>
          <p:cNvPr id="12" name="TextBox 11">
            <a:extLst>
              <a:ext uri="{FF2B5EF4-FFF2-40B4-BE49-F238E27FC236}">
                <a16:creationId xmlns:a16="http://schemas.microsoft.com/office/drawing/2014/main" id="{33AE1907-607B-4B21-1EB3-F6DA7E99DB90}"/>
              </a:ext>
            </a:extLst>
          </p:cNvPr>
          <p:cNvSpPr txBox="1"/>
          <p:nvPr/>
        </p:nvSpPr>
        <p:spPr>
          <a:xfrm>
            <a:off x="5525691" y="1664183"/>
            <a:ext cx="6222206" cy="3970318"/>
          </a:xfrm>
          <a:prstGeom prst="rect">
            <a:avLst/>
          </a:prstGeom>
          <a:noFill/>
        </p:spPr>
        <p:txBody>
          <a:bodyPr wrap="square">
            <a:spAutoFit/>
          </a:bodyPr>
          <a:lstStyle/>
          <a:p>
            <a:r>
              <a:rPr lang="en-IN" dirty="0"/>
              <a:t>In this confusion matrix:</a:t>
            </a:r>
          </a:p>
          <a:p>
            <a:r>
              <a:rPr lang="en-IN" dirty="0"/>
              <a:t>True Negative (TN): 728</a:t>
            </a:r>
          </a:p>
          <a:p>
            <a:r>
              <a:rPr lang="en-IN" dirty="0"/>
              <a:t>False Positive (FP): 1</a:t>
            </a:r>
          </a:p>
          <a:p>
            <a:r>
              <a:rPr lang="en-IN" dirty="0"/>
              <a:t>False Negative (FN): 10</a:t>
            </a:r>
          </a:p>
          <a:p>
            <a:r>
              <a:rPr lang="en-IN" dirty="0"/>
              <a:t>True Positive (TP): 97</a:t>
            </a:r>
          </a:p>
          <a:p>
            <a:endParaRPr lang="en-IN" dirty="0"/>
          </a:p>
          <a:p>
            <a:r>
              <a:rPr lang="en-IN" dirty="0"/>
              <a:t>True Negatives (TN): The model correctly predicted 0 (negative class) for 728 instances.</a:t>
            </a:r>
          </a:p>
          <a:p>
            <a:r>
              <a:rPr lang="en-IN" dirty="0"/>
              <a:t>False Positives (FP): The model incorrectly predicted 1 (positive class) for 1 instance.</a:t>
            </a:r>
          </a:p>
          <a:p>
            <a:r>
              <a:rPr lang="en-IN" dirty="0"/>
              <a:t>False Negatives (FN): The model incorrectly predicted 0 (negative class) for 10 instances.</a:t>
            </a:r>
          </a:p>
          <a:p>
            <a:r>
              <a:rPr lang="en-IN" dirty="0"/>
              <a:t>True Positives (TP): The model correctly predicted 1 (positive class) for 97 instances.</a:t>
            </a:r>
          </a:p>
        </p:txBody>
      </p:sp>
    </p:spTree>
    <p:extLst>
      <p:ext uri="{BB962C8B-B14F-4D97-AF65-F5344CB8AC3E}">
        <p14:creationId xmlns:p14="http://schemas.microsoft.com/office/powerpoint/2010/main" val="225164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818432-C367-B94F-B650-17692E3DA8B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DEEA406D-0F56-1D62-83B3-BEA1D79A55DE}"/>
              </a:ext>
            </a:extLst>
          </p:cNvPr>
          <p:cNvSpPr txBox="1"/>
          <p:nvPr/>
        </p:nvSpPr>
        <p:spPr>
          <a:xfrm>
            <a:off x="1257301" y="1443841"/>
            <a:ext cx="9096528" cy="3970318"/>
          </a:xfrm>
          <a:prstGeom prst="rect">
            <a:avLst/>
          </a:prstGeom>
          <a:noFill/>
        </p:spPr>
        <p:txBody>
          <a:bodyPr wrap="square">
            <a:spAutoFit/>
          </a:bodyPr>
          <a:lstStyle/>
          <a:p>
            <a:pPr algn="just"/>
            <a:r>
              <a:rPr lang="en-US" dirty="0"/>
              <a:t>The </a:t>
            </a:r>
            <a:r>
              <a:rPr lang="en-US"/>
              <a:t>confusion matrix Generates </a:t>
            </a:r>
            <a:r>
              <a:rPr lang="en-US" dirty="0"/>
              <a:t>and visualizes a confusion matrix to assess the classification performance of an LSTM (Long Short-Term Memory) model. The </a:t>
            </a:r>
            <a:r>
              <a:rPr lang="en-US" dirty="0" err="1"/>
              <a:t>confusion_matrix</a:t>
            </a:r>
            <a:r>
              <a:rPr lang="en-US" dirty="0"/>
              <a:t> (</a:t>
            </a:r>
            <a:r>
              <a:rPr lang="en-US" dirty="0" err="1"/>
              <a:t>rounded_labels</a:t>
            </a:r>
            <a:r>
              <a:rPr lang="en-US" dirty="0"/>
              <a:t>, </a:t>
            </a:r>
            <a:r>
              <a:rPr lang="en-US" dirty="0" err="1"/>
              <a:t>yhat_classes</a:t>
            </a:r>
            <a:r>
              <a:rPr lang="en-US" dirty="0"/>
              <a:t>) function calculates the matrix based on the true labels (</a:t>
            </a:r>
            <a:r>
              <a:rPr lang="en-US" dirty="0" err="1"/>
              <a:t>rounded_labels</a:t>
            </a:r>
            <a:r>
              <a:rPr lang="en-US" dirty="0"/>
              <a:t>) and the predicted classes (</a:t>
            </a:r>
            <a:r>
              <a:rPr lang="en-US" dirty="0" err="1"/>
              <a:t>yhat_classes</a:t>
            </a:r>
            <a:r>
              <a:rPr lang="en-US" dirty="0"/>
              <a:t>). This matrix quantifies the number of correct and incorrect predictions for each class, providing insights into the model's accuracy and potential areas of misclassification.</a:t>
            </a:r>
          </a:p>
          <a:p>
            <a:pPr algn="just"/>
            <a:r>
              <a:rPr lang="en-US" dirty="0"/>
              <a:t>The heatmap visualization is facilitated using Seaborn (</a:t>
            </a:r>
            <a:r>
              <a:rPr lang="en-US" dirty="0" err="1"/>
              <a:t>sns.heatmap</a:t>
            </a:r>
            <a:r>
              <a:rPr lang="en-US" dirty="0"/>
              <a:t>), configured with annotations (</a:t>
            </a:r>
            <a:r>
              <a:rPr lang="en-US" dirty="0" err="1"/>
              <a:t>annot</a:t>
            </a:r>
            <a:r>
              <a:rPr lang="en-US" dirty="0"/>
              <a:t>=True) to display numerical values within each cell. Stylistic elements like linewidth, </a:t>
            </a:r>
            <a:r>
              <a:rPr lang="en-US" dirty="0" err="1"/>
              <a:t>linecolor</a:t>
            </a:r>
            <a:r>
              <a:rPr lang="en-US" dirty="0"/>
              <a:t>, and </a:t>
            </a:r>
            <a:r>
              <a:rPr lang="en-US" dirty="0" err="1"/>
              <a:t>cmap</a:t>
            </a:r>
            <a:r>
              <a:rPr lang="en-US" dirty="0"/>
              <a:t>="</a:t>
            </a:r>
            <a:r>
              <a:rPr lang="en-US" dirty="0" err="1"/>
              <a:t>BuPu</a:t>
            </a:r>
            <a:r>
              <a:rPr lang="en-US" dirty="0"/>
              <a:t>" adjust the appearance of the heatmap grid and color scheme. Titles (</a:t>
            </a:r>
            <a:r>
              <a:rPr lang="en-US" dirty="0" err="1"/>
              <a:t>plt.title</a:t>
            </a:r>
            <a:r>
              <a:rPr lang="en-US" dirty="0"/>
              <a:t>), as well as axis labels (</a:t>
            </a:r>
            <a:r>
              <a:rPr lang="en-US" dirty="0" err="1"/>
              <a:t>plt.xlabel</a:t>
            </a:r>
            <a:r>
              <a:rPr lang="en-US" dirty="0"/>
              <a:t>, </a:t>
            </a:r>
            <a:r>
              <a:rPr lang="en-US" dirty="0" err="1"/>
              <a:t>plt.ylabel</a:t>
            </a:r>
            <a:r>
              <a:rPr lang="en-US" dirty="0"/>
              <a:t>), provide context by labeling the plot with information about the LSTM model and the classification task. Overall, this visualization aids in interpreting the model's performance across different classes, aiding in further analysis and model refinement.</a:t>
            </a:r>
          </a:p>
        </p:txBody>
      </p:sp>
    </p:spTree>
    <p:extLst>
      <p:ext uri="{BB962C8B-B14F-4D97-AF65-F5344CB8AC3E}">
        <p14:creationId xmlns:p14="http://schemas.microsoft.com/office/powerpoint/2010/main" val="198853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{DFA8F91B-4ABF-4A80-BDFD-23FA07DA0CDC}tf11531919_win32</Template>
  <TotalTime>191</TotalTime>
  <Words>1705</Words>
  <Application>Microsoft Office PowerPoint</Application>
  <PresentationFormat>Widescreen</PresentationFormat>
  <Paragraphs>57</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Avenir Next LT Pro Light</vt:lpstr>
      <vt:lpstr>Calibri</vt:lpstr>
      <vt:lpstr>Garamond</vt:lpstr>
      <vt:lpstr>Symbol</vt:lpstr>
      <vt:lpstr>Times New Roman</vt:lpstr>
      <vt:lpstr>SavonVTI</vt:lpstr>
      <vt:lpstr>Harnessing LSTM Networks for Advanced Text Classification in Natural Language Processing  </vt:lpstr>
      <vt:lpstr>ABSTRACT</vt:lpstr>
      <vt:lpstr>Content</vt:lpstr>
      <vt:lpstr> INTRODUCTION</vt:lpstr>
      <vt:lpstr>LITERATURE REVIEW</vt:lpstr>
      <vt:lpstr>Architecture</vt:lpstr>
      <vt:lpstr>METHODOLOGY</vt:lpstr>
      <vt:lpstr>RESULTS</vt:lpstr>
      <vt:lpstr>PowerPoint Presentation</vt:lpstr>
      <vt:lpstr>PowerPoint Presentation</vt:lpstr>
      <vt:lpstr>PowerPoint Presentation</vt:lpstr>
      <vt:lpstr>PowerPoint Presentation</vt:lpstr>
      <vt:lpstr>Future Scope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Jahnavi Kummitha</dc:creator>
  <cp:lastModifiedBy>CHITTURI NIREKHA</cp:lastModifiedBy>
  <cp:revision>3</cp:revision>
  <dcterms:created xsi:type="dcterms:W3CDTF">2024-06-29T10:21:48Z</dcterms:created>
  <dcterms:modified xsi:type="dcterms:W3CDTF">2024-07-05T10:24:34Z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