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4FD1C-2671-3386-B533-50FB30719D23}" v="92" dt="2022-01-23T12:14:34.545"/>
    <p1510:client id="{427D7FB3-1F1E-C631-3904-EAAD6BD64C49}" v="2" dt="2022-01-23T07:56:20.708"/>
    <p1510:client id="{554D4911-7E38-EB27-E9C0-C9840600F8CB}" v="25" dt="2022-01-23T14:39:35.764"/>
    <p1510:client id="{710DE64A-47A9-B663-E5AA-463A5FC0A0A3}" v="11" dt="2022-01-23T09:11:39.050"/>
    <p1510:client id="{A164206C-4C99-E592-3C4A-68E87C7EFDCD}" v="8" dt="2022-01-23T09:14:52.278"/>
    <p1510:client id="{AD5B0AA5-B59E-A9A6-B8EC-C86C96FA2FAB}" v="22" dt="2022-01-23T12:50:06.914"/>
    <p1510:client id="{D58D14C6-9DA0-0F5C-1972-DDE356A45B68}" v="362" dt="2022-01-23T12:32:30.748"/>
    <p1510:client id="{D6F076AD-45A8-97C3-2361-366DADCE8CBB}" v="2" dt="2022-01-23T13:46:55.752"/>
    <p1510:client id="{E67FAEB9-5EE6-A75B-47E6-44E48E1A76A2}" v="41" dt="2022-01-23T10:56:0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54000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>
            <a:off x="6314278" y="0"/>
            <a:ext cx="0" cy="3027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558810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1690411" y="1288849"/>
            <a:ext cx="1941103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200" b="1">
                <a:solidFill>
                  <a:srgbClr val="000000"/>
                </a:solidFill>
                <a:latin typeface="Calibri Light"/>
                <a:cs typeface="Calibri Light"/>
              </a:rPr>
              <a:t>Analyzing</a:t>
            </a:r>
            <a:r>
              <a:rPr lang="en-US" sz="11200" b="1" i="0" u="none" strike="noStrike">
                <a:solidFill>
                  <a:srgbClr val="000000"/>
                </a:solidFill>
                <a:effectLst/>
                <a:latin typeface="Calibri Light"/>
                <a:cs typeface="Calibri Light"/>
              </a:rPr>
              <a:t> profiles of 2019 general election candidates </a:t>
            </a:r>
            <a:r>
              <a:rPr lang="en-US" sz="11200" b="0" i="0">
                <a:solidFill>
                  <a:srgbClr val="000000"/>
                </a:solidFill>
                <a:effectLst/>
                <a:latin typeface="Calibri Light"/>
                <a:cs typeface="Calibri Light"/>
              </a:rPr>
              <a:t>​</a:t>
            </a:r>
            <a:endParaRPr lang="en-IN" sz="11200">
              <a:latin typeface="Calibri Light"/>
              <a:cs typeface="Calibri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D6C2A-45C7-4F44-96DA-4BE6FE290532}"/>
              </a:ext>
            </a:extLst>
          </p:cNvPr>
          <p:cNvSpPr txBox="1"/>
          <p:nvPr/>
        </p:nvSpPr>
        <p:spPr>
          <a:xfrm>
            <a:off x="8767454" y="20866904"/>
            <a:ext cx="104222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Prototype</a:t>
            </a:r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134D8-A5FA-42C5-9582-5F92E5AAE905}"/>
              </a:ext>
            </a:extLst>
          </p:cNvPr>
          <p:cNvSpPr txBox="1"/>
          <p:nvPr/>
        </p:nvSpPr>
        <p:spPr>
          <a:xfrm>
            <a:off x="7157777" y="26497039"/>
            <a:ext cx="13782916" cy="36776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/>
              <a:t>Way Ahead 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000">
                <a:ea typeface="+mn-lt"/>
                <a:cs typeface="+mn-lt"/>
              </a:rPr>
              <a:t>This model has built for 2019 elections, but this model and its functionality are dynamic in nature. So, we can use this model for the analysis of further elections also. </a:t>
            </a:r>
            <a:endParaRPr lang="en-US" sz="3000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000"/>
              <a:t>Using the findings to understand if voters are influenced by criminal records of the candidates and deciding to contest for elections accordingly.</a:t>
            </a:r>
            <a:endParaRPr lang="en-IN" sz="3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408525" y="10164223"/>
            <a:ext cx="5616823" cy="11603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Track Name- Track B</a:t>
            </a:r>
          </a:p>
          <a:p>
            <a:r>
              <a:rPr lang="en-US" sz="4400"/>
              <a:t>(Analytics with Python)</a:t>
            </a:r>
          </a:p>
          <a:p>
            <a:endParaRPr lang="en-US" sz="4400"/>
          </a:p>
          <a:p>
            <a:r>
              <a:rPr lang="en-US" sz="4400"/>
              <a:t>Team Name- </a:t>
            </a:r>
            <a:r>
              <a:rPr lang="en-US" sz="4400" b="1"/>
              <a:t>Team Phoenix</a:t>
            </a:r>
            <a:endParaRPr lang="en-US" sz="4400" b="1">
              <a:cs typeface="Calibri"/>
            </a:endParaRPr>
          </a:p>
          <a:p>
            <a:endParaRPr lang="en-US" sz="4400"/>
          </a:p>
          <a:p>
            <a:r>
              <a:rPr lang="en-US" sz="4400"/>
              <a:t>Team Members-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/>
                <a:cs typeface="Calibri" panose="020F0502020204030204"/>
              </a:rPr>
              <a:t>Namrta Mali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/>
                <a:cs typeface="Calibri" panose="020F0502020204030204"/>
              </a:rPr>
              <a:t>​</a:t>
            </a:r>
          </a:p>
          <a:p>
            <a:pPr rtl="0" fontAlgn="base"/>
            <a:r>
              <a:rPr lang="en-US" sz="4400" b="0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Raveeraj</a:t>
            </a:r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Dhage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Nikhil Bose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44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Vidhisha Anchan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Darshika Kapadia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44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4400"/>
          </a:p>
          <a:p>
            <a:endParaRPr lang="en-US" sz="4400"/>
          </a:p>
          <a:p>
            <a:endParaRPr lang="en-US" sz="4400"/>
          </a:p>
          <a:p>
            <a:endParaRPr lang="en-US" sz="4400"/>
          </a:p>
          <a:p>
            <a:endParaRPr lang="en-US" sz="4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80599-7ED7-4FDE-8E3C-3A79F8FCE150}"/>
              </a:ext>
            </a:extLst>
          </p:cNvPr>
          <p:cNvSpPr txBox="1"/>
          <p:nvPr/>
        </p:nvSpPr>
        <p:spPr>
          <a:xfrm>
            <a:off x="270566" y="21090818"/>
            <a:ext cx="6033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Team Group Pic – </a:t>
            </a:r>
            <a:endParaRPr lang="en-IN" sz="4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E353D1-8208-4E02-8DD0-02CBC3610CE9}"/>
              </a:ext>
            </a:extLst>
          </p:cNvPr>
          <p:cNvGrpSpPr/>
          <p:nvPr/>
        </p:nvGrpSpPr>
        <p:grpSpPr>
          <a:xfrm>
            <a:off x="14698699" y="4789723"/>
            <a:ext cx="6684926" cy="6505087"/>
            <a:chOff x="14708357" y="4315260"/>
            <a:chExt cx="6684926" cy="6505087"/>
          </a:xfrm>
        </p:grpSpPr>
        <p:pic>
          <p:nvPicPr>
            <p:cNvPr id="4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5EE79CEA-CE7E-413B-BF91-798BC6FB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8357" y="5315746"/>
              <a:ext cx="6684926" cy="55046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8085A4-7677-4973-BA85-E77913DE7C31}"/>
                </a:ext>
              </a:extLst>
            </p:cNvPr>
            <p:cNvSpPr txBox="1"/>
            <p:nvPr/>
          </p:nvSpPr>
          <p:spPr>
            <a:xfrm>
              <a:off x="15275525" y="4315260"/>
              <a:ext cx="610810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Stakeholder Map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497FDA-077C-4980-A8EC-DDBC5E338B9C}"/>
              </a:ext>
            </a:extLst>
          </p:cNvPr>
          <p:cNvGrpSpPr/>
          <p:nvPr/>
        </p:nvGrpSpPr>
        <p:grpSpPr>
          <a:xfrm>
            <a:off x="6471516" y="4721290"/>
            <a:ext cx="7845806" cy="7630929"/>
            <a:chOff x="6471516" y="4721290"/>
            <a:chExt cx="7845806" cy="76309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938F31-3BD2-487A-81CD-BC55E3D4ED4C}"/>
                </a:ext>
              </a:extLst>
            </p:cNvPr>
            <p:cNvSpPr txBox="1"/>
            <p:nvPr/>
          </p:nvSpPr>
          <p:spPr>
            <a:xfrm>
              <a:off x="6816639" y="4873249"/>
              <a:ext cx="7500683" cy="7478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>
                  <a:latin typeface="Arial"/>
                  <a:cs typeface="Arial"/>
                </a:rPr>
                <a:t>Problem Statement-</a:t>
              </a:r>
            </a:p>
            <a:p>
              <a:pPr algn="ctr"/>
              <a:endParaRPr lang="en-US" sz="5400">
                <a:latin typeface="Arial"/>
                <a:cs typeface="Arial"/>
              </a:endParaRPr>
            </a:p>
            <a:p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1. What are the attributes in analyzing the profile of a candidate?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2. What is the distribution of number of election candidates across states and the gender ratio?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3. What is the distribution of criminal cases across the states and correlation with their candidate profile?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4. What is the age ratio between election candidate across each party and category wise distribution of voters?</a:t>
              </a:r>
              <a:endParaRPr lang="en-IN" sz="3000">
                <a:latin typeface="Arial"/>
                <a:cs typeface="Arial"/>
              </a:endParaRPr>
            </a:p>
            <a:p>
              <a:pPr algn="ctr"/>
              <a:endParaRPr lang="en-US" sz="3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066DC-EB2B-42AD-93F8-C1D29D4F14A2}"/>
                </a:ext>
              </a:extLst>
            </p:cNvPr>
            <p:cNvSpPr/>
            <p:nvPr/>
          </p:nvSpPr>
          <p:spPr>
            <a:xfrm>
              <a:off x="6471516" y="4721290"/>
              <a:ext cx="7830187" cy="72852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CB8B7-4BE2-4FED-BF30-2C2A00276E12}"/>
              </a:ext>
            </a:extLst>
          </p:cNvPr>
          <p:cNvGrpSpPr/>
          <p:nvPr/>
        </p:nvGrpSpPr>
        <p:grpSpPr>
          <a:xfrm>
            <a:off x="14469347" y="11620846"/>
            <a:ext cx="6888891" cy="6057340"/>
            <a:chOff x="14485232" y="11674853"/>
            <a:chExt cx="6930310" cy="60573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79EBC8-C40C-4AA3-AE7D-04D0181D2126}"/>
                </a:ext>
              </a:extLst>
            </p:cNvPr>
            <p:cNvGrpSpPr/>
            <p:nvPr/>
          </p:nvGrpSpPr>
          <p:grpSpPr>
            <a:xfrm>
              <a:off x="14485232" y="11674853"/>
              <a:ext cx="6930310" cy="6057340"/>
              <a:chOff x="14536405" y="11145100"/>
              <a:chExt cx="6930310" cy="605734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2CF86B-E1C7-47C7-A29F-DCB2A1FDC771}"/>
                  </a:ext>
                </a:extLst>
              </p:cNvPr>
              <p:cNvSpPr txBox="1"/>
              <p:nvPr/>
            </p:nvSpPr>
            <p:spPr>
              <a:xfrm>
                <a:off x="15911839" y="11145100"/>
                <a:ext cx="4800601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>
                    <a:latin typeface="Arial" panose="020B0604020202020204" pitchFamily="34" charset="0"/>
                    <a:cs typeface="Arial" panose="020B0604020202020204" pitchFamily="34" charset="0"/>
                  </a:rPr>
                  <a:t>Graphs </a:t>
                </a:r>
              </a:p>
            </p:txBody>
          </p:sp>
          <p:pic>
            <p:nvPicPr>
              <p:cNvPr id="3" name="Picture 3" descr="Chart, bar chart&#10;&#10;Description automatically generated">
                <a:extLst>
                  <a:ext uri="{FF2B5EF4-FFF2-40B4-BE49-F238E27FC236}">
                    <a16:creationId xmlns:a16="http://schemas.microsoft.com/office/drawing/2014/main" id="{177E80E5-EACB-4FB8-BF2C-11B4E92E0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6405" y="12432437"/>
                <a:ext cx="6930310" cy="4770003"/>
              </a:xfrm>
              <a:prstGeom prst="rect">
                <a:avLst/>
              </a:prstGeom>
            </p:spPr>
          </p:pic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03DB852-101D-4A27-84A8-98C9F19FCAE4}"/>
                </a:ext>
              </a:extLst>
            </p:cNvPr>
            <p:cNvSpPr/>
            <p:nvPr/>
          </p:nvSpPr>
          <p:spPr>
            <a:xfrm>
              <a:off x="14506356" y="11674853"/>
              <a:ext cx="6743187" cy="60573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7E434D-6692-43B5-B874-F4394738FBD4}"/>
              </a:ext>
            </a:extLst>
          </p:cNvPr>
          <p:cNvGrpSpPr/>
          <p:nvPr/>
        </p:nvGrpSpPr>
        <p:grpSpPr>
          <a:xfrm>
            <a:off x="6435578" y="17272820"/>
            <a:ext cx="7706737" cy="3594084"/>
            <a:chOff x="6435578" y="17272820"/>
            <a:chExt cx="7706737" cy="35940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BF1C25-A29D-49AE-AD73-BE666E3979B0}"/>
                </a:ext>
              </a:extLst>
            </p:cNvPr>
            <p:cNvSpPr txBox="1"/>
            <p:nvPr/>
          </p:nvSpPr>
          <p:spPr>
            <a:xfrm>
              <a:off x="7952824" y="17475104"/>
              <a:ext cx="4800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9738E7-1EAF-4981-B0D5-0C64DA964F1F}"/>
                </a:ext>
              </a:extLst>
            </p:cNvPr>
            <p:cNvGrpSpPr/>
            <p:nvPr/>
          </p:nvGrpSpPr>
          <p:grpSpPr>
            <a:xfrm>
              <a:off x="6435578" y="17272820"/>
              <a:ext cx="7706737" cy="3594084"/>
              <a:chOff x="6487134" y="17704565"/>
              <a:chExt cx="7706737" cy="35940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385598-D9F8-44D9-9237-B157BC7AC9AF}"/>
                  </a:ext>
                </a:extLst>
              </p:cNvPr>
              <p:cNvSpPr txBox="1"/>
              <p:nvPr/>
            </p:nvSpPr>
            <p:spPr>
              <a:xfrm>
                <a:off x="6723105" y="18763725"/>
                <a:ext cx="7307036" cy="240065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/>
                  <a:t>Based on research and analysis of data the candidate profile that is more likely to win was derived.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>
                    <a:cs typeface="Calibri"/>
                  </a:rPr>
                  <a:t>Correlation between various aspects bright a holistic view of candidate profile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44F322B-C0ED-42DD-B94D-296BEB3F962D}"/>
                  </a:ext>
                </a:extLst>
              </p:cNvPr>
              <p:cNvSpPr/>
              <p:nvPr/>
            </p:nvSpPr>
            <p:spPr>
              <a:xfrm>
                <a:off x="6487134" y="17704565"/>
                <a:ext cx="7706737" cy="35940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C7404-AC61-4F29-8B17-E46B8E16C946}"/>
              </a:ext>
            </a:extLst>
          </p:cNvPr>
          <p:cNvGrpSpPr/>
          <p:nvPr/>
        </p:nvGrpSpPr>
        <p:grpSpPr>
          <a:xfrm>
            <a:off x="6441238" y="11610689"/>
            <a:ext cx="7706736" cy="5051298"/>
            <a:chOff x="6487136" y="11925037"/>
            <a:chExt cx="7706736" cy="50512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1A9F17-78C0-429D-B69E-79A58B0EB400}"/>
                </a:ext>
              </a:extLst>
            </p:cNvPr>
            <p:cNvSpPr txBox="1"/>
            <p:nvPr/>
          </p:nvSpPr>
          <p:spPr>
            <a:xfrm>
              <a:off x="6535505" y="11925037"/>
              <a:ext cx="7614522" cy="37856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Secondary Research</a:t>
              </a:r>
            </a:p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32426-77A6-451E-B2CC-9195B13D76C6}"/>
                </a:ext>
              </a:extLst>
            </p:cNvPr>
            <p:cNvSpPr txBox="1"/>
            <p:nvPr/>
          </p:nvSpPr>
          <p:spPr>
            <a:xfrm>
              <a:off x="6954900" y="13982719"/>
              <a:ext cx="6946028" cy="24006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000"/>
                <a:t>Referred the PIB election report for analysis of the dataset we have.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000">
                  <a:cs typeface="Calibri"/>
                </a:rPr>
                <a:t>Also reference of news articles for gaining better insights for candidate profiles  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9722D90-9D68-4531-8FF8-C29A25AAC699}"/>
                </a:ext>
              </a:extLst>
            </p:cNvPr>
            <p:cNvSpPr/>
            <p:nvPr/>
          </p:nvSpPr>
          <p:spPr>
            <a:xfrm>
              <a:off x="6487136" y="12679223"/>
              <a:ext cx="7706736" cy="42971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F52228-CAF0-41C2-9AD5-A029C3B42F33}"/>
              </a:ext>
            </a:extLst>
          </p:cNvPr>
          <p:cNvGrpSpPr/>
          <p:nvPr/>
        </p:nvGrpSpPr>
        <p:grpSpPr>
          <a:xfrm>
            <a:off x="14469347" y="17748062"/>
            <a:ext cx="6716486" cy="3118842"/>
            <a:chOff x="14469347" y="17748062"/>
            <a:chExt cx="6716486" cy="31188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42BBE-98E4-414B-8DF1-8E88711A4C32}"/>
                </a:ext>
              </a:extLst>
            </p:cNvPr>
            <p:cNvSpPr txBox="1"/>
            <p:nvPr/>
          </p:nvSpPr>
          <p:spPr>
            <a:xfrm>
              <a:off x="16450666" y="17748062"/>
              <a:ext cx="3180992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38064-E201-430A-BFA6-7324998C5DE1}"/>
                </a:ext>
              </a:extLst>
            </p:cNvPr>
            <p:cNvSpPr txBox="1"/>
            <p:nvPr/>
          </p:nvSpPr>
          <p:spPr>
            <a:xfrm>
              <a:off x="14896490" y="19041260"/>
              <a:ext cx="6289343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>
                  <a:cs typeface="Calibri"/>
                </a:rPr>
                <a:t>Provides election candidates a view on the voting behavior of the people.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D0EBD1E-6482-4F74-BF5A-DA14D9DCF64D}"/>
                </a:ext>
              </a:extLst>
            </p:cNvPr>
            <p:cNvSpPr/>
            <p:nvPr/>
          </p:nvSpPr>
          <p:spPr>
            <a:xfrm>
              <a:off x="14469347" y="17902292"/>
              <a:ext cx="6602738" cy="29646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858407C-F110-4BE0-A2FB-DD89674454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t="21597" r="1645" b="10101"/>
          <a:stretch/>
        </p:blipFill>
        <p:spPr>
          <a:xfrm>
            <a:off x="8072299" y="21702300"/>
            <a:ext cx="12140287" cy="4822894"/>
          </a:xfrm>
          <a:prstGeom prst="roundRect">
            <a:avLst>
              <a:gd name="adj" fmla="val 12293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2EC667F-B913-4708-90C7-A5FD9D4FC9A8}"/>
              </a:ext>
            </a:extLst>
          </p:cNvPr>
          <p:cNvGrpSpPr/>
          <p:nvPr/>
        </p:nvGrpSpPr>
        <p:grpSpPr>
          <a:xfrm>
            <a:off x="664025" y="22666031"/>
            <a:ext cx="5244419" cy="3033593"/>
            <a:chOff x="-83377" y="-94107"/>
            <a:chExt cx="4779825" cy="28163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3DFBCD1-6794-46DB-8EB6-7C046E7D9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4" t="19870" r="27641" b="60679"/>
            <a:stretch/>
          </p:blipFill>
          <p:spPr bwMode="auto">
            <a:xfrm>
              <a:off x="1609725" y="0"/>
              <a:ext cx="1476375" cy="13563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0DE5929-4026-4F8C-9FAC-33CAD69A7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6" t="32345" r="38228" b="57278"/>
            <a:stretch/>
          </p:blipFill>
          <p:spPr bwMode="auto">
            <a:xfrm rot="21240000">
              <a:off x="990600" y="1390650"/>
              <a:ext cx="1266825" cy="13315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38DCA63-BBC8-4076-BB82-3BB3551D9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" t="15296" r="-234" b="39833"/>
            <a:stretch/>
          </p:blipFill>
          <p:spPr bwMode="auto">
            <a:xfrm rot="382659">
              <a:off x="3332396" y="-94107"/>
              <a:ext cx="1364052" cy="13346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7D4671-487B-4ABA-96EF-C2CFABD4D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36323" r="31595" b="48095"/>
            <a:stretch/>
          </p:blipFill>
          <p:spPr bwMode="auto">
            <a:xfrm rot="360000">
              <a:off x="2552700" y="1409700"/>
              <a:ext cx="1320800" cy="1312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66A0790-0F40-42FA-AD84-B88800D49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" t="13140" r="601" b="41598"/>
            <a:stretch/>
          </p:blipFill>
          <p:spPr bwMode="auto">
            <a:xfrm rot="21198805">
              <a:off x="-83377" y="-54531"/>
              <a:ext cx="1336040" cy="13335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AFE2-64C1-47BD-85CA-B15B051D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-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973E-D906-4146-BF39-E121991D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123" y="5969317"/>
            <a:ext cx="18443377" cy="19209345"/>
          </a:xfrm>
        </p:spPr>
        <p:txBody>
          <a:bodyPr/>
          <a:lstStyle/>
          <a:p>
            <a:r>
              <a:rPr lang="en-US"/>
              <a:t>Please make the Poster in the above template – answering the questions</a:t>
            </a:r>
          </a:p>
          <a:p>
            <a:r>
              <a:rPr lang="en-US"/>
              <a:t>The Placement can be arranged as per the content of your answers</a:t>
            </a:r>
          </a:p>
          <a:p>
            <a:r>
              <a:rPr lang="en-US"/>
              <a:t>Please use Arial Font.. With Heading Font Size 112, Sub – Heading 60 and Text as 30</a:t>
            </a:r>
          </a:p>
          <a:p>
            <a:r>
              <a:rPr lang="en-US"/>
              <a:t>The size of Poster is A1. which 59.4cm Width x 89.1 height</a:t>
            </a:r>
          </a:p>
          <a:p>
            <a:r>
              <a:rPr lang="en-US"/>
              <a:t>Please find the sample Poster and Make it in that manner</a:t>
            </a:r>
          </a:p>
          <a:p>
            <a:r>
              <a:rPr lang="en-US"/>
              <a:t>You can either use this ppt format or can use </a:t>
            </a:r>
            <a:r>
              <a:rPr lang="en-US" err="1"/>
              <a:t>indesign</a:t>
            </a:r>
            <a:r>
              <a:rPr lang="en-US"/>
              <a:t>/ photoshop/ illustrator or any software.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0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C0131B3DC4BB4BA5CF21E2B354E23F" ma:contentTypeVersion="9" ma:contentTypeDescription="Create a new document." ma:contentTypeScope="" ma:versionID="6f5b2a560b3e2676a614eedceb869218">
  <xsd:schema xmlns:xsd="http://www.w3.org/2001/XMLSchema" xmlns:xs="http://www.w3.org/2001/XMLSchema" xmlns:p="http://schemas.microsoft.com/office/2006/metadata/properties" xmlns:ns3="78d93744-f8f1-448e-829a-3581b06db2cb" xmlns:ns4="4f19a53e-4c95-4076-b5d4-d09eb2d69738" targetNamespace="http://schemas.microsoft.com/office/2006/metadata/properties" ma:root="true" ma:fieldsID="52a79dceee1e33dfb63b9eff2f79caef" ns3:_="" ns4:_="">
    <xsd:import namespace="78d93744-f8f1-448e-829a-3581b06db2cb"/>
    <xsd:import namespace="4f19a53e-4c95-4076-b5d4-d09eb2d697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93744-f8f1-448e-829a-3581b06db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9a53e-4c95-4076-b5d4-d09eb2d697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81665-5826-4DC2-AFD7-135A098D69C4}">
  <ds:schemaRefs>
    <ds:schemaRef ds:uri="4f19a53e-4c95-4076-b5d4-d09eb2d69738"/>
    <ds:schemaRef ds:uri="78d93744-f8f1-448e-829a-3581b06db2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1DC37A-98DB-48F3-9EBF-1C82888F3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988D8-55D3-4833-8FA3-7A5C30668260}">
  <ds:schemaRefs>
    <ds:schemaRef ds:uri="4f19a53e-4c95-4076-b5d4-d09eb2d69738"/>
    <ds:schemaRef ds:uri="78d93744-f8f1-448e-829a-3581b06db2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Note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revision>1</cp:revision>
  <dcterms:created xsi:type="dcterms:W3CDTF">2022-01-21T06:55:01Z</dcterms:created>
  <dcterms:modified xsi:type="dcterms:W3CDTF">2022-01-23T17:10:14Z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0x01010063C0131B3DC4BB4BA5CF21E2B354E23F</vt:lpwstr>
  </property>
</Properties>
</file>