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 id="2147483696" r:id="rId2"/>
  </p:sldMasterIdLst>
  <p:notesMasterIdLst>
    <p:notesMasterId r:id="rId11"/>
  </p:notesMasterIdLst>
  <p:sldIdLst>
    <p:sldId id="276" r:id="rId3"/>
    <p:sldId id="270" r:id="rId4"/>
    <p:sldId id="269" r:id="rId5"/>
    <p:sldId id="262" r:id="rId6"/>
    <p:sldId id="272" r:id="rId7"/>
    <p:sldId id="273" r:id="rId8"/>
    <p:sldId id="274" r:id="rId9"/>
    <p:sldId id="27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9CE9550-8691-4BA1-B145-CA77326066B7}" v="45" dt="2022-01-23T16:40:56.934"/>
    <p1510:client id="{1C11FC9A-C2AA-2142-FFF2-F68EA2D482D3}" v="131" dt="2022-01-23T08:43:38.812"/>
    <p1510:client id="{1D1D8EB4-D755-AE63-8FC6-4012EDD08977}" v="60" dt="2022-01-23T16:41:24.099"/>
    <p1510:client id="{1ED6A479-F688-C5C2-4D6D-2C28E0E4BDEF}" v="340" dt="2022-01-23T06:33:25.139"/>
    <p1510:client id="{289E0E73-C539-69CC-1ED5-4DFD25BA4A0B}" v="915" dt="2022-01-23T08:56:41.164"/>
    <p1510:client id="{3076A1FF-7972-4E6E-BD41-359E95D596C0}" v="48" dt="2022-01-23T09:12:46.213"/>
    <p1510:client id="{3DA9D3D8-D81F-D6DE-F3CD-D4657CAEEF86}" v="2" dt="2022-01-23T09:08:27.176"/>
    <p1510:client id="{5DDCF55C-38E7-C15D-1B22-83416E6E1F60}" v="238" dt="2022-01-23T07:42:19.724"/>
    <p1510:client id="{75A7E273-A373-ECC6-7809-36540430EEA7}" v="19" dt="2022-01-23T07:14:29.031"/>
    <p1510:client id="{7C0BAFA4-6D40-BDD3-DB3A-8F81E912E7FB}" v="3485" dt="2022-01-23T07:13:16.603"/>
    <p1510:client id="{819C751A-A85C-4611-B893-4E9F1CE9B6F2}" v="18" dt="2022-01-23T08:52:02.063"/>
    <p1510:client id="{8F8E1B30-60E8-525D-F049-093BFE847ABE}" v="5" dt="2022-01-23T14:52:13.103"/>
    <p1510:client id="{9B491718-860A-1245-6AF0-FD3CF4786A1B}" v="15" dt="2022-01-23T10:03:17.538"/>
    <p1510:client id="{9E0482EF-8C64-1033-73D8-DA04975890A4}" v="2" dt="2022-01-23T08:54:13.216"/>
    <p1510:client id="{AF5E3ECF-B7B0-3D4E-0BEB-296183AA63F4}" v="683" dt="2022-01-23T16:40:51.619"/>
    <p1510:client id="{D4E6FC10-1BEC-3F67-5162-68890C094126}" v="426" dt="2022-01-23T05:37:57.73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2E3DA7-6172-4A82-A831-19957368F06C}" type="datetimeFigureOut">
              <a:rPr lang="en-IN" smtClean="0"/>
              <a:t>23-01-2022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ADA420-090B-48BD-8F6F-4BE53F17711C}" type="slidenum">
              <a:rPr lang="en-IN" smtClean="0"/>
              <a:t>‹#›</a:t>
            </a:fld>
            <a:endParaRPr lang="en-IN"/>
          </a:p>
        </p:txBody>
      </p:sp>
    </p:spTree>
    <p:extLst>
      <p:ext uri="{BB962C8B-B14F-4D97-AF65-F5344CB8AC3E}">
        <p14:creationId xmlns:p14="http://schemas.microsoft.com/office/powerpoint/2010/main" val="8433172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D3F15BC-4AA1-41C4-8C26-91A7E3BB93D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899041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846CE7D5-CF57-46EF-B807-FDD0502418D4}" type="datetimeFigureOut">
              <a:rPr lang="en-US" smtClean="0"/>
              <a:t>1/23/2022</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30152093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0694890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846CE7D5-CF57-46EF-B807-FDD0502418D4}" type="datetimeFigureOut">
              <a:rPr lang="en-US" smtClean="0"/>
              <a:t>1/23/2022</a:t>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5245433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1/23/2022</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a:p>
        </p:txBody>
      </p:sp>
    </p:spTree>
    <p:extLst>
      <p:ext uri="{BB962C8B-B14F-4D97-AF65-F5344CB8AC3E}">
        <p14:creationId xmlns:p14="http://schemas.microsoft.com/office/powerpoint/2010/main" val="30540772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Content Placeholder 2"/>
          <p:cNvSpPr>
            <a:spLocks noGrp="1"/>
          </p:cNvSpPr>
          <p:nvPr>
            <p:ph idx="1"/>
          </p:nvPr>
        </p:nvSpPr>
        <p:spPr>
          <a:xfrm>
            <a:off x="581192" y="2180496"/>
            <a:ext cx="11029615" cy="36783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smtClean="0"/>
              <a:pPr/>
              <a:t>1/23/2022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5840338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1/23/2022</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a:p>
        </p:txBody>
      </p:sp>
    </p:spTree>
    <p:extLst>
      <p:ext uri="{BB962C8B-B14F-4D97-AF65-F5344CB8AC3E}">
        <p14:creationId xmlns:p14="http://schemas.microsoft.com/office/powerpoint/2010/main" val="17559742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61BEF0D-F0BB-DE4B-95CE-6DB70DBA9567}" type="datetimeFigureOut">
              <a:rPr lang="en-US" smtClean="0"/>
              <a:pPr/>
              <a:t>1/23/2022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6790716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smtClean="0"/>
              <a:pPr/>
              <a:t>1/23/2022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0165222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1/23/2022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p>
        </p:txBody>
      </p:sp>
    </p:spTree>
    <p:extLst>
      <p:ext uri="{BB962C8B-B14F-4D97-AF65-F5344CB8AC3E}">
        <p14:creationId xmlns:p14="http://schemas.microsoft.com/office/powerpoint/2010/main" val="354785701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1/23/2022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96103981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1/23/2022</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a:p>
        </p:txBody>
      </p:sp>
    </p:spTree>
    <p:extLst>
      <p:ext uri="{BB962C8B-B14F-4D97-AF65-F5344CB8AC3E}">
        <p14:creationId xmlns:p14="http://schemas.microsoft.com/office/powerpoint/2010/main" val="14967644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Content Placeholder 2"/>
          <p:cNvSpPr>
            <a:spLocks noGrp="1"/>
          </p:cNvSpPr>
          <p:nvPr>
            <p:ph idx="1"/>
          </p:nvPr>
        </p:nvSpPr>
        <p:spPr>
          <a:xfrm>
            <a:off x="581192" y="2180496"/>
            <a:ext cx="11029615" cy="36783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48061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73573911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smtClean="0"/>
              <a:pPr/>
              <a:t>1/23/2022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63633845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1/23/2022</a:t>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a:p>
        </p:txBody>
      </p:sp>
    </p:spTree>
    <p:extLst>
      <p:ext uri="{BB962C8B-B14F-4D97-AF65-F5344CB8AC3E}">
        <p14:creationId xmlns:p14="http://schemas.microsoft.com/office/powerpoint/2010/main" val="4565702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846CE7D5-CF57-46EF-B807-FDD0502418D4}" type="datetimeFigureOut">
              <a:rPr lang="en-US" smtClean="0"/>
              <a:t>1/23/2022</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40887513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1/23/2022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5996174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1/23/2022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108391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846CE7D5-CF57-46EF-B807-FDD0502418D4}" type="datetimeFigureOut">
              <a:rPr lang="en-US" smtClean="0"/>
              <a:t>1/23/2022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p>
        </p:txBody>
      </p:sp>
    </p:spTree>
    <p:extLst>
      <p:ext uri="{BB962C8B-B14F-4D97-AF65-F5344CB8AC3E}">
        <p14:creationId xmlns:p14="http://schemas.microsoft.com/office/powerpoint/2010/main" val="40238062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1/23/2022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3767582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846CE7D5-CF57-46EF-B807-FDD0502418D4}" type="datetimeFigureOut">
              <a:rPr lang="en-US" smtClean="0"/>
              <a:t>1/23/2022</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30718339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655478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846CE7D5-CF57-46EF-B807-FDD0502418D4}" type="datetimeFigureOut">
              <a:rPr lang="en-US" smtClean="0"/>
              <a:t>1/23/2022</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330EA680-D336-4FF7-8B7A-9848BB0A1C32}" type="slidenum">
              <a:rPr lang="en-US" smtClean="0"/>
              <a:t>‹#›</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428154843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1/23/2022</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552664800"/>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gi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7" name="Picture 6" descr="Digital Connection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grpSp>
        <p:nvGrpSpPr>
          <p:cNvPr id="17" name="Group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tangle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8" name="Title 7">
            <a:extLst>
              <a:ext uri="{FF2B5EF4-FFF2-40B4-BE49-F238E27FC236}">
                <a16:creationId xmlns:a16="http://schemas.microsoft.com/office/drawing/2014/main" id="{3FE28E9D-4F14-47BE-AAB9-F5CC446B39AA}"/>
              </a:ext>
            </a:extLst>
          </p:cNvPr>
          <p:cNvSpPr>
            <a:spLocks noGrp="1"/>
          </p:cNvSpPr>
          <p:nvPr>
            <p:ph type="ctrTitle"/>
          </p:nvPr>
        </p:nvSpPr>
        <p:spPr>
          <a:xfrm>
            <a:off x="581191" y="4519615"/>
            <a:ext cx="10993549" cy="1475013"/>
          </a:xfrm>
        </p:spPr>
        <p:txBody>
          <a:bodyPr/>
          <a:lstStyle/>
          <a:p>
            <a:pPr algn="ctr"/>
            <a:r>
              <a:rPr lang="en-US" b="1" i="1" u="sng">
                <a:solidFill>
                  <a:schemeClr val="bg1"/>
                </a:solidFill>
                <a:ea typeface="+mj-lt"/>
                <a:cs typeface="+mj-lt"/>
              </a:rPr>
              <a:t>Analyzing profiles of 2019 general election candidates </a:t>
            </a:r>
            <a:endParaRPr lang="en-US" b="1" i="1" u="sng">
              <a:solidFill>
                <a:schemeClr val="bg1"/>
              </a:solidFill>
            </a:endParaRPr>
          </a:p>
        </p:txBody>
      </p:sp>
      <p:sp>
        <p:nvSpPr>
          <p:cNvPr id="4" name="Subtitle 2">
            <a:extLst>
              <a:ext uri="{FF2B5EF4-FFF2-40B4-BE49-F238E27FC236}">
                <a16:creationId xmlns:a16="http://schemas.microsoft.com/office/drawing/2014/main" id="{A3F96E6B-D92B-4472-AF55-0740E48E64C3}"/>
              </a:ext>
            </a:extLst>
          </p:cNvPr>
          <p:cNvSpPr>
            <a:spLocks noGrp="1"/>
          </p:cNvSpPr>
          <p:nvPr>
            <p:ph type="subTitle" idx="1"/>
          </p:nvPr>
        </p:nvSpPr>
        <p:spPr>
          <a:xfrm>
            <a:off x="451741" y="1102700"/>
            <a:ext cx="3100917" cy="2640012"/>
          </a:xfrm>
        </p:spPr>
        <p:txBody>
          <a:bodyPr vert="horz" lIns="91440" tIns="45720" rIns="91440" bIns="45720" rtlCol="0" anchor="t">
            <a:normAutofit/>
          </a:bodyPr>
          <a:lstStyle/>
          <a:p>
            <a:r>
              <a:rPr lang="en-US" sz="3600" b="1" i="1" u="sng" cap="none">
                <a:solidFill>
                  <a:srgbClr val="FF0000"/>
                </a:solidFill>
                <a:latin typeface="Calibri"/>
                <a:cs typeface="Calibri"/>
              </a:rPr>
              <a:t>Team Phoenix-</a:t>
            </a:r>
            <a:endParaRPr lang="en-US" sz="3600" b="1" i="1" u="sng">
              <a:solidFill>
                <a:srgbClr val="FF0000"/>
              </a:solidFill>
              <a:latin typeface="Calibri"/>
              <a:cs typeface="Calibri"/>
            </a:endParaRPr>
          </a:p>
          <a:p>
            <a:r>
              <a:rPr lang="en-US" cap="none">
                <a:solidFill>
                  <a:schemeClr val="bg1"/>
                </a:solidFill>
                <a:latin typeface="Calibri"/>
                <a:ea typeface="+mn-lt"/>
                <a:cs typeface="+mn-lt"/>
              </a:rPr>
              <a:t>Namrta Mali </a:t>
            </a:r>
            <a:endParaRPr lang="en-US">
              <a:solidFill>
                <a:schemeClr val="bg1"/>
              </a:solidFill>
              <a:latin typeface="Calibri"/>
              <a:cs typeface="Calibri"/>
            </a:endParaRPr>
          </a:p>
          <a:p>
            <a:r>
              <a:rPr lang="en-US" cap="none">
                <a:solidFill>
                  <a:schemeClr val="bg1"/>
                </a:solidFill>
                <a:latin typeface="Calibri"/>
                <a:cs typeface="Calibri"/>
              </a:rPr>
              <a:t>Raveeraj Dhage </a:t>
            </a:r>
          </a:p>
          <a:p>
            <a:r>
              <a:rPr lang="en-US" cap="none">
                <a:solidFill>
                  <a:schemeClr val="bg1"/>
                </a:solidFill>
                <a:latin typeface="Calibri"/>
                <a:cs typeface="Calibri"/>
              </a:rPr>
              <a:t>Nikhil Bose </a:t>
            </a:r>
          </a:p>
          <a:p>
            <a:r>
              <a:rPr lang="en-US" cap="none">
                <a:solidFill>
                  <a:schemeClr val="bg1"/>
                </a:solidFill>
                <a:latin typeface="Calibri"/>
                <a:cs typeface="Calibri"/>
              </a:rPr>
              <a:t>Vidhisha Anchan </a:t>
            </a:r>
          </a:p>
          <a:p>
            <a:r>
              <a:rPr lang="en-US" cap="none">
                <a:solidFill>
                  <a:schemeClr val="bg1"/>
                </a:solidFill>
                <a:latin typeface="Calibri"/>
                <a:cs typeface="Calibri"/>
              </a:rPr>
              <a:t>Darshika Kapadia</a:t>
            </a:r>
          </a:p>
        </p:txBody>
      </p:sp>
      <p:pic>
        <p:nvPicPr>
          <p:cNvPr id="6" name="Picture 8">
            <a:extLst>
              <a:ext uri="{FF2B5EF4-FFF2-40B4-BE49-F238E27FC236}">
                <a16:creationId xmlns:a16="http://schemas.microsoft.com/office/drawing/2014/main" id="{71E1BE30-4C69-470D-8AEB-F7CA091BFC68}"/>
              </a:ext>
            </a:extLst>
          </p:cNvPr>
          <p:cNvPicPr>
            <a:picLocks noChangeAspect="1"/>
          </p:cNvPicPr>
          <p:nvPr/>
        </p:nvPicPr>
        <p:blipFill>
          <a:blip r:embed="rId4"/>
          <a:stretch>
            <a:fillRect/>
          </a:stretch>
        </p:blipFill>
        <p:spPr>
          <a:xfrm>
            <a:off x="8530501" y="1409668"/>
            <a:ext cx="3266239" cy="1938148"/>
          </a:xfrm>
          <a:prstGeom prst="rect">
            <a:avLst/>
          </a:prstGeom>
        </p:spPr>
      </p:pic>
    </p:spTree>
    <p:extLst>
      <p:ext uri="{BB962C8B-B14F-4D97-AF65-F5344CB8AC3E}">
        <p14:creationId xmlns:p14="http://schemas.microsoft.com/office/powerpoint/2010/main" val="14877007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8A8BB-F98A-4ACC-8E04-B7F0364F0862}"/>
              </a:ext>
            </a:extLst>
          </p:cNvPr>
          <p:cNvSpPr>
            <a:spLocks noGrp="1"/>
          </p:cNvSpPr>
          <p:nvPr>
            <p:ph type="title"/>
          </p:nvPr>
        </p:nvSpPr>
        <p:spPr>
          <a:xfrm>
            <a:off x="581192" y="871489"/>
            <a:ext cx="11029616" cy="1013800"/>
          </a:xfrm>
        </p:spPr>
        <p:txBody>
          <a:bodyPr/>
          <a:lstStyle/>
          <a:p>
            <a:pPr algn="ctr"/>
            <a:r>
              <a:rPr lang="en-US" sz="3200">
                <a:latin typeface="Calibri"/>
                <a:cs typeface="Calibri"/>
              </a:rPr>
              <a:t>Problem statement</a:t>
            </a:r>
            <a:endParaRPr lang="en-US" sz="3200">
              <a:latin typeface="Calibri"/>
              <a:ea typeface="+mj-lt"/>
              <a:cs typeface="+mj-lt"/>
            </a:endParaRPr>
          </a:p>
          <a:p>
            <a:pPr algn="ctr"/>
            <a:endParaRPr lang="en-US" sz="3200">
              <a:latin typeface="Calibri"/>
              <a:cs typeface="Calibri"/>
            </a:endParaRPr>
          </a:p>
        </p:txBody>
      </p:sp>
      <p:sp>
        <p:nvSpPr>
          <p:cNvPr id="3" name="Content Placeholder 2">
            <a:extLst>
              <a:ext uri="{FF2B5EF4-FFF2-40B4-BE49-F238E27FC236}">
                <a16:creationId xmlns:a16="http://schemas.microsoft.com/office/drawing/2014/main" id="{48587B06-6F45-4CB7-A080-6B6516D18A96}"/>
              </a:ext>
            </a:extLst>
          </p:cNvPr>
          <p:cNvSpPr>
            <a:spLocks noGrp="1"/>
          </p:cNvSpPr>
          <p:nvPr>
            <p:ph idx="1"/>
          </p:nvPr>
        </p:nvSpPr>
        <p:spPr>
          <a:xfrm>
            <a:off x="581192" y="2159329"/>
            <a:ext cx="11029615" cy="4366219"/>
          </a:xfrm>
        </p:spPr>
        <p:txBody>
          <a:bodyPr/>
          <a:lstStyle/>
          <a:p>
            <a:pPr marL="342900" indent="-342900">
              <a:spcBef>
                <a:spcPts val="0"/>
              </a:spcBef>
              <a:spcAft>
                <a:spcPts val="0"/>
              </a:spcAft>
              <a:buAutoNum type="arabicPeriod"/>
            </a:pPr>
            <a:r>
              <a:rPr lang="en-US" sz="2800">
                <a:latin typeface="Calibri"/>
                <a:cs typeface="Calibri"/>
              </a:rPr>
              <a:t>What factors should be considered while examining a candidate's profile? </a:t>
            </a:r>
            <a:endParaRPr lang="en-US" sz="2800">
              <a:ea typeface="+mn-lt"/>
              <a:cs typeface="+mn-lt"/>
            </a:endParaRPr>
          </a:p>
          <a:p>
            <a:pPr marL="342900" indent="-342900">
              <a:spcBef>
                <a:spcPts val="0"/>
              </a:spcBef>
              <a:spcAft>
                <a:spcPts val="0"/>
              </a:spcAft>
              <a:buAutoNum type="arabicPeriod"/>
            </a:pPr>
            <a:r>
              <a:rPr lang="en-US" sz="2800">
                <a:latin typeface="Calibri"/>
                <a:cs typeface="Calibri"/>
              </a:rPr>
              <a:t>How are the number of election candidates distributed between states, as well as the gender ratio? </a:t>
            </a:r>
            <a:endParaRPr lang="en-US" sz="2800">
              <a:ea typeface="+mn-lt"/>
              <a:cs typeface="+mn-lt"/>
            </a:endParaRPr>
          </a:p>
          <a:p>
            <a:pPr marL="342900" indent="-342900">
              <a:spcBef>
                <a:spcPts val="0"/>
              </a:spcBef>
              <a:spcAft>
                <a:spcPts val="0"/>
              </a:spcAft>
              <a:buAutoNum type="arabicPeriod"/>
            </a:pPr>
            <a:r>
              <a:rPr lang="en-US" sz="2800">
                <a:latin typeface="Calibri"/>
                <a:cs typeface="Calibri"/>
              </a:rPr>
              <a:t>What is the distribution of criminal cases between states and how does it relate to their candidate profile? </a:t>
            </a:r>
            <a:endParaRPr lang="en-US" sz="2800">
              <a:ea typeface="+mn-lt"/>
              <a:cs typeface="+mn-lt"/>
            </a:endParaRPr>
          </a:p>
          <a:p>
            <a:pPr marL="342900" indent="-342900">
              <a:spcBef>
                <a:spcPts val="0"/>
              </a:spcBef>
              <a:spcAft>
                <a:spcPts val="0"/>
              </a:spcAft>
              <a:buAutoNum type="arabicPeriod"/>
            </a:pPr>
            <a:r>
              <a:rPr lang="en-US" sz="2800">
                <a:latin typeface="Calibri"/>
                <a:cs typeface="Calibri"/>
              </a:rPr>
              <a:t>What is the age distribution of election candidates across each party, as well as the distribution of voters by category?</a:t>
            </a:r>
            <a:endParaRPr lang="en-US" sz="2800">
              <a:ea typeface="+mn-lt"/>
              <a:cs typeface="+mn-lt"/>
            </a:endParaRPr>
          </a:p>
          <a:p>
            <a:pPr marL="305435" indent="-305435"/>
            <a:endParaRPr lang="en-US" sz="2800"/>
          </a:p>
        </p:txBody>
      </p:sp>
    </p:spTree>
    <p:extLst>
      <p:ext uri="{BB962C8B-B14F-4D97-AF65-F5344CB8AC3E}">
        <p14:creationId xmlns:p14="http://schemas.microsoft.com/office/powerpoint/2010/main" val="20049706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9F348-AD32-4B61-AE16-318356BE3B98}"/>
              </a:ext>
            </a:extLst>
          </p:cNvPr>
          <p:cNvSpPr>
            <a:spLocks noGrp="1"/>
          </p:cNvSpPr>
          <p:nvPr>
            <p:ph type="title"/>
          </p:nvPr>
        </p:nvSpPr>
        <p:spPr>
          <a:xfrm>
            <a:off x="581192" y="659822"/>
            <a:ext cx="11029616" cy="1013800"/>
          </a:xfrm>
        </p:spPr>
        <p:txBody>
          <a:bodyPr/>
          <a:lstStyle/>
          <a:p>
            <a:pPr algn="ctr"/>
            <a:r>
              <a:rPr lang="en-US" sz="3600">
                <a:latin typeface="Calibri"/>
                <a:cs typeface="Calibri"/>
              </a:rPr>
              <a:t>Solution overview </a:t>
            </a:r>
            <a:endParaRPr lang="en-US"/>
          </a:p>
        </p:txBody>
      </p:sp>
      <p:sp>
        <p:nvSpPr>
          <p:cNvPr id="3" name="Content Placeholder 2">
            <a:extLst>
              <a:ext uri="{FF2B5EF4-FFF2-40B4-BE49-F238E27FC236}">
                <a16:creationId xmlns:a16="http://schemas.microsoft.com/office/drawing/2014/main" id="{CD91FB29-0701-4EFB-B801-2B3F80A3B089}"/>
              </a:ext>
            </a:extLst>
          </p:cNvPr>
          <p:cNvSpPr>
            <a:spLocks noGrp="1"/>
          </p:cNvSpPr>
          <p:nvPr>
            <p:ph idx="1"/>
          </p:nvPr>
        </p:nvSpPr>
        <p:spPr>
          <a:xfrm>
            <a:off x="623525" y="2270733"/>
            <a:ext cx="11029615" cy="3969066"/>
          </a:xfrm>
        </p:spPr>
        <p:txBody>
          <a:bodyPr vert="horz" lIns="91440" tIns="45720" rIns="91440" bIns="45720" rtlCol="0" anchor="ctr">
            <a:noAutofit/>
          </a:bodyPr>
          <a:lstStyle/>
          <a:p>
            <a:pPr marL="305435" indent="-305435">
              <a:buFont typeface="Wingdings" panose="05020102010507070707" pitchFamily="18" charset="2"/>
              <a:buChar char="v"/>
            </a:pPr>
            <a:r>
              <a:rPr lang="en-US" sz="2800">
                <a:latin typeface="Calibri"/>
                <a:cs typeface="Calibri"/>
              </a:rPr>
              <a:t>We analyzed the profile of general election candidates based on </a:t>
            </a:r>
            <a:r>
              <a:rPr lang="en-US" sz="2800">
                <a:solidFill>
                  <a:schemeClr val="tx1"/>
                </a:solidFill>
                <a:latin typeface="Calibri"/>
                <a:cs typeface="Calibri"/>
              </a:rPr>
              <a:t>their state, gender,  age, education and criminal history.  </a:t>
            </a:r>
            <a:endParaRPr lang="en-US">
              <a:solidFill>
                <a:schemeClr val="tx1"/>
              </a:solidFill>
            </a:endParaRPr>
          </a:p>
          <a:p>
            <a:pPr marL="305435" indent="-305435">
              <a:buFont typeface="Wingdings" panose="05020102010507070707" pitchFamily="18" charset="2"/>
              <a:buChar char="v"/>
            </a:pPr>
            <a:r>
              <a:rPr lang="en-US" sz="2800">
                <a:solidFill>
                  <a:schemeClr val="tx1"/>
                </a:solidFill>
                <a:latin typeface="Calibri"/>
                <a:cs typeface="Calibri"/>
              </a:rPr>
              <a:t>We correlated the parameters of gender and age of the election candidates to understand the highest and lowest variables.</a:t>
            </a:r>
          </a:p>
          <a:p>
            <a:pPr marL="305435" indent="-305435">
              <a:buFont typeface="Wingdings" panose="05020102010507070707" pitchFamily="18" charset="2"/>
              <a:buChar char="v"/>
            </a:pPr>
            <a:r>
              <a:rPr lang="en-US" sz="2800">
                <a:solidFill>
                  <a:schemeClr val="tx1"/>
                </a:solidFill>
                <a:latin typeface="Calibri"/>
                <a:cs typeface="Calibri"/>
              </a:rPr>
              <a:t>After correlating all the parameters, we derived conclusions based on the resulting graphs. Also, with the help of multi-dimensional graphs we got insightful solutions.</a:t>
            </a:r>
            <a:br>
              <a:rPr lang="en-US" sz="2000">
                <a:latin typeface="Calibri"/>
                <a:cs typeface="Calibri"/>
              </a:rPr>
            </a:br>
            <a:br>
              <a:rPr lang="en-US" sz="2000">
                <a:latin typeface="Calibri"/>
                <a:cs typeface="Calibri"/>
              </a:rPr>
            </a:br>
            <a:br>
              <a:rPr lang="en-US" sz="2000">
                <a:latin typeface="Calibri"/>
                <a:cs typeface="Calibri"/>
              </a:rPr>
            </a:br>
            <a:endParaRPr lang="en-US" sz="2000">
              <a:solidFill>
                <a:schemeClr val="tx1"/>
              </a:solidFill>
              <a:latin typeface="Calibri"/>
              <a:cs typeface="Calibri"/>
            </a:endParaRPr>
          </a:p>
        </p:txBody>
      </p:sp>
    </p:spTree>
    <p:extLst>
      <p:ext uri="{BB962C8B-B14F-4D97-AF65-F5344CB8AC3E}">
        <p14:creationId xmlns:p14="http://schemas.microsoft.com/office/powerpoint/2010/main" val="27213810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B4A2BF5F-226E-4A56-83E6-D69B1FB37804}"/>
              </a:ext>
            </a:extLst>
          </p:cNvPr>
          <p:cNvSpPr>
            <a:spLocks noGrp="1"/>
          </p:cNvSpPr>
          <p:nvPr>
            <p:ph type="title"/>
          </p:nvPr>
        </p:nvSpPr>
        <p:spPr>
          <a:xfrm>
            <a:off x="469133" y="714607"/>
            <a:ext cx="11029616" cy="845712"/>
          </a:xfrm>
        </p:spPr>
        <p:txBody>
          <a:bodyPr>
            <a:normAutofit/>
          </a:bodyPr>
          <a:lstStyle/>
          <a:p>
            <a:pPr algn="ctr"/>
            <a:r>
              <a:rPr lang="en-US" sz="3600">
                <a:latin typeface="Calibri"/>
                <a:cs typeface="Calibri"/>
              </a:rPr>
              <a:t>Detailed working</a:t>
            </a:r>
            <a:endParaRPr lang="en-US" sz="3600"/>
          </a:p>
        </p:txBody>
      </p:sp>
      <p:pic>
        <p:nvPicPr>
          <p:cNvPr id="4" name="Picture 4" descr="Chart, pie chart&#10;&#10;Description automatically generated">
            <a:extLst>
              <a:ext uri="{FF2B5EF4-FFF2-40B4-BE49-F238E27FC236}">
                <a16:creationId xmlns:a16="http://schemas.microsoft.com/office/drawing/2014/main" id="{31004A8A-44F4-4395-9A6F-641750D3E23F}"/>
              </a:ext>
            </a:extLst>
          </p:cNvPr>
          <p:cNvPicPr>
            <a:picLocks noGrp="1" noChangeAspect="1"/>
          </p:cNvPicPr>
          <p:nvPr>
            <p:ph idx="1"/>
          </p:nvPr>
        </p:nvPicPr>
        <p:blipFill rotWithShape="1">
          <a:blip r:embed="rId2"/>
          <a:srcRect l="61141" t="3766" r="7744" b="11046"/>
          <a:stretch/>
        </p:blipFill>
        <p:spPr>
          <a:xfrm>
            <a:off x="3743357" y="1818998"/>
            <a:ext cx="2274574" cy="2263087"/>
          </a:xfrm>
          <a:prstGeom prst="ellipse">
            <a:avLst/>
          </a:prstGeom>
        </p:spPr>
      </p:pic>
      <p:pic>
        <p:nvPicPr>
          <p:cNvPr id="5" name="Picture 5" descr="Chart, bar chart&#10;&#10;Description automatically generated">
            <a:extLst>
              <a:ext uri="{FF2B5EF4-FFF2-40B4-BE49-F238E27FC236}">
                <a16:creationId xmlns:a16="http://schemas.microsoft.com/office/drawing/2014/main" id="{45747E96-A35A-40AD-B35F-6BA0F244747F}"/>
              </a:ext>
            </a:extLst>
          </p:cNvPr>
          <p:cNvPicPr>
            <a:picLocks noChangeAspect="1"/>
          </p:cNvPicPr>
          <p:nvPr/>
        </p:nvPicPr>
        <p:blipFill rotWithShape="1">
          <a:blip r:embed="rId3"/>
          <a:srcRect l="3963" r="1578" b="3793"/>
          <a:stretch/>
        </p:blipFill>
        <p:spPr>
          <a:xfrm>
            <a:off x="5665975" y="3935742"/>
            <a:ext cx="6567876" cy="2926149"/>
          </a:xfrm>
          <a:prstGeom prst="rect">
            <a:avLst/>
          </a:prstGeom>
        </p:spPr>
      </p:pic>
      <p:sp>
        <p:nvSpPr>
          <p:cNvPr id="2" name="TextBox 1">
            <a:extLst>
              <a:ext uri="{FF2B5EF4-FFF2-40B4-BE49-F238E27FC236}">
                <a16:creationId xmlns:a16="http://schemas.microsoft.com/office/drawing/2014/main" id="{40ABA37A-3516-40EB-834A-46E38BA5C920}"/>
              </a:ext>
            </a:extLst>
          </p:cNvPr>
          <p:cNvSpPr txBox="1"/>
          <p:nvPr/>
        </p:nvSpPr>
        <p:spPr>
          <a:xfrm>
            <a:off x="-13846" y="1726486"/>
            <a:ext cx="1991784"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a:t>Male </a:t>
            </a:r>
            <a:endParaRPr lang="en-US" sz="1400" b="1">
              <a:cs typeface="Calibri"/>
            </a:endParaRPr>
          </a:p>
          <a:p>
            <a:r>
              <a:rPr lang="en-US" sz="1400" b="1"/>
              <a:t>candidates </a:t>
            </a:r>
            <a:endParaRPr lang="en-US" sz="1400" b="1">
              <a:cs typeface="Calibri"/>
            </a:endParaRPr>
          </a:p>
          <a:p>
            <a:endParaRPr lang="en-US" sz="1400" b="1">
              <a:cs typeface="Calibri"/>
            </a:endParaRPr>
          </a:p>
        </p:txBody>
      </p:sp>
      <p:sp>
        <p:nvSpPr>
          <p:cNvPr id="6" name="TextBox 5">
            <a:extLst>
              <a:ext uri="{FF2B5EF4-FFF2-40B4-BE49-F238E27FC236}">
                <a16:creationId xmlns:a16="http://schemas.microsoft.com/office/drawing/2014/main" id="{8C5ADC8A-816D-435B-B278-2384DEC7F0F9}"/>
              </a:ext>
            </a:extLst>
          </p:cNvPr>
          <p:cNvSpPr txBox="1"/>
          <p:nvPr/>
        </p:nvSpPr>
        <p:spPr>
          <a:xfrm>
            <a:off x="3126874" y="1813984"/>
            <a:ext cx="1309996"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a:t>Winning Male </a:t>
            </a:r>
            <a:endParaRPr lang="en-US" sz="1400" b="1">
              <a:cs typeface="Calibri"/>
            </a:endParaRPr>
          </a:p>
          <a:p>
            <a:r>
              <a:rPr lang="en-US" sz="1400" b="1"/>
              <a:t>candidates </a:t>
            </a:r>
            <a:endParaRPr lang="en-US" sz="1400" b="1">
              <a:cs typeface="Calibri"/>
            </a:endParaRPr>
          </a:p>
          <a:p>
            <a:endParaRPr lang="en-US" sz="1400" b="1">
              <a:cs typeface="Calibri"/>
            </a:endParaRPr>
          </a:p>
        </p:txBody>
      </p:sp>
      <p:sp>
        <p:nvSpPr>
          <p:cNvPr id="7" name="TextBox 6">
            <a:extLst>
              <a:ext uri="{FF2B5EF4-FFF2-40B4-BE49-F238E27FC236}">
                <a16:creationId xmlns:a16="http://schemas.microsoft.com/office/drawing/2014/main" id="{A41B0892-5542-4155-B9E8-BEA6BA66714C}"/>
              </a:ext>
            </a:extLst>
          </p:cNvPr>
          <p:cNvSpPr txBox="1"/>
          <p:nvPr/>
        </p:nvSpPr>
        <p:spPr>
          <a:xfrm>
            <a:off x="5925386" y="3203027"/>
            <a:ext cx="1991784"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a:t>Winning Female </a:t>
            </a:r>
            <a:endParaRPr lang="en-US" sz="1400" b="1">
              <a:cs typeface="Calibri"/>
            </a:endParaRPr>
          </a:p>
          <a:p>
            <a:r>
              <a:rPr lang="en-US" sz="1400" b="1"/>
              <a:t>candidates </a:t>
            </a:r>
            <a:endParaRPr lang="en-US" sz="1400" b="1">
              <a:cs typeface="Calibri"/>
            </a:endParaRPr>
          </a:p>
          <a:p>
            <a:endParaRPr lang="en-US" sz="1400" b="1">
              <a:cs typeface="Calibri"/>
            </a:endParaRPr>
          </a:p>
        </p:txBody>
      </p:sp>
      <p:sp>
        <p:nvSpPr>
          <p:cNvPr id="8" name="TextBox 7">
            <a:extLst>
              <a:ext uri="{FF2B5EF4-FFF2-40B4-BE49-F238E27FC236}">
                <a16:creationId xmlns:a16="http://schemas.microsoft.com/office/drawing/2014/main" id="{966AED50-C996-43C3-AE03-4A496EADEB2D}"/>
              </a:ext>
            </a:extLst>
          </p:cNvPr>
          <p:cNvSpPr txBox="1"/>
          <p:nvPr/>
        </p:nvSpPr>
        <p:spPr>
          <a:xfrm>
            <a:off x="2786752" y="3151403"/>
            <a:ext cx="1991784"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a:t>Female </a:t>
            </a:r>
            <a:endParaRPr lang="en-US" sz="1400" b="1">
              <a:cs typeface="Calibri"/>
            </a:endParaRPr>
          </a:p>
          <a:p>
            <a:r>
              <a:rPr lang="en-US" sz="1400" b="1"/>
              <a:t>candidates </a:t>
            </a:r>
            <a:endParaRPr lang="en-US" sz="1400" b="1">
              <a:cs typeface="Calibri"/>
            </a:endParaRPr>
          </a:p>
          <a:p>
            <a:endParaRPr lang="en-US" sz="1400" b="1">
              <a:cs typeface="Calibri"/>
            </a:endParaRPr>
          </a:p>
        </p:txBody>
      </p:sp>
      <p:pic>
        <p:nvPicPr>
          <p:cNvPr id="1026" name="Picture 2">
            <a:extLst>
              <a:ext uri="{FF2B5EF4-FFF2-40B4-BE49-F238E27FC236}">
                <a16:creationId xmlns:a16="http://schemas.microsoft.com/office/drawing/2014/main" id="{2AEF1BE5-31AD-4480-9150-55CEA38819F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4811" t="3729" r="63397" b="1189"/>
          <a:stretch/>
        </p:blipFill>
        <p:spPr bwMode="auto">
          <a:xfrm>
            <a:off x="467657" y="1823451"/>
            <a:ext cx="2339179" cy="2336033"/>
          </a:xfrm>
          <a:prstGeom prst="ellipse">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D907925E-5F44-45D9-ADEC-73FDCE1861ED}"/>
              </a:ext>
            </a:extLst>
          </p:cNvPr>
          <p:cNvSpPr txBox="1"/>
          <p:nvPr/>
        </p:nvSpPr>
        <p:spPr>
          <a:xfrm>
            <a:off x="303910" y="4392419"/>
            <a:ext cx="5151184" cy="245605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90000"/>
              </a:lnSpc>
              <a:spcBef>
                <a:spcPts val="1000"/>
              </a:spcBef>
            </a:pPr>
            <a:r>
              <a:rPr lang="en-US" sz="2400">
                <a:ea typeface="+mn-lt"/>
                <a:cs typeface="+mn-lt"/>
              </a:rPr>
              <a:t>Uttar Pradesh has the most candidates who have received the most votes, followed by West Bengal and Maharashtra. As a result, penetration is greater in these states. While Jharkhand has the lowest number.</a:t>
            </a:r>
            <a:endParaRPr lang="en-US">
              <a:ea typeface="+mn-lt"/>
              <a:cs typeface="+mn-lt"/>
            </a:endParaRPr>
          </a:p>
          <a:p>
            <a:pPr algn="l"/>
            <a:endParaRPr lang="en-US" sz="2400">
              <a:cs typeface="Calibri"/>
            </a:endParaRPr>
          </a:p>
        </p:txBody>
      </p:sp>
      <p:sp>
        <p:nvSpPr>
          <p:cNvPr id="10" name="TextBox 9">
            <a:extLst>
              <a:ext uri="{FF2B5EF4-FFF2-40B4-BE49-F238E27FC236}">
                <a16:creationId xmlns:a16="http://schemas.microsoft.com/office/drawing/2014/main" id="{6FBFCA30-0CA5-48CF-B2A5-1179C33C39D8}"/>
              </a:ext>
            </a:extLst>
          </p:cNvPr>
          <p:cNvSpPr txBox="1"/>
          <p:nvPr/>
        </p:nvSpPr>
        <p:spPr>
          <a:xfrm>
            <a:off x="7492775" y="1813427"/>
            <a:ext cx="4584699" cy="22149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90000"/>
              </a:lnSpc>
              <a:spcBef>
                <a:spcPts val="1000"/>
              </a:spcBef>
            </a:pPr>
            <a:r>
              <a:rPr lang="en-US" sz="2400" dirty="0">
                <a:ea typeface="+mn-lt"/>
                <a:cs typeface="+mn-lt"/>
              </a:rPr>
              <a:t>Male election candidates outnumbered female candidates by wide margin. While the proportion of female candidates winning elections is higher.</a:t>
            </a:r>
            <a:endParaRPr lang="en-US" dirty="0">
              <a:ea typeface="+mn-lt"/>
              <a:cs typeface="+mn-lt"/>
            </a:endParaRPr>
          </a:p>
          <a:p>
            <a:pPr>
              <a:lnSpc>
                <a:spcPct val="90000"/>
              </a:lnSpc>
              <a:spcBef>
                <a:spcPts val="1000"/>
              </a:spcBef>
            </a:pPr>
            <a:endParaRPr lang="en-US" sz="2400">
              <a:cs typeface="Calibri"/>
            </a:endParaRPr>
          </a:p>
        </p:txBody>
      </p:sp>
      <p:sp>
        <p:nvSpPr>
          <p:cNvPr id="9" name="TextBox 8">
            <a:extLst>
              <a:ext uri="{FF2B5EF4-FFF2-40B4-BE49-F238E27FC236}">
                <a16:creationId xmlns:a16="http://schemas.microsoft.com/office/drawing/2014/main" id="{1D030ED4-9ED6-40E9-A125-68FB13DB48A3}"/>
              </a:ext>
            </a:extLst>
          </p:cNvPr>
          <p:cNvSpPr txBox="1"/>
          <p:nvPr/>
        </p:nvSpPr>
        <p:spPr>
          <a:xfrm>
            <a:off x="3863807" y="2767597"/>
            <a:ext cx="917299" cy="338554"/>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600"/>
              <a:t>86.67%</a:t>
            </a:r>
            <a:endParaRPr lang="en-US" sz="1600">
              <a:cs typeface="Calibri"/>
            </a:endParaRPr>
          </a:p>
        </p:txBody>
      </p:sp>
      <p:sp>
        <p:nvSpPr>
          <p:cNvPr id="11" name="TextBox 10">
            <a:extLst>
              <a:ext uri="{FF2B5EF4-FFF2-40B4-BE49-F238E27FC236}">
                <a16:creationId xmlns:a16="http://schemas.microsoft.com/office/drawing/2014/main" id="{6207B51D-92D2-4305-AA39-C03CF59F8919}"/>
              </a:ext>
            </a:extLst>
          </p:cNvPr>
          <p:cNvSpPr txBox="1"/>
          <p:nvPr/>
        </p:nvSpPr>
        <p:spPr>
          <a:xfrm>
            <a:off x="5187559" y="3045827"/>
            <a:ext cx="790297"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a:t>14.23%</a:t>
            </a:r>
            <a:endParaRPr lang="en-US" sz="1400">
              <a:cs typeface="Calibri"/>
            </a:endParaRPr>
          </a:p>
        </p:txBody>
      </p:sp>
      <p:sp>
        <p:nvSpPr>
          <p:cNvPr id="12" name="TextBox 11">
            <a:extLst>
              <a:ext uri="{FF2B5EF4-FFF2-40B4-BE49-F238E27FC236}">
                <a16:creationId xmlns:a16="http://schemas.microsoft.com/office/drawing/2014/main" id="{EFD3F85F-8E16-48C8-8BD7-698CEA210387}"/>
              </a:ext>
            </a:extLst>
          </p:cNvPr>
          <p:cNvSpPr txBox="1"/>
          <p:nvPr/>
        </p:nvSpPr>
        <p:spPr>
          <a:xfrm>
            <a:off x="1971620" y="3042207"/>
            <a:ext cx="818149"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600"/>
              <a:t>12.90%</a:t>
            </a:r>
            <a:endParaRPr lang="en-US" sz="1600">
              <a:cs typeface="Calibri"/>
            </a:endParaRPr>
          </a:p>
        </p:txBody>
      </p:sp>
      <p:sp>
        <p:nvSpPr>
          <p:cNvPr id="13" name="TextBox 12">
            <a:extLst>
              <a:ext uri="{FF2B5EF4-FFF2-40B4-BE49-F238E27FC236}">
                <a16:creationId xmlns:a16="http://schemas.microsoft.com/office/drawing/2014/main" id="{97B8DC82-87E6-4AC5-A038-DEA4597045F9}"/>
              </a:ext>
            </a:extLst>
          </p:cNvPr>
          <p:cNvSpPr txBox="1"/>
          <p:nvPr/>
        </p:nvSpPr>
        <p:spPr>
          <a:xfrm>
            <a:off x="709697" y="2650902"/>
            <a:ext cx="851569"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600"/>
              <a:t>88.00%</a:t>
            </a:r>
            <a:endParaRPr lang="en-US" sz="1600">
              <a:cs typeface="Calibri"/>
            </a:endParaRPr>
          </a:p>
        </p:txBody>
      </p:sp>
    </p:spTree>
    <p:extLst>
      <p:ext uri="{BB962C8B-B14F-4D97-AF65-F5344CB8AC3E}">
        <p14:creationId xmlns:p14="http://schemas.microsoft.com/office/powerpoint/2010/main" val="27719972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4" descr="Chart, bar chart&#10;&#10;Description automatically generated">
            <a:extLst>
              <a:ext uri="{FF2B5EF4-FFF2-40B4-BE49-F238E27FC236}">
                <a16:creationId xmlns:a16="http://schemas.microsoft.com/office/drawing/2014/main" id="{D2F4772E-215D-4646-BCD6-CFDF19F64C68}"/>
              </a:ext>
            </a:extLst>
          </p:cNvPr>
          <p:cNvPicPr>
            <a:picLocks noChangeAspect="1"/>
          </p:cNvPicPr>
          <p:nvPr/>
        </p:nvPicPr>
        <p:blipFill>
          <a:blip r:embed="rId2"/>
          <a:stretch>
            <a:fillRect/>
          </a:stretch>
        </p:blipFill>
        <p:spPr>
          <a:xfrm>
            <a:off x="56896" y="3093953"/>
            <a:ext cx="5696458" cy="3705755"/>
          </a:xfrm>
          <a:prstGeom prst="rect">
            <a:avLst/>
          </a:prstGeom>
        </p:spPr>
      </p:pic>
      <p:sp>
        <p:nvSpPr>
          <p:cNvPr id="10" name="TextBox 9">
            <a:extLst>
              <a:ext uri="{FF2B5EF4-FFF2-40B4-BE49-F238E27FC236}">
                <a16:creationId xmlns:a16="http://schemas.microsoft.com/office/drawing/2014/main" id="{40437D81-0F4A-477D-BE6A-B5A28FFB5DFB}"/>
              </a:ext>
            </a:extLst>
          </p:cNvPr>
          <p:cNvSpPr txBox="1"/>
          <p:nvPr/>
        </p:nvSpPr>
        <p:spPr>
          <a:xfrm>
            <a:off x="8264638" y="528156"/>
            <a:ext cx="3392223"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latin typeface="Calibri"/>
                <a:cs typeface="Calibri"/>
              </a:rPr>
              <a:t>The inference from correlation between criminal cases and education shows that criminal cases are highest among graduates.</a:t>
            </a:r>
          </a:p>
        </p:txBody>
      </p:sp>
      <p:pic>
        <p:nvPicPr>
          <p:cNvPr id="5" name="Picture 4" descr="Map&#10;&#10;Description automatically generated">
            <a:extLst>
              <a:ext uri="{FF2B5EF4-FFF2-40B4-BE49-F238E27FC236}">
                <a16:creationId xmlns:a16="http://schemas.microsoft.com/office/drawing/2014/main" id="{9447D105-1C33-4DDA-A3F0-B4332652D013}"/>
              </a:ext>
            </a:extLst>
          </p:cNvPr>
          <p:cNvPicPr>
            <a:picLocks noChangeAspect="1"/>
          </p:cNvPicPr>
          <p:nvPr/>
        </p:nvPicPr>
        <p:blipFill rotWithShape="1">
          <a:blip r:embed="rId3"/>
          <a:srcRect l="8722" t="2432" b="2960"/>
          <a:stretch/>
        </p:blipFill>
        <p:spPr>
          <a:xfrm>
            <a:off x="5384861" y="3156963"/>
            <a:ext cx="4220918" cy="3698584"/>
          </a:xfrm>
          <a:prstGeom prst="rect">
            <a:avLst/>
          </a:prstGeom>
        </p:spPr>
      </p:pic>
      <p:sp>
        <p:nvSpPr>
          <p:cNvPr id="9" name="TextBox 8">
            <a:extLst>
              <a:ext uri="{FF2B5EF4-FFF2-40B4-BE49-F238E27FC236}">
                <a16:creationId xmlns:a16="http://schemas.microsoft.com/office/drawing/2014/main" id="{713AEAD6-F890-40FE-A189-7CFBB3E8E7D2}"/>
              </a:ext>
            </a:extLst>
          </p:cNvPr>
          <p:cNvSpPr txBox="1"/>
          <p:nvPr/>
        </p:nvSpPr>
        <p:spPr>
          <a:xfrm>
            <a:off x="9284373" y="2948628"/>
            <a:ext cx="2764694" cy="37856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latin typeface="Calibri"/>
                <a:cs typeface="Calibri"/>
              </a:rPr>
              <a:t>The Number of Criminal cases are highest in Kerala followed by U.P. The candidates  under 55 years have a lower criminal record than the candidates under 54 years. </a:t>
            </a:r>
          </a:p>
        </p:txBody>
      </p:sp>
      <p:pic>
        <p:nvPicPr>
          <p:cNvPr id="2" name="Picture 3" descr="Chart, box and whisker chart&#10;&#10;Description automatically generated">
            <a:extLst>
              <a:ext uri="{FF2B5EF4-FFF2-40B4-BE49-F238E27FC236}">
                <a16:creationId xmlns:a16="http://schemas.microsoft.com/office/drawing/2014/main" id="{E8F3E3F7-A9C9-4E5E-B933-6D51AA42A5E9}"/>
              </a:ext>
            </a:extLst>
          </p:cNvPr>
          <p:cNvPicPr>
            <a:picLocks noChangeAspect="1"/>
          </p:cNvPicPr>
          <p:nvPr/>
        </p:nvPicPr>
        <p:blipFill rotWithShape="1">
          <a:blip r:embed="rId4"/>
          <a:srcRect t="-353" r="7357" b="427"/>
          <a:stretch/>
        </p:blipFill>
        <p:spPr>
          <a:xfrm>
            <a:off x="681566" y="572675"/>
            <a:ext cx="7198631" cy="2465412"/>
          </a:xfrm>
          <a:prstGeom prst="rect">
            <a:avLst/>
          </a:prstGeom>
        </p:spPr>
      </p:pic>
    </p:spTree>
    <p:extLst>
      <p:ext uri="{BB962C8B-B14F-4D97-AF65-F5344CB8AC3E}">
        <p14:creationId xmlns:p14="http://schemas.microsoft.com/office/powerpoint/2010/main" val="34636308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4" descr="Chart, bar chart&#10;&#10;Description automatically generated">
            <a:extLst>
              <a:ext uri="{FF2B5EF4-FFF2-40B4-BE49-F238E27FC236}">
                <a16:creationId xmlns:a16="http://schemas.microsoft.com/office/drawing/2014/main" id="{F229926A-75FC-45F2-BBF2-A57B5BD63A11}"/>
              </a:ext>
            </a:extLst>
          </p:cNvPr>
          <p:cNvPicPr>
            <a:picLocks noChangeAspect="1"/>
          </p:cNvPicPr>
          <p:nvPr/>
        </p:nvPicPr>
        <p:blipFill rotWithShape="1">
          <a:blip r:embed="rId2"/>
          <a:stretch/>
        </p:blipFill>
        <p:spPr>
          <a:xfrm>
            <a:off x="6349500" y="3507058"/>
            <a:ext cx="5443914" cy="3186949"/>
          </a:xfrm>
          <a:prstGeom prst="rect">
            <a:avLst/>
          </a:prstGeom>
        </p:spPr>
      </p:pic>
      <p:pic>
        <p:nvPicPr>
          <p:cNvPr id="5" name="Picture 2" descr="Chart, bar chart&#10;&#10;Description automatically generated">
            <a:extLst>
              <a:ext uri="{FF2B5EF4-FFF2-40B4-BE49-F238E27FC236}">
                <a16:creationId xmlns:a16="http://schemas.microsoft.com/office/drawing/2014/main" id="{E7FEA01A-5410-4AEC-AF8C-7DDBB4027529}"/>
              </a:ext>
            </a:extLst>
          </p:cNvPr>
          <p:cNvPicPr>
            <a:picLocks noChangeAspect="1"/>
          </p:cNvPicPr>
          <p:nvPr/>
        </p:nvPicPr>
        <p:blipFill rotWithShape="1">
          <a:blip r:embed="rId3"/>
          <a:srcRect l="6230" t="1207" r="15420" b="3988"/>
          <a:stretch/>
        </p:blipFill>
        <p:spPr>
          <a:xfrm>
            <a:off x="575735" y="3510400"/>
            <a:ext cx="5673056" cy="3287917"/>
          </a:xfrm>
          <a:prstGeom prst="rect">
            <a:avLst/>
          </a:prstGeom>
        </p:spPr>
      </p:pic>
      <p:sp>
        <p:nvSpPr>
          <p:cNvPr id="7" name="TextBox 6">
            <a:extLst>
              <a:ext uri="{FF2B5EF4-FFF2-40B4-BE49-F238E27FC236}">
                <a16:creationId xmlns:a16="http://schemas.microsoft.com/office/drawing/2014/main" id="{AAE4E7A8-C80C-4313-8FB3-55F1B9F657F1}"/>
              </a:ext>
            </a:extLst>
          </p:cNvPr>
          <p:cNvSpPr txBox="1"/>
          <p:nvPr/>
        </p:nvSpPr>
        <p:spPr>
          <a:xfrm>
            <a:off x="579010" y="582482"/>
            <a:ext cx="11334309" cy="30469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US" sz="2400">
                <a:cs typeface="Calibri"/>
              </a:rPr>
              <a:t>There is a substantially higher number of candidates under 40 years in IND party, while in BJP the number of candidates under 40 years is the lowest.</a:t>
            </a:r>
          </a:p>
          <a:p>
            <a:pPr marL="342900" indent="-342900">
              <a:buFont typeface="Arial"/>
              <a:buChar char="•"/>
            </a:pPr>
            <a:r>
              <a:rPr lang="en-US" sz="2400"/>
              <a:t>Dadra and Nagar Haveli and Sikkim has youngest candidates while Chandigarh has eldest candidates.</a:t>
            </a:r>
            <a:endParaRPr lang="en-US" sz="2400">
              <a:cs typeface="Calibri"/>
            </a:endParaRPr>
          </a:p>
          <a:p>
            <a:pPr marL="342900" indent="-342900">
              <a:buFont typeface="Arial"/>
              <a:buChar char="•"/>
            </a:pPr>
            <a:r>
              <a:rPr lang="en-US" sz="2400"/>
              <a:t>Of all the candidates the highest category comprises of the general candidates.</a:t>
            </a:r>
            <a:endParaRPr lang="en-US" sz="2400">
              <a:cs typeface="Calibri"/>
            </a:endParaRPr>
          </a:p>
          <a:p>
            <a:pPr marL="342900" indent="-342900">
              <a:buFont typeface="Arial"/>
              <a:buChar char="•"/>
            </a:pPr>
            <a:r>
              <a:rPr lang="en-US" sz="2400">
                <a:ea typeface="+mn-lt"/>
                <a:cs typeface="+mn-lt"/>
              </a:rPr>
              <a:t>The percentage of victorious candidates under 40 years old is 18.3 percent, while it is 28.7 percent for those over 40 years old. This implies that the winning rate of younger candidates is low</a:t>
            </a:r>
            <a:endParaRPr lang="en-US" sz="2400">
              <a:cs typeface="Calibri"/>
            </a:endParaRPr>
          </a:p>
        </p:txBody>
      </p:sp>
    </p:spTree>
    <p:extLst>
      <p:ext uri="{BB962C8B-B14F-4D97-AF65-F5344CB8AC3E}">
        <p14:creationId xmlns:p14="http://schemas.microsoft.com/office/powerpoint/2010/main" val="27810466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3B12A-D9B3-4253-A30F-392E815C9060}"/>
              </a:ext>
            </a:extLst>
          </p:cNvPr>
          <p:cNvSpPr>
            <a:spLocks noGrp="1"/>
          </p:cNvSpPr>
          <p:nvPr>
            <p:ph type="title"/>
          </p:nvPr>
        </p:nvSpPr>
        <p:spPr>
          <a:xfrm>
            <a:off x="345868" y="825421"/>
            <a:ext cx="11029616" cy="1013800"/>
          </a:xfrm>
        </p:spPr>
        <p:txBody>
          <a:bodyPr/>
          <a:lstStyle/>
          <a:p>
            <a:pPr algn="ctr"/>
            <a:r>
              <a:rPr lang="en-US">
                <a:ea typeface="+mj-lt"/>
                <a:cs typeface="+mj-lt"/>
              </a:rPr>
              <a:t>UNIQUENESS OF SOLUTION</a:t>
            </a:r>
            <a:endParaRPr lang="en-US"/>
          </a:p>
          <a:p>
            <a:endParaRPr lang="en-US"/>
          </a:p>
        </p:txBody>
      </p:sp>
      <p:pic>
        <p:nvPicPr>
          <p:cNvPr id="5" name="Picture 6" descr="A picture containing text&#10;&#10;Description automatically generated">
            <a:extLst>
              <a:ext uri="{FF2B5EF4-FFF2-40B4-BE49-F238E27FC236}">
                <a16:creationId xmlns:a16="http://schemas.microsoft.com/office/drawing/2014/main" id="{604C26F7-32E0-42C9-B43B-1959E0C3196D}"/>
              </a:ext>
            </a:extLst>
          </p:cNvPr>
          <p:cNvPicPr>
            <a:picLocks noGrp="1" noChangeAspect="1"/>
          </p:cNvPicPr>
          <p:nvPr>
            <p:ph idx="1"/>
          </p:nvPr>
        </p:nvPicPr>
        <p:blipFill>
          <a:blip r:embed="rId2"/>
          <a:stretch>
            <a:fillRect/>
          </a:stretch>
        </p:blipFill>
        <p:spPr>
          <a:xfrm>
            <a:off x="11372320" y="2187141"/>
            <a:ext cx="824442" cy="1453093"/>
          </a:xfrm>
        </p:spPr>
      </p:pic>
      <p:pic>
        <p:nvPicPr>
          <p:cNvPr id="6" name="Picture 8" descr="A picture containing scatter chart&#10;&#10;Description automatically generated">
            <a:extLst>
              <a:ext uri="{FF2B5EF4-FFF2-40B4-BE49-F238E27FC236}">
                <a16:creationId xmlns:a16="http://schemas.microsoft.com/office/drawing/2014/main" id="{B60C323E-7826-4682-848D-420B0CF99A20}"/>
              </a:ext>
            </a:extLst>
          </p:cNvPr>
          <p:cNvPicPr>
            <a:picLocks noChangeAspect="1"/>
          </p:cNvPicPr>
          <p:nvPr/>
        </p:nvPicPr>
        <p:blipFill>
          <a:blip r:embed="rId3"/>
          <a:stretch>
            <a:fillRect/>
          </a:stretch>
        </p:blipFill>
        <p:spPr>
          <a:xfrm>
            <a:off x="3970124" y="4605441"/>
            <a:ext cx="7890013" cy="2246241"/>
          </a:xfrm>
          <a:prstGeom prst="rect">
            <a:avLst/>
          </a:prstGeom>
        </p:spPr>
      </p:pic>
      <p:pic>
        <p:nvPicPr>
          <p:cNvPr id="3" name="Picture 3" descr="Chart, scatter chart&#10;&#10;Description automatically generated">
            <a:extLst>
              <a:ext uri="{FF2B5EF4-FFF2-40B4-BE49-F238E27FC236}">
                <a16:creationId xmlns:a16="http://schemas.microsoft.com/office/drawing/2014/main" id="{68BC186E-8989-4CAE-A783-BD3C1D5DE090}"/>
              </a:ext>
            </a:extLst>
          </p:cNvPr>
          <p:cNvPicPr>
            <a:picLocks noChangeAspect="1"/>
          </p:cNvPicPr>
          <p:nvPr/>
        </p:nvPicPr>
        <p:blipFill>
          <a:blip r:embed="rId4"/>
          <a:stretch>
            <a:fillRect/>
          </a:stretch>
        </p:blipFill>
        <p:spPr>
          <a:xfrm>
            <a:off x="3613150" y="2036403"/>
            <a:ext cx="8606366" cy="2510028"/>
          </a:xfrm>
          <a:prstGeom prst="rect">
            <a:avLst/>
          </a:prstGeom>
        </p:spPr>
      </p:pic>
      <p:sp>
        <p:nvSpPr>
          <p:cNvPr id="4" name="Rectangle 3">
            <a:extLst>
              <a:ext uri="{FF2B5EF4-FFF2-40B4-BE49-F238E27FC236}">
                <a16:creationId xmlns:a16="http://schemas.microsoft.com/office/drawing/2014/main" id="{459992ED-7282-4BE6-8740-56F6AD861859}"/>
              </a:ext>
            </a:extLst>
          </p:cNvPr>
          <p:cNvSpPr/>
          <p:nvPr/>
        </p:nvSpPr>
        <p:spPr>
          <a:xfrm>
            <a:off x="6982883" y="1924050"/>
            <a:ext cx="1873249" cy="3175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7">
            <a:extLst>
              <a:ext uri="{FF2B5EF4-FFF2-40B4-BE49-F238E27FC236}">
                <a16:creationId xmlns:a16="http://schemas.microsoft.com/office/drawing/2014/main" id="{912C38E3-563A-48A8-AC81-D43FDE772CA0}"/>
              </a:ext>
            </a:extLst>
          </p:cNvPr>
          <p:cNvPicPr>
            <a:picLocks noChangeAspect="1"/>
          </p:cNvPicPr>
          <p:nvPr/>
        </p:nvPicPr>
        <p:blipFill>
          <a:blip r:embed="rId5"/>
          <a:stretch>
            <a:fillRect/>
          </a:stretch>
        </p:blipFill>
        <p:spPr>
          <a:xfrm>
            <a:off x="3609447" y="2085974"/>
            <a:ext cx="1004359" cy="1765302"/>
          </a:xfrm>
          <a:prstGeom prst="rect">
            <a:avLst/>
          </a:prstGeom>
        </p:spPr>
      </p:pic>
      <p:sp>
        <p:nvSpPr>
          <p:cNvPr id="8" name="TextBox 7">
            <a:extLst>
              <a:ext uri="{FF2B5EF4-FFF2-40B4-BE49-F238E27FC236}">
                <a16:creationId xmlns:a16="http://schemas.microsoft.com/office/drawing/2014/main" id="{837E2E3D-2688-4D55-A369-43CE0E10EAEB}"/>
              </a:ext>
            </a:extLst>
          </p:cNvPr>
          <p:cNvSpPr txBox="1"/>
          <p:nvPr/>
        </p:nvSpPr>
        <p:spPr>
          <a:xfrm>
            <a:off x="554567" y="2237317"/>
            <a:ext cx="3198283" cy="489364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t>Analysis of data through this dynamic chart. Various parameters can be analyzed altogether through this chart.  Hovering over the dots would give detailed info for each aspect separately as well.</a:t>
            </a:r>
          </a:p>
          <a:p>
            <a:endParaRPr lang="en-US" sz="2400"/>
          </a:p>
          <a:p>
            <a:endParaRPr lang="en-US" sz="2400"/>
          </a:p>
          <a:p>
            <a:endParaRPr lang="en-US" sz="2400"/>
          </a:p>
        </p:txBody>
      </p:sp>
    </p:spTree>
    <p:extLst>
      <p:ext uri="{BB962C8B-B14F-4D97-AF65-F5344CB8AC3E}">
        <p14:creationId xmlns:p14="http://schemas.microsoft.com/office/powerpoint/2010/main" val="4535865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69C89-E50A-46B2-8442-488267005965}"/>
              </a:ext>
            </a:extLst>
          </p:cNvPr>
          <p:cNvSpPr>
            <a:spLocks noGrp="1"/>
          </p:cNvSpPr>
          <p:nvPr>
            <p:ph type="ctrTitle"/>
          </p:nvPr>
        </p:nvSpPr>
        <p:spPr/>
        <p:txBody>
          <a:bodyPr/>
          <a:lstStyle/>
          <a:p>
            <a:pPr algn="ctr"/>
            <a:r>
              <a:rPr lang="en-US"/>
              <a:t>THANK YOU</a:t>
            </a:r>
          </a:p>
        </p:txBody>
      </p:sp>
    </p:spTree>
    <p:extLst>
      <p:ext uri="{BB962C8B-B14F-4D97-AF65-F5344CB8AC3E}">
        <p14:creationId xmlns:p14="http://schemas.microsoft.com/office/powerpoint/2010/main" val="3314771013"/>
      </p:ext>
    </p:extLst>
  </p:cSld>
  <p:clrMapOvr>
    <a:masterClrMapping/>
  </p:clrMapOvr>
</p:sld>
</file>

<file path=ppt/theme/theme1.xml><?xml version="1.0" encoding="utf-8"?>
<a:theme xmlns:a="http://schemas.openxmlformats.org/drawingml/2006/main" name="Theme2">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Theme2" id="{25F24C25-2928-4289-810C-22D7B82683C9}" vid="{70F8A646-230E-447B-BB06-6BA5E7287323}"/>
    </a:ext>
  </a:extLst>
</a:theme>
</file>

<file path=ppt/theme/theme2.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Theme2</Template>
  <Application>Microsoft Office PowerPoint</Application>
  <PresentationFormat>Widescreen</PresentationFormat>
  <Slides>8</Slides>
  <Notes>1</Notes>
  <HiddenSlides>0</HiddenSlides>
  <ScaleCrop>false</ScaleCrop>
  <HeadingPairs>
    <vt:vector size="4" baseType="variant">
      <vt:variant>
        <vt:lpstr>Theme</vt:lpstr>
      </vt:variant>
      <vt:variant>
        <vt:i4>2</vt:i4>
      </vt:variant>
      <vt:variant>
        <vt:lpstr>Slide Titles</vt:lpstr>
      </vt:variant>
      <vt:variant>
        <vt:i4>8</vt:i4>
      </vt:variant>
    </vt:vector>
  </HeadingPairs>
  <TitlesOfParts>
    <vt:vector size="10" baseType="lpstr">
      <vt:lpstr>Theme2</vt:lpstr>
      <vt:lpstr>Dividend</vt:lpstr>
      <vt:lpstr>Analyzing profiles of 2019 general election candidates </vt:lpstr>
      <vt:lpstr>Problem statement </vt:lpstr>
      <vt:lpstr>Solution overview </vt:lpstr>
      <vt:lpstr>Detailed working</vt:lpstr>
      <vt:lpstr>PowerPoint Presentation</vt:lpstr>
      <vt:lpstr>PowerPoint Presentation</vt:lpstr>
      <vt:lpstr>UNIQUENESS OF SOLUTION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69</cp:revision>
  <dcterms:created xsi:type="dcterms:W3CDTF">2022-01-21T14:14:22Z</dcterms:created>
  <dcterms:modified xsi:type="dcterms:W3CDTF">2022-01-23T17:09:59Z</dcterms:modified>
</cp:coreProperties>
</file>