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3" r:id="rId5"/>
    <p:sldId id="264" r:id="rId6"/>
    <p:sldId id="265" r:id="rId7"/>
    <p:sldId id="266" r:id="rId8"/>
    <p:sldId id="257" r:id="rId9"/>
    <p:sldId id="259" r:id="rId10"/>
    <p:sldId id="267" r:id="rId11"/>
    <p:sldId id="268" r:id="rId12"/>
    <p:sldId id="270" r:id="rId13"/>
    <p:sldId id="271" r:id="rId14"/>
    <p:sldId id="26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6A3-5BF6-4D27-B354-967C73D9C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1DCF9-8033-4FF8-A604-126328179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0DB8B7-B43B-4DD4-8522-8863F39D9758}"/>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D2DA679A-0C2C-4DB0-BDB0-54E11B127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B86FF-622A-4DF6-8BA1-0EF899132575}"/>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314920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B817-5EC0-41CC-891B-5B656031EA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22D46-36C5-4801-9326-15EC1B92F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A477E-726A-4221-A604-BAC8F1A65E0D}"/>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8E38ED2E-31E6-40CB-AFCC-3F56AD34E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83920-C0C6-42D1-8D64-3CB5C28EA576}"/>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284486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995F8-DF00-4169-8D07-AD37C39B30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E19D31-EA6F-470D-81DE-B94EB8CE8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30049-3976-4204-8E47-E19F5FA5D4E2}"/>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651FA4A8-BDAC-4787-966B-0BA4C3DE4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138E6B-031D-4557-9DE1-28510F126C9C}"/>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356938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457D-A12D-416F-AFCD-3FEC7CE0CF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D0CEE-BD40-47C7-88CF-42346BFB8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51E-E399-4626-8041-CA0C2ABE1E6B}"/>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87138EF5-1DFF-4952-A134-B6A7EADB9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7745D-79EE-4A50-A84F-11FA9D79FA72}"/>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326665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F340-413A-4B14-8DAC-77ACB6DEC1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797EF0-1841-4B0E-9225-F665B74F7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3A32E2-9EC3-41E8-B520-5760568B20DB}"/>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3D45F91C-451B-4974-9D32-413023199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5ABBD-7F8C-4E34-A1C6-6D214B8A0E89}"/>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1977325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EB2E-ECCA-44BA-A88E-8ED3C694F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61344-AC1F-4225-8871-2B799034C5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5140B7-A42F-4199-A5F1-6CF95F35E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54827D-4267-4B93-8B06-1DF99C431576}"/>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6" name="Footer Placeholder 5">
            <a:extLst>
              <a:ext uri="{FF2B5EF4-FFF2-40B4-BE49-F238E27FC236}">
                <a16:creationId xmlns:a16="http://schemas.microsoft.com/office/drawing/2014/main" id="{EB5BDF7E-4C63-4586-A995-7C870AD5D0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D06FD-FD1C-4F8A-8B6B-ACA6B93C8C8D}"/>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84853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262E-878F-4ECA-9D6E-EE15A8585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466AEF-532A-41FA-83CC-8426C7AF1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2DA3B-224A-496A-B7EE-60E2236C9E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7160D-D783-4B93-A532-023500EF6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719F31-2AB8-48EE-893A-294C1B08F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EA9E1-0769-4478-9545-1F3E3DF7D891}"/>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8" name="Footer Placeholder 7">
            <a:extLst>
              <a:ext uri="{FF2B5EF4-FFF2-40B4-BE49-F238E27FC236}">
                <a16:creationId xmlns:a16="http://schemas.microsoft.com/office/drawing/2014/main" id="{62186834-3E91-46DE-8923-FE4AF006F7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B8E544-3A51-480E-86C8-77EAE24C5FA5}"/>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365940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FEA1-B778-40FE-986A-75F1FB641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5C2990-DC8A-441D-962C-ED9B9131FA81}"/>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4" name="Footer Placeholder 3">
            <a:extLst>
              <a:ext uri="{FF2B5EF4-FFF2-40B4-BE49-F238E27FC236}">
                <a16:creationId xmlns:a16="http://schemas.microsoft.com/office/drawing/2014/main" id="{7A79772C-40AF-4EC0-B846-6996BA6700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32B9AF-822C-4F4A-AB2C-856A18B2BC58}"/>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284856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6F64F-B7B7-4969-8DF1-C69D82453109}"/>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3" name="Footer Placeholder 2">
            <a:extLst>
              <a:ext uri="{FF2B5EF4-FFF2-40B4-BE49-F238E27FC236}">
                <a16:creationId xmlns:a16="http://schemas.microsoft.com/office/drawing/2014/main" id="{52BF60A5-6620-419D-BAF9-F0E186C3F0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4B1C41-A12A-4E20-B1E2-B6B9CF38A077}"/>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183895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F99D1-1147-4B3F-AA56-612979C71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CCC6F-7B8D-454E-A302-B2B445122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E0BEDD-39D7-4CE0-9C1E-F5F6BE1E2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5D12D-FCF5-4ADB-8748-5BEA11C53AF9}"/>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6" name="Footer Placeholder 5">
            <a:extLst>
              <a:ext uri="{FF2B5EF4-FFF2-40B4-BE49-F238E27FC236}">
                <a16:creationId xmlns:a16="http://schemas.microsoft.com/office/drawing/2014/main" id="{6B151FDD-D052-4111-91C7-FD74BA74C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525FF-FE1A-425E-AB86-9538252370B7}"/>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168446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69EA-3B2C-4737-82CD-C206A594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34F30D-440C-44F9-9A09-970755F08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6E1F7-63FB-469F-8EFE-2257505CE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53077-DB3B-46A1-8138-DF504E4E34F0}"/>
              </a:ext>
            </a:extLst>
          </p:cNvPr>
          <p:cNvSpPr>
            <a:spLocks noGrp="1"/>
          </p:cNvSpPr>
          <p:nvPr>
            <p:ph type="dt" sz="half" idx="10"/>
          </p:nvPr>
        </p:nvSpPr>
        <p:spPr/>
        <p:txBody>
          <a:bodyPr/>
          <a:lstStyle/>
          <a:p>
            <a:fld id="{4017C614-ECA0-4575-8A9C-BE416123295D}" type="datetimeFigureOut">
              <a:rPr lang="en-US" smtClean="0"/>
              <a:t>5/11/2019</a:t>
            </a:fld>
            <a:endParaRPr lang="en-US"/>
          </a:p>
        </p:txBody>
      </p:sp>
      <p:sp>
        <p:nvSpPr>
          <p:cNvPr id="6" name="Footer Placeholder 5">
            <a:extLst>
              <a:ext uri="{FF2B5EF4-FFF2-40B4-BE49-F238E27FC236}">
                <a16:creationId xmlns:a16="http://schemas.microsoft.com/office/drawing/2014/main" id="{DC4096D4-E8FA-451D-88CE-9980F419C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30B362-AC1C-4972-8178-4CFDFB52AC87}"/>
              </a:ext>
            </a:extLst>
          </p:cNvPr>
          <p:cNvSpPr>
            <a:spLocks noGrp="1"/>
          </p:cNvSpPr>
          <p:nvPr>
            <p:ph type="sldNum" sz="quarter" idx="12"/>
          </p:nvPr>
        </p:nvSpPr>
        <p:spPr/>
        <p:txBody>
          <a:bodyPr/>
          <a:lstStyle/>
          <a:p>
            <a:fld id="{5BC9CDD9-5F0B-47D4-92C9-B12451C73C88}" type="slidenum">
              <a:rPr lang="en-US" smtClean="0"/>
              <a:t>‹#›</a:t>
            </a:fld>
            <a:endParaRPr lang="en-US"/>
          </a:p>
        </p:txBody>
      </p:sp>
    </p:spTree>
    <p:extLst>
      <p:ext uri="{BB962C8B-B14F-4D97-AF65-F5344CB8AC3E}">
        <p14:creationId xmlns:p14="http://schemas.microsoft.com/office/powerpoint/2010/main" val="57408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94BCC-6061-489D-8164-D91CFE6B4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5A80CF-E1CF-4F78-8C82-8CD8285561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23ECC-0BF4-4678-A816-20C5513A6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7C614-ECA0-4575-8A9C-BE416123295D}" type="datetimeFigureOut">
              <a:rPr lang="en-US" smtClean="0"/>
              <a:t>5/11/2019</a:t>
            </a:fld>
            <a:endParaRPr lang="en-US"/>
          </a:p>
        </p:txBody>
      </p:sp>
      <p:sp>
        <p:nvSpPr>
          <p:cNvPr id="5" name="Footer Placeholder 4">
            <a:extLst>
              <a:ext uri="{FF2B5EF4-FFF2-40B4-BE49-F238E27FC236}">
                <a16:creationId xmlns:a16="http://schemas.microsoft.com/office/drawing/2014/main" id="{40CE58EA-EA28-4499-BF6F-AC4ABD90B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18C1C1-02B6-43C5-A376-3C19943CD2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9CDD9-5F0B-47D4-92C9-B12451C73C88}" type="slidenum">
              <a:rPr lang="en-US" smtClean="0"/>
              <a:t>‹#›</a:t>
            </a:fld>
            <a:endParaRPr lang="en-US"/>
          </a:p>
        </p:txBody>
      </p:sp>
    </p:spTree>
    <p:extLst>
      <p:ext uri="{BB962C8B-B14F-4D97-AF65-F5344CB8AC3E}">
        <p14:creationId xmlns:p14="http://schemas.microsoft.com/office/powerpoint/2010/main" val="3666567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4812-8935-4FCE-8B21-240425C8F68A}"/>
              </a:ext>
            </a:extLst>
          </p:cNvPr>
          <p:cNvSpPr>
            <a:spLocks noGrp="1"/>
          </p:cNvSpPr>
          <p:nvPr>
            <p:ph type="ctrTitle"/>
          </p:nvPr>
        </p:nvSpPr>
        <p:spPr/>
        <p:txBody>
          <a:bodyPr/>
          <a:lstStyle/>
          <a:p>
            <a:r>
              <a:rPr lang="en-US" dirty="0"/>
              <a:t>Diamond Insights</a:t>
            </a:r>
            <a:br>
              <a:rPr lang="en-US" dirty="0"/>
            </a:br>
            <a:endParaRPr lang="en-US" dirty="0"/>
          </a:p>
        </p:txBody>
      </p:sp>
      <p:sp>
        <p:nvSpPr>
          <p:cNvPr id="3" name="Subtitle 2">
            <a:extLst>
              <a:ext uri="{FF2B5EF4-FFF2-40B4-BE49-F238E27FC236}">
                <a16:creationId xmlns:a16="http://schemas.microsoft.com/office/drawing/2014/main" id="{6FEAEFAA-7D97-482C-99C5-4A20AA396AC0}"/>
              </a:ext>
            </a:extLst>
          </p:cNvPr>
          <p:cNvSpPr>
            <a:spLocks noGrp="1"/>
          </p:cNvSpPr>
          <p:nvPr>
            <p:ph type="subTitle" idx="1"/>
          </p:nvPr>
        </p:nvSpPr>
        <p:spPr/>
        <p:txBody>
          <a:bodyPr/>
          <a:lstStyle/>
          <a:p>
            <a:r>
              <a:rPr lang="en-US" dirty="0"/>
              <a:t>Diamonds feature analysis.</a:t>
            </a:r>
          </a:p>
          <a:p>
            <a:endParaRPr lang="en-US" dirty="0"/>
          </a:p>
          <a:p>
            <a:r>
              <a:rPr lang="en-US" dirty="0"/>
              <a:t>							By Nikhil K Raman</a:t>
            </a:r>
          </a:p>
        </p:txBody>
      </p:sp>
    </p:spTree>
    <p:extLst>
      <p:ext uri="{BB962C8B-B14F-4D97-AF65-F5344CB8AC3E}">
        <p14:creationId xmlns:p14="http://schemas.microsoft.com/office/powerpoint/2010/main" val="344224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62CD5-A424-4852-8170-284438C85D3E}"/>
              </a:ext>
            </a:extLst>
          </p:cNvPr>
          <p:cNvSpPr>
            <a:spLocks noGrp="1"/>
          </p:cNvSpPr>
          <p:nvPr>
            <p:ph type="title"/>
          </p:nvPr>
        </p:nvSpPr>
        <p:spPr/>
        <p:txBody>
          <a:bodyPr/>
          <a:lstStyle/>
          <a:p>
            <a:r>
              <a:rPr lang="en-US" dirty="0"/>
              <a:t>Color of a diamond vs price</a:t>
            </a:r>
          </a:p>
        </p:txBody>
      </p:sp>
      <p:pic>
        <p:nvPicPr>
          <p:cNvPr id="4" name="Content Placeholder 3">
            <a:extLst>
              <a:ext uri="{FF2B5EF4-FFF2-40B4-BE49-F238E27FC236}">
                <a16:creationId xmlns:a16="http://schemas.microsoft.com/office/drawing/2014/main" id="{8BF503DE-2334-4C7B-AFDC-DA491D805CD8}"/>
              </a:ext>
            </a:extLst>
          </p:cNvPr>
          <p:cNvPicPr>
            <a:picLocks noGrp="1" noChangeAspect="1"/>
          </p:cNvPicPr>
          <p:nvPr>
            <p:ph idx="1"/>
          </p:nvPr>
        </p:nvPicPr>
        <p:blipFill>
          <a:blip r:embed="rId2"/>
          <a:stretch>
            <a:fillRect/>
          </a:stretch>
        </p:blipFill>
        <p:spPr>
          <a:xfrm>
            <a:off x="221263" y="1523785"/>
            <a:ext cx="4824892" cy="4351338"/>
          </a:xfrm>
          <a:prstGeom prst="rect">
            <a:avLst/>
          </a:prstGeom>
        </p:spPr>
      </p:pic>
      <p:sp>
        <p:nvSpPr>
          <p:cNvPr id="5" name="TextBox 4">
            <a:extLst>
              <a:ext uri="{FF2B5EF4-FFF2-40B4-BE49-F238E27FC236}">
                <a16:creationId xmlns:a16="http://schemas.microsoft.com/office/drawing/2014/main" id="{16BC395B-77D9-4251-903C-C35306EF97C8}"/>
              </a:ext>
            </a:extLst>
          </p:cNvPr>
          <p:cNvSpPr txBox="1"/>
          <p:nvPr/>
        </p:nvSpPr>
        <p:spPr>
          <a:xfrm>
            <a:off x="5459767" y="2689934"/>
            <a:ext cx="651097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G is of average quality color</a:t>
            </a:r>
            <a:r>
              <a:rPr lang="en-US" dirty="0"/>
              <a:t>. And the diamonds of average quality color are produced the most followed by the </a:t>
            </a:r>
            <a:r>
              <a:rPr lang="en-US" b="1" dirty="0"/>
              <a:t>second best color quality E</a:t>
            </a:r>
            <a:r>
              <a:rPr lang="en-US" dirty="0"/>
              <a:t> followed by the </a:t>
            </a:r>
            <a:r>
              <a:rPr lang="en-US" b="1" dirty="0"/>
              <a:t>third best F</a:t>
            </a:r>
            <a:r>
              <a:rPr lang="en-US" dirty="0"/>
              <a:t>.</a:t>
            </a:r>
          </a:p>
          <a:p>
            <a:pPr marL="285750" indent="-285750">
              <a:buFont typeface="Arial" panose="020B0604020202020204" pitchFamily="34" charset="0"/>
              <a:buChar char="•"/>
            </a:pPr>
            <a:r>
              <a:rPr lang="en-US" dirty="0"/>
              <a:t>Color of the </a:t>
            </a:r>
            <a:r>
              <a:rPr lang="en-US" b="1" dirty="0"/>
              <a:t>highest quality D</a:t>
            </a:r>
            <a:r>
              <a:rPr lang="en-US" dirty="0"/>
              <a:t> is produced very low in number followed by cheap color qualities, </a:t>
            </a:r>
            <a:r>
              <a:rPr lang="en-US" b="1" dirty="0" err="1"/>
              <a:t>i</a:t>
            </a:r>
            <a:r>
              <a:rPr lang="en-US" b="1" dirty="0"/>
              <a:t> and j</a:t>
            </a:r>
            <a:r>
              <a:rPr lang="en-US" dirty="0"/>
              <a:t>.</a:t>
            </a:r>
          </a:p>
          <a:p>
            <a:endParaRPr lang="en-US" dirty="0"/>
          </a:p>
        </p:txBody>
      </p:sp>
    </p:spTree>
    <p:extLst>
      <p:ext uri="{BB962C8B-B14F-4D97-AF65-F5344CB8AC3E}">
        <p14:creationId xmlns:p14="http://schemas.microsoft.com/office/powerpoint/2010/main" val="231181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FFAD-BE08-461F-84DC-293E09D68A5C}"/>
              </a:ext>
            </a:extLst>
          </p:cNvPr>
          <p:cNvSpPr>
            <a:spLocks noGrp="1"/>
          </p:cNvSpPr>
          <p:nvPr>
            <p:ph type="title"/>
          </p:nvPr>
        </p:nvSpPr>
        <p:spPr>
          <a:xfrm>
            <a:off x="838200" y="365125"/>
            <a:ext cx="8074981" cy="813062"/>
          </a:xfrm>
        </p:spPr>
        <p:txBody>
          <a:bodyPr>
            <a:normAutofit/>
          </a:bodyPr>
          <a:lstStyle/>
          <a:p>
            <a:pPr marL="342900" indent="-342900">
              <a:buFont typeface="Arial" panose="020B0604020202020204" pitchFamily="34" charset="0"/>
              <a:buChar char="•"/>
            </a:pPr>
            <a:r>
              <a:rPr lang="en-US" sz="2400" dirty="0"/>
              <a:t>Looking at mean and median prices of various color</a:t>
            </a:r>
          </a:p>
        </p:txBody>
      </p:sp>
      <p:pic>
        <p:nvPicPr>
          <p:cNvPr id="4" name="Content Placeholder 3">
            <a:extLst>
              <a:ext uri="{FF2B5EF4-FFF2-40B4-BE49-F238E27FC236}">
                <a16:creationId xmlns:a16="http://schemas.microsoft.com/office/drawing/2014/main" id="{D1E68E84-95FC-4824-A1F1-743B1D07EEBA}"/>
              </a:ext>
            </a:extLst>
          </p:cNvPr>
          <p:cNvPicPr>
            <a:picLocks noGrp="1" noChangeAspect="1"/>
          </p:cNvPicPr>
          <p:nvPr>
            <p:ph idx="1"/>
          </p:nvPr>
        </p:nvPicPr>
        <p:blipFill>
          <a:blip r:embed="rId2"/>
          <a:stretch>
            <a:fillRect/>
          </a:stretch>
        </p:blipFill>
        <p:spPr>
          <a:xfrm>
            <a:off x="131976" y="1324556"/>
            <a:ext cx="4839519" cy="3287221"/>
          </a:xfrm>
          <a:prstGeom prst="rect">
            <a:avLst/>
          </a:prstGeom>
        </p:spPr>
      </p:pic>
      <p:pic>
        <p:nvPicPr>
          <p:cNvPr id="5" name="Picture 4">
            <a:extLst>
              <a:ext uri="{FF2B5EF4-FFF2-40B4-BE49-F238E27FC236}">
                <a16:creationId xmlns:a16="http://schemas.microsoft.com/office/drawing/2014/main" id="{C67F1C5A-03B8-4B86-B6A9-C48D58B1B931}"/>
              </a:ext>
            </a:extLst>
          </p:cNvPr>
          <p:cNvPicPr>
            <a:picLocks noChangeAspect="1"/>
          </p:cNvPicPr>
          <p:nvPr/>
        </p:nvPicPr>
        <p:blipFill>
          <a:blip r:embed="rId3"/>
          <a:stretch>
            <a:fillRect/>
          </a:stretch>
        </p:blipFill>
        <p:spPr>
          <a:xfrm>
            <a:off x="5557423" y="1249210"/>
            <a:ext cx="4971494" cy="3437914"/>
          </a:xfrm>
          <a:prstGeom prst="rect">
            <a:avLst/>
          </a:prstGeom>
        </p:spPr>
      </p:pic>
      <p:sp>
        <p:nvSpPr>
          <p:cNvPr id="6" name="TextBox 5">
            <a:extLst>
              <a:ext uri="{FF2B5EF4-FFF2-40B4-BE49-F238E27FC236}">
                <a16:creationId xmlns:a16="http://schemas.microsoft.com/office/drawing/2014/main" id="{29E42669-566B-43A6-B87B-0BDAF1121DFC}"/>
              </a:ext>
            </a:extLst>
          </p:cNvPr>
          <p:cNvSpPr txBox="1"/>
          <p:nvPr/>
        </p:nvSpPr>
        <p:spPr>
          <a:xfrm flipH="1">
            <a:off x="1837675" y="4826675"/>
            <a:ext cx="807497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very strange thing noticed here is that the </a:t>
            </a:r>
            <a:r>
              <a:rPr lang="en-US" b="1" dirty="0"/>
              <a:t>colors of lowest quality</a:t>
            </a:r>
            <a:r>
              <a:rPr lang="en-US" dirty="0"/>
              <a:t>(H,I,J) are </a:t>
            </a:r>
            <a:r>
              <a:rPr lang="en-US" b="1" dirty="0"/>
              <a:t>priced the highest</a:t>
            </a:r>
            <a:r>
              <a:rPr lang="en-US" dirty="0"/>
              <a:t>. Will have to check the carat values of each of these may be that is effecting the pricing.</a:t>
            </a:r>
          </a:p>
          <a:p>
            <a:pPr marL="285750" indent="-285750">
              <a:buFont typeface="Arial" panose="020B0604020202020204" pitchFamily="34" charset="0"/>
              <a:buChar char="•"/>
            </a:pPr>
            <a:r>
              <a:rPr lang="en-US" dirty="0"/>
              <a:t>And the </a:t>
            </a:r>
            <a:r>
              <a:rPr lang="en-US" b="1" dirty="0"/>
              <a:t>colorless diamond D</a:t>
            </a:r>
            <a:r>
              <a:rPr lang="en-US" dirty="0"/>
              <a:t> is among the least expensive accompanied by </a:t>
            </a:r>
            <a:r>
              <a:rPr lang="en-US" b="1" dirty="0"/>
              <a:t>second best E</a:t>
            </a:r>
            <a:r>
              <a:rPr lang="en-US" dirty="0"/>
              <a:t> and </a:t>
            </a:r>
            <a:r>
              <a:rPr lang="en-US" b="1" dirty="0"/>
              <a:t>third best F</a:t>
            </a:r>
            <a:r>
              <a:rPr lang="en-US" dirty="0"/>
              <a:t>.</a:t>
            </a:r>
          </a:p>
          <a:p>
            <a:br>
              <a:rPr lang="en-US" dirty="0"/>
            </a:br>
            <a:endParaRPr lang="en-US" dirty="0"/>
          </a:p>
        </p:txBody>
      </p:sp>
    </p:spTree>
    <p:extLst>
      <p:ext uri="{BB962C8B-B14F-4D97-AF65-F5344CB8AC3E}">
        <p14:creationId xmlns:p14="http://schemas.microsoft.com/office/powerpoint/2010/main" val="197488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2FFE-CFF0-4745-8B0D-3B4936EB76BB}"/>
              </a:ext>
            </a:extLst>
          </p:cNvPr>
          <p:cNvSpPr>
            <a:spLocks noGrp="1"/>
          </p:cNvSpPr>
          <p:nvPr>
            <p:ph type="title"/>
          </p:nvPr>
        </p:nvSpPr>
        <p:spPr/>
        <p:txBody>
          <a:bodyPr/>
          <a:lstStyle/>
          <a:p>
            <a:r>
              <a:rPr lang="en-US" dirty="0"/>
              <a:t>Clarity of a diamond vs price.</a:t>
            </a:r>
          </a:p>
        </p:txBody>
      </p:sp>
      <p:pic>
        <p:nvPicPr>
          <p:cNvPr id="4" name="Content Placeholder 3">
            <a:extLst>
              <a:ext uri="{FF2B5EF4-FFF2-40B4-BE49-F238E27FC236}">
                <a16:creationId xmlns:a16="http://schemas.microsoft.com/office/drawing/2014/main" id="{8492A01D-A1A0-49B7-BCB3-4FAA03DED3F9}"/>
              </a:ext>
            </a:extLst>
          </p:cNvPr>
          <p:cNvPicPr>
            <a:picLocks noGrp="1" noChangeAspect="1"/>
          </p:cNvPicPr>
          <p:nvPr>
            <p:ph idx="1"/>
          </p:nvPr>
        </p:nvPicPr>
        <p:blipFill>
          <a:blip r:embed="rId2"/>
          <a:stretch>
            <a:fillRect/>
          </a:stretch>
        </p:blipFill>
        <p:spPr>
          <a:xfrm>
            <a:off x="172606" y="1530343"/>
            <a:ext cx="5153025" cy="4267200"/>
          </a:xfrm>
          <a:prstGeom prst="rect">
            <a:avLst/>
          </a:prstGeom>
        </p:spPr>
      </p:pic>
      <p:sp>
        <p:nvSpPr>
          <p:cNvPr id="5" name="TextBox 4">
            <a:extLst>
              <a:ext uri="{FF2B5EF4-FFF2-40B4-BE49-F238E27FC236}">
                <a16:creationId xmlns:a16="http://schemas.microsoft.com/office/drawing/2014/main" id="{C21A96C9-9967-4AC0-BBE3-BB2C78E092FD}"/>
              </a:ext>
            </a:extLst>
          </p:cNvPr>
          <p:cNvSpPr txBox="1"/>
          <p:nvPr/>
        </p:nvSpPr>
        <p:spPr>
          <a:xfrm>
            <a:off x="5850385" y="2001406"/>
            <a:ext cx="4065973" cy="4247317"/>
          </a:xfrm>
          <a:prstGeom prst="rect">
            <a:avLst/>
          </a:prstGeom>
          <a:noFill/>
        </p:spPr>
        <p:txBody>
          <a:bodyPr wrap="square" rtlCol="0">
            <a:spAutoFit/>
          </a:bodyPr>
          <a:lstStyle/>
          <a:p>
            <a:pPr marL="285750" indent="-285750">
              <a:buFont typeface="Arial" panose="020B0604020202020204" pitchFamily="34" charset="0"/>
              <a:buChar char="•"/>
            </a:pPr>
            <a:r>
              <a:rPr lang="en-US" dirty="0"/>
              <a:t>Diamonds of lowest clarity as well as highest clarity are produced lower in number. Possible reasons could be that clearest diamonds are difficult to create and thus are expensive and therefore lower in demand. Lowest clarity diamond on the other hand will not be preferred by customers as it will have defects visible to the naked eye and thus less appealing to the customers.</a:t>
            </a:r>
          </a:p>
          <a:p>
            <a:pPr marL="285750" indent="-285750">
              <a:buFont typeface="Arial" panose="020B0604020202020204" pitchFamily="34" charset="0"/>
              <a:buChar char="•"/>
            </a:pPr>
            <a:r>
              <a:rPr lang="en-US" dirty="0"/>
              <a:t>Diamonds with clarity 'SI1', 'SI2', 'VS1' and 'VS2'are produced the most showing that they are high in demand</a:t>
            </a:r>
          </a:p>
          <a:p>
            <a:endParaRPr lang="en-US" dirty="0"/>
          </a:p>
        </p:txBody>
      </p:sp>
    </p:spTree>
    <p:extLst>
      <p:ext uri="{BB962C8B-B14F-4D97-AF65-F5344CB8AC3E}">
        <p14:creationId xmlns:p14="http://schemas.microsoft.com/office/powerpoint/2010/main" val="156495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47C6-CE63-4C61-B9FB-B8F676A16655}"/>
              </a:ext>
            </a:extLst>
          </p:cNvPr>
          <p:cNvSpPr>
            <a:spLocks noGrp="1"/>
          </p:cNvSpPr>
          <p:nvPr>
            <p:ph type="title"/>
          </p:nvPr>
        </p:nvSpPr>
        <p:spPr>
          <a:xfrm>
            <a:off x="838200" y="365126"/>
            <a:ext cx="10515600" cy="673562"/>
          </a:xfrm>
        </p:spPr>
        <p:txBody>
          <a:bodyPr>
            <a:normAutofit/>
          </a:bodyPr>
          <a:lstStyle/>
          <a:p>
            <a:r>
              <a:rPr lang="en-US" sz="2400" dirty="0"/>
              <a:t>Looking at mean and median prices of various clarity</a:t>
            </a:r>
          </a:p>
        </p:txBody>
      </p:sp>
      <p:pic>
        <p:nvPicPr>
          <p:cNvPr id="7" name="Content Placeholder 6">
            <a:extLst>
              <a:ext uri="{FF2B5EF4-FFF2-40B4-BE49-F238E27FC236}">
                <a16:creationId xmlns:a16="http://schemas.microsoft.com/office/drawing/2014/main" id="{7B3441B4-C517-4FAE-B4A9-B5EF34373BF9}"/>
              </a:ext>
            </a:extLst>
          </p:cNvPr>
          <p:cNvPicPr>
            <a:picLocks noGrp="1" noChangeAspect="1"/>
          </p:cNvPicPr>
          <p:nvPr>
            <p:ph idx="1"/>
          </p:nvPr>
        </p:nvPicPr>
        <p:blipFill>
          <a:blip r:embed="rId2"/>
          <a:stretch>
            <a:fillRect/>
          </a:stretch>
        </p:blipFill>
        <p:spPr>
          <a:xfrm>
            <a:off x="373870" y="1154064"/>
            <a:ext cx="3655617" cy="3018572"/>
          </a:xfrm>
          <a:prstGeom prst="rect">
            <a:avLst/>
          </a:prstGeom>
        </p:spPr>
      </p:pic>
      <p:pic>
        <p:nvPicPr>
          <p:cNvPr id="8" name="Picture 7">
            <a:extLst>
              <a:ext uri="{FF2B5EF4-FFF2-40B4-BE49-F238E27FC236}">
                <a16:creationId xmlns:a16="http://schemas.microsoft.com/office/drawing/2014/main" id="{9CB2CB9C-9401-482E-9E77-7F14536343A4}"/>
              </a:ext>
            </a:extLst>
          </p:cNvPr>
          <p:cNvPicPr>
            <a:picLocks noChangeAspect="1"/>
          </p:cNvPicPr>
          <p:nvPr/>
        </p:nvPicPr>
        <p:blipFill>
          <a:blip r:embed="rId3"/>
          <a:stretch>
            <a:fillRect/>
          </a:stretch>
        </p:blipFill>
        <p:spPr>
          <a:xfrm>
            <a:off x="4029487" y="1194031"/>
            <a:ext cx="3698941" cy="2978605"/>
          </a:xfrm>
          <a:prstGeom prst="rect">
            <a:avLst/>
          </a:prstGeom>
        </p:spPr>
      </p:pic>
      <p:sp>
        <p:nvSpPr>
          <p:cNvPr id="9" name="TextBox 8">
            <a:extLst>
              <a:ext uri="{FF2B5EF4-FFF2-40B4-BE49-F238E27FC236}">
                <a16:creationId xmlns:a16="http://schemas.microsoft.com/office/drawing/2014/main" id="{E0935F73-3CB7-4505-B2A4-D34DAB1B889B}"/>
              </a:ext>
            </a:extLst>
          </p:cNvPr>
          <p:cNvSpPr txBox="1"/>
          <p:nvPr/>
        </p:nvSpPr>
        <p:spPr>
          <a:xfrm>
            <a:off x="660647" y="4826675"/>
            <a:ext cx="11531353" cy="1661993"/>
          </a:xfrm>
          <a:prstGeom prst="rect">
            <a:avLst/>
          </a:prstGeom>
          <a:noFill/>
        </p:spPr>
        <p:txBody>
          <a:bodyPr wrap="square" rtlCol="0">
            <a:spAutoFit/>
          </a:bodyPr>
          <a:lstStyle/>
          <a:p>
            <a:pPr marL="285750" indent="-285750">
              <a:buFont typeface="Arial" panose="020B0604020202020204" pitchFamily="34" charset="0"/>
              <a:buChar char="•"/>
            </a:pPr>
            <a:r>
              <a:rPr lang="en-US" sz="1400" dirty="0"/>
              <a:t>'SI1' , 'SI2' and 'I1' are among the expensive diamonds.</a:t>
            </a:r>
          </a:p>
          <a:p>
            <a:pPr marL="285750" indent="-285750">
              <a:buFont typeface="Arial" panose="020B0604020202020204" pitchFamily="34" charset="0"/>
              <a:buChar char="•"/>
            </a:pPr>
            <a:r>
              <a:rPr lang="en-US" sz="1400" dirty="0"/>
              <a:t>'I1' is the lowest clarity diamond but is among the most expensive diamonds, they are those diamonds which are high in carat value and have no human modifications to them.</a:t>
            </a:r>
          </a:p>
          <a:p>
            <a:pPr marL="285750" indent="-285750">
              <a:buFont typeface="Arial" panose="020B0604020202020204" pitchFamily="34" charset="0"/>
              <a:buChar char="•"/>
            </a:pPr>
            <a:r>
              <a:rPr lang="en-US" sz="1400" dirty="0"/>
              <a:t>With increase in clarity there is decrease in carat value which is obvious because to make clearer diamonds we have to reshape them using various techniques and hence their carat value decreases.</a:t>
            </a:r>
          </a:p>
          <a:p>
            <a:pPr marL="285750" indent="-285750">
              <a:buFont typeface="Arial" panose="020B0604020202020204" pitchFamily="34" charset="0"/>
              <a:buChar char="•"/>
            </a:pPr>
            <a:r>
              <a:rPr lang="en-US" sz="1400" dirty="0"/>
              <a:t>The pricing is basically effected by carat value plus the demand.</a:t>
            </a:r>
          </a:p>
          <a:p>
            <a:endParaRPr lang="en-US" dirty="0"/>
          </a:p>
        </p:txBody>
      </p:sp>
      <p:pic>
        <p:nvPicPr>
          <p:cNvPr id="10" name="Picture 9">
            <a:extLst>
              <a:ext uri="{FF2B5EF4-FFF2-40B4-BE49-F238E27FC236}">
                <a16:creationId xmlns:a16="http://schemas.microsoft.com/office/drawing/2014/main" id="{3B4448FD-9BC2-46C0-8D13-46CE08D45521}"/>
              </a:ext>
            </a:extLst>
          </p:cNvPr>
          <p:cNvPicPr>
            <a:picLocks noChangeAspect="1"/>
          </p:cNvPicPr>
          <p:nvPr/>
        </p:nvPicPr>
        <p:blipFill>
          <a:blip r:embed="rId4"/>
          <a:stretch>
            <a:fillRect/>
          </a:stretch>
        </p:blipFill>
        <p:spPr>
          <a:xfrm>
            <a:off x="7874363" y="1053631"/>
            <a:ext cx="3943767" cy="3216528"/>
          </a:xfrm>
          <a:prstGeom prst="rect">
            <a:avLst/>
          </a:prstGeom>
        </p:spPr>
      </p:pic>
    </p:spTree>
    <p:extLst>
      <p:ext uri="{BB962C8B-B14F-4D97-AF65-F5344CB8AC3E}">
        <p14:creationId xmlns:p14="http://schemas.microsoft.com/office/powerpoint/2010/main" val="390648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8C9-24C9-4615-9BE6-E5782E970E39}"/>
              </a:ext>
            </a:extLst>
          </p:cNvPr>
          <p:cNvSpPr>
            <a:spLocks noGrp="1"/>
          </p:cNvSpPr>
          <p:nvPr>
            <p:ph type="title"/>
          </p:nvPr>
        </p:nvSpPr>
        <p:spPr/>
        <p:txBody>
          <a:bodyPr/>
          <a:lstStyle/>
          <a:p>
            <a:r>
              <a:rPr lang="en-US" dirty="0"/>
              <a:t>Effects of carat on price of various cuts, color and clarity.</a:t>
            </a:r>
          </a:p>
        </p:txBody>
      </p:sp>
      <p:pic>
        <p:nvPicPr>
          <p:cNvPr id="4" name="Content Placeholder 3">
            <a:extLst>
              <a:ext uri="{FF2B5EF4-FFF2-40B4-BE49-F238E27FC236}">
                <a16:creationId xmlns:a16="http://schemas.microsoft.com/office/drawing/2014/main" id="{98D5D548-58E8-4344-AAC0-5DC782694F08}"/>
              </a:ext>
            </a:extLst>
          </p:cNvPr>
          <p:cNvPicPr>
            <a:picLocks noGrp="1" noChangeAspect="1"/>
          </p:cNvPicPr>
          <p:nvPr>
            <p:ph idx="1"/>
          </p:nvPr>
        </p:nvPicPr>
        <p:blipFill>
          <a:blip r:embed="rId2"/>
          <a:stretch>
            <a:fillRect/>
          </a:stretch>
        </p:blipFill>
        <p:spPr>
          <a:xfrm>
            <a:off x="473479" y="1815101"/>
            <a:ext cx="4807953" cy="2437175"/>
          </a:xfrm>
          <a:prstGeom prst="rect">
            <a:avLst/>
          </a:prstGeom>
        </p:spPr>
      </p:pic>
      <p:pic>
        <p:nvPicPr>
          <p:cNvPr id="6" name="Content Placeholder 3">
            <a:extLst>
              <a:ext uri="{FF2B5EF4-FFF2-40B4-BE49-F238E27FC236}">
                <a16:creationId xmlns:a16="http://schemas.microsoft.com/office/drawing/2014/main" id="{A744507E-BE67-435A-94BC-7A0CC3D7DA16}"/>
              </a:ext>
            </a:extLst>
          </p:cNvPr>
          <p:cNvPicPr>
            <a:picLocks noChangeAspect="1"/>
          </p:cNvPicPr>
          <p:nvPr/>
        </p:nvPicPr>
        <p:blipFill>
          <a:blip r:embed="rId3"/>
          <a:stretch>
            <a:fillRect/>
          </a:stretch>
        </p:blipFill>
        <p:spPr>
          <a:xfrm>
            <a:off x="6387369" y="1690688"/>
            <a:ext cx="4807952" cy="2686003"/>
          </a:xfrm>
          <a:prstGeom prst="rect">
            <a:avLst/>
          </a:prstGeom>
        </p:spPr>
      </p:pic>
    </p:spTree>
    <p:extLst>
      <p:ext uri="{BB962C8B-B14F-4D97-AF65-F5344CB8AC3E}">
        <p14:creationId xmlns:p14="http://schemas.microsoft.com/office/powerpoint/2010/main" val="105270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EF8E-784B-460A-BD0A-FCCCE47D4230}"/>
              </a:ext>
            </a:extLst>
          </p:cNvPr>
          <p:cNvSpPr>
            <a:spLocks noGrp="1"/>
          </p:cNvSpPr>
          <p:nvPr>
            <p:ph type="title"/>
          </p:nvPr>
        </p:nvSpPr>
        <p:spPr/>
        <p:txBody>
          <a:bodyPr/>
          <a:lstStyle/>
          <a:p>
            <a:r>
              <a:rPr lang="en-US" dirty="0"/>
              <a:t>Effects of carat on price of various cuts.</a:t>
            </a:r>
          </a:p>
        </p:txBody>
      </p:sp>
      <p:pic>
        <p:nvPicPr>
          <p:cNvPr id="4" name="Content Placeholder 3">
            <a:extLst>
              <a:ext uri="{FF2B5EF4-FFF2-40B4-BE49-F238E27FC236}">
                <a16:creationId xmlns:a16="http://schemas.microsoft.com/office/drawing/2014/main" id="{0F695DFF-5603-476A-9671-3B6C35C7167D}"/>
              </a:ext>
            </a:extLst>
          </p:cNvPr>
          <p:cNvPicPr>
            <a:picLocks noGrp="1" noChangeAspect="1"/>
          </p:cNvPicPr>
          <p:nvPr>
            <p:ph idx="1"/>
          </p:nvPr>
        </p:nvPicPr>
        <p:blipFill>
          <a:blip r:embed="rId2"/>
          <a:stretch>
            <a:fillRect/>
          </a:stretch>
        </p:blipFill>
        <p:spPr>
          <a:xfrm>
            <a:off x="118887" y="1621439"/>
            <a:ext cx="6113237" cy="4216970"/>
          </a:xfrm>
          <a:prstGeom prst="rect">
            <a:avLst/>
          </a:prstGeom>
        </p:spPr>
      </p:pic>
      <p:sp>
        <p:nvSpPr>
          <p:cNvPr id="5" name="TextBox 4">
            <a:extLst>
              <a:ext uri="{FF2B5EF4-FFF2-40B4-BE49-F238E27FC236}">
                <a16:creationId xmlns:a16="http://schemas.microsoft.com/office/drawing/2014/main" id="{D1DBCBCB-0397-4E9C-976A-0A293B006E28}"/>
              </a:ext>
            </a:extLst>
          </p:cNvPr>
          <p:cNvSpPr txBox="1"/>
          <p:nvPr/>
        </p:nvSpPr>
        <p:spPr>
          <a:xfrm flipH="1">
            <a:off x="6494016" y="1779389"/>
            <a:ext cx="459789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Diamonds with highest and second highest carat is having the lowest quality color and are among the most expensive diamonds. And they are among the rarest kind or we can say that they are big expensive rocks with little to no human modifications.</a:t>
            </a:r>
          </a:p>
          <a:p>
            <a:pPr marL="285750" indent="-285750">
              <a:buFont typeface="Arial" panose="020B0604020202020204" pitchFamily="34" charset="0"/>
              <a:buChar char="•"/>
            </a:pPr>
            <a:r>
              <a:rPr lang="en-US" dirty="0"/>
              <a:t>Diamonds with carat value greater than 2.5 are less in number and gets lesser and lesser as the carat increases. Along with a increase in pricing, where the color quality is not playing much of a role in determining the price.</a:t>
            </a:r>
          </a:p>
          <a:p>
            <a:pPr marL="285750" indent="-285750">
              <a:buFont typeface="Arial" panose="020B0604020202020204" pitchFamily="34" charset="0"/>
              <a:buChar char="•"/>
            </a:pPr>
            <a:r>
              <a:rPr lang="en-US" dirty="0"/>
              <a:t>Most of the data points lie between the range from 1 to 2 so let's zoom in on that part.</a:t>
            </a:r>
          </a:p>
          <a:p>
            <a:endParaRPr lang="en-US" dirty="0"/>
          </a:p>
        </p:txBody>
      </p:sp>
    </p:spTree>
    <p:extLst>
      <p:ext uri="{BB962C8B-B14F-4D97-AF65-F5344CB8AC3E}">
        <p14:creationId xmlns:p14="http://schemas.microsoft.com/office/powerpoint/2010/main" val="2022037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95BD-946D-4EA0-9BE8-66626C677B1F}"/>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8D8AF13F-7818-46FA-9A7C-76B9D190BBBD}"/>
              </a:ext>
            </a:extLst>
          </p:cNvPr>
          <p:cNvSpPr>
            <a:spLocks noGrp="1"/>
          </p:cNvSpPr>
          <p:nvPr>
            <p:ph idx="1"/>
          </p:nvPr>
        </p:nvSpPr>
        <p:spPr/>
        <p:txBody>
          <a:bodyPr/>
          <a:lstStyle/>
          <a:p>
            <a:pPr marL="0" indent="0">
              <a:buNone/>
            </a:pPr>
            <a:r>
              <a:rPr lang="en-US" dirty="0"/>
              <a:t>This classic dataset contains the prices and other attributes of almost 54,000 diamonds.</a:t>
            </a:r>
          </a:p>
          <a:p>
            <a:pPr marL="0" indent="0">
              <a:buNone/>
            </a:pPr>
            <a:endParaRPr lang="en-US" dirty="0"/>
          </a:p>
        </p:txBody>
      </p:sp>
      <p:pic>
        <p:nvPicPr>
          <p:cNvPr id="4" name="Picture 3">
            <a:extLst>
              <a:ext uri="{FF2B5EF4-FFF2-40B4-BE49-F238E27FC236}">
                <a16:creationId xmlns:a16="http://schemas.microsoft.com/office/drawing/2014/main" id="{ACCD0918-C586-4D57-AC10-62580FD90C0B}"/>
              </a:ext>
            </a:extLst>
          </p:cNvPr>
          <p:cNvPicPr>
            <a:picLocks noChangeAspect="1"/>
          </p:cNvPicPr>
          <p:nvPr/>
        </p:nvPicPr>
        <p:blipFill>
          <a:blip r:embed="rId2"/>
          <a:stretch>
            <a:fillRect/>
          </a:stretch>
        </p:blipFill>
        <p:spPr>
          <a:xfrm>
            <a:off x="1666320" y="2881313"/>
            <a:ext cx="7829550" cy="3295650"/>
          </a:xfrm>
          <a:prstGeom prst="rect">
            <a:avLst/>
          </a:prstGeom>
        </p:spPr>
      </p:pic>
    </p:spTree>
    <p:extLst>
      <p:ext uri="{BB962C8B-B14F-4D97-AF65-F5344CB8AC3E}">
        <p14:creationId xmlns:p14="http://schemas.microsoft.com/office/powerpoint/2010/main" val="66063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B2CA-CCAF-41AB-857C-F91B5D1EC0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2BA60EE-7CFC-4A51-9618-C95B0BF0A8A8}"/>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r>
              <a:rPr lang="en-US" dirty="0"/>
              <a:t>To understand how various features of a diamond effect its pricing and to draw conclusion as to which diamonds are affordable for the masses.</a:t>
            </a:r>
          </a:p>
        </p:txBody>
      </p:sp>
    </p:spTree>
    <p:extLst>
      <p:ext uri="{BB962C8B-B14F-4D97-AF65-F5344CB8AC3E}">
        <p14:creationId xmlns:p14="http://schemas.microsoft.com/office/powerpoint/2010/main" val="317637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0FD6-6F6F-46BA-BD80-6C4E81C3F61C}"/>
              </a:ext>
            </a:extLst>
          </p:cNvPr>
          <p:cNvSpPr>
            <a:spLocks noGrp="1"/>
          </p:cNvSpPr>
          <p:nvPr>
            <p:ph type="title"/>
          </p:nvPr>
        </p:nvSpPr>
        <p:spPr/>
        <p:txBody>
          <a:bodyPr/>
          <a:lstStyle/>
          <a:p>
            <a:r>
              <a:rPr lang="en-US" dirty="0"/>
              <a:t>Profiling Results and pre-processing</a:t>
            </a:r>
          </a:p>
        </p:txBody>
      </p:sp>
      <p:pic>
        <p:nvPicPr>
          <p:cNvPr id="4" name="Content Placeholder 3">
            <a:extLst>
              <a:ext uri="{FF2B5EF4-FFF2-40B4-BE49-F238E27FC236}">
                <a16:creationId xmlns:a16="http://schemas.microsoft.com/office/drawing/2014/main" id="{E71E5795-290A-49D5-824E-6B7D91DB6595}"/>
              </a:ext>
            </a:extLst>
          </p:cNvPr>
          <p:cNvPicPr>
            <a:picLocks noGrp="1" noChangeAspect="1"/>
          </p:cNvPicPr>
          <p:nvPr>
            <p:ph idx="1"/>
          </p:nvPr>
        </p:nvPicPr>
        <p:blipFill>
          <a:blip r:embed="rId2"/>
          <a:stretch>
            <a:fillRect/>
          </a:stretch>
        </p:blipFill>
        <p:spPr>
          <a:xfrm>
            <a:off x="714963" y="1585928"/>
            <a:ext cx="4791670" cy="3483222"/>
          </a:xfrm>
          <a:prstGeom prst="rect">
            <a:avLst/>
          </a:prstGeom>
        </p:spPr>
      </p:pic>
      <p:sp>
        <p:nvSpPr>
          <p:cNvPr id="6" name="TextBox 5">
            <a:extLst>
              <a:ext uri="{FF2B5EF4-FFF2-40B4-BE49-F238E27FC236}">
                <a16:creationId xmlns:a16="http://schemas.microsoft.com/office/drawing/2014/main" id="{6BBFCAF6-0173-4398-80BA-69F50D3BBB6E}"/>
              </a:ext>
            </a:extLst>
          </p:cNvPr>
          <p:cNvSpPr txBox="1"/>
          <p:nvPr/>
        </p:nvSpPr>
        <p:spPr>
          <a:xfrm flipH="1">
            <a:off x="6268966" y="1690688"/>
            <a:ext cx="380719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pre-profiling heatmap shows that the columns carat, x, y and z are highly correlated to price as well as each other. </a:t>
            </a:r>
          </a:p>
          <a:p>
            <a:pPr marL="285750" indent="-285750">
              <a:buFont typeface="Arial" panose="020B0604020202020204" pitchFamily="34" charset="0"/>
              <a:buChar char="•"/>
            </a:pPr>
            <a:r>
              <a:rPr lang="en-US" dirty="0"/>
              <a:t>During pre-processing more columns are derived to give numerical values to categorical columns cut, color and clarity. These values will be priorities based on the value in the parent column.</a:t>
            </a:r>
          </a:p>
          <a:p>
            <a:pPr marL="285750" indent="-285750">
              <a:buFont typeface="Arial" panose="020B0604020202020204" pitchFamily="34" charset="0"/>
              <a:buChar char="•"/>
            </a:pPr>
            <a:r>
              <a:rPr lang="en-US" dirty="0"/>
              <a:t>Another column will be derived which will combine all the categorical columns together</a:t>
            </a:r>
          </a:p>
          <a:p>
            <a:endParaRPr lang="en-US" dirty="0"/>
          </a:p>
        </p:txBody>
      </p:sp>
    </p:spTree>
    <p:extLst>
      <p:ext uri="{BB962C8B-B14F-4D97-AF65-F5344CB8AC3E}">
        <p14:creationId xmlns:p14="http://schemas.microsoft.com/office/powerpoint/2010/main" val="25328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9E7-A5C3-4EFD-BAEE-284D8E6F2CE2}"/>
              </a:ext>
            </a:extLst>
          </p:cNvPr>
          <p:cNvSpPr>
            <a:spLocks noGrp="1"/>
          </p:cNvSpPr>
          <p:nvPr>
            <p:ph type="title"/>
          </p:nvPr>
        </p:nvSpPr>
        <p:spPr/>
        <p:txBody>
          <a:bodyPr/>
          <a:lstStyle/>
          <a:p>
            <a:r>
              <a:rPr lang="en-US" dirty="0"/>
              <a:t>Data after pre-processing</a:t>
            </a:r>
          </a:p>
        </p:txBody>
      </p:sp>
      <p:pic>
        <p:nvPicPr>
          <p:cNvPr id="4" name="Content Placeholder 3">
            <a:extLst>
              <a:ext uri="{FF2B5EF4-FFF2-40B4-BE49-F238E27FC236}">
                <a16:creationId xmlns:a16="http://schemas.microsoft.com/office/drawing/2014/main" id="{FE950AD1-6F1A-4A96-96E9-7A33A40778C2}"/>
              </a:ext>
            </a:extLst>
          </p:cNvPr>
          <p:cNvPicPr>
            <a:picLocks noGrp="1" noChangeAspect="1"/>
          </p:cNvPicPr>
          <p:nvPr>
            <p:ph idx="1"/>
          </p:nvPr>
        </p:nvPicPr>
        <p:blipFill>
          <a:blip r:embed="rId2"/>
          <a:stretch>
            <a:fillRect/>
          </a:stretch>
        </p:blipFill>
        <p:spPr>
          <a:xfrm>
            <a:off x="838200" y="2090465"/>
            <a:ext cx="10515600" cy="1815304"/>
          </a:xfrm>
          <a:prstGeom prst="rect">
            <a:avLst/>
          </a:prstGeom>
        </p:spPr>
      </p:pic>
      <p:sp>
        <p:nvSpPr>
          <p:cNvPr id="5" name="TextBox 4">
            <a:extLst>
              <a:ext uri="{FF2B5EF4-FFF2-40B4-BE49-F238E27FC236}">
                <a16:creationId xmlns:a16="http://schemas.microsoft.com/office/drawing/2014/main" id="{248BB67F-7A81-4FDE-9039-4687C52BED2E}"/>
              </a:ext>
            </a:extLst>
          </p:cNvPr>
          <p:cNvSpPr txBox="1"/>
          <p:nvPr/>
        </p:nvSpPr>
        <p:spPr>
          <a:xfrm>
            <a:off x="1972322" y="4403324"/>
            <a:ext cx="824735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 you can see the </a:t>
            </a:r>
            <a:r>
              <a:rPr lang="en-US" dirty="0" err="1"/>
              <a:t>cut_color_clarity</a:t>
            </a:r>
            <a:r>
              <a:rPr lang="en-US" dirty="0"/>
              <a:t> column is derived by multiplying columns </a:t>
            </a:r>
            <a:r>
              <a:rPr lang="en-US" dirty="0" err="1"/>
              <a:t>cut_priority</a:t>
            </a:r>
            <a:r>
              <a:rPr lang="en-US" dirty="0"/>
              <a:t> , </a:t>
            </a:r>
            <a:r>
              <a:rPr lang="en-US" dirty="0" err="1"/>
              <a:t>color_priority</a:t>
            </a:r>
            <a:r>
              <a:rPr lang="en-US" dirty="0"/>
              <a:t> and </a:t>
            </a:r>
            <a:r>
              <a:rPr lang="en-US" dirty="0" err="1"/>
              <a:t>clarity_priority</a:t>
            </a:r>
            <a:r>
              <a:rPr lang="en-US" dirty="0"/>
              <a:t>. Which in-turn were derived based on quality of the values present in the corresponding categorical columns.</a:t>
            </a:r>
          </a:p>
          <a:p>
            <a:pPr marL="285750" indent="-285750">
              <a:buFont typeface="Arial" panose="020B0604020202020204" pitchFamily="34" charset="0"/>
              <a:buChar char="•"/>
            </a:pPr>
            <a:r>
              <a:rPr lang="en-US" dirty="0"/>
              <a:t>Another column </a:t>
            </a:r>
            <a:r>
              <a:rPr lang="en-US" dirty="0" err="1"/>
              <a:t>volumn</a:t>
            </a:r>
            <a:r>
              <a:rPr lang="en-US" dirty="0"/>
              <a:t> is derived which is the result of x(length)*y(width)*z(depth) of a diamond.</a:t>
            </a:r>
          </a:p>
        </p:txBody>
      </p:sp>
    </p:spTree>
    <p:extLst>
      <p:ext uri="{BB962C8B-B14F-4D97-AF65-F5344CB8AC3E}">
        <p14:creationId xmlns:p14="http://schemas.microsoft.com/office/powerpoint/2010/main" val="99229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1667-8312-4EAF-879E-2D976EA6FF22}"/>
              </a:ext>
            </a:extLst>
          </p:cNvPr>
          <p:cNvSpPr>
            <a:spLocks noGrp="1"/>
          </p:cNvSpPr>
          <p:nvPr>
            <p:ph type="title"/>
          </p:nvPr>
        </p:nvSpPr>
        <p:spPr/>
        <p:txBody>
          <a:bodyPr/>
          <a:lstStyle/>
          <a:p>
            <a:r>
              <a:rPr lang="en-US" dirty="0"/>
              <a:t>Post processing results.</a:t>
            </a:r>
          </a:p>
        </p:txBody>
      </p:sp>
      <p:pic>
        <p:nvPicPr>
          <p:cNvPr id="4" name="Content Placeholder 3">
            <a:extLst>
              <a:ext uri="{FF2B5EF4-FFF2-40B4-BE49-F238E27FC236}">
                <a16:creationId xmlns:a16="http://schemas.microsoft.com/office/drawing/2014/main" id="{F41A5103-AEAC-4737-9612-4A80EB2432A0}"/>
              </a:ext>
            </a:extLst>
          </p:cNvPr>
          <p:cNvPicPr>
            <a:picLocks noGrp="1" noChangeAspect="1"/>
          </p:cNvPicPr>
          <p:nvPr>
            <p:ph idx="1"/>
          </p:nvPr>
        </p:nvPicPr>
        <p:blipFill>
          <a:blip r:embed="rId2"/>
          <a:stretch>
            <a:fillRect/>
          </a:stretch>
        </p:blipFill>
        <p:spPr>
          <a:xfrm>
            <a:off x="0" y="1690688"/>
            <a:ext cx="6187736" cy="4545312"/>
          </a:xfrm>
          <a:prstGeom prst="rect">
            <a:avLst/>
          </a:prstGeom>
        </p:spPr>
      </p:pic>
      <p:sp>
        <p:nvSpPr>
          <p:cNvPr id="5" name="TextBox 4">
            <a:extLst>
              <a:ext uri="{FF2B5EF4-FFF2-40B4-BE49-F238E27FC236}">
                <a16:creationId xmlns:a16="http://schemas.microsoft.com/office/drawing/2014/main" id="{5B802F05-5454-4FA9-92AC-D5A63D0E7A76}"/>
              </a:ext>
            </a:extLst>
          </p:cNvPr>
          <p:cNvSpPr txBox="1"/>
          <p:nvPr/>
        </p:nvSpPr>
        <p:spPr>
          <a:xfrm>
            <a:off x="6514361" y="2423605"/>
            <a:ext cx="4421078" cy="1754326"/>
          </a:xfrm>
          <a:prstGeom prst="rect">
            <a:avLst/>
          </a:prstGeom>
          <a:noFill/>
        </p:spPr>
        <p:txBody>
          <a:bodyPr wrap="square" rtlCol="0">
            <a:spAutoFit/>
          </a:bodyPr>
          <a:lstStyle/>
          <a:p>
            <a:r>
              <a:rPr lang="en-US" dirty="0"/>
              <a:t>Volume and carat are highly correlated so the conclusions drawn using carat will be the same as conclusions drawn using volume. Similarly the conclusions drawn for carat will be the same as conclusions drawn for volume</a:t>
            </a:r>
          </a:p>
          <a:p>
            <a:endParaRPr lang="en-US" dirty="0"/>
          </a:p>
        </p:txBody>
      </p:sp>
    </p:spTree>
    <p:extLst>
      <p:ext uri="{BB962C8B-B14F-4D97-AF65-F5344CB8AC3E}">
        <p14:creationId xmlns:p14="http://schemas.microsoft.com/office/powerpoint/2010/main" val="365893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7B2B-2F79-4ABD-840D-2E9D93AA5AE2}"/>
              </a:ext>
            </a:extLst>
          </p:cNvPr>
          <p:cNvSpPr>
            <a:spLocks noGrp="1"/>
          </p:cNvSpPr>
          <p:nvPr>
            <p:ph type="title"/>
          </p:nvPr>
        </p:nvSpPr>
        <p:spPr/>
        <p:txBody>
          <a:bodyPr/>
          <a:lstStyle/>
          <a:p>
            <a:r>
              <a:rPr lang="en-US" dirty="0"/>
              <a:t>Price being the target value, let’s see how it is distributed</a:t>
            </a:r>
          </a:p>
        </p:txBody>
      </p:sp>
      <p:pic>
        <p:nvPicPr>
          <p:cNvPr id="4" name="Content Placeholder 3">
            <a:extLst>
              <a:ext uri="{FF2B5EF4-FFF2-40B4-BE49-F238E27FC236}">
                <a16:creationId xmlns:a16="http://schemas.microsoft.com/office/drawing/2014/main" id="{EE35D0DE-8215-4432-BDC8-BB61EE7BF521}"/>
              </a:ext>
            </a:extLst>
          </p:cNvPr>
          <p:cNvPicPr>
            <a:picLocks noGrp="1" noChangeAspect="1"/>
          </p:cNvPicPr>
          <p:nvPr>
            <p:ph idx="1"/>
          </p:nvPr>
        </p:nvPicPr>
        <p:blipFill>
          <a:blip r:embed="rId2"/>
          <a:stretch>
            <a:fillRect/>
          </a:stretch>
        </p:blipFill>
        <p:spPr>
          <a:xfrm>
            <a:off x="838200" y="1825625"/>
            <a:ext cx="6534332" cy="4351338"/>
          </a:xfrm>
          <a:prstGeom prst="rect">
            <a:avLst/>
          </a:prstGeom>
        </p:spPr>
      </p:pic>
      <p:sp>
        <p:nvSpPr>
          <p:cNvPr id="5" name="TextBox 4">
            <a:extLst>
              <a:ext uri="{FF2B5EF4-FFF2-40B4-BE49-F238E27FC236}">
                <a16:creationId xmlns:a16="http://schemas.microsoft.com/office/drawing/2014/main" id="{1E8BBC24-6697-4DD2-8F9C-3D17A58E55A5}"/>
              </a:ext>
            </a:extLst>
          </p:cNvPr>
          <p:cNvSpPr txBox="1"/>
          <p:nvPr/>
        </p:nvSpPr>
        <p:spPr>
          <a:xfrm>
            <a:off x="8140823" y="3045041"/>
            <a:ext cx="3648723" cy="923330"/>
          </a:xfrm>
          <a:prstGeom prst="rect">
            <a:avLst/>
          </a:prstGeom>
          <a:noFill/>
        </p:spPr>
        <p:txBody>
          <a:bodyPr wrap="square" rtlCol="0">
            <a:spAutoFit/>
          </a:bodyPr>
          <a:lstStyle/>
          <a:p>
            <a:r>
              <a:rPr lang="en-US" dirty="0"/>
              <a:t>This shows that the </a:t>
            </a:r>
            <a:r>
              <a:rPr lang="en-US" b="1" dirty="0"/>
              <a:t>price range</a:t>
            </a:r>
            <a:r>
              <a:rPr lang="en-US" dirty="0"/>
              <a:t> of diamonds lies mainly between </a:t>
            </a:r>
            <a:r>
              <a:rPr lang="en-US" b="1" dirty="0"/>
              <a:t>326 USD to 5000 USD</a:t>
            </a:r>
            <a:endParaRPr lang="en-US" dirty="0"/>
          </a:p>
        </p:txBody>
      </p:sp>
    </p:spTree>
    <p:extLst>
      <p:ext uri="{BB962C8B-B14F-4D97-AF65-F5344CB8AC3E}">
        <p14:creationId xmlns:p14="http://schemas.microsoft.com/office/powerpoint/2010/main" val="351716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8B61-3485-4E1C-A7FA-A1982DDF5B26}"/>
              </a:ext>
            </a:extLst>
          </p:cNvPr>
          <p:cNvSpPr>
            <a:spLocks noGrp="1"/>
          </p:cNvSpPr>
          <p:nvPr>
            <p:ph type="title"/>
          </p:nvPr>
        </p:nvSpPr>
        <p:spPr/>
        <p:txBody>
          <a:bodyPr/>
          <a:lstStyle/>
          <a:p>
            <a:r>
              <a:rPr lang="en-US" dirty="0"/>
              <a:t>Cut of a diamond vs price.</a:t>
            </a:r>
          </a:p>
        </p:txBody>
      </p:sp>
      <p:pic>
        <p:nvPicPr>
          <p:cNvPr id="4" name="Content Placeholder 3">
            <a:extLst>
              <a:ext uri="{FF2B5EF4-FFF2-40B4-BE49-F238E27FC236}">
                <a16:creationId xmlns:a16="http://schemas.microsoft.com/office/drawing/2014/main" id="{D61DA374-73A0-4162-835A-348B819EAE94}"/>
              </a:ext>
            </a:extLst>
          </p:cNvPr>
          <p:cNvPicPr>
            <a:picLocks noGrp="1" noChangeAspect="1"/>
          </p:cNvPicPr>
          <p:nvPr>
            <p:ph idx="1"/>
          </p:nvPr>
        </p:nvPicPr>
        <p:blipFill>
          <a:blip r:embed="rId2"/>
          <a:stretch>
            <a:fillRect/>
          </a:stretch>
        </p:blipFill>
        <p:spPr>
          <a:xfrm>
            <a:off x="0" y="1555172"/>
            <a:ext cx="5878866" cy="4455011"/>
          </a:xfrm>
          <a:prstGeom prst="rect">
            <a:avLst/>
          </a:prstGeom>
        </p:spPr>
      </p:pic>
      <p:sp>
        <p:nvSpPr>
          <p:cNvPr id="5" name="TextBox 4">
            <a:extLst>
              <a:ext uri="{FF2B5EF4-FFF2-40B4-BE49-F238E27FC236}">
                <a16:creationId xmlns:a16="http://schemas.microsoft.com/office/drawing/2014/main" id="{A21A44B6-C4A1-4AD1-9DEF-675E12B21905}"/>
              </a:ext>
            </a:extLst>
          </p:cNvPr>
          <p:cNvSpPr txBox="1"/>
          <p:nvPr/>
        </p:nvSpPr>
        <p:spPr>
          <a:xfrm>
            <a:off x="5007005" y="1793290"/>
            <a:ext cx="5521912" cy="1200329"/>
          </a:xfrm>
          <a:prstGeom prst="rect">
            <a:avLst/>
          </a:prstGeom>
          <a:noFill/>
        </p:spPr>
        <p:txBody>
          <a:bodyPr wrap="square" rtlCol="0">
            <a:spAutoFit/>
          </a:bodyPr>
          <a:lstStyle/>
          <a:p>
            <a:r>
              <a:rPr lang="en-US" dirty="0"/>
              <a:t>As we can see that cut with higher quality are produced more than the lower quality cut and the production rate decreases from ideal to fair, showing that </a:t>
            </a:r>
            <a:r>
              <a:rPr lang="en-US" b="1" dirty="0"/>
              <a:t>higher cut diamonds are more in demand</a:t>
            </a:r>
            <a:endParaRPr lang="en-US" dirty="0"/>
          </a:p>
        </p:txBody>
      </p:sp>
    </p:spTree>
    <p:extLst>
      <p:ext uri="{BB962C8B-B14F-4D97-AF65-F5344CB8AC3E}">
        <p14:creationId xmlns:p14="http://schemas.microsoft.com/office/powerpoint/2010/main" val="361648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B639-B643-4D28-9987-246975DDF2C2}"/>
              </a:ext>
            </a:extLst>
          </p:cNvPr>
          <p:cNvSpPr>
            <a:spLocks noGrp="1"/>
          </p:cNvSpPr>
          <p:nvPr>
            <p:ph type="title"/>
          </p:nvPr>
        </p:nvSpPr>
        <p:spPr>
          <a:xfrm>
            <a:off x="838200" y="365126"/>
            <a:ext cx="8208146" cy="416109"/>
          </a:xfrm>
        </p:spPr>
        <p:txBody>
          <a:bodyPr>
            <a:noAutofit/>
          </a:bodyPr>
          <a:lstStyle/>
          <a:p>
            <a:pPr marL="342900" indent="-342900">
              <a:buFont typeface="Arial" panose="020B0604020202020204" pitchFamily="34" charset="0"/>
              <a:buChar char="•"/>
            </a:pPr>
            <a:r>
              <a:rPr lang="en-US" sz="2400" dirty="0"/>
              <a:t>Looking at mean and median prices of various cuts</a:t>
            </a:r>
          </a:p>
        </p:txBody>
      </p:sp>
      <p:pic>
        <p:nvPicPr>
          <p:cNvPr id="4" name="Content Placeholder 3">
            <a:extLst>
              <a:ext uri="{FF2B5EF4-FFF2-40B4-BE49-F238E27FC236}">
                <a16:creationId xmlns:a16="http://schemas.microsoft.com/office/drawing/2014/main" id="{DD262EFB-E1C9-47FA-8C11-26E55547912E}"/>
              </a:ext>
            </a:extLst>
          </p:cNvPr>
          <p:cNvPicPr>
            <a:picLocks noGrp="1" noChangeAspect="1"/>
          </p:cNvPicPr>
          <p:nvPr>
            <p:ph idx="1"/>
          </p:nvPr>
        </p:nvPicPr>
        <p:blipFill>
          <a:blip r:embed="rId2"/>
          <a:stretch>
            <a:fillRect/>
          </a:stretch>
        </p:blipFill>
        <p:spPr>
          <a:xfrm>
            <a:off x="468835" y="1253903"/>
            <a:ext cx="4813379" cy="3302354"/>
          </a:xfrm>
          <a:prstGeom prst="rect">
            <a:avLst/>
          </a:prstGeom>
        </p:spPr>
      </p:pic>
      <p:pic>
        <p:nvPicPr>
          <p:cNvPr id="5" name="Picture 4">
            <a:extLst>
              <a:ext uri="{FF2B5EF4-FFF2-40B4-BE49-F238E27FC236}">
                <a16:creationId xmlns:a16="http://schemas.microsoft.com/office/drawing/2014/main" id="{6E9A3C36-D322-4ACF-92EB-AC1CE7B0324E}"/>
              </a:ext>
            </a:extLst>
          </p:cNvPr>
          <p:cNvPicPr>
            <a:picLocks noChangeAspect="1"/>
          </p:cNvPicPr>
          <p:nvPr/>
        </p:nvPicPr>
        <p:blipFill>
          <a:blip r:embed="rId3"/>
          <a:stretch>
            <a:fillRect/>
          </a:stretch>
        </p:blipFill>
        <p:spPr>
          <a:xfrm>
            <a:off x="5795436" y="1160823"/>
            <a:ext cx="4706847" cy="3395434"/>
          </a:xfrm>
          <a:prstGeom prst="rect">
            <a:avLst/>
          </a:prstGeom>
        </p:spPr>
      </p:pic>
      <p:sp>
        <p:nvSpPr>
          <p:cNvPr id="6" name="TextBox 5">
            <a:extLst>
              <a:ext uri="{FF2B5EF4-FFF2-40B4-BE49-F238E27FC236}">
                <a16:creationId xmlns:a16="http://schemas.microsoft.com/office/drawing/2014/main" id="{B557151B-9B2A-48D9-BCE8-EA2848DDF896}"/>
              </a:ext>
            </a:extLst>
          </p:cNvPr>
          <p:cNvSpPr txBox="1"/>
          <p:nvPr/>
        </p:nvSpPr>
        <p:spPr>
          <a:xfrm>
            <a:off x="1462059" y="4776187"/>
            <a:ext cx="8566952" cy="2100575"/>
          </a:xfrm>
          <a:prstGeom prst="rect">
            <a:avLst/>
          </a:prstGeom>
          <a:noFill/>
        </p:spPr>
        <p:txBody>
          <a:bodyPr wrap="square" rtlCol="0">
            <a:spAutoFit/>
          </a:bodyPr>
          <a:lstStyle/>
          <a:p>
            <a:pPr marL="285750" indent="-285750">
              <a:buFont typeface="Arial" panose="020B0604020202020204" pitchFamily="34" charset="0"/>
              <a:buChar char="•"/>
            </a:pPr>
            <a:r>
              <a:rPr lang="en-US" sz="1250" dirty="0"/>
              <a:t>All the cuts have very </a:t>
            </a:r>
            <a:r>
              <a:rPr lang="en-US" sz="1250" b="1" dirty="0"/>
              <a:t>comparable average price</a:t>
            </a:r>
            <a:r>
              <a:rPr lang="en-US" sz="1250" dirty="0"/>
              <a:t> and </a:t>
            </a:r>
            <a:r>
              <a:rPr lang="en-US" sz="1250" b="1" dirty="0"/>
              <a:t>ideal cut has the lowest median value</a:t>
            </a:r>
            <a:r>
              <a:rPr lang="en-US" sz="1250" dirty="0"/>
              <a:t> so this contradicts a very common assumption that, </a:t>
            </a:r>
            <a:r>
              <a:rPr lang="en-US" sz="1250" b="1" dirty="0"/>
              <a:t>better the quality of cut higher the price but instead the opposite is true</a:t>
            </a:r>
            <a:r>
              <a:rPr lang="en-US" sz="1250" dirty="0"/>
              <a:t> and that could be the reason why they are high in production rate and may be their </a:t>
            </a:r>
            <a:r>
              <a:rPr lang="en-US" sz="1250" b="1" dirty="0"/>
              <a:t>supply is more than their demand</a:t>
            </a:r>
            <a:endParaRPr lang="en-US" sz="1250" dirty="0"/>
          </a:p>
          <a:p>
            <a:pPr marL="285750" indent="-285750">
              <a:buFont typeface="Arial" panose="020B0604020202020204" pitchFamily="34" charset="0"/>
              <a:buChar char="•"/>
            </a:pPr>
            <a:r>
              <a:rPr lang="en-US" sz="1250" dirty="0"/>
              <a:t>Interestingly enough the </a:t>
            </a:r>
            <a:r>
              <a:rPr lang="en-US" sz="1250" b="1" dirty="0"/>
              <a:t>fair cut</a:t>
            </a:r>
            <a:r>
              <a:rPr lang="en-US" sz="1250" dirty="0"/>
              <a:t> which is of </a:t>
            </a:r>
            <a:r>
              <a:rPr lang="en-US" sz="1250" b="1" dirty="0"/>
              <a:t>the lowest quality</a:t>
            </a:r>
            <a:r>
              <a:rPr lang="en-US" sz="1250" dirty="0"/>
              <a:t> is among the </a:t>
            </a:r>
            <a:r>
              <a:rPr lang="en-US" sz="1250" b="1" dirty="0"/>
              <a:t>highest average and median price</a:t>
            </a:r>
            <a:r>
              <a:rPr lang="en-US" sz="1250" dirty="0"/>
              <a:t> along with </a:t>
            </a:r>
            <a:r>
              <a:rPr lang="en-US" sz="1250" b="1" dirty="0"/>
              <a:t>premium cut</a:t>
            </a:r>
            <a:r>
              <a:rPr lang="en-US" sz="1250" dirty="0"/>
              <a:t>. </a:t>
            </a:r>
            <a:r>
              <a:rPr lang="en-US" sz="1250" b="1" dirty="0"/>
              <a:t>Fair cut </a:t>
            </a:r>
            <a:r>
              <a:rPr lang="en-US" sz="1250" dirty="0"/>
              <a:t>being lowest in production and having highest price shows that it has very limited supply but demand is high or as we will see later that fair cut diamonds belong to high carat diamonds.</a:t>
            </a:r>
          </a:p>
          <a:p>
            <a:pPr marL="285750" indent="-285750">
              <a:buFont typeface="Arial" panose="020B0604020202020204" pitchFamily="34" charset="0"/>
              <a:buChar char="•"/>
            </a:pPr>
            <a:r>
              <a:rPr lang="en-US" sz="1250" b="1" dirty="0"/>
              <a:t>Premium cut</a:t>
            </a:r>
            <a:r>
              <a:rPr lang="en-US" sz="1250" dirty="0"/>
              <a:t> along with </a:t>
            </a:r>
            <a:r>
              <a:rPr lang="en-US" sz="1250" b="1" dirty="0"/>
              <a:t>second highest production</a:t>
            </a:r>
            <a:r>
              <a:rPr lang="en-US" sz="1250" dirty="0"/>
              <a:t> has the </a:t>
            </a:r>
            <a:r>
              <a:rPr lang="en-US" sz="1250" b="1" dirty="0"/>
              <a:t>highest average price</a:t>
            </a:r>
            <a:r>
              <a:rPr lang="en-US" sz="1250" dirty="0"/>
              <a:t> and </a:t>
            </a:r>
            <a:r>
              <a:rPr lang="en-US" sz="1250" b="1" dirty="0"/>
              <a:t>second highest median price</a:t>
            </a:r>
            <a:r>
              <a:rPr lang="en-US" sz="1250" dirty="0"/>
              <a:t>. This shows that premium cut even though </a:t>
            </a:r>
            <a:r>
              <a:rPr lang="en-US" sz="1250" b="1" dirty="0"/>
              <a:t>is expensive</a:t>
            </a:r>
            <a:r>
              <a:rPr lang="en-US" sz="1250" dirty="0"/>
              <a:t> its </a:t>
            </a:r>
            <a:r>
              <a:rPr lang="en-US" sz="1250" b="1" dirty="0"/>
              <a:t>production rate has not been decreased</a:t>
            </a:r>
            <a:r>
              <a:rPr lang="en-US" sz="1250" dirty="0"/>
              <a:t>. So it is a clear sign that as </a:t>
            </a:r>
            <a:r>
              <a:rPr lang="en-US" sz="1250" b="1" dirty="0"/>
              <a:t>its prices have not been dropped so its demand is still there.</a:t>
            </a:r>
            <a:endParaRPr lang="en-US" sz="1250" dirty="0"/>
          </a:p>
          <a:p>
            <a:endParaRPr lang="en-US" dirty="0"/>
          </a:p>
        </p:txBody>
      </p:sp>
    </p:spTree>
    <p:extLst>
      <p:ext uri="{BB962C8B-B14F-4D97-AF65-F5344CB8AC3E}">
        <p14:creationId xmlns:p14="http://schemas.microsoft.com/office/powerpoint/2010/main" val="385475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678</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Diamond Insights </vt:lpstr>
      <vt:lpstr>Dataset Information</vt:lpstr>
      <vt:lpstr>Problem Statement</vt:lpstr>
      <vt:lpstr>Profiling Results and pre-processing</vt:lpstr>
      <vt:lpstr>Data after pre-processing</vt:lpstr>
      <vt:lpstr>Post processing results.</vt:lpstr>
      <vt:lpstr>Price being the target value, let’s see how it is distributed</vt:lpstr>
      <vt:lpstr>Cut of a diamond vs price.</vt:lpstr>
      <vt:lpstr>Looking at mean and median prices of various cuts</vt:lpstr>
      <vt:lpstr>Color of a diamond vs price</vt:lpstr>
      <vt:lpstr>Looking at mean and median prices of various color</vt:lpstr>
      <vt:lpstr>Clarity of a diamond vs price.</vt:lpstr>
      <vt:lpstr>Looking at mean and median prices of various clarity</vt:lpstr>
      <vt:lpstr>Effects of carat on price of various cuts, color and clarity.</vt:lpstr>
      <vt:lpstr>Effects of carat on price of various cuts.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Diamonds Insights</dc:title>
  <dc:creator>nikhil raman</dc:creator>
  <cp:lastModifiedBy>nikhil raman</cp:lastModifiedBy>
  <cp:revision>18</cp:revision>
  <dcterms:created xsi:type="dcterms:W3CDTF">2019-05-11T13:02:53Z</dcterms:created>
  <dcterms:modified xsi:type="dcterms:W3CDTF">2019-05-12T02:51:03Z</dcterms:modified>
</cp:coreProperties>
</file>