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7" r:id="rId4"/>
  </p:sldMasterIdLst>
  <p:notesMasterIdLst>
    <p:notesMasterId r:id="rId18"/>
  </p:notesMasterIdLst>
  <p:sldIdLst>
    <p:sldId id="256" r:id="rId5"/>
    <p:sldId id="266" r:id="rId6"/>
    <p:sldId id="277" r:id="rId7"/>
    <p:sldId id="300" r:id="rId8"/>
    <p:sldId id="280" r:id="rId9"/>
    <p:sldId id="291" r:id="rId10"/>
    <p:sldId id="295" r:id="rId11"/>
    <p:sldId id="275" r:id="rId12"/>
    <p:sldId id="274" r:id="rId13"/>
    <p:sldId id="297" r:id="rId14"/>
    <p:sldId id="281" r:id="rId15"/>
    <p:sldId id="27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Yuying" initials="CY" lastIdx="1" clrIdx="0">
    <p:extLst>
      <p:ext uri="{19B8F6BF-5375-455C-9EA6-DF929625EA0E}">
        <p15:presenceInfo xmlns:p15="http://schemas.microsoft.com/office/powerpoint/2012/main" userId="Chen, Yuy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369E1-54FA-4512-AB9E-09AFF4022FE1}" v="5" dt="2021-09-28T21:55:55.771"/>
    <p1510:client id="{2DA37858-39B1-452A-865A-3203B08E2986}" v="823" dt="2021-09-27T21:38:06.299"/>
    <p1510:client id="{5768F36B-B440-4958-AF34-E6943038F646}" v="6" dt="2021-09-28T19:02:18.919"/>
    <p1510:client id="{5EC7B49A-06E3-4F90-BEEC-6CB11A1E0EFC}" v="93" dt="2021-09-28T06:54:48.364"/>
    <p1510:client id="{8A18416E-8F47-4255-B71C-AB21D9F0AF44}" v="271" dt="2021-09-27T22:12:56.078"/>
    <p1510:client id="{9494CBEE-E98A-483C-9393-3F152D7EFC81}" v="59" dt="2021-09-28T21:05:28.007"/>
    <p1510:client id="{AB56CDC7-F76F-4A1F-B801-D19533923B8D}" v="686" dt="2021-09-28T02:37:05.693"/>
    <p1510:client id="{D296CCB9-7D5D-4B81-ABFD-0D7F96A6148F}" v="2" dt="2021-09-27T22:18:43.001"/>
    <p1510:client id="{DBB0EA14-E153-40B1-A93D-96B88C107A28}" v="963" dt="2021-09-27T21:47:05.276"/>
    <p1510:client id="{F6F9968C-D65B-431C-BB8E-1FCB75672B24}" v="1099" dt="2021-09-28T21:16:10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, Jessie" userId="S::jessiel@smu.edu::25cd73f3-c45d-4630-ac62-1fd4ae8ae6a6" providerId="AD" clId="Web-{9494CBEE-E98A-483C-9393-3F152D7EFC81}"/>
    <pc:docChg chg="modSld">
      <pc:chgData name="Lam, Jessie" userId="S::jessiel@smu.edu::25cd73f3-c45d-4630-ac62-1fd4ae8ae6a6" providerId="AD" clId="Web-{9494CBEE-E98A-483C-9393-3F152D7EFC81}" dt="2021-09-28T21:05:28.007" v="1474"/>
      <pc:docMkLst>
        <pc:docMk/>
      </pc:docMkLst>
      <pc:sldChg chg="modNotes">
        <pc:chgData name="Lam, Jessie" userId="S::jessiel@smu.edu::25cd73f3-c45d-4630-ac62-1fd4ae8ae6a6" providerId="AD" clId="Web-{9494CBEE-E98A-483C-9393-3F152D7EFC81}" dt="2021-09-28T20:53:21.451" v="1385"/>
        <pc:sldMkLst>
          <pc:docMk/>
          <pc:sldMk cId="777549520" sldId="291"/>
        </pc:sldMkLst>
      </pc:sldChg>
      <pc:sldChg chg="modNotes">
        <pc:chgData name="Lam, Jessie" userId="S::jessiel@smu.edu::25cd73f3-c45d-4630-ac62-1fd4ae8ae6a6" providerId="AD" clId="Web-{9494CBEE-E98A-483C-9393-3F152D7EFC81}" dt="2021-09-28T20:55:16.800" v="1389"/>
        <pc:sldMkLst>
          <pc:docMk/>
          <pc:sldMk cId="4269407267" sldId="295"/>
        </pc:sldMkLst>
      </pc:sldChg>
      <pc:sldChg chg="addSp delSp modSp modNotes">
        <pc:chgData name="Lam, Jessie" userId="S::jessiel@smu.edu::25cd73f3-c45d-4630-ac62-1fd4ae8ae6a6" providerId="AD" clId="Web-{9494CBEE-E98A-483C-9393-3F152D7EFC81}" dt="2021-09-28T21:05:28.007" v="1474"/>
        <pc:sldMkLst>
          <pc:docMk/>
          <pc:sldMk cId="3615536500" sldId="297"/>
        </pc:sldMkLst>
        <pc:spChg chg="add del mod">
          <ac:chgData name="Lam, Jessie" userId="S::jessiel@smu.edu::25cd73f3-c45d-4630-ac62-1fd4ae8ae6a6" providerId="AD" clId="Web-{9494CBEE-E98A-483C-9393-3F152D7EFC81}" dt="2021-09-28T21:04:46.021" v="1466"/>
          <ac:spMkLst>
            <pc:docMk/>
            <pc:sldMk cId="3615536500" sldId="297"/>
            <ac:spMk id="4" creationId="{C0B925C1-B2A5-4873-8330-DA252ED51C85}"/>
          </ac:spMkLst>
        </pc:spChg>
        <pc:graphicFrameChg chg="add del mod modGraphic">
          <ac:chgData name="Lam, Jessie" userId="S::jessiel@smu.edu::25cd73f3-c45d-4630-ac62-1fd4ae8ae6a6" providerId="AD" clId="Web-{9494CBEE-E98A-483C-9393-3F152D7EFC81}" dt="2021-09-28T21:05:28.007" v="1474"/>
          <ac:graphicFrameMkLst>
            <pc:docMk/>
            <pc:sldMk cId="3615536500" sldId="297"/>
            <ac:graphicFrameMk id="6" creationId="{47D7B077-EAE9-42FC-B5C6-738C2258886A}"/>
          </ac:graphicFrameMkLst>
        </pc:graphicFrameChg>
        <pc:graphicFrameChg chg="del mod modGraphic">
          <ac:chgData name="Lam, Jessie" userId="S::jessiel@smu.edu::25cd73f3-c45d-4630-ac62-1fd4ae8ae6a6" providerId="AD" clId="Web-{9494CBEE-E98A-483C-9393-3F152D7EFC81}" dt="2021-09-28T21:04:39.849" v="1465"/>
          <ac:graphicFrameMkLst>
            <pc:docMk/>
            <pc:sldMk cId="3615536500" sldId="297"/>
            <ac:graphicFrameMk id="19" creationId="{E13FCE7B-6399-437C-860D-A719D53E44D5}"/>
          </ac:graphicFrameMkLst>
        </pc:graphicFrameChg>
      </pc:sldChg>
    </pc:docChg>
  </pc:docChgLst>
  <pc:docChgLst>
    <pc:chgData name="Lam, Jessie" userId="25cd73f3-c45d-4630-ac62-1fd4ae8ae6a6" providerId="ADAL" clId="{F6F9968C-D65B-431C-BB8E-1FCB75672B24}"/>
    <pc:docChg chg="custSel modSld">
      <pc:chgData name="Lam, Jessie" userId="25cd73f3-c45d-4630-ac62-1fd4ae8ae6a6" providerId="ADAL" clId="{F6F9968C-D65B-431C-BB8E-1FCB75672B24}" dt="2021-09-28T21:16:10.652" v="1081" actId="113"/>
      <pc:docMkLst>
        <pc:docMk/>
      </pc:docMkLst>
      <pc:sldChg chg="modNotesTx">
        <pc:chgData name="Lam, Jessie" userId="25cd73f3-c45d-4630-ac62-1fd4ae8ae6a6" providerId="ADAL" clId="{F6F9968C-D65B-431C-BB8E-1FCB75672B24}" dt="2021-09-28T21:16:10.652" v="1081" actId="113"/>
        <pc:sldMkLst>
          <pc:docMk/>
          <pc:sldMk cId="777549520" sldId="291"/>
        </pc:sldMkLst>
      </pc:sldChg>
      <pc:sldChg chg="modNotesTx">
        <pc:chgData name="Lam, Jessie" userId="25cd73f3-c45d-4630-ac62-1fd4ae8ae6a6" providerId="ADAL" clId="{F6F9968C-D65B-431C-BB8E-1FCB75672B24}" dt="2021-09-28T21:16:07.297" v="1080" actId="113"/>
        <pc:sldMkLst>
          <pc:docMk/>
          <pc:sldMk cId="4269407267" sldId="295"/>
        </pc:sldMkLst>
      </pc:sldChg>
      <pc:sldChg chg="addSp modSp mod modNotesTx">
        <pc:chgData name="Lam, Jessie" userId="25cd73f3-c45d-4630-ac62-1fd4ae8ae6a6" providerId="ADAL" clId="{F6F9968C-D65B-431C-BB8E-1FCB75672B24}" dt="2021-09-28T21:16:04.842" v="1079" actId="113"/>
        <pc:sldMkLst>
          <pc:docMk/>
          <pc:sldMk cId="3615536500" sldId="297"/>
        </pc:sldMkLst>
        <pc:graphicFrameChg chg="add mod modGraphic">
          <ac:chgData name="Lam, Jessie" userId="25cd73f3-c45d-4630-ac62-1fd4ae8ae6a6" providerId="ADAL" clId="{F6F9968C-D65B-431C-BB8E-1FCB75672B24}" dt="2021-09-28T21:06:39.659" v="3" actId="13926"/>
          <ac:graphicFrameMkLst>
            <pc:docMk/>
            <pc:sldMk cId="3615536500" sldId="297"/>
            <ac:graphicFrameMk id="3" creationId="{918A1969-E093-412C-83D8-7933FD137143}"/>
          </ac:graphicFrameMkLst>
        </pc:graphicFrameChg>
      </pc:sldChg>
    </pc:docChg>
  </pc:docChgLst>
  <pc:docChgLst>
    <pc:chgData name="Petitt, Colin" userId="S::cpetitt@smu.edu::3aba0493-308b-4c1c-a6e3-edd918a108d5" providerId="AD" clId="Web-{0C4369E1-54FA-4512-AB9E-09AFF4022FE1}"/>
    <pc:docChg chg="delSld modSld sldOrd">
      <pc:chgData name="Petitt, Colin" userId="S::cpetitt@smu.edu::3aba0493-308b-4c1c-a6e3-edd918a108d5" providerId="AD" clId="Web-{0C4369E1-54FA-4512-AB9E-09AFF4022FE1}" dt="2021-09-28T21:55:55.771" v="4"/>
      <pc:docMkLst>
        <pc:docMk/>
      </pc:docMkLst>
      <pc:sldChg chg="ord">
        <pc:chgData name="Petitt, Colin" userId="S::cpetitt@smu.edu::3aba0493-308b-4c1c-a6e3-edd918a108d5" providerId="AD" clId="Web-{0C4369E1-54FA-4512-AB9E-09AFF4022FE1}" dt="2021-09-28T21:55:55.771" v="4"/>
        <pc:sldMkLst>
          <pc:docMk/>
          <pc:sldMk cId="3165561695" sldId="274"/>
        </pc:sldMkLst>
      </pc:sldChg>
      <pc:sldChg chg="modSp ord">
        <pc:chgData name="Petitt, Colin" userId="S::cpetitt@smu.edu::3aba0493-308b-4c1c-a6e3-edd918a108d5" providerId="AD" clId="Web-{0C4369E1-54FA-4512-AB9E-09AFF4022FE1}" dt="2021-09-28T21:55:52.021" v="3"/>
        <pc:sldMkLst>
          <pc:docMk/>
          <pc:sldMk cId="2611358995" sldId="275"/>
        </pc:sldMkLst>
        <pc:spChg chg="mod">
          <ac:chgData name="Petitt, Colin" userId="S::cpetitt@smu.edu::3aba0493-308b-4c1c-a6e3-edd918a108d5" providerId="AD" clId="Web-{0C4369E1-54FA-4512-AB9E-09AFF4022FE1}" dt="2021-09-28T21:53:43.064" v="2" actId="20577"/>
          <ac:spMkLst>
            <pc:docMk/>
            <pc:sldMk cId="2611358995" sldId="275"/>
            <ac:spMk id="2" creationId="{FD52607E-1BC6-4CDC-9DC4-BCCBA0B6141A}"/>
          </ac:spMkLst>
        </pc:spChg>
      </pc:sldChg>
      <pc:sldChg chg="del">
        <pc:chgData name="Petitt, Colin" userId="S::cpetitt@smu.edu::3aba0493-308b-4c1c-a6e3-edd918a108d5" providerId="AD" clId="Web-{0C4369E1-54FA-4512-AB9E-09AFF4022FE1}" dt="2021-09-28T21:52:25.202" v="0"/>
        <pc:sldMkLst>
          <pc:docMk/>
          <pc:sldMk cId="3939385476" sldId="299"/>
        </pc:sldMkLst>
      </pc:sldChg>
    </pc:docChg>
  </pc:docChgLst>
  <pc:docChgLst>
    <pc:chgData name="Petitt, Colin" userId="S::cpetitt@smu.edu::3aba0493-308b-4c1c-a6e3-edd918a108d5" providerId="AD" clId="Web-{5768F36B-B440-4958-AF34-E6943038F646}"/>
    <pc:docChg chg="modSld">
      <pc:chgData name="Petitt, Colin" userId="S::cpetitt@smu.edu::3aba0493-308b-4c1c-a6e3-edd918a108d5" providerId="AD" clId="Web-{5768F36B-B440-4958-AF34-E6943038F646}" dt="2021-09-28T19:02:18.919" v="5" actId="1076"/>
      <pc:docMkLst>
        <pc:docMk/>
      </pc:docMkLst>
      <pc:sldChg chg="modSp">
        <pc:chgData name="Petitt, Colin" userId="S::cpetitt@smu.edu::3aba0493-308b-4c1c-a6e3-edd918a108d5" providerId="AD" clId="Web-{5768F36B-B440-4958-AF34-E6943038F646}" dt="2021-09-28T19:02:18.919" v="5" actId="1076"/>
        <pc:sldMkLst>
          <pc:docMk/>
          <pc:sldMk cId="1181941989" sldId="282"/>
        </pc:sldMkLst>
        <pc:spChg chg="mod">
          <ac:chgData name="Petitt, Colin" userId="S::cpetitt@smu.edu::3aba0493-308b-4c1c-a6e3-edd918a108d5" providerId="AD" clId="Web-{5768F36B-B440-4958-AF34-E6943038F646}" dt="2021-09-28T19:02:18.919" v="5" actId="1076"/>
          <ac:spMkLst>
            <pc:docMk/>
            <pc:sldMk cId="1181941989" sldId="282"/>
            <ac:spMk id="5" creationId="{1F2F4845-9FC2-4EC1-9461-EE3404A3B2C8}"/>
          </ac:spMkLst>
        </pc:spChg>
      </pc:sldChg>
    </pc:docChg>
  </pc:docChgLst>
  <pc:docChgLst>
    <pc:chgData name="Lam, Jessie" userId="S::jessiel@smu.edu::25cd73f3-c45d-4630-ac62-1fd4ae8ae6a6" providerId="AD" clId="Web-{5EC7B49A-06E3-4F90-BEEC-6CB11A1E0EFC}"/>
    <pc:docChg chg="modSld">
      <pc:chgData name="Lam, Jessie" userId="S::jessiel@smu.edu::25cd73f3-c45d-4630-ac62-1fd4ae8ae6a6" providerId="AD" clId="Web-{5EC7B49A-06E3-4F90-BEEC-6CB11A1E0EFC}" dt="2021-09-28T07:06:01.682" v="257"/>
      <pc:docMkLst>
        <pc:docMk/>
      </pc:docMkLst>
      <pc:sldChg chg="modSp modNotes">
        <pc:chgData name="Lam, Jessie" userId="S::jessiel@smu.edu::25cd73f3-c45d-4630-ac62-1fd4ae8ae6a6" providerId="AD" clId="Web-{5EC7B49A-06E3-4F90-BEEC-6CB11A1E0EFC}" dt="2021-09-28T07:06:01.682" v="257"/>
        <pc:sldMkLst>
          <pc:docMk/>
          <pc:sldMk cId="2611358995" sldId="275"/>
        </pc:sldMkLst>
        <pc:spChg chg="mod">
          <ac:chgData name="Lam, Jessie" userId="S::jessiel@smu.edu::25cd73f3-c45d-4630-ac62-1fd4ae8ae6a6" providerId="AD" clId="Web-{5EC7B49A-06E3-4F90-BEEC-6CB11A1E0EFC}" dt="2021-09-28T06:54:48.364" v="256" actId="20577"/>
          <ac:spMkLst>
            <pc:docMk/>
            <pc:sldMk cId="2611358995" sldId="275"/>
            <ac:spMk id="2" creationId="{FD52607E-1BC6-4CDC-9DC4-BCCBA0B6141A}"/>
          </ac:spMkLst>
        </pc:spChg>
      </pc:sldChg>
      <pc:sldChg chg="addSp delSp modSp">
        <pc:chgData name="Lam, Jessie" userId="S::jessiel@smu.edu::25cd73f3-c45d-4630-ac62-1fd4ae8ae6a6" providerId="AD" clId="Web-{5EC7B49A-06E3-4F90-BEEC-6CB11A1E0EFC}" dt="2021-09-28T06:42:37.092" v="249"/>
        <pc:sldMkLst>
          <pc:docMk/>
          <pc:sldMk cId="4269407267" sldId="295"/>
        </pc:sldMkLst>
        <pc:graphicFrameChg chg="mod">
          <ac:chgData name="Lam, Jessie" userId="S::jessiel@smu.edu::25cd73f3-c45d-4630-ac62-1fd4ae8ae6a6" providerId="AD" clId="Web-{5EC7B49A-06E3-4F90-BEEC-6CB11A1E0EFC}" dt="2021-09-28T05:12:16.236" v="1" actId="1076"/>
          <ac:graphicFrameMkLst>
            <pc:docMk/>
            <pc:sldMk cId="4269407267" sldId="295"/>
            <ac:graphicFrameMk id="10" creationId="{C461A346-67F5-4068-AD1C-DC59E8B64ADD}"/>
          </ac:graphicFrameMkLst>
        </pc:graphicFrameChg>
        <pc:picChg chg="add del mod">
          <ac:chgData name="Lam, Jessie" userId="S::jessiel@smu.edu::25cd73f3-c45d-4630-ac62-1fd4ae8ae6a6" providerId="AD" clId="Web-{5EC7B49A-06E3-4F90-BEEC-6CB11A1E0EFC}" dt="2021-09-28T06:42:37.092" v="249"/>
          <ac:picMkLst>
            <pc:docMk/>
            <pc:sldMk cId="4269407267" sldId="295"/>
            <ac:picMk id="3" creationId="{9DD84789-B265-4B55-853F-859F1C285AD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ying\Personal\Course\Fall-ModuleA\6201_Statistics\Session5%20Group%20Project\Propensity%20to%20buy%20a%20DCM%20mattre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nagerial%20Statistcis_MAST%206201\experential%20learning%20module%202\Question%20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ying\Personal\Course\Fall-ModuleA\6201_Statistics\Session5%20Group%20Project\Propensity%20to%20buy%20a%20DCM%20mattre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nagerial%20Statistcis_MAST%206201\experential%20learning%20module%202\Question%2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nagerial%20Statistcis_MAST%206201\experential%20learning%20module%202\Question%20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nagerial%20Statistcis_MAST%206201\experential%20learning%20module%202\Question%204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3_9BA62D1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ying\Personal\Course\Fall-ModuleA\6201_Statistics\Session5%20Group%20Project\Product%20Effectivenes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3_9BA62D13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2_BCAEA35F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77540128966028"/>
          <c:y val="8.1617738386401795E-2"/>
          <c:w val="0.87122462817147861"/>
          <c:h val="0.790994640762407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Sheet3!$B$11</c:f>
              <c:strCache>
                <c:ptCount val="1"/>
                <c:pt idx="0">
                  <c:v>Average of propensity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Sheet3!$A$12:$A$13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Sheet3!$B$12:$B$13</c:f>
              <c:numCache>
                <c:formatCode>0.00</c:formatCode>
                <c:ptCount val="2"/>
                <c:pt idx="0">
                  <c:v>23.014619167510716</c:v>
                </c:pt>
                <c:pt idx="1">
                  <c:v>41.20781949451451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9-481C-8B06-023B09F0C6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36577744"/>
        <c:axId val="1736580656"/>
      </c:barChart>
      <c:catAx>
        <c:axId val="173657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80656"/>
        <c:crosses val="autoZero"/>
        <c:auto val="1"/>
        <c:lblAlgn val="ctr"/>
        <c:lblOffset val="100"/>
        <c:noMultiLvlLbl val="0"/>
      </c:catAx>
      <c:valAx>
        <c:axId val="1736580656"/>
        <c:scaling>
          <c:orientation val="minMax"/>
          <c:max val="4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of</a:t>
                </a:r>
                <a:r>
                  <a:rPr lang="en-US" baseline="0"/>
                  <a:t> Propensity Score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7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Mattress</a:t>
            </a:r>
            <a:r>
              <a:rPr lang="en-US" altLang="zh-TW" baseline="0"/>
              <a:t> Preference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'Mattress Comparison'!$V$31</c:f>
              <c:strCache>
                <c:ptCount val="1"/>
                <c:pt idx="0">
                  <c:v>Sleep Cool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'Mattress Comparison'!$W$30:$AA$30</c:f>
              <c:strCache>
                <c:ptCount val="5"/>
                <c:pt idx="0">
                  <c:v>comfortable</c:v>
                </c:pt>
                <c:pt idx="1">
                  <c:v>support</c:v>
                </c:pt>
                <c:pt idx="2">
                  <c:v>pressure</c:v>
                </c:pt>
                <c:pt idx="3">
                  <c:v>hot</c:v>
                </c:pt>
                <c:pt idx="4">
                  <c:v>like</c:v>
                </c:pt>
              </c:strCache>
            </c:strRef>
          </c:cat>
          <c:val>
            <c:numRef>
              <c:f>'Mattress Comparison'!$W$31:$AA$31</c:f>
              <c:numCache>
                <c:formatCode>0%</c:formatCode>
                <c:ptCount val="5"/>
                <c:pt idx="0">
                  <c:v>0.61803369963793908</c:v>
                </c:pt>
                <c:pt idx="1">
                  <c:v>0.4406179901721255</c:v>
                </c:pt>
                <c:pt idx="2">
                  <c:v>-0.38285336439027901</c:v>
                </c:pt>
                <c:pt idx="3">
                  <c:v>-0.4419240140521859</c:v>
                </c:pt>
                <c:pt idx="4">
                  <c:v>0.62668511431000873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FE-40B7-925A-FBDFE33EC152}"/>
            </c:ext>
          </c:extLst>
        </c:ser>
        <c:ser>
          <c:idx val="1"/>
          <c:order val="1"/>
          <c:tx>
            <c:strRef>
              <c:f>'Mattress Comparison'!$V$32</c:f>
              <c:strCache>
                <c:ptCount val="1"/>
                <c:pt idx="0">
                  <c:v>Casper(Bed in Box)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'Mattress Comparison'!$W$30:$AA$30</c:f>
              <c:strCache>
                <c:ptCount val="5"/>
                <c:pt idx="0">
                  <c:v>comfortable</c:v>
                </c:pt>
                <c:pt idx="1">
                  <c:v>support</c:v>
                </c:pt>
                <c:pt idx="2">
                  <c:v>pressure</c:v>
                </c:pt>
                <c:pt idx="3">
                  <c:v>hot</c:v>
                </c:pt>
                <c:pt idx="4">
                  <c:v>like</c:v>
                </c:pt>
              </c:strCache>
            </c:strRef>
          </c:cat>
          <c:val>
            <c:numRef>
              <c:f>'Mattress Comparison'!$W$32:$AA$32</c:f>
              <c:numCache>
                <c:formatCode>0%</c:formatCode>
                <c:ptCount val="5"/>
                <c:pt idx="0">
                  <c:v>0.51330111989633531</c:v>
                </c:pt>
                <c:pt idx="1">
                  <c:v>0.42662516276338996</c:v>
                </c:pt>
                <c:pt idx="2">
                  <c:v>-0.41366113381267627</c:v>
                </c:pt>
                <c:pt idx="3">
                  <c:v>-0.58857874425823764</c:v>
                </c:pt>
                <c:pt idx="4">
                  <c:v>0.71750242574779588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FE-40B7-925A-FBDFE33EC152}"/>
            </c:ext>
          </c:extLst>
        </c:ser>
        <c:ser>
          <c:idx val="2"/>
          <c:order val="2"/>
          <c:tx>
            <c:strRef>
              <c:f>'Mattress Comparison'!$V$33</c:f>
              <c:strCache>
                <c:ptCount val="1"/>
                <c:pt idx="0">
                  <c:v>Tempu(Premium)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'Mattress Comparison'!$W$30:$AA$30</c:f>
              <c:strCache>
                <c:ptCount val="5"/>
                <c:pt idx="0">
                  <c:v>comfortable</c:v>
                </c:pt>
                <c:pt idx="1">
                  <c:v>support</c:v>
                </c:pt>
                <c:pt idx="2">
                  <c:v>pressure</c:v>
                </c:pt>
                <c:pt idx="3">
                  <c:v>hot</c:v>
                </c:pt>
                <c:pt idx="4">
                  <c:v>like</c:v>
                </c:pt>
              </c:strCache>
            </c:strRef>
          </c:cat>
          <c:val>
            <c:numRef>
              <c:f>'Mattress Comparison'!$W$33:$AA$33</c:f>
              <c:numCache>
                <c:formatCode>0%</c:formatCode>
                <c:ptCount val="5"/>
                <c:pt idx="0">
                  <c:v>0.57115795634298949</c:v>
                </c:pt>
                <c:pt idx="1">
                  <c:v>0.47984104788570486</c:v>
                </c:pt>
                <c:pt idx="2">
                  <c:v>-0.38734068328876659</c:v>
                </c:pt>
                <c:pt idx="3">
                  <c:v>-0.47029066429703847</c:v>
                </c:pt>
                <c:pt idx="4">
                  <c:v>0.64313132108042259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FE-40B7-925A-FBDFE33EC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9672272"/>
        <c:axId val="1679672688"/>
      </c:barChart>
      <c:catAx>
        <c:axId val="167967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672688"/>
        <c:crosses val="autoZero"/>
        <c:auto val="1"/>
        <c:lblAlgn val="ctr"/>
        <c:lblOffset val="100"/>
        <c:noMultiLvlLbl val="0"/>
      </c:catAx>
      <c:valAx>
        <c:axId val="167967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67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348758086455953"/>
          <c:y val="0.89814021497839369"/>
          <c:w val="0.50120061620902701"/>
          <c:h val="7.4497331622162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77537182852145"/>
          <c:y val="0.14393518518518519"/>
          <c:w val="0.87122462817147861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Sheet3!$B$11</c:f>
              <c:strCache>
                <c:ptCount val="1"/>
                <c:pt idx="0">
                  <c:v>Average of propensity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Sheet3!$A$17:$A$18</c:f>
              <c:strCache>
                <c:ptCount val="2"/>
                <c:pt idx="0">
                  <c:v>Under $75,000</c:v>
                </c:pt>
                <c:pt idx="1">
                  <c:v>$75,000+</c:v>
                </c:pt>
              </c:strCache>
            </c:strRef>
          </c:cat>
          <c:val>
            <c:numRef>
              <c:f>Sheet3!$B$17:$B$18</c:f>
              <c:numCache>
                <c:formatCode>0.00</c:formatCode>
                <c:ptCount val="2"/>
                <c:pt idx="0">
                  <c:v>28.495923724606349</c:v>
                </c:pt>
                <c:pt idx="1">
                  <c:v>35.20513463581117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2-4853-8476-D8DA44403B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36577744"/>
        <c:axId val="1736580656"/>
      </c:barChart>
      <c:catAx>
        <c:axId val="173657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80656"/>
        <c:crosses val="autoZero"/>
        <c:auto val="1"/>
        <c:lblAlgn val="ctr"/>
        <c:lblOffset val="100"/>
        <c:noMultiLvlLbl val="0"/>
      </c:catAx>
      <c:valAx>
        <c:axId val="17365806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of Propensity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7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Reasons</a:t>
            </a:r>
            <a:r>
              <a:rPr lang="en-US" baseline="0"/>
              <a:t> For Purchase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rgbClr val="00206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D0-4CD1-A72E-DB44DA2A785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D0-4CD1-A72E-DB44DA2A785D}"/>
              </c:ext>
            </c:extLst>
          </c:dPt>
          <c:cat>
            <c:strRef>
              <c:f>'Reasons for Purchase-MI'!$A$7:$A$18</c:f>
              <c:strCache>
                <c:ptCount val="12"/>
                <c:pt idx="0">
                  <c:v>Replace worn out mattress</c:v>
                </c:pt>
                <c:pt idx="1">
                  <c:v>To get a better quality mattress</c:v>
                </c:pt>
                <c:pt idx="2">
                  <c:v>Want a different type of mattress</c:v>
                </c:pt>
                <c:pt idx="3">
                  <c:v>Having trouble sleeping</c:v>
                </c:pt>
                <c:pt idx="4">
                  <c:v>Sale or special offer</c:v>
                </c:pt>
                <c:pt idx="5">
                  <c:v>Moving to a new home</c:v>
                </c:pt>
                <c:pt idx="6">
                  <c:v>To get a different size mattress</c:v>
                </c:pt>
                <c:pt idx="7">
                  <c:v>Need an additional mattress </c:v>
                </c:pt>
                <c:pt idx="8">
                  <c:v>To get a mattress with advanced features </c:v>
                </c:pt>
                <c:pt idx="9">
                  <c:v>Changing needs of people living in my household</c:v>
                </c:pt>
                <c:pt idx="10">
                  <c:v>A major life event </c:v>
                </c:pt>
                <c:pt idx="11">
                  <c:v>Other</c:v>
                </c:pt>
              </c:strCache>
            </c:strRef>
          </c:cat>
          <c:val>
            <c:numRef>
              <c:f>'Reasons for Purchase-MI'!$B$7:$B$18</c:f>
              <c:numCache>
                <c:formatCode>0.0%</c:formatCode>
                <c:ptCount val="12"/>
                <c:pt idx="0">
                  <c:v>0.5121436114044351</c:v>
                </c:pt>
                <c:pt idx="1">
                  <c:v>0.43717001055966209</c:v>
                </c:pt>
                <c:pt idx="2">
                  <c:v>0.21330517423442449</c:v>
                </c:pt>
                <c:pt idx="3">
                  <c:v>0.21119324181626187</c:v>
                </c:pt>
                <c:pt idx="4">
                  <c:v>0.20485744456177402</c:v>
                </c:pt>
                <c:pt idx="5">
                  <c:v>0.18901795142555439</c:v>
                </c:pt>
                <c:pt idx="6">
                  <c:v>0.1573389651531151</c:v>
                </c:pt>
                <c:pt idx="7">
                  <c:v>0.12777191129883844</c:v>
                </c:pt>
                <c:pt idx="8">
                  <c:v>0.1235480464625132</c:v>
                </c:pt>
                <c:pt idx="9">
                  <c:v>0.1003167898627244</c:v>
                </c:pt>
                <c:pt idx="10">
                  <c:v>7.4973600844772961E-2</c:v>
                </c:pt>
                <c:pt idx="11">
                  <c:v>1.7951425554382259E-2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D0-4CD1-A72E-DB44DA2A7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69773631"/>
        <c:axId val="769778623"/>
      </c:barChart>
      <c:catAx>
        <c:axId val="76977363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778623"/>
        <c:crosses val="autoZero"/>
        <c:auto val="1"/>
        <c:lblAlgn val="ctr"/>
        <c:lblOffset val="100"/>
        <c:noMultiLvlLbl val="0"/>
      </c:catAx>
      <c:valAx>
        <c:axId val="76977862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773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</a:t>
            </a:r>
            <a:r>
              <a:rPr lang="en-US" baseline="0"/>
              <a:t> Factors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F1-4D92-9382-4E57990F6F90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F1-4D92-9382-4E57990F6F90}"/>
              </c:ext>
            </c:extLst>
          </c:dPt>
          <c:cat>
            <c:strRef>
              <c:f>'Purchase Factors-MI'!$A$7:$A$19</c:f>
              <c:strCache>
                <c:ptCount val="13"/>
                <c:pt idx="0">
                  <c:v>Price</c:v>
                </c:pt>
                <c:pt idx="1">
                  <c:v>Comfort</c:v>
                </c:pt>
                <c:pt idx="2">
                  <c:v>Quality</c:v>
                </c:pt>
                <c:pt idx="3">
                  <c:v>Durability</c:v>
                </c:pt>
                <c:pt idx="4">
                  <c:v>Pressure relief</c:v>
                </c:pt>
                <c:pt idx="5">
                  <c:v>Support</c:v>
                </c:pt>
                <c:pt idx="6">
                  <c:v>Mattress type </c:v>
                </c:pt>
                <c:pt idx="7">
                  <c:v>Brand reputation</c:v>
                </c:pt>
                <c:pt idx="8">
                  <c:v>Warranty</c:v>
                </c:pt>
                <c:pt idx="9">
                  <c:v>Materials</c:v>
                </c:pt>
                <c:pt idx="10">
                  <c:v>Temperature regulation [cooling]</c:v>
                </c:pt>
                <c:pt idx="11">
                  <c:v>Online reviews</c:v>
                </c:pt>
                <c:pt idx="12">
                  <c:v>Hypoallergenic</c:v>
                </c:pt>
              </c:strCache>
            </c:strRef>
          </c:cat>
          <c:val>
            <c:numRef>
              <c:f>'Purchase Factors-MI'!$B$7:$B$19</c:f>
              <c:numCache>
                <c:formatCode>0.0%</c:formatCode>
                <c:ptCount val="13"/>
                <c:pt idx="0">
                  <c:v>0.71794871794871795</c:v>
                </c:pt>
                <c:pt idx="1">
                  <c:v>0.61904761904761907</c:v>
                </c:pt>
                <c:pt idx="2">
                  <c:v>0.59584859584859584</c:v>
                </c:pt>
                <c:pt idx="3">
                  <c:v>0.55555555555555558</c:v>
                </c:pt>
                <c:pt idx="4">
                  <c:v>0.45665445665445664</c:v>
                </c:pt>
                <c:pt idx="5">
                  <c:v>0.40293040293040294</c:v>
                </c:pt>
                <c:pt idx="6">
                  <c:v>0.3321123321123321</c:v>
                </c:pt>
                <c:pt idx="7">
                  <c:v>0.29914529914529914</c:v>
                </c:pt>
                <c:pt idx="8">
                  <c:v>0.28205128205128205</c:v>
                </c:pt>
                <c:pt idx="9">
                  <c:v>0.22832722832722832</c:v>
                </c:pt>
                <c:pt idx="10">
                  <c:v>0.22466422466422467</c:v>
                </c:pt>
                <c:pt idx="11">
                  <c:v>0.21245421245421245</c:v>
                </c:pt>
                <c:pt idx="12">
                  <c:v>0.13553113553113552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F1-4D92-9382-4E57990F6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4298960"/>
        <c:axId val="154296880"/>
      </c:barChart>
      <c:catAx>
        <c:axId val="1542989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96880"/>
        <c:crosses val="autoZero"/>
        <c:auto val="1"/>
        <c:lblAlgn val="ctr"/>
        <c:lblOffset val="100"/>
        <c:noMultiLvlLbl val="0"/>
      </c:catAx>
      <c:valAx>
        <c:axId val="15429688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9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'Purchase Factors-BRB S'!$J$6</c:f>
              <c:strCache>
                <c:ptCount val="1"/>
                <c:pt idx="0">
                  <c:v>Best Rest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'Purchase Factors-BRB S'!$I$7:$I$19</c:f>
              <c:strCache>
                <c:ptCount val="13"/>
                <c:pt idx="0">
                  <c:v>Price</c:v>
                </c:pt>
                <c:pt idx="1">
                  <c:v>Comfort</c:v>
                </c:pt>
                <c:pt idx="2">
                  <c:v>Quality</c:v>
                </c:pt>
                <c:pt idx="3">
                  <c:v>Durability</c:v>
                </c:pt>
                <c:pt idx="4">
                  <c:v>Pressure relief</c:v>
                </c:pt>
                <c:pt idx="5">
                  <c:v>Support</c:v>
                </c:pt>
                <c:pt idx="6">
                  <c:v>Mattress type </c:v>
                </c:pt>
                <c:pt idx="7">
                  <c:v>Brand reputation</c:v>
                </c:pt>
                <c:pt idx="8">
                  <c:v>Temperature regulation</c:v>
                </c:pt>
                <c:pt idx="9">
                  <c:v>Warranty</c:v>
                </c:pt>
                <c:pt idx="10">
                  <c:v>Materials</c:v>
                </c:pt>
                <c:pt idx="11">
                  <c:v>Online reviews</c:v>
                </c:pt>
                <c:pt idx="12">
                  <c:v>Hypoallergenic</c:v>
                </c:pt>
              </c:strCache>
            </c:strRef>
          </c:cat>
          <c:val>
            <c:numRef>
              <c:f>'Purchase Factors-BRB S'!$J$7:$J$19</c:f>
              <c:numCache>
                <c:formatCode>0.0%</c:formatCode>
                <c:ptCount val="13"/>
                <c:pt idx="0">
                  <c:v>0.57923497267759561</c:v>
                </c:pt>
                <c:pt idx="1">
                  <c:v>0.58469945355191255</c:v>
                </c:pt>
                <c:pt idx="2">
                  <c:v>0.64480874316939896</c:v>
                </c:pt>
                <c:pt idx="3">
                  <c:v>0.54098360655737709</c:v>
                </c:pt>
                <c:pt idx="4">
                  <c:v>0.44808743169398907</c:v>
                </c:pt>
                <c:pt idx="5">
                  <c:v>0.42622950819672129</c:v>
                </c:pt>
                <c:pt idx="6">
                  <c:v>0.39890710382513661</c:v>
                </c:pt>
                <c:pt idx="7">
                  <c:v>0.36612021857923499</c:v>
                </c:pt>
                <c:pt idx="8">
                  <c:v>0.2896174863387978</c:v>
                </c:pt>
                <c:pt idx="9">
                  <c:v>0.24590163934426229</c:v>
                </c:pt>
                <c:pt idx="10">
                  <c:v>0.21311475409836064</c:v>
                </c:pt>
                <c:pt idx="11">
                  <c:v>0.24043715846994534</c:v>
                </c:pt>
                <c:pt idx="12">
                  <c:v>9.8360655737704916E-2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7-4FFC-B0A4-53C8E52DAD82}"/>
            </c:ext>
          </c:extLst>
        </c:ser>
        <c:ser>
          <c:idx val="1"/>
          <c:order val="1"/>
          <c:tx>
            <c:strRef>
              <c:f>'Purchase Factors-BRB S'!$K$6</c:f>
              <c:strCache>
                <c:ptCount val="1"/>
                <c:pt idx="0">
                  <c:v>Best Rest         
 Non-Customers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'Purchase Factors-BRB S'!$I$7:$I$19</c:f>
              <c:strCache>
                <c:ptCount val="13"/>
                <c:pt idx="0">
                  <c:v>Price</c:v>
                </c:pt>
                <c:pt idx="1">
                  <c:v>Comfort</c:v>
                </c:pt>
                <c:pt idx="2">
                  <c:v>Quality</c:v>
                </c:pt>
                <c:pt idx="3">
                  <c:v>Durability</c:v>
                </c:pt>
                <c:pt idx="4">
                  <c:v>Pressure relief</c:v>
                </c:pt>
                <c:pt idx="5">
                  <c:v>Support</c:v>
                </c:pt>
                <c:pt idx="6">
                  <c:v>Mattress type </c:v>
                </c:pt>
                <c:pt idx="7">
                  <c:v>Brand reputation</c:v>
                </c:pt>
                <c:pt idx="8">
                  <c:v>Temperature regulation</c:v>
                </c:pt>
                <c:pt idx="9">
                  <c:v>Warranty</c:v>
                </c:pt>
                <c:pt idx="10">
                  <c:v>Materials</c:v>
                </c:pt>
                <c:pt idx="11">
                  <c:v>Online reviews</c:v>
                </c:pt>
                <c:pt idx="12">
                  <c:v>Hypoallergenic</c:v>
                </c:pt>
              </c:strCache>
            </c:strRef>
          </c:cat>
          <c:val>
            <c:numRef>
              <c:f>'Purchase Factors-BRB S'!$K$7:$K$19</c:f>
              <c:numCache>
                <c:formatCode>0.0%</c:formatCode>
                <c:ptCount val="13"/>
                <c:pt idx="0">
                  <c:v>0.74842767295597479</c:v>
                </c:pt>
                <c:pt idx="1">
                  <c:v>0.57232704402515722</c:v>
                </c:pt>
                <c:pt idx="2">
                  <c:v>0.53459119496855345</c:v>
                </c:pt>
                <c:pt idx="3">
                  <c:v>0.49056603773584906</c:v>
                </c:pt>
                <c:pt idx="4">
                  <c:v>0.50314465408805031</c:v>
                </c:pt>
                <c:pt idx="5">
                  <c:v>0.38993710691823902</c:v>
                </c:pt>
                <c:pt idx="6">
                  <c:v>0.32704402515723269</c:v>
                </c:pt>
                <c:pt idx="7">
                  <c:v>0.31446540880503143</c:v>
                </c:pt>
                <c:pt idx="8">
                  <c:v>0.21383647798742139</c:v>
                </c:pt>
                <c:pt idx="9">
                  <c:v>0.25157232704402516</c:v>
                </c:pt>
                <c:pt idx="10">
                  <c:v>0.25786163522012578</c:v>
                </c:pt>
                <c:pt idx="11">
                  <c:v>0.21383647798742139</c:v>
                </c:pt>
                <c:pt idx="12">
                  <c:v>8.1761006289308172E-2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7-4FFC-B0A4-53C8E52DA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638144"/>
        <c:axId val="499638560"/>
      </c:barChart>
      <c:catAx>
        <c:axId val="49963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38560"/>
        <c:crosses val="autoZero"/>
        <c:auto val="1"/>
        <c:lblAlgn val="ctr"/>
        <c:lblOffset val="100"/>
        <c:noMultiLvlLbl val="0"/>
      </c:catAx>
      <c:valAx>
        <c:axId val="49963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3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91360454943131"/>
          <c:y val="0.15483197662283449"/>
          <c:w val="0.79483486439195106"/>
          <c:h val="0.6681309629081285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Quality Important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Sheet1!$B$3:$B$149</c:f>
              <c:numCache>
                <c:formatCode>_(* #,##0.00_);_(* \(#,##0.00\);_(* "-"??_);_(@_)</c:formatCode>
                <c:ptCount val="147"/>
                <c:pt idx="0">
                  <c:v>6.0311478162111571</c:v>
                </c:pt>
                <c:pt idx="1">
                  <c:v>5.3338413971707412</c:v>
                </c:pt>
                <c:pt idx="2">
                  <c:v>3.7849442208654835</c:v>
                </c:pt>
                <c:pt idx="3">
                  <c:v>6.3547231523301342</c:v>
                </c:pt>
                <c:pt idx="4">
                  <c:v>5.5461176265690915</c:v>
                </c:pt>
                <c:pt idx="5">
                  <c:v>5.0595167650699864</c:v>
                </c:pt>
                <c:pt idx="6">
                  <c:v>3.6985556117354066</c:v>
                </c:pt>
                <c:pt idx="7">
                  <c:v>3.8002898267561855</c:v>
                </c:pt>
                <c:pt idx="8">
                  <c:v>2.5312962161812873</c:v>
                </c:pt>
                <c:pt idx="9">
                  <c:v>5.5823945195232794</c:v>
                </c:pt>
                <c:pt idx="10">
                  <c:v>4.5840877125597554</c:v>
                </c:pt>
                <c:pt idx="11">
                  <c:v>7.109207861969332</c:v>
                </c:pt>
                <c:pt idx="12">
                  <c:v>4.5829536799901351</c:v>
                </c:pt>
                <c:pt idx="13">
                  <c:v>4.3622008430630235</c:v>
                </c:pt>
                <c:pt idx="14">
                  <c:v>6.4513194762328716</c:v>
                </c:pt>
                <c:pt idx="15">
                  <c:v>4.9812364505210969</c:v>
                </c:pt>
                <c:pt idx="16">
                  <c:v>4.9963855706559857</c:v>
                </c:pt>
                <c:pt idx="17">
                  <c:v>4.755747265927325</c:v>
                </c:pt>
                <c:pt idx="18">
                  <c:v>3.4385397922237093</c:v>
                </c:pt>
                <c:pt idx="19">
                  <c:v>5.8617893485255861</c:v>
                </c:pt>
                <c:pt idx="20">
                  <c:v>4.424634077385317</c:v>
                </c:pt>
                <c:pt idx="21">
                  <c:v>6.7296287584922885</c:v>
                </c:pt>
                <c:pt idx="22">
                  <c:v>4.5958777044703556</c:v>
                </c:pt>
                <c:pt idx="23">
                  <c:v>6.6063186260395055</c:v>
                </c:pt>
                <c:pt idx="24">
                  <c:v>4.6724160172155385</c:v>
                </c:pt>
                <c:pt idx="25">
                  <c:v>3.4758339869412027</c:v>
                </c:pt>
                <c:pt idx="26">
                  <c:v>5.5888948087583277</c:v>
                </c:pt>
                <c:pt idx="27">
                  <c:v>4.6130464826593398</c:v>
                </c:pt>
                <c:pt idx="28">
                  <c:v>5.5366653871346196</c:v>
                </c:pt>
                <c:pt idx="29">
                  <c:v>5.8398807539926478</c:v>
                </c:pt>
                <c:pt idx="30">
                  <c:v>3.8744305056897517</c:v>
                </c:pt>
                <c:pt idx="31">
                  <c:v>5.2676707234573987</c:v>
                </c:pt>
                <c:pt idx="32">
                  <c:v>5.8625984614296147</c:v>
                </c:pt>
                <c:pt idx="33">
                  <c:v>6.3112905388680334</c:v>
                </c:pt>
                <c:pt idx="34">
                  <c:v>4.848596296407278</c:v>
                </c:pt>
                <c:pt idx="35">
                  <c:v>5.465064463325418</c:v>
                </c:pt>
                <c:pt idx="36">
                  <c:v>3.9913496776860002</c:v>
                </c:pt>
                <c:pt idx="37">
                  <c:v>6.5809000255546017</c:v>
                </c:pt>
                <c:pt idx="38">
                  <c:v>3.6661834280326908</c:v>
                </c:pt>
                <c:pt idx="39">
                  <c:v>4.3620371760439856</c:v>
                </c:pt>
                <c:pt idx="40">
                  <c:v>5.9574958101962139</c:v>
                </c:pt>
                <c:pt idx="41">
                  <c:v>5.4870651382220013</c:v>
                </c:pt>
                <c:pt idx="42">
                  <c:v>4.7980126387485686</c:v>
                </c:pt>
                <c:pt idx="43">
                  <c:v>7.2637678694691532</c:v>
                </c:pt>
                <c:pt idx="44">
                  <c:v>5.602107516351106</c:v>
                </c:pt>
                <c:pt idx="45">
                  <c:v>3.7113479271418246</c:v>
                </c:pt>
                <c:pt idx="46">
                  <c:v>5.1256548693457207</c:v>
                </c:pt>
                <c:pt idx="47">
                  <c:v>6.6833365563695368</c:v>
                </c:pt>
                <c:pt idx="48">
                  <c:v>4.6420551873761431</c:v>
                </c:pt>
                <c:pt idx="49">
                  <c:v>5.2450988161852639</c:v>
                </c:pt>
                <c:pt idx="50">
                  <c:v>6.1456818565723301</c:v>
                </c:pt>
                <c:pt idx="51">
                  <c:v>5.7660872659622884</c:v>
                </c:pt>
                <c:pt idx="52">
                  <c:v>4.8004400694840887</c:v>
                </c:pt>
                <c:pt idx="53">
                  <c:v>7.5493690022438216</c:v>
                </c:pt>
                <c:pt idx="54">
                  <c:v>6.9914944664476577</c:v>
                </c:pt>
                <c:pt idx="55">
                  <c:v>7.5657719445753857</c:v>
                </c:pt>
                <c:pt idx="56">
                  <c:v>3.3836560585102173</c:v>
                </c:pt>
                <c:pt idx="57">
                  <c:v>6.9896653608592185</c:v>
                </c:pt>
                <c:pt idx="58">
                  <c:v>4.3879516504873797</c:v>
                </c:pt>
                <c:pt idx="59">
                  <c:v>6.6927830225819864</c:v>
                </c:pt>
                <c:pt idx="60">
                  <c:v>5.7820666350143091</c:v>
                </c:pt>
                <c:pt idx="61">
                  <c:v>3.3518135506145352</c:v>
                </c:pt>
                <c:pt idx="62">
                  <c:v>4.0751547911443549</c:v>
                </c:pt>
                <c:pt idx="63">
                  <c:v>4.681168204981538</c:v>
                </c:pt>
                <c:pt idx="64">
                  <c:v>4.6799991983182725</c:v>
                </c:pt>
                <c:pt idx="65">
                  <c:v>6.1020791188529078</c:v>
                </c:pt>
                <c:pt idx="66">
                  <c:v>4.3437228334163054</c:v>
                </c:pt>
                <c:pt idx="67">
                  <c:v>5.8818046464490266</c:v>
                </c:pt>
                <c:pt idx="68">
                  <c:v>5.3821724631707673</c:v>
                </c:pt>
                <c:pt idx="69">
                  <c:v>3.2194580816453278</c:v>
                </c:pt>
                <c:pt idx="70">
                  <c:v>4.1115022532953853</c:v>
                </c:pt>
                <c:pt idx="71">
                  <c:v>7.3977502159575979</c:v>
                </c:pt>
                <c:pt idx="72">
                  <c:v>6.8307143194079245</c:v>
                </c:pt>
                <c:pt idx="73">
                  <c:v>6.4011450767206304</c:v>
                </c:pt>
                <c:pt idx="74">
                  <c:v>2.1827418130542693</c:v>
                </c:pt>
                <c:pt idx="75">
                  <c:v>3.8535931042149896</c:v>
                </c:pt>
                <c:pt idx="76">
                  <c:v>3.9638776459723135</c:v>
                </c:pt>
                <c:pt idx="77">
                  <c:v>6.844030903158024</c:v>
                </c:pt>
                <c:pt idx="78">
                  <c:v>6.759100975001612</c:v>
                </c:pt>
                <c:pt idx="79">
                  <c:v>6.1932196442419727</c:v>
                </c:pt>
                <c:pt idx="80">
                  <c:v>6.725713516820254</c:v>
                </c:pt>
                <c:pt idx="81">
                  <c:v>5.2870435747992595</c:v>
                </c:pt>
                <c:pt idx="82">
                  <c:v>3.7315427517550388</c:v>
                </c:pt>
                <c:pt idx="83">
                  <c:v>4.982627659415332</c:v>
                </c:pt>
                <c:pt idx="84">
                  <c:v>2.0815730747430989</c:v>
                </c:pt>
                <c:pt idx="85">
                  <c:v>7.2057520674266202</c:v>
                </c:pt>
                <c:pt idx="86">
                  <c:v>2.1031516157725707</c:v>
                </c:pt>
                <c:pt idx="87">
                  <c:v>6.7886044296149297</c:v>
                </c:pt>
                <c:pt idx="88">
                  <c:v>4.2714807940837991</c:v>
                </c:pt>
                <c:pt idx="89">
                  <c:v>5.7122175336735275</c:v>
                </c:pt>
                <c:pt idx="90">
                  <c:v>4.4539702429247763</c:v>
                </c:pt>
                <c:pt idx="91">
                  <c:v>5.5247916622328903</c:v>
                </c:pt>
                <c:pt idx="92">
                  <c:v>4.7647113624615711</c:v>
                </c:pt>
                <c:pt idx="93">
                  <c:v>7.7645865660208653</c:v>
                </c:pt>
                <c:pt idx="94">
                  <c:v>5.3919874013008533</c:v>
                </c:pt>
                <c:pt idx="95">
                  <c:v>5.650440791622283</c:v>
                </c:pt>
                <c:pt idx="96">
                  <c:v>6.7424038620138607</c:v>
                </c:pt>
                <c:pt idx="97">
                  <c:v>5.6191117440903877</c:v>
                </c:pt>
                <c:pt idx="98">
                  <c:v>4.7267986300608085</c:v>
                </c:pt>
                <c:pt idx="99">
                  <c:v>5.4594199657197269</c:v>
                </c:pt>
                <c:pt idx="100">
                  <c:v>4.3338658041642075</c:v>
                </c:pt>
                <c:pt idx="101">
                  <c:v>4.9536521592249647</c:v>
                </c:pt>
                <c:pt idx="102">
                  <c:v>4.9272940499939519</c:v>
                </c:pt>
                <c:pt idx="103">
                  <c:v>7.2294327117069681</c:v>
                </c:pt>
                <c:pt idx="104">
                  <c:v>7.1732238770130934</c:v>
                </c:pt>
                <c:pt idx="105">
                  <c:v>5.1031487572511267</c:v>
                </c:pt>
                <c:pt idx="106">
                  <c:v>5.1143913419123912</c:v>
                </c:pt>
                <c:pt idx="107">
                  <c:v>5.9561504651691672</c:v>
                </c:pt>
                <c:pt idx="108">
                  <c:v>6.0470751579351898</c:v>
                </c:pt>
                <c:pt idx="109">
                  <c:v>5.281941016462774</c:v>
                </c:pt>
                <c:pt idx="110">
                  <c:v>5.3555939538855339</c:v>
                </c:pt>
                <c:pt idx="111">
                  <c:v>5.3851952757156125</c:v>
                </c:pt>
                <c:pt idx="112">
                  <c:v>4.0993060361284277</c:v>
                </c:pt>
                <c:pt idx="113">
                  <c:v>4.8336368714620317</c:v>
                </c:pt>
                <c:pt idx="114">
                  <c:v>5.5993643838371536</c:v>
                </c:pt>
                <c:pt idx="115">
                  <c:v>5.6120887243312163</c:v>
                </c:pt>
                <c:pt idx="116">
                  <c:v>4.260229139985289</c:v>
                </c:pt>
                <c:pt idx="117">
                  <c:v>2.4497920049851771</c:v>
                </c:pt>
                <c:pt idx="118">
                  <c:v>6.6812658535438434</c:v>
                </c:pt>
                <c:pt idx="119">
                  <c:v>4.093025006990997</c:v>
                </c:pt>
                <c:pt idx="120">
                  <c:v>3.2851019550228377</c:v>
                </c:pt>
                <c:pt idx="121">
                  <c:v>5.7172407732479185</c:v>
                </c:pt>
                <c:pt idx="122">
                  <c:v>5.442584047121235</c:v>
                </c:pt>
                <c:pt idx="123">
                  <c:v>6.3363785920498046</c:v>
                </c:pt>
                <c:pt idx="124">
                  <c:v>5.6042479616845524</c:v>
                </c:pt>
                <c:pt idx="125">
                  <c:v>4.0217173183915627</c:v>
                </c:pt>
                <c:pt idx="126">
                  <c:v>5.3928490555934827</c:v>
                </c:pt>
                <c:pt idx="127">
                  <c:v>4.3458033295706899</c:v>
                </c:pt>
                <c:pt idx="128">
                  <c:v>6.8130529099038615</c:v>
                </c:pt>
                <c:pt idx="129">
                  <c:v>4.9183245309866876</c:v>
                </c:pt>
                <c:pt idx="130">
                  <c:v>6.1943143034193424</c:v>
                </c:pt>
                <c:pt idx="131">
                  <c:v>4.7105618098692652</c:v>
                </c:pt>
                <c:pt idx="132">
                  <c:v>6.5311839182698739</c:v>
                </c:pt>
                <c:pt idx="133">
                  <c:v>5.6392250656082794</c:v>
                </c:pt>
                <c:pt idx="134">
                  <c:v>3.1095366657576293</c:v>
                </c:pt>
                <c:pt idx="135">
                  <c:v>5.9002455349695184</c:v>
                </c:pt>
                <c:pt idx="136">
                  <c:v>7.8870987775216577</c:v>
                </c:pt>
                <c:pt idx="137">
                  <c:v>6.2888473566142888</c:v>
                </c:pt>
                <c:pt idx="138">
                  <c:v>5.4366791668235699</c:v>
                </c:pt>
                <c:pt idx="139">
                  <c:v>3.9147313324263524</c:v>
                </c:pt>
                <c:pt idx="140">
                  <c:v>6.8807060304124947</c:v>
                </c:pt>
                <c:pt idx="141">
                  <c:v>2.6263170111191361</c:v>
                </c:pt>
                <c:pt idx="142">
                  <c:v>3.7012097676099973</c:v>
                </c:pt>
                <c:pt idx="143">
                  <c:v>5.060260323020465</c:v>
                </c:pt>
                <c:pt idx="144">
                  <c:v>5.2530033803802034</c:v>
                </c:pt>
                <c:pt idx="145">
                  <c:v>4.5263878599647507</c:v>
                </c:pt>
                <c:pt idx="146">
                  <c:v>4.5779323036179322</c:v>
                </c:pt>
              </c:numCache>
            </c:numRef>
          </c:xVal>
          <c:yVal>
            <c:numRef>
              <c:f>Sheet1!$D$3:$D$149</c:f>
              <c:numCache>
                <c:formatCode>_(* #,##0.00_);_(* \(#,##0.00\);_(* "-"??_);_(@_)</c:formatCode>
                <c:ptCount val="147"/>
                <c:pt idx="0">
                  <c:v>5.8677260019729003</c:v>
                </c:pt>
                <c:pt idx="1">
                  <c:v>5.8658829550954001</c:v>
                </c:pt>
                <c:pt idx="2">
                  <c:v>3.0574926407920939</c:v>
                </c:pt>
                <c:pt idx="3">
                  <c:v>5.9302468612407022</c:v>
                </c:pt>
                <c:pt idx="4">
                  <c:v>7.9761582532302748</c:v>
                </c:pt>
                <c:pt idx="5">
                  <c:v>4.9846044640199203</c:v>
                </c:pt>
                <c:pt idx="6">
                  <c:v>4.6095471410925706</c:v>
                </c:pt>
                <c:pt idx="7">
                  <c:v>4.161946876821478</c:v>
                </c:pt>
                <c:pt idx="8">
                  <c:v>5.5564199141585462</c:v>
                </c:pt>
                <c:pt idx="9">
                  <c:v>6.063377886320362</c:v>
                </c:pt>
                <c:pt idx="10">
                  <c:v>6.7048768029642485</c:v>
                </c:pt>
                <c:pt idx="11">
                  <c:v>5.1251439790871114</c:v>
                </c:pt>
                <c:pt idx="12">
                  <c:v>7.0669636476113595</c:v>
                </c:pt>
                <c:pt idx="13">
                  <c:v>5.9750163347592125</c:v>
                </c:pt>
                <c:pt idx="14">
                  <c:v>5.3604295279811822</c:v>
                </c:pt>
                <c:pt idx="15">
                  <c:v>5.4437450096255109</c:v>
                </c:pt>
                <c:pt idx="16">
                  <c:v>5.2470849034620048</c:v>
                </c:pt>
                <c:pt idx="17">
                  <c:v>4.8039638373231259</c:v>
                </c:pt>
                <c:pt idx="18">
                  <c:v>4.6166906970361739</c:v>
                </c:pt>
                <c:pt idx="19">
                  <c:v>6.2217096126008506</c:v>
                </c:pt>
                <c:pt idx="20">
                  <c:v>6.3077011987818139</c:v>
                </c:pt>
                <c:pt idx="21">
                  <c:v>4.3061514012329765</c:v>
                </c:pt>
                <c:pt idx="22">
                  <c:v>5.2028045717837879</c:v>
                </c:pt>
                <c:pt idx="23">
                  <c:v>6.5279265369561195</c:v>
                </c:pt>
                <c:pt idx="24">
                  <c:v>5.9689885493076229</c:v>
                </c:pt>
                <c:pt idx="25">
                  <c:v>4.6408659093990901</c:v>
                </c:pt>
                <c:pt idx="26">
                  <c:v>6.1880334974030902</c:v>
                </c:pt>
                <c:pt idx="27">
                  <c:v>5.798997509975174</c:v>
                </c:pt>
                <c:pt idx="28">
                  <c:v>5.7953138383976173</c:v>
                </c:pt>
                <c:pt idx="29">
                  <c:v>5.7362954296987114</c:v>
                </c:pt>
                <c:pt idx="30">
                  <c:v>5.452178396371532</c:v>
                </c:pt>
                <c:pt idx="31">
                  <c:v>7.4432254160058147</c:v>
                </c:pt>
                <c:pt idx="32">
                  <c:v>5.7990336111986185</c:v>
                </c:pt>
                <c:pt idx="33">
                  <c:v>5.5333833628578057</c:v>
                </c:pt>
                <c:pt idx="34">
                  <c:v>4.0927687552537826</c:v>
                </c:pt>
                <c:pt idx="35">
                  <c:v>4.0593413999517338</c:v>
                </c:pt>
                <c:pt idx="36">
                  <c:v>4.9058624618607594</c:v>
                </c:pt>
                <c:pt idx="37">
                  <c:v>6.0476644136812432</c:v>
                </c:pt>
                <c:pt idx="38">
                  <c:v>5.0669864585345437</c:v>
                </c:pt>
                <c:pt idx="39">
                  <c:v>5.9730206962650438</c:v>
                </c:pt>
                <c:pt idx="40">
                  <c:v>4.5941587103402073</c:v>
                </c:pt>
                <c:pt idx="41">
                  <c:v>5.4656225817457003</c:v>
                </c:pt>
                <c:pt idx="42">
                  <c:v>5.1966126655252056</c:v>
                </c:pt>
                <c:pt idx="43">
                  <c:v>6.5994618303357981</c:v>
                </c:pt>
                <c:pt idx="44">
                  <c:v>6.3843396493492897</c:v>
                </c:pt>
                <c:pt idx="45">
                  <c:v>5.8157838693064328</c:v>
                </c:pt>
                <c:pt idx="46">
                  <c:v>4.6184997233335361</c:v>
                </c:pt>
                <c:pt idx="47">
                  <c:v>6.9112639625660508</c:v>
                </c:pt>
                <c:pt idx="48">
                  <c:v>5.9883264719932798</c:v>
                </c:pt>
                <c:pt idx="49">
                  <c:v>6.98320655884792</c:v>
                </c:pt>
                <c:pt idx="50">
                  <c:v>4.1789485721786761</c:v>
                </c:pt>
                <c:pt idx="51">
                  <c:v>5.9280617122397734</c:v>
                </c:pt>
                <c:pt idx="52">
                  <c:v>4.0580547583174802</c:v>
                </c:pt>
                <c:pt idx="53">
                  <c:v>4.392340444335388</c:v>
                </c:pt>
                <c:pt idx="54">
                  <c:v>6.7118317180151879</c:v>
                </c:pt>
                <c:pt idx="55">
                  <c:v>6.3503582274235466</c:v>
                </c:pt>
                <c:pt idx="56">
                  <c:v>3.1798600317978782</c:v>
                </c:pt>
                <c:pt idx="57">
                  <c:v>6.3796511412925092</c:v>
                </c:pt>
                <c:pt idx="58">
                  <c:v>5.2862937241336487</c:v>
                </c:pt>
                <c:pt idx="59">
                  <c:v>5.3137074037097856</c:v>
                </c:pt>
                <c:pt idx="60">
                  <c:v>4.9830463099664417</c:v>
                </c:pt>
                <c:pt idx="61">
                  <c:v>4.1686917384899065</c:v>
                </c:pt>
                <c:pt idx="62">
                  <c:v>6.4222954204847156</c:v>
                </c:pt>
                <c:pt idx="63">
                  <c:v>4.0773472493646965</c:v>
                </c:pt>
                <c:pt idx="64">
                  <c:v>6.7018206031200229</c:v>
                </c:pt>
                <c:pt idx="65">
                  <c:v>5.5051588078483347</c:v>
                </c:pt>
                <c:pt idx="66">
                  <c:v>5.9725595335610029</c:v>
                </c:pt>
                <c:pt idx="67">
                  <c:v>5.5621238893628986</c:v>
                </c:pt>
                <c:pt idx="68">
                  <c:v>3.6269142972821879</c:v>
                </c:pt>
                <c:pt idx="69">
                  <c:v>5.9513896449983283</c:v>
                </c:pt>
                <c:pt idx="70">
                  <c:v>4.5099989675043162</c:v>
                </c:pt>
                <c:pt idx="71">
                  <c:v>4.0732737337237488</c:v>
                </c:pt>
                <c:pt idx="72">
                  <c:v>5.765778767658043</c:v>
                </c:pt>
                <c:pt idx="73">
                  <c:v>4.6576866929890732</c:v>
                </c:pt>
                <c:pt idx="74">
                  <c:v>5.1123025756105296</c:v>
                </c:pt>
                <c:pt idx="75">
                  <c:v>5.8819029208719105</c:v>
                </c:pt>
                <c:pt idx="76">
                  <c:v>4.1595668085569359</c:v>
                </c:pt>
                <c:pt idx="77">
                  <c:v>6.8425632654598383</c:v>
                </c:pt>
                <c:pt idx="78">
                  <c:v>7.7256114851167981</c:v>
                </c:pt>
                <c:pt idx="79">
                  <c:v>6.5736536671682053</c:v>
                </c:pt>
                <c:pt idx="80">
                  <c:v>6.8495336923490324</c:v>
                </c:pt>
                <c:pt idx="81">
                  <c:v>5.3136584900453911</c:v>
                </c:pt>
                <c:pt idx="82">
                  <c:v>7.137998413048348</c:v>
                </c:pt>
                <c:pt idx="83">
                  <c:v>5.118670846121077</c:v>
                </c:pt>
                <c:pt idx="84">
                  <c:v>5.4781313849597719</c:v>
                </c:pt>
                <c:pt idx="85">
                  <c:v>7.128073821710224</c:v>
                </c:pt>
                <c:pt idx="86">
                  <c:v>4.3895554581804763</c:v>
                </c:pt>
                <c:pt idx="87">
                  <c:v>6.4243799645721111</c:v>
                </c:pt>
                <c:pt idx="88">
                  <c:v>4.4486748450827829</c:v>
                </c:pt>
                <c:pt idx="89">
                  <c:v>5.7923695631789043</c:v>
                </c:pt>
                <c:pt idx="90">
                  <c:v>5.769631171390988</c:v>
                </c:pt>
                <c:pt idx="91">
                  <c:v>5.7708948461194112</c:v>
                </c:pt>
                <c:pt idx="92">
                  <c:v>5.3336085621857725</c:v>
                </c:pt>
                <c:pt idx="93">
                  <c:v>6.4778248016933029</c:v>
                </c:pt>
                <c:pt idx="94">
                  <c:v>3.4620935386926517</c:v>
                </c:pt>
                <c:pt idx="95">
                  <c:v>5.5360256325121284</c:v>
                </c:pt>
                <c:pt idx="96">
                  <c:v>6.5764791075732134</c:v>
                </c:pt>
                <c:pt idx="97">
                  <c:v>7.3258770215167184</c:v>
                </c:pt>
                <c:pt idx="98">
                  <c:v>5.6650818714131601</c:v>
                </c:pt>
                <c:pt idx="99">
                  <c:v>5.1422702958818824</c:v>
                </c:pt>
                <c:pt idx="100">
                  <c:v>4.8942141158025319</c:v>
                </c:pt>
                <c:pt idx="101">
                  <c:v>4.9333699225083647</c:v>
                </c:pt>
                <c:pt idx="102">
                  <c:v>5.5127578685948126</c:v>
                </c:pt>
                <c:pt idx="103">
                  <c:v>7.7745235849928616</c:v>
                </c:pt>
                <c:pt idx="104">
                  <c:v>6.0685450822525437</c:v>
                </c:pt>
                <c:pt idx="105">
                  <c:v>5.9740673496791388</c:v>
                </c:pt>
                <c:pt idx="106">
                  <c:v>6.2167631665756806</c:v>
                </c:pt>
                <c:pt idx="107">
                  <c:v>6.6327260663765477</c:v>
                </c:pt>
                <c:pt idx="108">
                  <c:v>5.3561644705650213</c:v>
                </c:pt>
                <c:pt idx="109">
                  <c:v>6.9833862866758309</c:v>
                </c:pt>
                <c:pt idx="110">
                  <c:v>6.293046579533434</c:v>
                </c:pt>
                <c:pt idx="111">
                  <c:v>5.0854590469548864</c:v>
                </c:pt>
                <c:pt idx="112">
                  <c:v>3.6180085882511595</c:v>
                </c:pt>
                <c:pt idx="113">
                  <c:v>5.3432308952685359</c:v>
                </c:pt>
                <c:pt idx="114">
                  <c:v>7.9388016654554523</c:v>
                </c:pt>
                <c:pt idx="115">
                  <c:v>5.3450276763537126</c:v>
                </c:pt>
                <c:pt idx="116">
                  <c:v>5.3422263082907886</c:v>
                </c:pt>
                <c:pt idx="117">
                  <c:v>4.2794931288911613</c:v>
                </c:pt>
                <c:pt idx="118">
                  <c:v>7.9103486102998533</c:v>
                </c:pt>
                <c:pt idx="119">
                  <c:v>5.6957418610695463</c:v>
                </c:pt>
                <c:pt idx="120">
                  <c:v>3.6971904475760464</c:v>
                </c:pt>
                <c:pt idx="121">
                  <c:v>4.3561167397891616</c:v>
                </c:pt>
                <c:pt idx="122">
                  <c:v>4.3730490525437684</c:v>
                </c:pt>
                <c:pt idx="123">
                  <c:v>4.825815926659244</c:v>
                </c:pt>
                <c:pt idx="124">
                  <c:v>5.9012094781989841</c:v>
                </c:pt>
                <c:pt idx="125">
                  <c:v>4.9148060086916683</c:v>
                </c:pt>
                <c:pt idx="126">
                  <c:v>4.3423200633416403</c:v>
                </c:pt>
                <c:pt idx="127">
                  <c:v>4.3366516809033273</c:v>
                </c:pt>
                <c:pt idx="128">
                  <c:v>6.1301652868605796</c:v>
                </c:pt>
                <c:pt idx="129">
                  <c:v>4.0359806943552998</c:v>
                </c:pt>
                <c:pt idx="130">
                  <c:v>7.3890673824756732</c:v>
                </c:pt>
                <c:pt idx="131">
                  <c:v>4.8222643609643985</c:v>
                </c:pt>
                <c:pt idx="132">
                  <c:v>6.1716146273008059</c:v>
                </c:pt>
                <c:pt idx="133">
                  <c:v>5.9116796558610307</c:v>
                </c:pt>
                <c:pt idx="134">
                  <c:v>5.3338473194582701</c:v>
                </c:pt>
                <c:pt idx="135">
                  <c:v>4.8826519431517594</c:v>
                </c:pt>
                <c:pt idx="136">
                  <c:v>5.0288330351500852</c:v>
                </c:pt>
                <c:pt idx="137">
                  <c:v>6.4329860116880848</c:v>
                </c:pt>
                <c:pt idx="138">
                  <c:v>6.4354788018305609</c:v>
                </c:pt>
                <c:pt idx="139">
                  <c:v>4.0346986891153316</c:v>
                </c:pt>
                <c:pt idx="140">
                  <c:v>5.9989855757657811</c:v>
                </c:pt>
                <c:pt idx="141">
                  <c:v>4.9462566274310618</c:v>
                </c:pt>
                <c:pt idx="142">
                  <c:v>6.3629622067934593</c:v>
                </c:pt>
                <c:pt idx="143">
                  <c:v>7.9941127775662988</c:v>
                </c:pt>
                <c:pt idx="144">
                  <c:v>6.7273627438111738</c:v>
                </c:pt>
                <c:pt idx="145">
                  <c:v>5.7953640714601722</c:v>
                </c:pt>
                <c:pt idx="146">
                  <c:v>5.0676825921144912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FA-44DC-A808-80DF654A1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0202416"/>
        <c:axId val="590204080"/>
      </c:scatterChart>
      <c:valAx>
        <c:axId val="59020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Quality</a:t>
                </a:r>
                <a:r>
                  <a:rPr lang="en-US" baseline="0"/>
                  <a:t> </a:t>
                </a:r>
                <a:r>
                  <a:rPr lang="en-US"/>
                  <a:t> Importance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4080"/>
        <c:crosses val="autoZero"/>
        <c:crossBetween val="midCat"/>
      </c:valAx>
      <c:valAx>
        <c:axId val="59020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Buy</a:t>
                </a:r>
                <a:r>
                  <a:rPr lang="en-US" baseline="0"/>
                  <a:t> Online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80249343832021"/>
          <c:y val="0.15483197662283449"/>
          <c:w val="0.780945975503062"/>
          <c:h val="0.685802704054690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Warranty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Sheet1!$B$3:$B$149</c:f>
              <c:numCache>
                <c:formatCode>_(* #,##0.00_);_(* \(#,##0.00\);_(* "-"??_);_(@_)</c:formatCode>
                <c:ptCount val="147"/>
                <c:pt idx="0">
                  <c:v>6.4246847078539444</c:v>
                </c:pt>
                <c:pt idx="1">
                  <c:v>5.8366011562670979</c:v>
                </c:pt>
                <c:pt idx="2">
                  <c:v>3.5603549203515028</c:v>
                </c:pt>
                <c:pt idx="3">
                  <c:v>6.1740951218012015</c:v>
                </c:pt>
                <c:pt idx="4">
                  <c:v>5.6220809039715602</c:v>
                </c:pt>
                <c:pt idx="5">
                  <c:v>5.9939157360126831</c:v>
                </c:pt>
                <c:pt idx="6">
                  <c:v>3.6902153088495306</c:v>
                </c:pt>
                <c:pt idx="7">
                  <c:v>3.1261339401798591</c:v>
                </c:pt>
                <c:pt idx="8">
                  <c:v>2.1683083833610417</c:v>
                </c:pt>
                <c:pt idx="9">
                  <c:v>5.8487232327506895</c:v>
                </c:pt>
                <c:pt idx="10">
                  <c:v>4.6217964763966979</c:v>
                </c:pt>
                <c:pt idx="11">
                  <c:v>7.8429538270193699</c:v>
                </c:pt>
                <c:pt idx="12">
                  <c:v>4.0549460708223366</c:v>
                </c:pt>
                <c:pt idx="13">
                  <c:v>4.5605011446239931</c:v>
                </c:pt>
                <c:pt idx="14">
                  <c:v>6.0385506601009391</c:v>
                </c:pt>
                <c:pt idx="15">
                  <c:v>4.9790396909837398</c:v>
                </c:pt>
                <c:pt idx="16">
                  <c:v>4.0489031843259919</c:v>
                </c:pt>
                <c:pt idx="17">
                  <c:v>4.8076145434436208</c:v>
                </c:pt>
                <c:pt idx="18">
                  <c:v>3.1666533687597407</c:v>
                </c:pt>
                <c:pt idx="19">
                  <c:v>5.3171117443952074</c:v>
                </c:pt>
                <c:pt idx="20">
                  <c:v>4.8194806436016373</c:v>
                </c:pt>
                <c:pt idx="21">
                  <c:v>6.6960853096566293</c:v>
                </c:pt>
                <c:pt idx="22">
                  <c:v>4.8349610543184447</c:v>
                </c:pt>
                <c:pt idx="23">
                  <c:v>6.0598778068034242</c:v>
                </c:pt>
                <c:pt idx="24">
                  <c:v>4.3979590030210538</c:v>
                </c:pt>
                <c:pt idx="25">
                  <c:v>3.3109923809291297</c:v>
                </c:pt>
                <c:pt idx="26">
                  <c:v>5.0445076643260967</c:v>
                </c:pt>
                <c:pt idx="27">
                  <c:v>4.6529229643617622</c:v>
                </c:pt>
                <c:pt idx="28">
                  <c:v>5.3959061187160167</c:v>
                </c:pt>
                <c:pt idx="29">
                  <c:v>5.9553692213707556</c:v>
                </c:pt>
                <c:pt idx="30">
                  <c:v>3.4035798478599295</c:v>
                </c:pt>
                <c:pt idx="31">
                  <c:v>5.2337497584069856</c:v>
                </c:pt>
                <c:pt idx="32">
                  <c:v>5.6154569136436647</c:v>
                </c:pt>
                <c:pt idx="33">
                  <c:v>6.9738965102582462</c:v>
                </c:pt>
                <c:pt idx="34">
                  <c:v>4.2696214666173438</c:v>
                </c:pt>
                <c:pt idx="35">
                  <c:v>5.5134886026159764</c:v>
                </c:pt>
                <c:pt idx="36">
                  <c:v>3.5026489319507661</c:v>
                </c:pt>
                <c:pt idx="37">
                  <c:v>6.2291459712079167</c:v>
                </c:pt>
                <c:pt idx="38">
                  <c:v>3.2715118386239439</c:v>
                </c:pt>
                <c:pt idx="39">
                  <c:v>4.102644625732129</c:v>
                </c:pt>
                <c:pt idx="40">
                  <c:v>5.7351234293748847</c:v>
                </c:pt>
                <c:pt idx="41">
                  <c:v>5.2665165267622687</c:v>
                </c:pt>
                <c:pt idx="42">
                  <c:v>4.1966952448940678</c:v>
                </c:pt>
                <c:pt idx="43">
                  <c:v>7.0337661691398496</c:v>
                </c:pt>
                <c:pt idx="44">
                  <c:v>5.3231934916388868</c:v>
                </c:pt>
                <c:pt idx="45">
                  <c:v>3.9690300393180591</c:v>
                </c:pt>
                <c:pt idx="46">
                  <c:v>5.5495312574414246</c:v>
                </c:pt>
                <c:pt idx="47">
                  <c:v>6.023222899134578</c:v>
                </c:pt>
                <c:pt idx="48">
                  <c:v>4.7996340109560158</c:v>
                </c:pt>
                <c:pt idx="49">
                  <c:v>5.3478978600290459</c:v>
                </c:pt>
                <c:pt idx="50">
                  <c:v>6.623444831398186</c:v>
                </c:pt>
                <c:pt idx="51">
                  <c:v>5.6298363277216845</c:v>
                </c:pt>
                <c:pt idx="52">
                  <c:v>4.7248021317037141</c:v>
                </c:pt>
                <c:pt idx="53">
                  <c:v>7.8217916951962563</c:v>
                </c:pt>
                <c:pt idx="54">
                  <c:v>6.5328836720816454</c:v>
                </c:pt>
                <c:pt idx="55">
                  <c:v>7.4705178453911936</c:v>
                </c:pt>
                <c:pt idx="56">
                  <c:v>3.7164005606691495</c:v>
                </c:pt>
                <c:pt idx="57">
                  <c:v>6.0766365530908972</c:v>
                </c:pt>
                <c:pt idx="58">
                  <c:v>4.0845524474147306</c:v>
                </c:pt>
                <c:pt idx="59">
                  <c:v>6.4109477563571859</c:v>
                </c:pt>
                <c:pt idx="60">
                  <c:v>5.1206667033683493</c:v>
                </c:pt>
                <c:pt idx="61">
                  <c:v>3.4675948849491651</c:v>
                </c:pt>
                <c:pt idx="62">
                  <c:v>4.2826808122243651</c:v>
                </c:pt>
                <c:pt idx="63">
                  <c:v>4.3136331428156058</c:v>
                </c:pt>
                <c:pt idx="64">
                  <c:v>4.7543949884670953</c:v>
                </c:pt>
                <c:pt idx="65">
                  <c:v>6.9434044314842946</c:v>
                </c:pt>
                <c:pt idx="66">
                  <c:v>4.0381705189543906</c:v>
                </c:pt>
                <c:pt idx="67">
                  <c:v>5.3859799349781214</c:v>
                </c:pt>
                <c:pt idx="68">
                  <c:v>5.7007986671707993</c:v>
                </c:pt>
                <c:pt idx="69">
                  <c:v>3.2648780183689898</c:v>
                </c:pt>
                <c:pt idx="70">
                  <c:v>4.224614586733999</c:v>
                </c:pt>
                <c:pt idx="71">
                  <c:v>7.8152953078188458</c:v>
                </c:pt>
                <c:pt idx="72">
                  <c:v>6.062374230838306</c:v>
                </c:pt>
                <c:pt idx="73">
                  <c:v>6.644419131827302</c:v>
                </c:pt>
                <c:pt idx="74">
                  <c:v>2.1061946754584557</c:v>
                </c:pt>
                <c:pt idx="75">
                  <c:v>3.1244351089319822</c:v>
                </c:pt>
                <c:pt idx="76">
                  <c:v>3.7676971383283444</c:v>
                </c:pt>
                <c:pt idx="77">
                  <c:v>6.2501103802534264</c:v>
                </c:pt>
                <c:pt idx="78">
                  <c:v>6.379127781252552</c:v>
                </c:pt>
                <c:pt idx="79">
                  <c:v>6.7077743458595229</c:v>
                </c:pt>
                <c:pt idx="80">
                  <c:v>6.8238305140792637</c:v>
                </c:pt>
                <c:pt idx="81">
                  <c:v>5.6796601776240259</c:v>
                </c:pt>
                <c:pt idx="82">
                  <c:v>3.9999642920279075</c:v>
                </c:pt>
                <c:pt idx="83">
                  <c:v>4.7729848307170588</c:v>
                </c:pt>
                <c:pt idx="84">
                  <c:v>2.8755146407626064</c:v>
                </c:pt>
                <c:pt idx="85">
                  <c:v>7.6879323761892291</c:v>
                </c:pt>
                <c:pt idx="86">
                  <c:v>2.4570528958697011</c:v>
                </c:pt>
                <c:pt idx="87">
                  <c:v>6.3905818270386687</c:v>
                </c:pt>
                <c:pt idx="88">
                  <c:v>4.4846328612920079</c:v>
                </c:pt>
                <c:pt idx="89">
                  <c:v>5.1439873375092962</c:v>
                </c:pt>
                <c:pt idx="90">
                  <c:v>4.5785828022931661</c:v>
                </c:pt>
                <c:pt idx="91">
                  <c:v>5.7177248387889135</c:v>
                </c:pt>
                <c:pt idx="92">
                  <c:v>4.4841878254174032</c:v>
                </c:pt>
                <c:pt idx="93">
                  <c:v>7.7077388818425838</c:v>
                </c:pt>
                <c:pt idx="94">
                  <c:v>5.3827348250070788</c:v>
                </c:pt>
                <c:pt idx="95">
                  <c:v>5.8456735592200939</c:v>
                </c:pt>
                <c:pt idx="96">
                  <c:v>6.1452163342564994</c:v>
                </c:pt>
                <c:pt idx="97">
                  <c:v>5.3712553382619079</c:v>
                </c:pt>
                <c:pt idx="98">
                  <c:v>4.5421271079052632</c:v>
                </c:pt>
                <c:pt idx="99">
                  <c:v>5.0747858820155454</c:v>
                </c:pt>
                <c:pt idx="100">
                  <c:v>4.0490400424972215</c:v>
                </c:pt>
                <c:pt idx="101">
                  <c:v>4.8677819886035545</c:v>
                </c:pt>
                <c:pt idx="102">
                  <c:v>4.8814612253995291</c:v>
                </c:pt>
                <c:pt idx="103">
                  <c:v>7.3588889732426628</c:v>
                </c:pt>
                <c:pt idx="104">
                  <c:v>7.4654972070702472</c:v>
                </c:pt>
                <c:pt idx="105">
                  <c:v>5.6861718754339101</c:v>
                </c:pt>
                <c:pt idx="106">
                  <c:v>5.6889877251260188</c:v>
                </c:pt>
                <c:pt idx="107">
                  <c:v>5.2373276579357206</c:v>
                </c:pt>
                <c:pt idx="108">
                  <c:v>6.2838999944829803</c:v>
                </c:pt>
                <c:pt idx="109">
                  <c:v>5.5887515004132542</c:v>
                </c:pt>
                <c:pt idx="110">
                  <c:v>5.2590919424721569</c:v>
                </c:pt>
                <c:pt idx="111">
                  <c:v>5.9291082383809472</c:v>
                </c:pt>
                <c:pt idx="112">
                  <c:v>4.005967414385748</c:v>
                </c:pt>
                <c:pt idx="113">
                  <c:v>4.5388110797495358</c:v>
                </c:pt>
                <c:pt idx="114">
                  <c:v>5.3786837213291534</c:v>
                </c:pt>
                <c:pt idx="115">
                  <c:v>5.8641200386280019</c:v>
                </c:pt>
                <c:pt idx="116">
                  <c:v>4.7566247295426347</c:v>
                </c:pt>
                <c:pt idx="117">
                  <c:v>2.9079982865022167</c:v>
                </c:pt>
                <c:pt idx="118">
                  <c:v>6.454885000742375</c:v>
                </c:pt>
                <c:pt idx="119">
                  <c:v>4.4784563496544738</c:v>
                </c:pt>
                <c:pt idx="120">
                  <c:v>3.9269670479922358</c:v>
                </c:pt>
                <c:pt idx="121">
                  <c:v>5.2278503284374009</c:v>
                </c:pt>
                <c:pt idx="122">
                  <c:v>5.9329065080480063</c:v>
                </c:pt>
                <c:pt idx="123">
                  <c:v>6.8834452478085026</c:v>
                </c:pt>
                <c:pt idx="124">
                  <c:v>5.1945898460349325</c:v>
                </c:pt>
                <c:pt idx="125">
                  <c:v>4.3307484206077014</c:v>
                </c:pt>
                <c:pt idx="126">
                  <c:v>5.6784604711736888</c:v>
                </c:pt>
                <c:pt idx="127">
                  <c:v>4.483308861817493</c:v>
                </c:pt>
                <c:pt idx="128">
                  <c:v>6.0637148452472696</c:v>
                </c:pt>
                <c:pt idx="129">
                  <c:v>4.6520144729079185</c:v>
                </c:pt>
                <c:pt idx="130">
                  <c:v>6.4969926390472743</c:v>
                </c:pt>
                <c:pt idx="131">
                  <c:v>4.2414012307712889</c:v>
                </c:pt>
                <c:pt idx="132">
                  <c:v>6.5890927017175471</c:v>
                </c:pt>
                <c:pt idx="133">
                  <c:v>5.5349023682957252</c:v>
                </c:pt>
                <c:pt idx="134">
                  <c:v>3.4443059999049348</c:v>
                </c:pt>
                <c:pt idx="135">
                  <c:v>5.0249831053950693</c:v>
                </c:pt>
                <c:pt idx="136">
                  <c:v>7.9229815968313719</c:v>
                </c:pt>
                <c:pt idx="137">
                  <c:v>6.0709424156455203</c:v>
                </c:pt>
                <c:pt idx="138">
                  <c:v>5.4842217041497339</c:v>
                </c:pt>
                <c:pt idx="139">
                  <c:v>3.5306265260341738</c:v>
                </c:pt>
                <c:pt idx="140">
                  <c:v>6.7200531822733121</c:v>
                </c:pt>
                <c:pt idx="141">
                  <c:v>2.4860254802723039</c:v>
                </c:pt>
                <c:pt idx="142">
                  <c:v>3.414546265470968</c:v>
                </c:pt>
                <c:pt idx="143">
                  <c:v>5.4221494761239146</c:v>
                </c:pt>
                <c:pt idx="144">
                  <c:v>5.3638104984229136</c:v>
                </c:pt>
                <c:pt idx="145">
                  <c:v>4.4574146341638876</c:v>
                </c:pt>
                <c:pt idx="146">
                  <c:v>4.0453505041245155</c:v>
                </c:pt>
              </c:numCache>
            </c:numRef>
          </c:xVal>
          <c:yVal>
            <c:numRef>
              <c:f>Sheet1!$F$3:$F$149</c:f>
              <c:numCache>
                <c:formatCode>_(* #,##0.00_);_(* \(#,##0.00\);_(* "-"??_);_(@_)</c:formatCode>
                <c:ptCount val="147"/>
                <c:pt idx="0">
                  <c:v>3.5749158255773663</c:v>
                </c:pt>
                <c:pt idx="1">
                  <c:v>5.0551716621163028</c:v>
                </c:pt>
                <c:pt idx="2">
                  <c:v>3.7034463565248315</c:v>
                </c:pt>
                <c:pt idx="3">
                  <c:v>6.5714385839906901</c:v>
                </c:pt>
                <c:pt idx="4">
                  <c:v>7.6308927967100768</c:v>
                </c:pt>
                <c:pt idx="5">
                  <c:v>5.0137211639589889</c:v>
                </c:pt>
                <c:pt idx="6">
                  <c:v>4.0646162715265852</c:v>
                </c:pt>
                <c:pt idx="7">
                  <c:v>4.6146168488264117</c:v>
                </c:pt>
                <c:pt idx="8">
                  <c:v>4.8910184407997468</c:v>
                </c:pt>
                <c:pt idx="9">
                  <c:v>6.1949051637535018</c:v>
                </c:pt>
                <c:pt idx="10">
                  <c:v>4.5995807254042891</c:v>
                </c:pt>
                <c:pt idx="11">
                  <c:v>5.7823564315498999</c:v>
                </c:pt>
                <c:pt idx="12">
                  <c:v>7.1138058529219297</c:v>
                </c:pt>
                <c:pt idx="13">
                  <c:v>5.3491393817590689</c:v>
                </c:pt>
                <c:pt idx="14">
                  <c:v>4.7401833147311878</c:v>
                </c:pt>
                <c:pt idx="15">
                  <c:v>5.825348697912931</c:v>
                </c:pt>
                <c:pt idx="16">
                  <c:v>5.9315096315137081</c:v>
                </c:pt>
                <c:pt idx="17">
                  <c:v>4.3036981884142911</c:v>
                </c:pt>
                <c:pt idx="18">
                  <c:v>3.4476127177862943</c:v>
                </c:pt>
                <c:pt idx="19">
                  <c:v>5.9745859045866094</c:v>
                </c:pt>
                <c:pt idx="20">
                  <c:v>4.8724806590870129</c:v>
                </c:pt>
                <c:pt idx="21">
                  <c:v>3.2802003066511354</c:v>
                </c:pt>
                <c:pt idx="22">
                  <c:v>3.0876296108995058</c:v>
                </c:pt>
                <c:pt idx="23">
                  <c:v>6.6081153945790811</c:v>
                </c:pt>
                <c:pt idx="24">
                  <c:v>4.8839266336289784</c:v>
                </c:pt>
                <c:pt idx="25">
                  <c:v>4.5254245353743556</c:v>
                </c:pt>
                <c:pt idx="26">
                  <c:v>5.3389561816595101</c:v>
                </c:pt>
                <c:pt idx="27">
                  <c:v>5.45336686496249</c:v>
                </c:pt>
                <c:pt idx="28">
                  <c:v>5.463898453077217</c:v>
                </c:pt>
                <c:pt idx="29">
                  <c:v>4.7972251910034069</c:v>
                </c:pt>
                <c:pt idx="30">
                  <c:v>5.43504393933088</c:v>
                </c:pt>
                <c:pt idx="31">
                  <c:v>7.6216489809297014</c:v>
                </c:pt>
                <c:pt idx="32">
                  <c:v>4.8436536218511499</c:v>
                </c:pt>
                <c:pt idx="33">
                  <c:v>4.4881538798654805</c:v>
                </c:pt>
                <c:pt idx="34">
                  <c:v>3.3109795279135987</c:v>
                </c:pt>
                <c:pt idx="35">
                  <c:v>4.9069644765035783</c:v>
                </c:pt>
                <c:pt idx="36">
                  <c:v>4.7903558124602936</c:v>
                </c:pt>
                <c:pt idx="37">
                  <c:v>4.9675053200777439</c:v>
                </c:pt>
                <c:pt idx="38">
                  <c:v>5.7091967992819921</c:v>
                </c:pt>
                <c:pt idx="39">
                  <c:v>4.1128300858876621</c:v>
                </c:pt>
                <c:pt idx="40">
                  <c:v>5.9722453833227611</c:v>
                </c:pt>
                <c:pt idx="41">
                  <c:v>6.2460418436914473</c:v>
                </c:pt>
                <c:pt idx="42">
                  <c:v>4.3100243307399477</c:v>
                </c:pt>
                <c:pt idx="43">
                  <c:v>6.6961779814553477</c:v>
                </c:pt>
                <c:pt idx="44">
                  <c:v>5.8180780380136383</c:v>
                </c:pt>
                <c:pt idx="45">
                  <c:v>4.5120174683184526</c:v>
                </c:pt>
                <c:pt idx="46">
                  <c:v>4.1972438221292192</c:v>
                </c:pt>
                <c:pt idx="47">
                  <c:v>6.6939620610164035</c:v>
                </c:pt>
                <c:pt idx="48">
                  <c:v>5.0174880088498588</c:v>
                </c:pt>
                <c:pt idx="49">
                  <c:v>4.3750562306424641</c:v>
                </c:pt>
                <c:pt idx="50">
                  <c:v>4.0220263873651874</c:v>
                </c:pt>
                <c:pt idx="51">
                  <c:v>3.0800659602485978</c:v>
                </c:pt>
                <c:pt idx="52">
                  <c:v>3.9923031458711606</c:v>
                </c:pt>
                <c:pt idx="53">
                  <c:v>4.9770944714454339</c:v>
                </c:pt>
                <c:pt idx="54">
                  <c:v>3.1722977128728447</c:v>
                </c:pt>
                <c:pt idx="55">
                  <c:v>4.6064020944954329</c:v>
                </c:pt>
                <c:pt idx="56">
                  <c:v>4.0120347124546569</c:v>
                </c:pt>
                <c:pt idx="57">
                  <c:v>4.2463177960124119</c:v>
                </c:pt>
                <c:pt idx="58">
                  <c:v>4.0721513291489666</c:v>
                </c:pt>
                <c:pt idx="59">
                  <c:v>6.78966494875006</c:v>
                </c:pt>
                <c:pt idx="60">
                  <c:v>5.4975346044752449</c:v>
                </c:pt>
                <c:pt idx="61">
                  <c:v>4.5176212730776744</c:v>
                </c:pt>
                <c:pt idx="62">
                  <c:v>4.6759726999192219</c:v>
                </c:pt>
                <c:pt idx="63">
                  <c:v>4.5034064987807438</c:v>
                </c:pt>
                <c:pt idx="64">
                  <c:v>6.1549371228377519</c:v>
                </c:pt>
                <c:pt idx="65">
                  <c:v>6.9171421951945575</c:v>
                </c:pt>
                <c:pt idx="66">
                  <c:v>4.8003147478873842</c:v>
                </c:pt>
                <c:pt idx="67">
                  <c:v>6.7311072925784003</c:v>
                </c:pt>
                <c:pt idx="68">
                  <c:v>4.7624879660935004</c:v>
                </c:pt>
                <c:pt idx="69">
                  <c:v>5.119558018771591</c:v>
                </c:pt>
                <c:pt idx="70">
                  <c:v>3.8322014003850393</c:v>
                </c:pt>
                <c:pt idx="71">
                  <c:v>4.3593678930832391</c:v>
                </c:pt>
                <c:pt idx="72">
                  <c:v>3.1792200291853852</c:v>
                </c:pt>
                <c:pt idx="73">
                  <c:v>5.2833486791780686</c:v>
                </c:pt>
                <c:pt idx="74">
                  <c:v>5.9730833922516915</c:v>
                </c:pt>
                <c:pt idx="75">
                  <c:v>4.7942304409961238</c:v>
                </c:pt>
                <c:pt idx="76">
                  <c:v>5.8598103178943912</c:v>
                </c:pt>
                <c:pt idx="77">
                  <c:v>5.2808806263671206</c:v>
                </c:pt>
                <c:pt idx="78">
                  <c:v>5.8865308332146515</c:v>
                </c:pt>
                <c:pt idx="79">
                  <c:v>6.9708106670524881</c:v>
                </c:pt>
                <c:pt idx="80">
                  <c:v>5.1571949849669148</c:v>
                </c:pt>
                <c:pt idx="81">
                  <c:v>5.5809108495060569</c:v>
                </c:pt>
                <c:pt idx="82">
                  <c:v>5.9190334956231911</c:v>
                </c:pt>
                <c:pt idx="83">
                  <c:v>4.3462291017424537</c:v>
                </c:pt>
                <c:pt idx="84">
                  <c:v>4.189083536268825</c:v>
                </c:pt>
                <c:pt idx="85">
                  <c:v>7.6028222727306396</c:v>
                </c:pt>
                <c:pt idx="86">
                  <c:v>3.2257175636385034</c:v>
                </c:pt>
                <c:pt idx="87">
                  <c:v>4.0290517366087526</c:v>
                </c:pt>
                <c:pt idx="88">
                  <c:v>3.1814063919158713</c:v>
                </c:pt>
                <c:pt idx="89">
                  <c:v>4.9428842065630585</c:v>
                </c:pt>
                <c:pt idx="90">
                  <c:v>5.3573125172019846</c:v>
                </c:pt>
                <c:pt idx="91">
                  <c:v>6.229933000157982</c:v>
                </c:pt>
                <c:pt idx="92">
                  <c:v>5.5970042543156113</c:v>
                </c:pt>
                <c:pt idx="93">
                  <c:v>6.8002734280694188</c:v>
                </c:pt>
                <c:pt idx="94">
                  <c:v>4.3446657294955848</c:v>
                </c:pt>
                <c:pt idx="95">
                  <c:v>5.1703248135031634</c:v>
                </c:pt>
                <c:pt idx="96">
                  <c:v>6.4552904217388427</c:v>
                </c:pt>
                <c:pt idx="97">
                  <c:v>7.9381329003385126</c:v>
                </c:pt>
                <c:pt idx="98">
                  <c:v>2.9524594586704298</c:v>
                </c:pt>
                <c:pt idx="99">
                  <c:v>3.0168110349917132</c:v>
                </c:pt>
                <c:pt idx="100">
                  <c:v>3.7711007804787497</c:v>
                </c:pt>
                <c:pt idx="101">
                  <c:v>3.7586841374325459</c:v>
                </c:pt>
                <c:pt idx="102">
                  <c:v>3.3517841640036923</c:v>
                </c:pt>
                <c:pt idx="103">
                  <c:v>5.9456020820452808</c:v>
                </c:pt>
                <c:pt idx="104">
                  <c:v>7.7912085052824738</c:v>
                </c:pt>
                <c:pt idx="105">
                  <c:v>6.624599435420425</c:v>
                </c:pt>
                <c:pt idx="106">
                  <c:v>5.8090185236377652</c:v>
                </c:pt>
                <c:pt idx="107">
                  <c:v>7.805878813039187</c:v>
                </c:pt>
                <c:pt idx="108">
                  <c:v>4.407507394620013</c:v>
                </c:pt>
                <c:pt idx="109">
                  <c:v>6.2524327471539376</c:v>
                </c:pt>
                <c:pt idx="110">
                  <c:v>4.1235620649125853</c:v>
                </c:pt>
                <c:pt idx="111">
                  <c:v>4.3042429034481779</c:v>
                </c:pt>
                <c:pt idx="112">
                  <c:v>3.9537287108815224</c:v>
                </c:pt>
                <c:pt idx="113">
                  <c:v>5.4983403453984945</c:v>
                </c:pt>
                <c:pt idx="114">
                  <c:v>5.7589218106220743</c:v>
                </c:pt>
                <c:pt idx="115">
                  <c:v>3.1374351997098597</c:v>
                </c:pt>
                <c:pt idx="116">
                  <c:v>5.6032428363921616</c:v>
                </c:pt>
                <c:pt idx="117">
                  <c:v>3.3581748526079651</c:v>
                </c:pt>
                <c:pt idx="118">
                  <c:v>6.8583751801325299</c:v>
                </c:pt>
                <c:pt idx="119">
                  <c:v>4.2867211899501632</c:v>
                </c:pt>
                <c:pt idx="120">
                  <c:v>4.6588610857326236</c:v>
                </c:pt>
                <c:pt idx="121">
                  <c:v>4.8379761671022292</c:v>
                </c:pt>
                <c:pt idx="122">
                  <c:v>5.3312090164880477</c:v>
                </c:pt>
                <c:pt idx="123">
                  <c:v>4.5091158149581165</c:v>
                </c:pt>
                <c:pt idx="124">
                  <c:v>4.7409515934041826</c:v>
                </c:pt>
                <c:pt idx="125">
                  <c:v>4.6846123192799105</c:v>
                </c:pt>
                <c:pt idx="126">
                  <c:v>5.4618060046074399</c:v>
                </c:pt>
                <c:pt idx="127">
                  <c:v>4.6988602253399456</c:v>
                </c:pt>
                <c:pt idx="128">
                  <c:v>5.7356077864623147</c:v>
                </c:pt>
                <c:pt idx="129">
                  <c:v>2.8505234078357207</c:v>
                </c:pt>
                <c:pt idx="130">
                  <c:v>5.8422007718697992</c:v>
                </c:pt>
                <c:pt idx="131">
                  <c:v>4.7840245499341716</c:v>
                </c:pt>
                <c:pt idx="132">
                  <c:v>7.4078379217636705</c:v>
                </c:pt>
                <c:pt idx="133">
                  <c:v>4.05332162799996</c:v>
                </c:pt>
                <c:pt idx="134">
                  <c:v>5.6983728479693365</c:v>
                </c:pt>
                <c:pt idx="135">
                  <c:v>5.0432678133502531</c:v>
                </c:pt>
                <c:pt idx="136">
                  <c:v>6.7855888611510995</c:v>
                </c:pt>
                <c:pt idx="137">
                  <c:v>4.5971984738999758</c:v>
                </c:pt>
                <c:pt idx="138">
                  <c:v>5.5499135328784153</c:v>
                </c:pt>
                <c:pt idx="139">
                  <c:v>3.961901454725413</c:v>
                </c:pt>
                <c:pt idx="140">
                  <c:v>5.3870689837215675</c:v>
                </c:pt>
                <c:pt idx="141">
                  <c:v>2.8169880500133546</c:v>
                </c:pt>
                <c:pt idx="142">
                  <c:v>5.8492772401600073</c:v>
                </c:pt>
                <c:pt idx="143">
                  <c:v>5.5889646302187863</c:v>
                </c:pt>
                <c:pt idx="144">
                  <c:v>6.9854136296473524</c:v>
                </c:pt>
                <c:pt idx="145">
                  <c:v>4.2542352918355828</c:v>
                </c:pt>
                <c:pt idx="146">
                  <c:v>5.083760144559534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9D-4DAC-9D76-C0A4C608B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0202416"/>
        <c:axId val="590204080"/>
      </c:scatterChart>
      <c:valAx>
        <c:axId val="59020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Strong Warranty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4080"/>
        <c:crosses val="autoZero"/>
        <c:crossBetween val="midCat"/>
      </c:valAx>
      <c:valAx>
        <c:axId val="59020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Buy Online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91360454943131"/>
          <c:y val="0.15483197662283449"/>
          <c:w val="0.79483486439195106"/>
          <c:h val="0.6681309629081285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Comfort Important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Sheet1!$B$3:$B$149</c:f>
              <c:numCache>
                <c:formatCode>_(* #,##0.00_);_(* \(#,##0.00\);_(* "-"??_);_(@_)</c:formatCode>
                <c:ptCount val="147"/>
                <c:pt idx="0">
                  <c:v>6.7672939870940318</c:v>
                </c:pt>
                <c:pt idx="1">
                  <c:v>5.6653470428882686</c:v>
                </c:pt>
                <c:pt idx="2">
                  <c:v>3.7182087308720435</c:v>
                </c:pt>
                <c:pt idx="3">
                  <c:v>6.9574294202718523</c:v>
                </c:pt>
                <c:pt idx="4">
                  <c:v>5.3554802112132132</c:v>
                </c:pt>
                <c:pt idx="5">
                  <c:v>5.1881573409960859</c:v>
                </c:pt>
                <c:pt idx="6">
                  <c:v>3.4887923992199994</c:v>
                </c:pt>
                <c:pt idx="7">
                  <c:v>3.515797644972305</c:v>
                </c:pt>
                <c:pt idx="8">
                  <c:v>2.1776634808196396</c:v>
                </c:pt>
                <c:pt idx="9">
                  <c:v>5.6895982784810473</c:v>
                </c:pt>
                <c:pt idx="10">
                  <c:v>4.2942110126396376</c:v>
                </c:pt>
                <c:pt idx="11">
                  <c:v>7.4278051399619756</c:v>
                </c:pt>
                <c:pt idx="12">
                  <c:v>4.4839643227902801</c:v>
                </c:pt>
                <c:pt idx="13">
                  <c:v>4.7811203068061783</c:v>
                </c:pt>
                <c:pt idx="14">
                  <c:v>6.0014157198717513</c:v>
                </c:pt>
                <c:pt idx="15">
                  <c:v>4.2995745482723589</c:v>
                </c:pt>
                <c:pt idx="16">
                  <c:v>4.4373471013507571</c:v>
                </c:pt>
                <c:pt idx="17">
                  <c:v>4.9961641989075005</c:v>
                </c:pt>
                <c:pt idx="18">
                  <c:v>3.9899676980251408</c:v>
                </c:pt>
                <c:pt idx="19">
                  <c:v>5.0749735069491173</c:v>
                </c:pt>
                <c:pt idx="20">
                  <c:v>4.3603755798195065</c:v>
                </c:pt>
                <c:pt idx="21">
                  <c:v>6.5898325156211257</c:v>
                </c:pt>
                <c:pt idx="22">
                  <c:v>4.6314562148371161</c:v>
                </c:pt>
                <c:pt idx="23">
                  <c:v>6.4350581272607803</c:v>
                </c:pt>
                <c:pt idx="24">
                  <c:v>4.9508462772101645</c:v>
                </c:pt>
                <c:pt idx="25">
                  <c:v>3.2421747585575211</c:v>
                </c:pt>
                <c:pt idx="26">
                  <c:v>5.586286011791505</c:v>
                </c:pt>
                <c:pt idx="27">
                  <c:v>4.9881976564517503</c:v>
                </c:pt>
                <c:pt idx="28">
                  <c:v>5.2416154172077096</c:v>
                </c:pt>
                <c:pt idx="29">
                  <c:v>5.9971782896488284</c:v>
                </c:pt>
                <c:pt idx="30">
                  <c:v>3.4761962072641417</c:v>
                </c:pt>
                <c:pt idx="31">
                  <c:v>5.9092673930211399</c:v>
                </c:pt>
                <c:pt idx="32">
                  <c:v>5.4811654245518371</c:v>
                </c:pt>
                <c:pt idx="33">
                  <c:v>6.2931074877884603</c:v>
                </c:pt>
                <c:pt idx="34">
                  <c:v>4.6063641109253979</c:v>
                </c:pt>
                <c:pt idx="35">
                  <c:v>5.9589888525201626</c:v>
                </c:pt>
                <c:pt idx="36">
                  <c:v>3.7503182876372234</c:v>
                </c:pt>
                <c:pt idx="37">
                  <c:v>6.5107315168758682</c:v>
                </c:pt>
                <c:pt idx="38">
                  <c:v>3.4458868196445254</c:v>
                </c:pt>
                <c:pt idx="39">
                  <c:v>4.9541216026959596</c:v>
                </c:pt>
                <c:pt idx="40">
                  <c:v>5.020935196041135</c:v>
                </c:pt>
                <c:pt idx="41">
                  <c:v>5.4070936179750646</c:v>
                </c:pt>
                <c:pt idx="42">
                  <c:v>4.1304905475754063</c:v>
                </c:pt>
                <c:pt idx="43">
                  <c:v>7.5470306562509428</c:v>
                </c:pt>
                <c:pt idx="44">
                  <c:v>5.2883452517948086</c:v>
                </c:pt>
                <c:pt idx="45">
                  <c:v>3.6784948292180704</c:v>
                </c:pt>
                <c:pt idx="46">
                  <c:v>5.8211587430478362</c:v>
                </c:pt>
                <c:pt idx="47">
                  <c:v>6.8981680708981701</c:v>
                </c:pt>
                <c:pt idx="48">
                  <c:v>4.1337889323733803</c:v>
                </c:pt>
                <c:pt idx="49">
                  <c:v>5.5412382607254047</c:v>
                </c:pt>
                <c:pt idx="50">
                  <c:v>6.9823509666529393</c:v>
                </c:pt>
                <c:pt idx="51">
                  <c:v>5.2615571793638667</c:v>
                </c:pt>
                <c:pt idx="52">
                  <c:v>4.2853440396053504</c:v>
                </c:pt>
                <c:pt idx="53">
                  <c:v>7.6888295923921088</c:v>
                </c:pt>
                <c:pt idx="54">
                  <c:v>6.0127827561404379</c:v>
                </c:pt>
                <c:pt idx="55">
                  <c:v>7.2289911029646339</c:v>
                </c:pt>
                <c:pt idx="56">
                  <c:v>3.8124820966370061</c:v>
                </c:pt>
                <c:pt idx="57">
                  <c:v>6.7301464605697703</c:v>
                </c:pt>
                <c:pt idx="58">
                  <c:v>4.9910778626116787</c:v>
                </c:pt>
                <c:pt idx="59">
                  <c:v>6.9720410668196884</c:v>
                </c:pt>
                <c:pt idx="60">
                  <c:v>5.6062707495877158</c:v>
                </c:pt>
                <c:pt idx="61">
                  <c:v>3.4956023293594809</c:v>
                </c:pt>
                <c:pt idx="62">
                  <c:v>4.7090774435211324</c:v>
                </c:pt>
                <c:pt idx="63">
                  <c:v>4.3015757201330675</c:v>
                </c:pt>
                <c:pt idx="64">
                  <c:v>4.717281104236573</c:v>
                </c:pt>
                <c:pt idx="65">
                  <c:v>6.2656065795090621</c:v>
                </c:pt>
                <c:pt idx="66">
                  <c:v>4.3585058239000718</c:v>
                </c:pt>
                <c:pt idx="67">
                  <c:v>5.4600229094010002</c:v>
                </c:pt>
                <c:pt idx="68">
                  <c:v>5.7236726783314902</c:v>
                </c:pt>
                <c:pt idx="69">
                  <c:v>3.5156377854485767</c:v>
                </c:pt>
                <c:pt idx="70">
                  <c:v>4.8176872848187671</c:v>
                </c:pt>
                <c:pt idx="71">
                  <c:v>7.2504097828993617</c:v>
                </c:pt>
                <c:pt idx="72">
                  <c:v>6.2165378774703779</c:v>
                </c:pt>
                <c:pt idx="73">
                  <c:v>6.3993108708874216</c:v>
                </c:pt>
                <c:pt idx="74">
                  <c:v>2.601883820165769</c:v>
                </c:pt>
                <c:pt idx="75">
                  <c:v>3.0385472010092642</c:v>
                </c:pt>
                <c:pt idx="76">
                  <c:v>3.2729734921323494</c:v>
                </c:pt>
                <c:pt idx="77">
                  <c:v>6.0057971354465538</c:v>
                </c:pt>
                <c:pt idx="78">
                  <c:v>6.7861970150940589</c:v>
                </c:pt>
                <c:pt idx="79">
                  <c:v>6.3565555075510982</c:v>
                </c:pt>
                <c:pt idx="80">
                  <c:v>6.6004800466124838</c:v>
                </c:pt>
                <c:pt idx="81">
                  <c:v>5.3465404989308682</c:v>
                </c:pt>
                <c:pt idx="82">
                  <c:v>3.7843069226386605</c:v>
                </c:pt>
                <c:pt idx="83">
                  <c:v>4.2173696355754817</c:v>
                </c:pt>
                <c:pt idx="84">
                  <c:v>2.0684766584609715</c:v>
                </c:pt>
                <c:pt idx="85">
                  <c:v>7.0794117690584457</c:v>
                </c:pt>
                <c:pt idx="86">
                  <c:v>2.245029881610058</c:v>
                </c:pt>
                <c:pt idx="87">
                  <c:v>6.6654672100717498</c:v>
                </c:pt>
                <c:pt idx="88">
                  <c:v>4.002149411411648</c:v>
                </c:pt>
                <c:pt idx="89">
                  <c:v>5.8781158238231921</c:v>
                </c:pt>
                <c:pt idx="90">
                  <c:v>4.8034973309206297</c:v>
                </c:pt>
                <c:pt idx="91">
                  <c:v>5.4794004731048265</c:v>
                </c:pt>
                <c:pt idx="92">
                  <c:v>4.0703603822561529</c:v>
                </c:pt>
                <c:pt idx="93">
                  <c:v>7.0686526835066719</c:v>
                </c:pt>
                <c:pt idx="94">
                  <c:v>5.1913805049697501</c:v>
                </c:pt>
                <c:pt idx="95">
                  <c:v>5.2608380334370475</c:v>
                </c:pt>
                <c:pt idx="96">
                  <c:v>6.8158277009259232</c:v>
                </c:pt>
                <c:pt idx="97">
                  <c:v>5.4351039062466473</c:v>
                </c:pt>
                <c:pt idx="98">
                  <c:v>4.3266508481114547</c:v>
                </c:pt>
                <c:pt idx="99">
                  <c:v>5.483130674772009</c:v>
                </c:pt>
                <c:pt idx="100">
                  <c:v>4.1258276113127916</c:v>
                </c:pt>
                <c:pt idx="101">
                  <c:v>4.2729822401980719</c:v>
                </c:pt>
                <c:pt idx="102">
                  <c:v>4.4082543043758884</c:v>
                </c:pt>
                <c:pt idx="103">
                  <c:v>7.0736660017154751</c:v>
                </c:pt>
                <c:pt idx="104">
                  <c:v>7.0311121967829724</c:v>
                </c:pt>
                <c:pt idx="105">
                  <c:v>5.7349940316667771</c:v>
                </c:pt>
                <c:pt idx="106">
                  <c:v>5.9375269221273488</c:v>
                </c:pt>
                <c:pt idx="107">
                  <c:v>5.3631264514161936</c:v>
                </c:pt>
                <c:pt idx="108">
                  <c:v>6.1632692130740825</c:v>
                </c:pt>
                <c:pt idx="109">
                  <c:v>5.5537430859506047</c:v>
                </c:pt>
                <c:pt idx="110">
                  <c:v>5.8931803278599721</c:v>
                </c:pt>
                <c:pt idx="111">
                  <c:v>5.3556619866594914</c:v>
                </c:pt>
                <c:pt idx="112">
                  <c:v>4.0047199288709177</c:v>
                </c:pt>
                <c:pt idx="113">
                  <c:v>4.7917574544424379</c:v>
                </c:pt>
                <c:pt idx="114">
                  <c:v>5.2411654635068903</c:v>
                </c:pt>
                <c:pt idx="115">
                  <c:v>5.0613470964467107</c:v>
                </c:pt>
                <c:pt idx="116">
                  <c:v>4.2974655888066486</c:v>
                </c:pt>
                <c:pt idx="117">
                  <c:v>2.4861695526165</c:v>
                </c:pt>
                <c:pt idx="118">
                  <c:v>6.9175090912292498</c:v>
                </c:pt>
                <c:pt idx="119">
                  <c:v>4.8620701050343627</c:v>
                </c:pt>
                <c:pt idx="120">
                  <c:v>3.0505235959506702</c:v>
                </c:pt>
                <c:pt idx="121">
                  <c:v>5.8269437430916806</c:v>
                </c:pt>
                <c:pt idx="122">
                  <c:v>5.867562403999468</c:v>
                </c:pt>
                <c:pt idx="123">
                  <c:v>6.8737257477110676</c:v>
                </c:pt>
                <c:pt idx="124">
                  <c:v>5.4712528371772393</c:v>
                </c:pt>
                <c:pt idx="125">
                  <c:v>4.8360927876507533</c:v>
                </c:pt>
                <c:pt idx="126">
                  <c:v>5.8998426631677416</c:v>
                </c:pt>
                <c:pt idx="127">
                  <c:v>4.2340174626865927</c:v>
                </c:pt>
                <c:pt idx="128">
                  <c:v>6.41540487585325</c:v>
                </c:pt>
                <c:pt idx="129">
                  <c:v>4.9483732595610226</c:v>
                </c:pt>
                <c:pt idx="130">
                  <c:v>6.0669610523398703</c:v>
                </c:pt>
                <c:pt idx="131">
                  <c:v>4.2876660284543728</c:v>
                </c:pt>
                <c:pt idx="132">
                  <c:v>6.6844855185305638</c:v>
                </c:pt>
                <c:pt idx="133">
                  <c:v>5.2164540669404937</c:v>
                </c:pt>
                <c:pt idx="134">
                  <c:v>3.4871838475235339</c:v>
                </c:pt>
                <c:pt idx="135">
                  <c:v>5.9862663716376154</c:v>
                </c:pt>
                <c:pt idx="136">
                  <c:v>7.4019842047256335</c:v>
                </c:pt>
                <c:pt idx="137">
                  <c:v>6.5841028305820082</c:v>
                </c:pt>
                <c:pt idx="138">
                  <c:v>5.4000924907012937</c:v>
                </c:pt>
                <c:pt idx="139">
                  <c:v>3.3381164326724901</c:v>
                </c:pt>
                <c:pt idx="140">
                  <c:v>6.5703162074018016</c:v>
                </c:pt>
                <c:pt idx="141">
                  <c:v>2.7281035454255029</c:v>
                </c:pt>
                <c:pt idx="142">
                  <c:v>3.7517336642520522</c:v>
                </c:pt>
                <c:pt idx="143">
                  <c:v>5.2143053221072817</c:v>
                </c:pt>
                <c:pt idx="144">
                  <c:v>5.6315462008619503</c:v>
                </c:pt>
                <c:pt idx="145">
                  <c:v>4.5018265149495544</c:v>
                </c:pt>
                <c:pt idx="146">
                  <c:v>4.2197162846985297</c:v>
                </c:pt>
              </c:numCache>
            </c:numRef>
          </c:xVal>
          <c:yVal>
            <c:numRef>
              <c:f>Sheet1!$C$3:$C$149</c:f>
              <c:numCache>
                <c:formatCode>_(* #,##0.00_);_(* \(#,##0.00\);_(* "-"??_);_(@_)</c:formatCode>
                <c:ptCount val="147"/>
                <c:pt idx="0">
                  <c:v>5.4185308711411189</c:v>
                </c:pt>
                <c:pt idx="1">
                  <c:v>6.0858572569367695</c:v>
                </c:pt>
                <c:pt idx="2">
                  <c:v>4.7987540010977998</c:v>
                </c:pt>
                <c:pt idx="3">
                  <c:v>6.7112696022214813</c:v>
                </c:pt>
                <c:pt idx="4">
                  <c:v>7.9418990590637559</c:v>
                </c:pt>
                <c:pt idx="5">
                  <c:v>5.536821496443519</c:v>
                </c:pt>
                <c:pt idx="6">
                  <c:v>6.2282787046975763</c:v>
                </c:pt>
                <c:pt idx="7">
                  <c:v>4.6403352119031922</c:v>
                </c:pt>
                <c:pt idx="8">
                  <c:v>6.9729699468918316</c:v>
                </c:pt>
                <c:pt idx="9">
                  <c:v>7.7790216393628286</c:v>
                </c:pt>
                <c:pt idx="10">
                  <c:v>5.9709204778422933</c:v>
                </c:pt>
                <c:pt idx="11">
                  <c:v>4.2954705065243894</c:v>
                </c:pt>
                <c:pt idx="12">
                  <c:v>6.1515594951802592</c:v>
                </c:pt>
                <c:pt idx="13">
                  <c:v>4.2362042962081077</c:v>
                </c:pt>
                <c:pt idx="14">
                  <c:v>6.2084038127589398</c:v>
                </c:pt>
                <c:pt idx="15">
                  <c:v>7.6121990676036466</c:v>
                </c:pt>
                <c:pt idx="16">
                  <c:v>6.6839936691644795</c:v>
                </c:pt>
                <c:pt idx="17">
                  <c:v>6.9656660285596068</c:v>
                </c:pt>
                <c:pt idx="18">
                  <c:v>5.2691222657481873</c:v>
                </c:pt>
                <c:pt idx="19">
                  <c:v>6.38923320050759</c:v>
                </c:pt>
                <c:pt idx="20">
                  <c:v>6.7494354926823998</c:v>
                </c:pt>
                <c:pt idx="21">
                  <c:v>5.9350968251032308</c:v>
                </c:pt>
                <c:pt idx="22">
                  <c:v>5.579801302927744</c:v>
                </c:pt>
                <c:pt idx="23">
                  <c:v>7.5959588125208999</c:v>
                </c:pt>
                <c:pt idx="24">
                  <c:v>6.4585911334566841</c:v>
                </c:pt>
                <c:pt idx="25">
                  <c:v>4.7564194611221007</c:v>
                </c:pt>
                <c:pt idx="26">
                  <c:v>5.6730513482392997</c:v>
                </c:pt>
                <c:pt idx="27">
                  <c:v>4.1265820216707434</c:v>
                </c:pt>
                <c:pt idx="28">
                  <c:v>7.9740863492721319</c:v>
                </c:pt>
                <c:pt idx="29">
                  <c:v>4.6255503365080983</c:v>
                </c:pt>
                <c:pt idx="30">
                  <c:v>5.9222379190327272</c:v>
                </c:pt>
                <c:pt idx="31">
                  <c:v>7.3166231198025224</c:v>
                </c:pt>
                <c:pt idx="32">
                  <c:v>7.0695149957647665</c:v>
                </c:pt>
                <c:pt idx="33">
                  <c:v>6.4676860683235367</c:v>
                </c:pt>
                <c:pt idx="34">
                  <c:v>4.4074611378011728</c:v>
                </c:pt>
                <c:pt idx="35">
                  <c:v>4.0150187219719395</c:v>
                </c:pt>
                <c:pt idx="36">
                  <c:v>5.8095624077506791</c:v>
                </c:pt>
                <c:pt idx="37">
                  <c:v>6.8053388698138884</c:v>
                </c:pt>
                <c:pt idx="38">
                  <c:v>4.8921365174611724</c:v>
                </c:pt>
                <c:pt idx="39">
                  <c:v>5.584678675119509</c:v>
                </c:pt>
                <c:pt idx="40">
                  <c:v>5.3368392970705196</c:v>
                </c:pt>
                <c:pt idx="41">
                  <c:v>5.3813249044668705</c:v>
                </c:pt>
                <c:pt idx="42">
                  <c:v>4.4562984717530396</c:v>
                </c:pt>
                <c:pt idx="43">
                  <c:v>6.5147633773263092</c:v>
                </c:pt>
                <c:pt idx="44">
                  <c:v>6.6923673804911861</c:v>
                </c:pt>
                <c:pt idx="45">
                  <c:v>5.7655862817408936</c:v>
                </c:pt>
                <c:pt idx="46">
                  <c:v>5.8596970694409789</c:v>
                </c:pt>
                <c:pt idx="47">
                  <c:v>7.082686361989488</c:v>
                </c:pt>
                <c:pt idx="48">
                  <c:v>6.2424275707593413</c:v>
                </c:pt>
                <c:pt idx="49">
                  <c:v>6.0190297780224356</c:v>
                </c:pt>
                <c:pt idx="50">
                  <c:v>5.2592727215827981</c:v>
                </c:pt>
                <c:pt idx="51">
                  <c:v>5.9619280923512799</c:v>
                </c:pt>
                <c:pt idx="52">
                  <c:v>6.0127379103968233</c:v>
                </c:pt>
                <c:pt idx="53">
                  <c:v>5.3852450941528085</c:v>
                </c:pt>
                <c:pt idx="54">
                  <c:v>6.5307870090164215</c:v>
                </c:pt>
                <c:pt idx="55">
                  <c:v>6.6337004226223977</c:v>
                </c:pt>
                <c:pt idx="56">
                  <c:v>3.6874127776582561</c:v>
                </c:pt>
                <c:pt idx="57">
                  <c:v>5.7360111361832367</c:v>
                </c:pt>
                <c:pt idx="58">
                  <c:v>6.3934624001172855</c:v>
                </c:pt>
                <c:pt idx="59">
                  <c:v>6.9475078954176839</c:v>
                </c:pt>
                <c:pt idx="60">
                  <c:v>6.0899034001683319</c:v>
                </c:pt>
                <c:pt idx="61">
                  <c:v>4.844828518532923</c:v>
                </c:pt>
                <c:pt idx="62">
                  <c:v>6.0495747949144185</c:v>
                </c:pt>
                <c:pt idx="63">
                  <c:v>6.364972077886522</c:v>
                </c:pt>
                <c:pt idx="64">
                  <c:v>6.6502104250509539</c:v>
                </c:pt>
                <c:pt idx="65">
                  <c:v>5.791904598308121</c:v>
                </c:pt>
                <c:pt idx="66">
                  <c:v>5.8148326131053407</c:v>
                </c:pt>
                <c:pt idx="67">
                  <c:v>6.7124547477080778</c:v>
                </c:pt>
                <c:pt idx="68">
                  <c:v>4.5347440355349518</c:v>
                </c:pt>
                <c:pt idx="69">
                  <c:v>6.1693152190360667</c:v>
                </c:pt>
                <c:pt idx="70">
                  <c:v>4.6446116779540967</c:v>
                </c:pt>
                <c:pt idx="71">
                  <c:v>6.9720675116573148</c:v>
                </c:pt>
                <c:pt idx="72">
                  <c:v>6.191177352690743</c:v>
                </c:pt>
                <c:pt idx="73">
                  <c:v>5.6093334966571096</c:v>
                </c:pt>
                <c:pt idx="74">
                  <c:v>4.7892470357948165</c:v>
                </c:pt>
                <c:pt idx="75">
                  <c:v>4.5726148264106765</c:v>
                </c:pt>
                <c:pt idx="76">
                  <c:v>5.5532210350553814</c:v>
                </c:pt>
                <c:pt idx="77">
                  <c:v>5.0327546443310061</c:v>
                </c:pt>
                <c:pt idx="78">
                  <c:v>7.9469461242937172</c:v>
                </c:pt>
                <c:pt idx="79">
                  <c:v>6.2331504579387005</c:v>
                </c:pt>
                <c:pt idx="80">
                  <c:v>6.6229271594460277</c:v>
                </c:pt>
                <c:pt idx="81">
                  <c:v>5.2669717445666642</c:v>
                </c:pt>
                <c:pt idx="82">
                  <c:v>5.8579050174110945</c:v>
                </c:pt>
                <c:pt idx="83">
                  <c:v>5.412460333842489</c:v>
                </c:pt>
                <c:pt idx="84">
                  <c:v>7.6921009968914982</c:v>
                </c:pt>
                <c:pt idx="85">
                  <c:v>7.6537029757099857</c:v>
                </c:pt>
                <c:pt idx="86">
                  <c:v>5.6223791027690524</c:v>
                </c:pt>
                <c:pt idx="87">
                  <c:v>6.3166627201867591</c:v>
                </c:pt>
                <c:pt idx="88">
                  <c:v>4.4283115671363982</c:v>
                </c:pt>
                <c:pt idx="89">
                  <c:v>5.9464067543337613</c:v>
                </c:pt>
                <c:pt idx="90">
                  <c:v>7.9977318480098054</c:v>
                </c:pt>
                <c:pt idx="91">
                  <c:v>6.5501839770401062</c:v>
                </c:pt>
                <c:pt idx="92">
                  <c:v>7.0853137195701725</c:v>
                </c:pt>
                <c:pt idx="93">
                  <c:v>7.2424345994077903</c:v>
                </c:pt>
                <c:pt idx="94">
                  <c:v>3.4322270513456905</c:v>
                </c:pt>
                <c:pt idx="95">
                  <c:v>6.5899338560010605</c:v>
                </c:pt>
                <c:pt idx="96">
                  <c:v>6.1364171572441517</c:v>
                </c:pt>
                <c:pt idx="97">
                  <c:v>6.0223034291703472</c:v>
                </c:pt>
                <c:pt idx="98">
                  <c:v>5.6087565884212918</c:v>
                </c:pt>
                <c:pt idx="99">
                  <c:v>4.3069071888314614</c:v>
                </c:pt>
                <c:pt idx="100">
                  <c:v>3.240003431375555</c:v>
                </c:pt>
                <c:pt idx="101">
                  <c:v>4.4984909159298434</c:v>
                </c:pt>
                <c:pt idx="102">
                  <c:v>5.4446323908953014</c:v>
                </c:pt>
                <c:pt idx="103">
                  <c:v>5.5608244409416523</c:v>
                </c:pt>
                <c:pt idx="104">
                  <c:v>6.6987388306828048</c:v>
                </c:pt>
                <c:pt idx="105">
                  <c:v>7.5461910936805818</c:v>
                </c:pt>
                <c:pt idx="106">
                  <c:v>5.4812646194769821</c:v>
                </c:pt>
                <c:pt idx="107">
                  <c:v>7.8538762334134624</c:v>
                </c:pt>
                <c:pt idx="108">
                  <c:v>6.7937201378359662</c:v>
                </c:pt>
                <c:pt idx="109">
                  <c:v>7.8820221852334882</c:v>
                </c:pt>
                <c:pt idx="110">
                  <c:v>5.2460270037994761</c:v>
                </c:pt>
                <c:pt idx="111">
                  <c:v>4.3465815107278454</c:v>
                </c:pt>
                <c:pt idx="112">
                  <c:v>4.3538974077105763</c:v>
                </c:pt>
                <c:pt idx="113">
                  <c:v>7.1939701197821782</c:v>
                </c:pt>
                <c:pt idx="114">
                  <c:v>7.1452819035989998</c:v>
                </c:pt>
                <c:pt idx="115">
                  <c:v>5.1249919282990328</c:v>
                </c:pt>
                <c:pt idx="116">
                  <c:v>7.6683041332947841</c:v>
                </c:pt>
                <c:pt idx="117">
                  <c:v>4.5656071347404916</c:v>
                </c:pt>
                <c:pt idx="118">
                  <c:v>6.0062655964797917</c:v>
                </c:pt>
                <c:pt idx="119">
                  <c:v>7.3230372219178275</c:v>
                </c:pt>
                <c:pt idx="120">
                  <c:v>5.4809739307529979</c:v>
                </c:pt>
                <c:pt idx="121">
                  <c:v>5.5724350869519146</c:v>
                </c:pt>
                <c:pt idx="122">
                  <c:v>5.2761112999590889</c:v>
                </c:pt>
                <c:pt idx="123">
                  <c:v>6.6307233151668914</c:v>
                </c:pt>
                <c:pt idx="124">
                  <c:v>6.9266543327914505</c:v>
                </c:pt>
                <c:pt idx="125">
                  <c:v>6.9122848322262769</c:v>
                </c:pt>
                <c:pt idx="126">
                  <c:v>5.8174459372375162</c:v>
                </c:pt>
                <c:pt idx="127">
                  <c:v>6.7143207083442942</c:v>
                </c:pt>
                <c:pt idx="128">
                  <c:v>6.017453426029344</c:v>
                </c:pt>
                <c:pt idx="129">
                  <c:v>3.6640289650903108</c:v>
                </c:pt>
                <c:pt idx="130">
                  <c:v>7.5184323396219748</c:v>
                </c:pt>
                <c:pt idx="131">
                  <c:v>4.1284114485285963</c:v>
                </c:pt>
                <c:pt idx="132">
                  <c:v>7.6264936029146702</c:v>
                </c:pt>
                <c:pt idx="133">
                  <c:v>5.8837460455365056</c:v>
                </c:pt>
                <c:pt idx="134">
                  <c:v>4.4180790910861782</c:v>
                </c:pt>
                <c:pt idx="135">
                  <c:v>4.8781746847556731</c:v>
                </c:pt>
                <c:pt idx="136">
                  <c:v>5.9852833360934028</c:v>
                </c:pt>
                <c:pt idx="137">
                  <c:v>6.8961255007893119</c:v>
                </c:pt>
                <c:pt idx="138">
                  <c:v>6.811977034297481</c:v>
                </c:pt>
                <c:pt idx="139">
                  <c:v>3.4388586574659787</c:v>
                </c:pt>
                <c:pt idx="140">
                  <c:v>6.866943060614175</c:v>
                </c:pt>
                <c:pt idx="141">
                  <c:v>2.2597493403970565</c:v>
                </c:pt>
                <c:pt idx="142">
                  <c:v>5.903250465014735</c:v>
                </c:pt>
                <c:pt idx="143">
                  <c:v>6.097580406840815</c:v>
                </c:pt>
                <c:pt idx="144">
                  <c:v>7.4352021364255174</c:v>
                </c:pt>
                <c:pt idx="145">
                  <c:v>6.865674021513267</c:v>
                </c:pt>
                <c:pt idx="146">
                  <c:v>6.9299399882094583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65-410E-A275-011255497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0202416"/>
        <c:axId val="590204080"/>
      </c:scatterChart>
      <c:valAx>
        <c:axId val="59020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Comfort Importance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4080"/>
        <c:crosses val="autoZero"/>
        <c:crossBetween val="midCat"/>
      </c:valAx>
      <c:valAx>
        <c:axId val="59020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Buy</a:t>
                </a:r>
                <a:r>
                  <a:rPr lang="en-US" baseline="0"/>
                  <a:t> Online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5915959693344"/>
          <c:y val="0.1509689468577286"/>
          <c:w val="0.80031960746307551"/>
          <c:h val="0.71670676696303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Sleep Cooler vs Price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Sheet1!$B$3:$B$149</c:f>
              <c:numCache>
                <c:formatCode>_(* #,##0.00_);_(* \(#,##0.00\);_(* "-"??_);_(@_)</c:formatCode>
                <c:ptCount val="147"/>
                <c:pt idx="0">
                  <c:v>6.9526901585041214</c:v>
                </c:pt>
                <c:pt idx="1">
                  <c:v>5.8679743103424205</c:v>
                </c:pt>
                <c:pt idx="2">
                  <c:v>3.8764799044622991</c:v>
                </c:pt>
                <c:pt idx="3">
                  <c:v>6.8133764109559891</c:v>
                </c:pt>
                <c:pt idx="4">
                  <c:v>5.78071631418688</c:v>
                </c:pt>
                <c:pt idx="5">
                  <c:v>5.5286283911161096</c:v>
                </c:pt>
                <c:pt idx="6">
                  <c:v>3.3156891744707386</c:v>
                </c:pt>
                <c:pt idx="7">
                  <c:v>3.1695599705512691</c:v>
                </c:pt>
                <c:pt idx="8">
                  <c:v>2.2493803067724349</c:v>
                </c:pt>
                <c:pt idx="9">
                  <c:v>5.375113585419439</c:v>
                </c:pt>
                <c:pt idx="10">
                  <c:v>4.6688832903575586</c:v>
                </c:pt>
                <c:pt idx="11">
                  <c:v>7.2767974246211073</c:v>
                </c:pt>
                <c:pt idx="12">
                  <c:v>4.2340028162441596</c:v>
                </c:pt>
                <c:pt idx="13">
                  <c:v>4.8992007013477004</c:v>
                </c:pt>
                <c:pt idx="14">
                  <c:v>6.1028390373962527</c:v>
                </c:pt>
                <c:pt idx="15">
                  <c:v>4.478221614778942</c:v>
                </c:pt>
                <c:pt idx="16">
                  <c:v>4.041242951027801</c:v>
                </c:pt>
                <c:pt idx="17">
                  <c:v>4.9815245452763985</c:v>
                </c:pt>
                <c:pt idx="18">
                  <c:v>3.5006908239630223</c:v>
                </c:pt>
                <c:pt idx="19">
                  <c:v>5.8272492624027281</c:v>
                </c:pt>
                <c:pt idx="20">
                  <c:v>4.8710460812609249</c:v>
                </c:pt>
                <c:pt idx="21">
                  <c:v>6.7515740585946418</c:v>
                </c:pt>
                <c:pt idx="22">
                  <c:v>4.7711288112470616</c:v>
                </c:pt>
                <c:pt idx="23">
                  <c:v>6.2945365187424462</c:v>
                </c:pt>
                <c:pt idx="24">
                  <c:v>4.1401228974823479</c:v>
                </c:pt>
                <c:pt idx="25">
                  <c:v>3.6612154568417736</c:v>
                </c:pt>
                <c:pt idx="26">
                  <c:v>5.0396889822930078</c:v>
                </c:pt>
                <c:pt idx="27">
                  <c:v>4.9928168714789036</c:v>
                </c:pt>
                <c:pt idx="28">
                  <c:v>5.7878983115716327</c:v>
                </c:pt>
                <c:pt idx="29">
                  <c:v>5.938163279429828</c:v>
                </c:pt>
                <c:pt idx="30">
                  <c:v>3.6320735096974581</c:v>
                </c:pt>
                <c:pt idx="31">
                  <c:v>5.4106681945758801</c:v>
                </c:pt>
                <c:pt idx="32">
                  <c:v>5.670636764828326</c:v>
                </c:pt>
                <c:pt idx="33">
                  <c:v>6.0029058352408704</c:v>
                </c:pt>
                <c:pt idx="34">
                  <c:v>4.3187462439191844</c:v>
                </c:pt>
                <c:pt idx="35">
                  <c:v>5.0539492365924303</c:v>
                </c:pt>
                <c:pt idx="36">
                  <c:v>3.6975057937227596</c:v>
                </c:pt>
                <c:pt idx="37">
                  <c:v>6.8349805326162256</c:v>
                </c:pt>
                <c:pt idx="38">
                  <c:v>3.553304957322351</c:v>
                </c:pt>
                <c:pt idx="39">
                  <c:v>4.3265137629219925</c:v>
                </c:pt>
                <c:pt idx="40">
                  <c:v>5.6211242959465277</c:v>
                </c:pt>
                <c:pt idx="41">
                  <c:v>5.9129014687323895</c:v>
                </c:pt>
                <c:pt idx="42">
                  <c:v>4.5377529557882248</c:v>
                </c:pt>
                <c:pt idx="43">
                  <c:v>7.4073317227755506</c:v>
                </c:pt>
                <c:pt idx="44">
                  <c:v>5.5092577664840121</c:v>
                </c:pt>
                <c:pt idx="45">
                  <c:v>3.476869187501058</c:v>
                </c:pt>
                <c:pt idx="46">
                  <c:v>5.3519929853845012</c:v>
                </c:pt>
                <c:pt idx="47">
                  <c:v>6.7788405943503864</c:v>
                </c:pt>
                <c:pt idx="48">
                  <c:v>4.9289077303843003</c:v>
                </c:pt>
                <c:pt idx="49">
                  <c:v>5.8890591247073356</c:v>
                </c:pt>
                <c:pt idx="50">
                  <c:v>6.8781321718606181</c:v>
                </c:pt>
                <c:pt idx="51">
                  <c:v>5.7311764801640033</c:v>
                </c:pt>
                <c:pt idx="52">
                  <c:v>4.3248129582410471</c:v>
                </c:pt>
                <c:pt idx="53">
                  <c:v>7.6545404637591492</c:v>
                </c:pt>
                <c:pt idx="54">
                  <c:v>6.5258634970476637</c:v>
                </c:pt>
                <c:pt idx="55">
                  <c:v>7.1639274460589144</c:v>
                </c:pt>
                <c:pt idx="56">
                  <c:v>3.6307214244880486</c:v>
                </c:pt>
                <c:pt idx="57">
                  <c:v>6.3934804351286223</c:v>
                </c:pt>
                <c:pt idx="58">
                  <c:v>4.1104048923904086</c:v>
                </c:pt>
                <c:pt idx="59">
                  <c:v>6.7910008340696475</c:v>
                </c:pt>
                <c:pt idx="60">
                  <c:v>5.5576260405078344</c:v>
                </c:pt>
                <c:pt idx="61">
                  <c:v>3.6394490766541319</c:v>
                </c:pt>
                <c:pt idx="62">
                  <c:v>4.3540257453898361</c:v>
                </c:pt>
                <c:pt idx="63">
                  <c:v>4.8987918778093018</c:v>
                </c:pt>
                <c:pt idx="64">
                  <c:v>4.9471831980833851</c:v>
                </c:pt>
                <c:pt idx="65">
                  <c:v>6.8288557961635288</c:v>
                </c:pt>
                <c:pt idx="66">
                  <c:v>4.5314391685741402</c:v>
                </c:pt>
                <c:pt idx="67">
                  <c:v>5.8677868514836611</c:v>
                </c:pt>
                <c:pt idx="68">
                  <c:v>5.7512114456256471</c:v>
                </c:pt>
                <c:pt idx="69">
                  <c:v>3.429286087142505</c:v>
                </c:pt>
                <c:pt idx="70">
                  <c:v>4.4699305850697666</c:v>
                </c:pt>
                <c:pt idx="71">
                  <c:v>7.1007019322031972</c:v>
                </c:pt>
                <c:pt idx="72">
                  <c:v>6.3525523377842124</c:v>
                </c:pt>
                <c:pt idx="73">
                  <c:v>6.9110818943772498</c:v>
                </c:pt>
                <c:pt idx="74">
                  <c:v>2.5324407840532746</c:v>
                </c:pt>
                <c:pt idx="75">
                  <c:v>3.075125312084674</c:v>
                </c:pt>
                <c:pt idx="76">
                  <c:v>3.0450751586607798</c:v>
                </c:pt>
                <c:pt idx="77">
                  <c:v>6.1244545698997852</c:v>
                </c:pt>
                <c:pt idx="78">
                  <c:v>6.8188477915299099</c:v>
                </c:pt>
                <c:pt idx="79">
                  <c:v>6.0853198147171543</c:v>
                </c:pt>
                <c:pt idx="80">
                  <c:v>6.8192131026991634</c:v>
                </c:pt>
                <c:pt idx="81">
                  <c:v>5.8023020988767575</c:v>
                </c:pt>
                <c:pt idx="82">
                  <c:v>3.2033608700544227</c:v>
                </c:pt>
                <c:pt idx="83">
                  <c:v>4.3170645569594619</c:v>
                </c:pt>
                <c:pt idx="84">
                  <c:v>2.6253270058161062</c:v>
                </c:pt>
                <c:pt idx="85">
                  <c:v>7.5203821229561507</c:v>
                </c:pt>
                <c:pt idx="86">
                  <c:v>2.1767599814878209</c:v>
                </c:pt>
                <c:pt idx="87">
                  <c:v>6.4437114398511683</c:v>
                </c:pt>
                <c:pt idx="88">
                  <c:v>4.1136371985336915</c:v>
                </c:pt>
                <c:pt idx="89">
                  <c:v>5.159878893645657</c:v>
                </c:pt>
                <c:pt idx="90">
                  <c:v>4.0879916965513878</c:v>
                </c:pt>
                <c:pt idx="91">
                  <c:v>5.4661524846200678</c:v>
                </c:pt>
                <c:pt idx="92">
                  <c:v>4.7195064332679495</c:v>
                </c:pt>
                <c:pt idx="93">
                  <c:v>7.1968252133072612</c:v>
                </c:pt>
                <c:pt idx="94">
                  <c:v>5.5041443999639625</c:v>
                </c:pt>
                <c:pt idx="95">
                  <c:v>5.6355260577579473</c:v>
                </c:pt>
                <c:pt idx="96">
                  <c:v>6.4629374720216646</c:v>
                </c:pt>
                <c:pt idx="97">
                  <c:v>5.4270959250384969</c:v>
                </c:pt>
                <c:pt idx="98">
                  <c:v>4.8067728520886313</c:v>
                </c:pt>
                <c:pt idx="99">
                  <c:v>5.3869899427689178</c:v>
                </c:pt>
                <c:pt idx="100">
                  <c:v>4.3809430905484685</c:v>
                </c:pt>
                <c:pt idx="101">
                  <c:v>4.9615471637095361</c:v>
                </c:pt>
                <c:pt idx="102">
                  <c:v>4.7007940444929215</c:v>
                </c:pt>
                <c:pt idx="103">
                  <c:v>7.668084398579933</c:v>
                </c:pt>
                <c:pt idx="104">
                  <c:v>7.9809491159794215</c:v>
                </c:pt>
                <c:pt idx="105">
                  <c:v>5.7214765300632022</c:v>
                </c:pt>
                <c:pt idx="106">
                  <c:v>5.7453207481566491</c:v>
                </c:pt>
                <c:pt idx="107">
                  <c:v>5.0817961557118307</c:v>
                </c:pt>
                <c:pt idx="108">
                  <c:v>6.0931902104364353</c:v>
                </c:pt>
                <c:pt idx="109">
                  <c:v>5.2671806339660234</c:v>
                </c:pt>
                <c:pt idx="110">
                  <c:v>5.3218729409703336</c:v>
                </c:pt>
                <c:pt idx="111">
                  <c:v>5.0811784982732942</c:v>
                </c:pt>
                <c:pt idx="112">
                  <c:v>4.457627021954945</c:v>
                </c:pt>
                <c:pt idx="113">
                  <c:v>4.6563648547859469</c:v>
                </c:pt>
                <c:pt idx="114">
                  <c:v>5.5351260345777122</c:v>
                </c:pt>
                <c:pt idx="115">
                  <c:v>5.6904194483943344</c:v>
                </c:pt>
                <c:pt idx="116">
                  <c:v>4.884446599585587</c:v>
                </c:pt>
                <c:pt idx="117">
                  <c:v>2.9542258984737719</c:v>
                </c:pt>
                <c:pt idx="118">
                  <c:v>6.5545204970848108</c:v>
                </c:pt>
                <c:pt idx="119">
                  <c:v>4.6859938534546863</c:v>
                </c:pt>
                <c:pt idx="120">
                  <c:v>3.0875320169193059</c:v>
                </c:pt>
                <c:pt idx="121">
                  <c:v>5.0932520125666967</c:v>
                </c:pt>
                <c:pt idx="122">
                  <c:v>5.2281428623355595</c:v>
                </c:pt>
                <c:pt idx="123">
                  <c:v>6.8866952899753731</c:v>
                </c:pt>
                <c:pt idx="124">
                  <c:v>5.5722129900542798</c:v>
                </c:pt>
                <c:pt idx="125">
                  <c:v>4.6240995211123259</c:v>
                </c:pt>
                <c:pt idx="126">
                  <c:v>5.4672423909768959</c:v>
                </c:pt>
                <c:pt idx="127">
                  <c:v>4.2706854260259055</c:v>
                </c:pt>
                <c:pt idx="128">
                  <c:v>6.2273483373026162</c:v>
                </c:pt>
                <c:pt idx="129">
                  <c:v>4.4969657458736831</c:v>
                </c:pt>
                <c:pt idx="130">
                  <c:v>6.9564399220124473</c:v>
                </c:pt>
                <c:pt idx="131">
                  <c:v>4.1386542666077455</c:v>
                </c:pt>
                <c:pt idx="132">
                  <c:v>6.5865138294660355</c:v>
                </c:pt>
                <c:pt idx="133">
                  <c:v>5.5244991417013862</c:v>
                </c:pt>
                <c:pt idx="134">
                  <c:v>3.1478255074303605</c:v>
                </c:pt>
                <c:pt idx="135">
                  <c:v>5.4617512963952555</c:v>
                </c:pt>
                <c:pt idx="136">
                  <c:v>7.258778389361507</c:v>
                </c:pt>
                <c:pt idx="137">
                  <c:v>6.4639825034422511</c:v>
                </c:pt>
                <c:pt idx="138">
                  <c:v>5.4412493869972982</c:v>
                </c:pt>
                <c:pt idx="139">
                  <c:v>3.1363614322845437</c:v>
                </c:pt>
                <c:pt idx="140">
                  <c:v>6.3288036165150903</c:v>
                </c:pt>
                <c:pt idx="141">
                  <c:v>2.0698797118412844</c:v>
                </c:pt>
                <c:pt idx="142">
                  <c:v>3.5046833769178294</c:v>
                </c:pt>
                <c:pt idx="143">
                  <c:v>5.1340982397546657</c:v>
                </c:pt>
                <c:pt idx="144">
                  <c:v>5.7942852581877746</c:v>
                </c:pt>
                <c:pt idx="145">
                  <c:v>4.9147264684646794</c:v>
                </c:pt>
                <c:pt idx="146">
                  <c:v>4.6345884020459422</c:v>
                </c:pt>
              </c:numCache>
            </c:numRef>
          </c:xVal>
          <c:yVal>
            <c:numRef>
              <c:f>Sheet1!$E$3:$E$149</c:f>
              <c:numCache>
                <c:formatCode>_(* #,##0.00_);_(* \(#,##0.00\);_(* "-"??_);_(@_)</c:formatCode>
                <c:ptCount val="147"/>
                <c:pt idx="0">
                  <c:v>3.5704783844568082</c:v>
                </c:pt>
                <c:pt idx="1">
                  <c:v>5.1465901445698012</c:v>
                </c:pt>
                <c:pt idx="2">
                  <c:v>1.2951931099051772</c:v>
                </c:pt>
                <c:pt idx="3">
                  <c:v>5.0844143308538063</c:v>
                </c:pt>
                <c:pt idx="4">
                  <c:v>5.6749304049114961</c:v>
                </c:pt>
                <c:pt idx="5">
                  <c:v>3.5632340048326321</c:v>
                </c:pt>
                <c:pt idx="6">
                  <c:v>4.6447737012581767</c:v>
                </c:pt>
                <c:pt idx="7">
                  <c:v>4.1161329566571769</c:v>
                </c:pt>
                <c:pt idx="8">
                  <c:v>3.1842331375764799</c:v>
                </c:pt>
                <c:pt idx="9">
                  <c:v>5.0604254311693913</c:v>
                </c:pt>
                <c:pt idx="10">
                  <c:v>5.756049543465819</c:v>
                </c:pt>
                <c:pt idx="11">
                  <c:v>5.8642826858021868</c:v>
                </c:pt>
                <c:pt idx="12">
                  <c:v>5.2049332636740129</c:v>
                </c:pt>
                <c:pt idx="13">
                  <c:v>4.6887083315111671</c:v>
                </c:pt>
                <c:pt idx="14">
                  <c:v>3.4670938744201436</c:v>
                </c:pt>
                <c:pt idx="15">
                  <c:v>4.606306487708796</c:v>
                </c:pt>
                <c:pt idx="16">
                  <c:v>4.4220385347812634</c:v>
                </c:pt>
                <c:pt idx="17">
                  <c:v>4.5982913962545489</c:v>
                </c:pt>
                <c:pt idx="18">
                  <c:v>3.6723446110288247</c:v>
                </c:pt>
                <c:pt idx="19">
                  <c:v>4.335695560255834</c:v>
                </c:pt>
                <c:pt idx="20">
                  <c:v>4.2889174418530001</c:v>
                </c:pt>
                <c:pt idx="21">
                  <c:v>2.8202709101761965</c:v>
                </c:pt>
                <c:pt idx="22">
                  <c:v>3.9529735964188757</c:v>
                </c:pt>
                <c:pt idx="23">
                  <c:v>4.0201974017862119</c:v>
                </c:pt>
                <c:pt idx="24">
                  <c:v>5.8118309320844439</c:v>
                </c:pt>
                <c:pt idx="25">
                  <c:v>2.9941461926629747</c:v>
                </c:pt>
                <c:pt idx="26">
                  <c:v>5.5458906047278065</c:v>
                </c:pt>
                <c:pt idx="27">
                  <c:v>4.4280985055360773</c:v>
                </c:pt>
                <c:pt idx="28">
                  <c:v>5.7795800955237349</c:v>
                </c:pt>
                <c:pt idx="29">
                  <c:v>2.5249736449970341</c:v>
                </c:pt>
                <c:pt idx="30">
                  <c:v>4.1691599723389423</c:v>
                </c:pt>
                <c:pt idx="31">
                  <c:v>5.2657313070926062</c:v>
                </c:pt>
                <c:pt idx="32">
                  <c:v>4.1040073440225591</c:v>
                </c:pt>
                <c:pt idx="33">
                  <c:v>3.4348426217069354</c:v>
                </c:pt>
                <c:pt idx="34">
                  <c:v>3.7129781475904635</c:v>
                </c:pt>
                <c:pt idx="35">
                  <c:v>3.479936933143418</c:v>
                </c:pt>
                <c:pt idx="36">
                  <c:v>4.3291458560266562</c:v>
                </c:pt>
                <c:pt idx="37">
                  <c:v>5.9303905807550086</c:v>
                </c:pt>
                <c:pt idx="38">
                  <c:v>3.5107479237162007</c:v>
                </c:pt>
                <c:pt idx="39">
                  <c:v>2.5886563794156956</c:v>
                </c:pt>
                <c:pt idx="40">
                  <c:v>4.3959934554846338</c:v>
                </c:pt>
                <c:pt idx="41">
                  <c:v>5.8779122410869764</c:v>
                </c:pt>
                <c:pt idx="42">
                  <c:v>3.7836046732247075</c:v>
                </c:pt>
                <c:pt idx="43">
                  <c:v>6.6111148576247967</c:v>
                </c:pt>
                <c:pt idx="44">
                  <c:v>5.0389580775890837</c:v>
                </c:pt>
                <c:pt idx="45">
                  <c:v>3.4193073356754837</c:v>
                </c:pt>
                <c:pt idx="46">
                  <c:v>4.5206619951280427</c:v>
                </c:pt>
                <c:pt idx="47">
                  <c:v>5.2136902731311849</c:v>
                </c:pt>
                <c:pt idx="48">
                  <c:v>5.6325259197201394</c:v>
                </c:pt>
                <c:pt idx="49">
                  <c:v>5.4296260863206385</c:v>
                </c:pt>
                <c:pt idx="50">
                  <c:v>3.1397304826157906</c:v>
                </c:pt>
                <c:pt idx="51">
                  <c:v>2.1411158629464779</c:v>
                </c:pt>
                <c:pt idx="52">
                  <c:v>4.6804285940008645</c:v>
                </c:pt>
                <c:pt idx="53">
                  <c:v>5.7356335022784135</c:v>
                </c:pt>
                <c:pt idx="54">
                  <c:v>3.8554287843888226</c:v>
                </c:pt>
                <c:pt idx="55">
                  <c:v>5.0921155738539934</c:v>
                </c:pt>
                <c:pt idx="56">
                  <c:v>2.7334194983937401</c:v>
                </c:pt>
                <c:pt idx="57">
                  <c:v>4.4150255847042228</c:v>
                </c:pt>
                <c:pt idx="58">
                  <c:v>4.9290103734362072</c:v>
                </c:pt>
                <c:pt idx="59">
                  <c:v>4.094433666038821</c:v>
                </c:pt>
                <c:pt idx="60">
                  <c:v>5.4425777410937828</c:v>
                </c:pt>
                <c:pt idx="61">
                  <c:v>4.9224075421579423</c:v>
                </c:pt>
                <c:pt idx="62">
                  <c:v>5.6624075877601943</c:v>
                </c:pt>
                <c:pt idx="63">
                  <c:v>3.1193876617868845</c:v>
                </c:pt>
                <c:pt idx="64">
                  <c:v>6.7962136589786537</c:v>
                </c:pt>
                <c:pt idx="65">
                  <c:v>4.5808969735640188</c:v>
                </c:pt>
                <c:pt idx="66">
                  <c:v>3.2302289876088954</c:v>
                </c:pt>
                <c:pt idx="67">
                  <c:v>4.0617589305985886</c:v>
                </c:pt>
                <c:pt idx="68">
                  <c:v>1.4955295975840397</c:v>
                </c:pt>
                <c:pt idx="69">
                  <c:v>4.9540186231135639</c:v>
                </c:pt>
                <c:pt idx="70">
                  <c:v>3.7921036005062918</c:v>
                </c:pt>
                <c:pt idx="71">
                  <c:v>4.0842699286035762</c:v>
                </c:pt>
                <c:pt idx="72">
                  <c:v>4.1223008205984728</c:v>
                </c:pt>
                <c:pt idx="73">
                  <c:v>3.3491944623825627</c:v>
                </c:pt>
                <c:pt idx="74">
                  <c:v>4.1606774521642382</c:v>
                </c:pt>
                <c:pt idx="75">
                  <c:v>3.6395354790893806</c:v>
                </c:pt>
                <c:pt idx="76">
                  <c:v>3.2201270373642128</c:v>
                </c:pt>
                <c:pt idx="77">
                  <c:v>5.8309617199718096</c:v>
                </c:pt>
                <c:pt idx="78">
                  <c:v>6.5886413057644209</c:v>
                </c:pt>
                <c:pt idx="79">
                  <c:v>4.6363959735595266</c:v>
                </c:pt>
                <c:pt idx="80">
                  <c:v>4.8004994635558997</c:v>
                </c:pt>
                <c:pt idx="81">
                  <c:v>4.7709486589558807</c:v>
                </c:pt>
                <c:pt idx="82">
                  <c:v>3.8436463577904192</c:v>
                </c:pt>
                <c:pt idx="83">
                  <c:v>3.1545741214113452</c:v>
                </c:pt>
                <c:pt idx="84">
                  <c:v>3.9933314520553469</c:v>
                </c:pt>
                <c:pt idx="85">
                  <c:v>6.9079805151489611</c:v>
                </c:pt>
                <c:pt idx="86">
                  <c:v>2.8162671108644828</c:v>
                </c:pt>
                <c:pt idx="87">
                  <c:v>4.4156738106946545</c:v>
                </c:pt>
                <c:pt idx="88">
                  <c:v>2.7150402433555265</c:v>
                </c:pt>
                <c:pt idx="89">
                  <c:v>4.8055973814135946</c:v>
                </c:pt>
                <c:pt idx="90">
                  <c:v>4.9870699548698916</c:v>
                </c:pt>
                <c:pt idx="91">
                  <c:v>4.3728217769597757</c:v>
                </c:pt>
                <c:pt idx="92">
                  <c:v>3.2677861827692443</c:v>
                </c:pt>
                <c:pt idx="93">
                  <c:v>5.2872095433506194</c:v>
                </c:pt>
                <c:pt idx="94">
                  <c:v>3.2689368966480412</c:v>
                </c:pt>
                <c:pt idx="95">
                  <c:v>5.8891409008426594</c:v>
                </c:pt>
                <c:pt idx="96">
                  <c:v>4.3282944952555642</c:v>
                </c:pt>
                <c:pt idx="97">
                  <c:v>4.5724249253382867</c:v>
                </c:pt>
                <c:pt idx="98">
                  <c:v>3.8352034412823981</c:v>
                </c:pt>
                <c:pt idx="99">
                  <c:v>3.0321388406827912</c:v>
                </c:pt>
                <c:pt idx="100">
                  <c:v>4.104432228645738</c:v>
                </c:pt>
                <c:pt idx="101">
                  <c:v>2.496130245883931</c:v>
                </c:pt>
                <c:pt idx="102">
                  <c:v>4.9049381750826671</c:v>
                </c:pt>
                <c:pt idx="103">
                  <c:v>5.15701017341775</c:v>
                </c:pt>
                <c:pt idx="104">
                  <c:v>5.6972296218426814</c:v>
                </c:pt>
                <c:pt idx="105">
                  <c:v>4.4859197781182347</c:v>
                </c:pt>
                <c:pt idx="106">
                  <c:v>5.891522209148067</c:v>
                </c:pt>
                <c:pt idx="107">
                  <c:v>4.5580643148482336</c:v>
                </c:pt>
                <c:pt idx="108">
                  <c:v>4.7993777827620923</c:v>
                </c:pt>
                <c:pt idx="109">
                  <c:v>6.3593685299589113</c:v>
                </c:pt>
                <c:pt idx="110">
                  <c:v>4.6310156167908723</c:v>
                </c:pt>
                <c:pt idx="111">
                  <c:v>3.543893988184375</c:v>
                </c:pt>
                <c:pt idx="112">
                  <c:v>3.760715673148153</c:v>
                </c:pt>
                <c:pt idx="113">
                  <c:v>3.4020856074351498</c:v>
                </c:pt>
                <c:pt idx="114">
                  <c:v>6.458615103913222</c:v>
                </c:pt>
                <c:pt idx="115">
                  <c:v>4.3703631469467323</c:v>
                </c:pt>
                <c:pt idx="116">
                  <c:v>4.9907909318244563</c:v>
                </c:pt>
                <c:pt idx="117">
                  <c:v>3.0689473979057054</c:v>
                </c:pt>
                <c:pt idx="118">
                  <c:v>5.2861959519038919</c:v>
                </c:pt>
                <c:pt idx="119">
                  <c:v>3.526417226477728</c:v>
                </c:pt>
                <c:pt idx="120">
                  <c:v>4.9796840107185885</c:v>
                </c:pt>
                <c:pt idx="121">
                  <c:v>4.9188063921881335</c:v>
                </c:pt>
                <c:pt idx="122">
                  <c:v>3.3985955248948105</c:v>
                </c:pt>
                <c:pt idx="123">
                  <c:v>4.7312568487124196</c:v>
                </c:pt>
                <c:pt idx="124">
                  <c:v>5.5287137270190669</c:v>
                </c:pt>
                <c:pt idx="125">
                  <c:v>3.8505009276396867</c:v>
                </c:pt>
                <c:pt idx="126">
                  <c:v>4.6030495610382296</c:v>
                </c:pt>
                <c:pt idx="127">
                  <c:v>3.5419425192946496</c:v>
                </c:pt>
                <c:pt idx="128">
                  <c:v>6.7807675094583164</c:v>
                </c:pt>
                <c:pt idx="129">
                  <c:v>2.9103271402390525</c:v>
                </c:pt>
                <c:pt idx="130">
                  <c:v>5.1381383476776419</c:v>
                </c:pt>
                <c:pt idx="131">
                  <c:v>3.5376727124935701</c:v>
                </c:pt>
                <c:pt idx="132">
                  <c:v>6.2925005552367503</c:v>
                </c:pt>
                <c:pt idx="133">
                  <c:v>3.092918990646349</c:v>
                </c:pt>
                <c:pt idx="134">
                  <c:v>3.7591871009669875</c:v>
                </c:pt>
                <c:pt idx="135">
                  <c:v>4.0964541324193666</c:v>
                </c:pt>
                <c:pt idx="136">
                  <c:v>4.286371934818205</c:v>
                </c:pt>
                <c:pt idx="137">
                  <c:v>3.7248811304893144</c:v>
                </c:pt>
                <c:pt idx="138">
                  <c:v>5.187560138192457</c:v>
                </c:pt>
                <c:pt idx="139">
                  <c:v>1.9925240486152824</c:v>
                </c:pt>
                <c:pt idx="140">
                  <c:v>5.5387977642549151</c:v>
                </c:pt>
                <c:pt idx="141">
                  <c:v>1.313670212776588</c:v>
                </c:pt>
                <c:pt idx="142">
                  <c:v>5.3216322348033316</c:v>
                </c:pt>
                <c:pt idx="143">
                  <c:v>5.0133786967146987</c:v>
                </c:pt>
                <c:pt idx="144">
                  <c:v>6.6445096744175522</c:v>
                </c:pt>
                <c:pt idx="145">
                  <c:v>4.4236704309493415</c:v>
                </c:pt>
                <c:pt idx="146">
                  <c:v>3.2112223931190105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8E-4328-A11F-029B54E60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0202416"/>
        <c:axId val="590204080"/>
      </c:scatterChart>
      <c:valAx>
        <c:axId val="59020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Buy </a:t>
                </a:r>
                <a:r>
                  <a:rPr lang="en-US" sz="1100" baseline="0"/>
                  <a:t>Mattress Online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4080"/>
        <c:crosses val="autoZero"/>
        <c:crossBetween val="midCat"/>
      </c:valAx>
      <c:valAx>
        <c:axId val="59020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Pay</a:t>
                </a:r>
                <a:r>
                  <a:rPr lang="en-US" sz="1100" baseline="0"/>
                  <a:t> more for Cooler Mattres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0.03914</cdr:x>
      <cdr:y>0.71163</cdr:y>
    </cdr:from>
    <cdr:to>
      <cdr:x>0.06825</cdr:x>
      <cdr:y>0.81354</cdr:y>
    </cdr:to>
    <cdr:sp macro="" textlink="">
      <cdr:nvSpPr>
        <cdr:cNvPr id="2" name="Arrow: Right 1">
          <a:extLst xmlns:a="http://schemas.openxmlformats.org/drawingml/2006/main">
            <a:ext uri="{FF2B5EF4-FFF2-40B4-BE49-F238E27FC236}">
              <a16:creationId xmlns:a16="http://schemas.microsoft.com/office/drawing/2014/main" id="{38E763C6-B5F4-4EA3-856F-A045F1FB6B24}"/>
            </a:ext>
          </a:extLst>
        </cdr:cNvPr>
        <cdr:cNvSpPr/>
      </cdr:nvSpPr>
      <cdr:spPr>
        <a:xfrm xmlns:a="http://schemas.openxmlformats.org/drawingml/2006/main" rot="18851783">
          <a:off x="106493" y="2948435"/>
          <a:ext cx="405217" cy="167578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0.177</cdr:x>
      <cdr:y>0.71637</cdr:y>
    </cdr:from>
    <cdr:to>
      <cdr:x>0.20611</cdr:x>
      <cdr:y>0.81828</cdr:y>
    </cdr:to>
    <cdr:sp macro="" textlink="">
      <cdr:nvSpPr>
        <cdr:cNvPr id="3" name="Arrow: Right 2">
          <a:extLst xmlns:a="http://schemas.openxmlformats.org/drawingml/2006/main">
            <a:ext uri="{FF2B5EF4-FFF2-40B4-BE49-F238E27FC236}">
              <a16:creationId xmlns:a16="http://schemas.microsoft.com/office/drawing/2014/main" id="{D442A215-23A1-4CAF-9EE0-52D7806B6DC3}"/>
            </a:ext>
          </a:extLst>
        </cdr:cNvPr>
        <cdr:cNvSpPr/>
      </cdr:nvSpPr>
      <cdr:spPr>
        <a:xfrm xmlns:a="http://schemas.openxmlformats.org/drawingml/2006/main" rot="18851783">
          <a:off x="900145" y="2967287"/>
          <a:ext cx="405217" cy="167578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0.22679</cdr:x>
      <cdr:y>0.75682</cdr:y>
    </cdr:from>
    <cdr:to>
      <cdr:x>0.25589</cdr:x>
      <cdr:y>0.85873</cdr:y>
    </cdr:to>
    <cdr:sp macro="" textlink="">
      <cdr:nvSpPr>
        <cdr:cNvPr id="4" name="Arrow: Right 3">
          <a:extLst xmlns:a="http://schemas.openxmlformats.org/drawingml/2006/main">
            <a:ext uri="{FF2B5EF4-FFF2-40B4-BE49-F238E27FC236}">
              <a16:creationId xmlns:a16="http://schemas.microsoft.com/office/drawing/2014/main" id="{EAD581BF-9FFD-4A84-8BEE-03CE152985DB}"/>
            </a:ext>
          </a:extLst>
        </cdr:cNvPr>
        <cdr:cNvSpPr/>
      </cdr:nvSpPr>
      <cdr:spPr>
        <a:xfrm xmlns:a="http://schemas.openxmlformats.org/drawingml/2006/main" rot="18851783">
          <a:off x="1186716" y="3128129"/>
          <a:ext cx="405218" cy="167520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6EA92-0287-4ADB-90C5-8BA7E6C34B3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443E-DC53-4F41-B42F-E25AD07A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4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/>
                <a:cs typeface="Calibri"/>
              </a:rPr>
              <a:t>In this slide, we can see something in common from this simple sorting.</a:t>
            </a:r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  <a:cs typeface="Calibri"/>
              </a:rPr>
              <a:t>The reasons why they would like to buy a new mattresses. We can see that the highest one replace a worn out one, which is an </a:t>
            </a:r>
            <a:r>
              <a:rPr lang="en-US" altLang="zh-TW" err="1">
                <a:ea typeface="新細明體"/>
                <a:cs typeface="Calibri"/>
              </a:rPr>
              <a:t>inevitalbe</a:t>
            </a:r>
            <a:r>
              <a:rPr lang="en-US" altLang="zh-TW">
                <a:ea typeface="新細明體"/>
                <a:cs typeface="Calibri"/>
              </a:rPr>
              <a:t> situation</a:t>
            </a:r>
          </a:p>
          <a:p>
            <a:r>
              <a:rPr lang="en-US" altLang="zh-TW">
                <a:ea typeface="新細明體"/>
                <a:cs typeface="Calibri"/>
              </a:rPr>
              <a:t>But when we look down to the second </a:t>
            </a:r>
            <a:r>
              <a:rPr lang="en-US" altLang="zh-TW" err="1">
                <a:ea typeface="新細明體"/>
                <a:cs typeface="Calibri"/>
              </a:rPr>
              <a:t>hightest</a:t>
            </a:r>
            <a:r>
              <a:rPr lang="en-US" altLang="zh-TW">
                <a:ea typeface="新細明體"/>
                <a:cs typeface="Calibri"/>
              </a:rPr>
              <a:t>, people want to have a new one is because they would like to pursue a better mattresses.</a:t>
            </a:r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en-US" altLang="zh-TW" b="1">
                <a:ea typeface="新細明體"/>
                <a:cs typeface="Calibri"/>
              </a:rPr>
              <a:t>And from the bar chart on the right side, two of the top three reasons of </a:t>
            </a:r>
            <a:r>
              <a:rPr lang="en-US" altLang="zh-TW" b="1" err="1">
                <a:ea typeface="新細明體"/>
                <a:cs typeface="Calibri"/>
              </a:rPr>
              <a:t>purchae</a:t>
            </a:r>
            <a:r>
              <a:rPr lang="en-US" altLang="zh-TW" b="1">
                <a:ea typeface="新細明體"/>
                <a:cs typeface="Calibri"/>
              </a:rPr>
              <a:t> factors are in </a:t>
            </a:r>
            <a:r>
              <a:rPr lang="en-US" altLang="zh-TW" b="1" err="1">
                <a:ea typeface="新細明體"/>
                <a:cs typeface="Calibri"/>
              </a:rPr>
              <a:t>algnment</a:t>
            </a:r>
            <a:r>
              <a:rPr lang="en-US" altLang="zh-TW" b="1">
                <a:ea typeface="新細明體"/>
                <a:cs typeface="Calibri"/>
              </a:rPr>
              <a:t> with the reasons for purchases, that is have a good quality mattresses.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1443E-DC53-4F41-B42F-E25AD07A8C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/>
                <a:cs typeface="Calibri"/>
              </a:rPr>
              <a:t>To dig deeper, </a:t>
            </a:r>
            <a:endParaRPr lang="zh-TW"/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  <a:cs typeface="Calibri"/>
              </a:rPr>
              <a:t>Looking at </a:t>
            </a:r>
            <a:r>
              <a:rPr lang="en-US" altLang="zh-TW" err="1">
                <a:ea typeface="新細明體"/>
                <a:cs typeface="Calibri"/>
              </a:rPr>
              <a:t>reaponses</a:t>
            </a:r>
            <a:r>
              <a:rPr lang="en-US" altLang="zh-TW">
                <a:ea typeface="新細明體"/>
                <a:cs typeface="Calibri"/>
              </a:rPr>
              <a:t> from internet users </a:t>
            </a:r>
            <a:r>
              <a:rPr lang="en-US" altLang="zh-TW" err="1">
                <a:ea typeface="新細明體"/>
                <a:cs typeface="Calibri"/>
              </a:rPr>
              <a:t>seperated</a:t>
            </a:r>
            <a:r>
              <a:rPr lang="en-US" altLang="zh-TW">
                <a:ea typeface="新細明體"/>
                <a:cs typeface="Calibri"/>
              </a:rPr>
              <a:t> by Best Rest Customer or non Best Rest Customer, we have done a chi-square analysis for those 13 factors to see what Best Rest Customer cares about when it </a:t>
            </a:r>
            <a:r>
              <a:rPr lang="en-US" altLang="zh-TW" err="1">
                <a:ea typeface="新細明體"/>
                <a:cs typeface="Calibri"/>
              </a:rPr>
              <a:t>comest</a:t>
            </a:r>
            <a:r>
              <a:rPr lang="en-US" altLang="zh-TW">
                <a:ea typeface="新細明體"/>
                <a:cs typeface="Calibri"/>
              </a:rPr>
              <a:t> to buy a new mattress.</a:t>
            </a:r>
            <a:endParaRPr lang="en-US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  <a:cs typeface="Calibri"/>
              </a:rPr>
              <a:t>By </a:t>
            </a:r>
            <a:r>
              <a:rPr lang="en-US" altLang="zh-TW" err="1">
                <a:ea typeface="新細明體"/>
                <a:cs typeface="Calibri"/>
              </a:rPr>
              <a:t>caculting</a:t>
            </a:r>
            <a:r>
              <a:rPr lang="en-US" altLang="zh-TW">
                <a:ea typeface="新細明體"/>
                <a:cs typeface="Calibri"/>
              </a:rPr>
              <a:t> with its expected value, there are only three factors among those factors </a:t>
            </a:r>
            <a:r>
              <a:rPr lang="en-US" altLang="zh-TW" err="1">
                <a:ea typeface="新細明體"/>
                <a:cs typeface="Calibri"/>
              </a:rPr>
              <a:t>demostrate</a:t>
            </a:r>
            <a:r>
              <a:rPr lang="en-US" altLang="zh-TW">
                <a:ea typeface="新細明體"/>
                <a:cs typeface="Calibri"/>
              </a:rPr>
              <a:t> statistically significant. </a:t>
            </a:r>
          </a:p>
          <a:p>
            <a:r>
              <a:rPr lang="en-US" altLang="zh-TW">
                <a:ea typeface="新細明體"/>
                <a:cs typeface="Calibri"/>
              </a:rPr>
              <a:t>That is Quality, Price and </a:t>
            </a:r>
            <a:r>
              <a:rPr lang="en-US" altLang="zh-TW" err="1">
                <a:ea typeface="新細明體"/>
                <a:cs typeface="Calibri"/>
              </a:rPr>
              <a:t>Duarablity</a:t>
            </a:r>
            <a:r>
              <a:rPr lang="en-US" altLang="zh-TW">
                <a:ea typeface="新細明體"/>
                <a:cs typeface="Calibri"/>
              </a:rPr>
              <a:t>.</a:t>
            </a:r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  <a:cs typeface="Calibri"/>
              </a:rPr>
              <a:t>The resource didn't </a:t>
            </a:r>
            <a:r>
              <a:rPr lang="en-US" altLang="zh-TW" err="1">
                <a:ea typeface="新細明體"/>
                <a:cs typeface="Calibri"/>
              </a:rPr>
              <a:t>metion</a:t>
            </a:r>
            <a:r>
              <a:rPr lang="en-US" altLang="zh-TW">
                <a:ea typeface="新細明體"/>
                <a:cs typeface="Calibri"/>
              </a:rPr>
              <a:t> about the specific define of </a:t>
            </a:r>
            <a:r>
              <a:rPr lang="en-US" altLang="zh-TW" err="1">
                <a:ea typeface="新細明體"/>
                <a:cs typeface="Calibri"/>
              </a:rPr>
              <a:t>durablity</a:t>
            </a:r>
            <a:r>
              <a:rPr lang="en-US" altLang="zh-TW">
                <a:ea typeface="新細明體"/>
                <a:cs typeface="Calibri"/>
              </a:rPr>
              <a:t>, but in common sense, we could include </a:t>
            </a:r>
            <a:r>
              <a:rPr lang="en-US" altLang="zh-TW" err="1">
                <a:ea typeface="新細明體"/>
                <a:cs typeface="Calibri"/>
              </a:rPr>
              <a:t>durablity</a:t>
            </a:r>
            <a:r>
              <a:rPr lang="en-US" altLang="zh-TW">
                <a:ea typeface="新細明體"/>
                <a:cs typeface="Calibri"/>
              </a:rPr>
              <a:t> into </a:t>
            </a:r>
            <a:r>
              <a:rPr lang="en-US" altLang="zh-TW" err="1">
                <a:ea typeface="新細明體"/>
                <a:cs typeface="Calibri"/>
              </a:rPr>
              <a:t>quatlity</a:t>
            </a:r>
            <a:r>
              <a:rPr lang="en-US" altLang="zh-TW">
                <a:ea typeface="新細明體"/>
                <a:cs typeface="Calibri"/>
              </a:rPr>
              <a:t> factors.</a:t>
            </a:r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en-US" altLang="zh-TW" b="1">
                <a:ea typeface="新細明體"/>
                <a:cs typeface="Calibri"/>
              </a:rPr>
              <a:t>Hence, for now, we can point out that Best Rest could be one of our target because the sleep cool's </a:t>
            </a:r>
            <a:r>
              <a:rPr lang="en-US" altLang="zh-TW" b="1" err="1">
                <a:ea typeface="新細明體"/>
                <a:cs typeface="Calibri"/>
              </a:rPr>
              <a:t>mattresss</a:t>
            </a:r>
            <a:r>
              <a:rPr lang="en-US" altLang="zh-TW" b="1">
                <a:ea typeface="新細明體"/>
                <a:cs typeface="Calibri"/>
              </a:rPr>
              <a:t> have good quality from our findings in previous project.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1443E-DC53-4F41-B42F-E25AD07A8C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1443E-DC53-4F41-B42F-E25AD07A8C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1443E-DC53-4F41-B42F-E25AD07A8C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From Sleep Cool Customers' attitudes, with simply correlation of those five factors with rating of consideration of buying. </a:t>
            </a:r>
          </a:p>
          <a:p>
            <a:r>
              <a:rPr lang="en-US">
                <a:cs typeface="Calibri"/>
              </a:rPr>
              <a:t>The highest part is comfortable. 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Therefore, we made a regression between level of comfort and consideration to buy. A statistically significant came out.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But the most interesting part is no matter which the brand is </a:t>
            </a:r>
            <a:r>
              <a:rPr lang="en-US" altLang="zh-TW">
                <a:cs typeface="Calibri"/>
              </a:rPr>
              <a:t>(like </a:t>
            </a:r>
            <a:r>
              <a:rPr lang="en-US" altLang="zh-TW" err="1">
                <a:cs typeface="Calibri"/>
              </a:rPr>
              <a:t>casper</a:t>
            </a:r>
            <a:r>
              <a:rPr lang="en-US" altLang="zh-TW">
                <a:cs typeface="Calibri"/>
              </a:rPr>
              <a:t> or </a:t>
            </a:r>
            <a:r>
              <a:rPr lang="en-US" altLang="zh-TW" err="1">
                <a:cs typeface="Calibri"/>
              </a:rPr>
              <a:t>tempu’s</a:t>
            </a:r>
            <a:r>
              <a:rPr lang="en-US" altLang="zh-TW">
                <a:cs typeface="Calibri"/>
              </a:rPr>
              <a:t> </a:t>
            </a:r>
            <a:r>
              <a:rPr lang="en-US" altLang="zh-TW" err="1">
                <a:cs typeface="Calibri"/>
              </a:rPr>
              <a:t>cutomers</a:t>
            </a:r>
            <a:r>
              <a:rPr lang="en-US" altLang="zh-TW">
                <a:cs typeface="Calibri"/>
              </a:rPr>
              <a:t>) they all have obvious positive correlation with consideration of buying.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So, sleep cool could also aim at people care about comfortable when they would like to promote their mattresses.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1443E-DC53-4F41-B42F-E25AD07A8C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Average minutes deep sleep from Sleep Cool study and validated by multivariate regression analysis of deep sleep’s performance against its competitors.</a:t>
            </a:r>
          </a:p>
          <a:p>
            <a:endParaRPr lang="en-US">
              <a:cs typeface="Calibri"/>
            </a:endParaRPr>
          </a:p>
          <a:p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Regression Statistics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 R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0.361483127</a:t>
            </a:r>
            <a:r>
              <a:rPr lang="en-US" sz="2800"/>
              <a:t> </a:t>
            </a:r>
            <a:r>
              <a:rPr lang="en-US"/>
              <a:t> 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 Square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0.130670051</a:t>
            </a:r>
            <a:r>
              <a:rPr lang="en-US" sz="2800"/>
              <a:t> </a:t>
            </a:r>
            <a:r>
              <a:rPr lang="en-US"/>
              <a:t> 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Adjusted R Square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0.118596024</a:t>
            </a:r>
            <a:r>
              <a:rPr lang="en-US" sz="2800"/>
              <a:t> </a:t>
            </a:r>
            <a:r>
              <a:rPr lang="en-US"/>
              <a:t> 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Standard Error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0.40051271</a:t>
            </a:r>
            <a:r>
              <a:rPr lang="en-US" sz="2800"/>
              <a:t> </a:t>
            </a:r>
            <a:r>
              <a:rPr lang="en-US"/>
              <a:t> 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Observations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147</a:t>
            </a:r>
            <a:r>
              <a:rPr lang="en-US"/>
              <a:t> </a:t>
            </a:r>
          </a:p>
          <a:p>
            <a:endParaRPr lang="en-US" sz="18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ANOVA</a:t>
            </a:r>
            <a:r>
              <a:rPr lang="en-US"/>
              <a:t> 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/>
              <a:t> </a:t>
            </a:r>
          </a:p>
          <a:p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df</a:t>
            </a:r>
            <a:r>
              <a:rPr lang="en-US"/>
              <a:t> 	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SS</a:t>
            </a:r>
            <a:r>
              <a:rPr lang="en-US"/>
              <a:t> 	        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MS</a:t>
            </a:r>
            <a:r>
              <a:rPr lang="en-US"/>
              <a:t> 		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/>
              <a:t> 	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Significance F</a:t>
            </a:r>
            <a:r>
              <a:rPr lang="en-US"/>
              <a:t> 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Regression	2</a:t>
            </a:r>
            <a:r>
              <a:rPr lang="en-US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3.472054375</a:t>
            </a:r>
            <a:r>
              <a:rPr lang="en-US" sz="2800"/>
              <a:t> 	       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1.736027188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10.8224083	4.18113E-05</a:t>
            </a:r>
            <a:r>
              <a:rPr lang="en-US" sz="2800"/>
              <a:t> </a:t>
            </a:r>
            <a:endParaRPr lang="en-US"/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Residual</a:t>
            </a:r>
            <a:r>
              <a:rPr lang="en-US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145</a:t>
            </a:r>
            <a:r>
              <a:rPr lang="en-US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23.09910209</a:t>
            </a:r>
            <a:r>
              <a:rPr lang="en-US" sz="2800"/>
              <a:t> 	       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0.160410431</a:t>
            </a:r>
            <a:r>
              <a:rPr lang="en-US" sz="2800"/>
              <a:t> </a:t>
            </a:r>
            <a:endParaRPr lang="en-US"/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</a:t>
            </a:r>
            <a:r>
              <a:rPr lang="en-US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146</a:t>
            </a:r>
            <a:r>
              <a:rPr lang="en-US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26.57115646</a:t>
            </a:r>
            <a:r>
              <a:rPr lang="en-US" sz="2800"/>
              <a:t> 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/>
              <a:t> 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/>
              <a:t> </a:t>
            </a:r>
          </a:p>
          <a:p>
            <a:endParaRPr lang="en-US" sz="1800" b="0" i="1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Coefficients</a:t>
            </a:r>
            <a:r>
              <a:rPr lang="en-US"/>
              <a:t> 	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Standard Error</a:t>
            </a:r>
            <a:r>
              <a:rPr lang="en-US"/>
              <a:t>         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 Stat</a:t>
            </a:r>
            <a:r>
              <a:rPr lang="en-US"/>
              <a:t> 		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P-value</a:t>
            </a:r>
            <a:r>
              <a:rPr lang="en-US"/>
              <a:t> 	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95%</a:t>
            </a:r>
            <a:r>
              <a:rPr lang="en-US"/>
              <a:t> 		</a:t>
            </a:r>
            <a:r>
              <a:rPr lang="en-US" sz="18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Upper 95%</a:t>
            </a:r>
            <a:r>
              <a:rPr lang="en-US"/>
              <a:t> 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Intercept</a:t>
            </a:r>
            <a:r>
              <a:rPr lang="en-US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88.92234897	</a:t>
            </a:r>
            <a:r>
              <a:rPr lang="en-US" sz="2800"/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0.306977009</a:t>
            </a:r>
            <a:r>
              <a:rPr lang="en-US" sz="2800"/>
              <a:t>         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289.6710382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4.5344E-201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88.31558587</a:t>
            </a:r>
            <a:r>
              <a:rPr lang="en-US" sz="2800"/>
              <a:t> 	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89.52911207</a:t>
            </a:r>
            <a:r>
              <a:rPr lang="en-US" sz="2800"/>
              <a:t> </a:t>
            </a:r>
            <a:endParaRPr lang="en-US"/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Deep Sleep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0.01102289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0.002381437</a:t>
            </a:r>
            <a:r>
              <a:rPr lang="en-US" sz="2800"/>
              <a:t>          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4.628672416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8.14002E-06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0.006315802</a:t>
            </a:r>
            <a:r>
              <a:rPr lang="en-US" sz="2800"/>
              <a:t> 	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0.015729979</a:t>
            </a:r>
            <a:r>
              <a:rPr lang="en-US" sz="2800"/>
              <a:t> 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Awake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0.009652568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0.003212609</a:t>
            </a:r>
            <a:r>
              <a:rPr lang="en-US" sz="2800"/>
              <a:t>          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3.004588334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0.003137593</a:t>
            </a:r>
            <a:r>
              <a:rPr lang="en-US" sz="2800"/>
              <a:t> 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0.003302605</a:t>
            </a:r>
            <a:r>
              <a:rPr lang="en-US" sz="2800"/>
              <a:t> 		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0.016002531</a:t>
            </a:r>
            <a:r>
              <a:rPr lang="en-US" sz="2800"/>
              <a:t> 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1443E-DC53-4F41-B42F-E25AD07A8C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7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73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9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9E53CB-F920-4C4D-818A-949A23FF63C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C41348-1783-4C30-A1C6-4E80C28E27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4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6.xm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793C2-1283-4970-888A-F65784607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572B-18F7-4DF8-801B-FEAB7EC44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92" y="3987312"/>
            <a:ext cx="10045212" cy="1549375"/>
          </a:xfrm>
        </p:spPr>
        <p:txBody>
          <a:bodyPr>
            <a:normAutofit/>
          </a:bodyPr>
          <a:lstStyle/>
          <a:p>
            <a:pPr algn="l"/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Sleep Cool Acquisition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F45EF-3F50-4BFD-93E9-0EA276C8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04" y="5536687"/>
            <a:ext cx="9473103" cy="479701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1700" b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+mj-cs"/>
              </a:rPr>
              <a:t>Yuying Chen, Nikhil Cherukuri, Felix Cruz-Montanez, Jessie Lam, Ting-Chun Lin, Colin Petitt</a:t>
            </a:r>
          </a:p>
        </p:txBody>
      </p:sp>
    </p:spTree>
    <p:extLst>
      <p:ext uri="{BB962C8B-B14F-4D97-AF65-F5344CB8AC3E}">
        <p14:creationId xmlns:p14="http://schemas.microsoft.com/office/powerpoint/2010/main" val="98728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EA3E-5317-4A4F-A4D9-305447E5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Comfortablitiy is the top Reason for owning a sleep cool mattress 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E33B696-0967-4B48-B733-B2105BB4D89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9699" y="4956812"/>
          <a:ext cx="6432551" cy="1553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6160">
                  <a:extLst>
                    <a:ext uri="{9D8B030D-6E8A-4147-A177-3AD203B41FA5}">
                      <a16:colId xmlns:a16="http://schemas.microsoft.com/office/drawing/2014/main" val="2031890480"/>
                    </a:ext>
                  </a:extLst>
                </a:gridCol>
                <a:gridCol w="1245518">
                  <a:extLst>
                    <a:ext uri="{9D8B030D-6E8A-4147-A177-3AD203B41FA5}">
                      <a16:colId xmlns:a16="http://schemas.microsoft.com/office/drawing/2014/main" val="3874325517"/>
                    </a:ext>
                  </a:extLst>
                </a:gridCol>
                <a:gridCol w="835601">
                  <a:extLst>
                    <a:ext uri="{9D8B030D-6E8A-4147-A177-3AD203B41FA5}">
                      <a16:colId xmlns:a16="http://schemas.microsoft.com/office/drawing/2014/main" val="299088401"/>
                    </a:ext>
                  </a:extLst>
                </a:gridCol>
                <a:gridCol w="930198">
                  <a:extLst>
                    <a:ext uri="{9D8B030D-6E8A-4147-A177-3AD203B41FA5}">
                      <a16:colId xmlns:a16="http://schemas.microsoft.com/office/drawing/2014/main" val="155684865"/>
                    </a:ext>
                  </a:extLst>
                </a:gridCol>
                <a:gridCol w="819835">
                  <a:extLst>
                    <a:ext uri="{9D8B030D-6E8A-4147-A177-3AD203B41FA5}">
                      <a16:colId xmlns:a16="http://schemas.microsoft.com/office/drawing/2014/main" val="1964672036"/>
                    </a:ext>
                  </a:extLst>
                </a:gridCol>
                <a:gridCol w="725239">
                  <a:extLst>
                    <a:ext uri="{9D8B030D-6E8A-4147-A177-3AD203B41FA5}">
                      <a16:colId xmlns:a16="http://schemas.microsoft.com/office/drawing/2014/main" val="1409791392"/>
                    </a:ext>
                  </a:extLst>
                </a:gridCol>
              </a:tblGrid>
              <a:tr h="378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correlation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comfortable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support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pressure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like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608427"/>
                  </a:ext>
                </a:extLst>
              </a:tr>
              <a:tr h="261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Sleep Cool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</a:rPr>
                        <a:t>62%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-38%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-44%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8101282"/>
                  </a:ext>
                </a:extLst>
              </a:tr>
              <a:tr h="523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Casper(Bed in Box)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51%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-41%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-59%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8547064"/>
                  </a:ext>
                </a:extLst>
              </a:tr>
              <a:tr h="378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Tempu(Premium)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57%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-39%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-47%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0362826"/>
                  </a:ext>
                </a:extLst>
              </a:tr>
            </a:tbl>
          </a:graphicData>
        </a:graphic>
      </p:graphicFrame>
      <p:graphicFrame>
        <p:nvGraphicFramePr>
          <p:cNvPr id="15" name="圖表 1">
            <a:extLst>
              <a:ext uri="{FF2B5EF4-FFF2-40B4-BE49-F238E27FC236}">
                <a16:creationId xmlns:a16="http://schemas.microsoft.com/office/drawing/2014/main" id="{8AC1ECF3-9E98-4837-91A7-CB9A96B20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946426"/>
              </p:ext>
            </p:extLst>
          </p:nvPr>
        </p:nvGraphicFramePr>
        <p:xfrm>
          <a:off x="111575" y="1972196"/>
          <a:ext cx="6419853" cy="291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AFA74FE-D93B-49B1-80AC-0F8AD1FFDA2F}"/>
              </a:ext>
            </a:extLst>
          </p:cNvPr>
          <p:cNvSpPr txBox="1"/>
          <p:nvPr/>
        </p:nvSpPr>
        <p:spPr>
          <a:xfrm>
            <a:off x="7278139" y="5686546"/>
            <a:ext cx="42195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Note: 147 sleep test subjects aged 21+</a:t>
            </a:r>
          </a:p>
          <a:p>
            <a:r>
              <a:rPr lang="en-US" sz="1100"/>
              <a:t>F-test is less than 0.05, here is a statistically significant that people bought Sleep Cool mainly because its mattresses are comfortable.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8A1969-E093-412C-83D8-7933FD13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00963"/>
              </p:ext>
            </p:extLst>
          </p:nvPr>
        </p:nvGraphicFramePr>
        <p:xfrm>
          <a:off x="6962776" y="2122491"/>
          <a:ext cx="4534938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823">
                  <a:extLst>
                    <a:ext uri="{9D8B030D-6E8A-4147-A177-3AD203B41FA5}">
                      <a16:colId xmlns:a16="http://schemas.microsoft.com/office/drawing/2014/main" val="1374776123"/>
                    </a:ext>
                  </a:extLst>
                </a:gridCol>
                <a:gridCol w="755823">
                  <a:extLst>
                    <a:ext uri="{9D8B030D-6E8A-4147-A177-3AD203B41FA5}">
                      <a16:colId xmlns:a16="http://schemas.microsoft.com/office/drawing/2014/main" val="3594313816"/>
                    </a:ext>
                  </a:extLst>
                </a:gridCol>
                <a:gridCol w="755823">
                  <a:extLst>
                    <a:ext uri="{9D8B030D-6E8A-4147-A177-3AD203B41FA5}">
                      <a16:colId xmlns:a16="http://schemas.microsoft.com/office/drawing/2014/main" val="124851026"/>
                    </a:ext>
                  </a:extLst>
                </a:gridCol>
                <a:gridCol w="755823">
                  <a:extLst>
                    <a:ext uri="{9D8B030D-6E8A-4147-A177-3AD203B41FA5}">
                      <a16:colId xmlns:a16="http://schemas.microsoft.com/office/drawing/2014/main" val="890620199"/>
                    </a:ext>
                  </a:extLst>
                </a:gridCol>
                <a:gridCol w="755823">
                  <a:extLst>
                    <a:ext uri="{9D8B030D-6E8A-4147-A177-3AD203B41FA5}">
                      <a16:colId xmlns:a16="http://schemas.microsoft.com/office/drawing/2014/main" val="1671368384"/>
                    </a:ext>
                  </a:extLst>
                </a:gridCol>
                <a:gridCol w="755823">
                  <a:extLst>
                    <a:ext uri="{9D8B030D-6E8A-4147-A177-3AD203B41FA5}">
                      <a16:colId xmlns:a16="http://schemas.microsoft.com/office/drawing/2014/main" val="1582072770"/>
                    </a:ext>
                  </a:extLst>
                </a:gridCol>
              </a:tblGrid>
              <a:tr h="165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7762507"/>
                  </a:ext>
                </a:extLst>
              </a:tr>
              <a:tr h="1654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 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2587049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9200401"/>
                  </a:ext>
                </a:extLst>
              </a:tr>
              <a:tr h="1654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Regression Statistics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1160775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Multiple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0.6180337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830231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 Square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0.381965654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4631247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Adjusted R Square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0.377703348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5207923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1.276782091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8283557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788300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5745857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8513596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Significance 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2041863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146.0875714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146.0875714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89.61479271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7.46882E-17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1625076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Residual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236.3750137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1.630172508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6103759"/>
                  </a:ext>
                </a:extLst>
              </a:tr>
              <a:tr h="165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382.462585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01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3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DE85-2948-4F37-B41E-0599115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rest Should market its performance in providing better temperature regulation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591815D-4B58-49CF-B139-4445BA7B5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479" y="2049727"/>
            <a:ext cx="4581525" cy="2752725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726FEE-8FDD-4709-908E-FA4772FC1396}"/>
              </a:ext>
            </a:extLst>
          </p:cNvPr>
          <p:cNvCxnSpPr/>
          <p:nvPr/>
        </p:nvCxnSpPr>
        <p:spPr>
          <a:xfrm flipV="1">
            <a:off x="4318000" y="2768600"/>
            <a:ext cx="1100667" cy="13885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1377C5-3CD9-49F9-95FF-995F257F392F}"/>
              </a:ext>
            </a:extLst>
          </p:cNvPr>
          <p:cNvSpPr txBox="1"/>
          <p:nvPr/>
        </p:nvSpPr>
        <p:spPr>
          <a:xfrm>
            <a:off x="5417607" y="2284942"/>
            <a:ext cx="6421039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What does 1 degree of mattress temperature mean?  </a:t>
            </a:r>
          </a:p>
          <a:p>
            <a:pPr marL="285750" indent="-285750">
              <a:buFontTx/>
              <a:buChar char="-"/>
            </a:pPr>
            <a:r>
              <a:rPr lang="en-US"/>
              <a:t>Over 25 minutes more deep sleep!</a:t>
            </a:r>
          </a:p>
          <a:p>
            <a:pPr marL="285750" indent="-285750">
              <a:buFontTx/>
              <a:buChar char="-"/>
            </a:pPr>
            <a:r>
              <a:rPr lang="en-US"/>
              <a:t>11 fewer minutes awake on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1A522-B772-4F94-AD41-C48C0006C3B0}"/>
              </a:ext>
            </a:extLst>
          </p:cNvPr>
          <p:cNvSpPr txBox="1"/>
          <p:nvPr/>
        </p:nvSpPr>
        <p:spPr>
          <a:xfrm>
            <a:off x="468479" y="6438479"/>
            <a:ext cx="60952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Data source: Sleep Cool Study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55A2232-7759-4ECF-B726-2717EB39FC8C}"/>
              </a:ext>
            </a:extLst>
          </p:cNvPr>
          <p:cNvGraphicFramePr>
            <a:graphicFrameLocks noGrp="1"/>
          </p:cNvGraphicFramePr>
          <p:nvPr/>
        </p:nvGraphicFramePr>
        <p:xfrm>
          <a:off x="3954930" y="5085924"/>
          <a:ext cx="78837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373">
                  <a:extLst>
                    <a:ext uri="{9D8B030D-6E8A-4147-A177-3AD203B41FA5}">
                      <a16:colId xmlns:a16="http://schemas.microsoft.com/office/drawing/2014/main" val="2556340699"/>
                    </a:ext>
                  </a:extLst>
                </a:gridCol>
                <a:gridCol w="1650302">
                  <a:extLst>
                    <a:ext uri="{9D8B030D-6E8A-4147-A177-3AD203B41FA5}">
                      <a16:colId xmlns:a16="http://schemas.microsoft.com/office/drawing/2014/main" val="69406240"/>
                    </a:ext>
                  </a:extLst>
                </a:gridCol>
                <a:gridCol w="1432624">
                  <a:extLst>
                    <a:ext uri="{9D8B030D-6E8A-4147-A177-3AD203B41FA5}">
                      <a16:colId xmlns:a16="http://schemas.microsoft.com/office/drawing/2014/main" val="981327830"/>
                    </a:ext>
                  </a:extLst>
                </a:gridCol>
                <a:gridCol w="1460818">
                  <a:extLst>
                    <a:ext uri="{9D8B030D-6E8A-4147-A177-3AD203B41FA5}">
                      <a16:colId xmlns:a16="http://schemas.microsoft.com/office/drawing/2014/main" val="3501431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752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Deep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Awake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9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Sleep 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F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Casper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F0"/>
                          </a:solidFill>
                        </a:rPr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6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err="1"/>
                        <a:t>Tempur-pedic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98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BDFF37-14A2-40CA-9757-45BF08A08B0A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5417607" y="2746607"/>
            <a:ext cx="3991868" cy="238673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AF3870-3C53-4DE5-B72A-D9014147C45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5417607" y="2746607"/>
            <a:ext cx="5092534" cy="2339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E979A5-3DE9-44D7-8F4F-94AA250CFA2B}"/>
              </a:ext>
            </a:extLst>
          </p:cNvPr>
          <p:cNvCxnSpPr>
            <a:cxnSpLocks/>
          </p:cNvCxnSpPr>
          <p:nvPr/>
        </p:nvCxnSpPr>
        <p:spPr>
          <a:xfrm flipH="1" flipV="1">
            <a:off x="2690335" y="5286110"/>
            <a:ext cx="4723206" cy="34786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8BD0AA-C69D-4D2C-8B4B-070D9F42D587}"/>
              </a:ext>
            </a:extLst>
          </p:cNvPr>
          <p:cNvSpPr txBox="1"/>
          <p:nvPr/>
        </p:nvSpPr>
        <p:spPr>
          <a:xfrm>
            <a:off x="305593" y="5111455"/>
            <a:ext cx="238474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Net Sleep Cool sleep time benefit only ~10 minutes</a:t>
            </a:r>
          </a:p>
        </p:txBody>
      </p:sp>
    </p:spTree>
    <p:extLst>
      <p:ext uri="{BB962C8B-B14F-4D97-AF65-F5344CB8AC3E}">
        <p14:creationId xmlns:p14="http://schemas.microsoft.com/office/powerpoint/2010/main" val="332072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68E0-1FDA-4EAF-BBE7-1658702C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14" y="729658"/>
            <a:ext cx="11029616" cy="98833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Family/Friends, online  mattress reviews, mattress manufacturer websites are the top purchase influencers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0DED1-151A-4BB6-A058-B4D1475E57A3}"/>
              </a:ext>
            </a:extLst>
          </p:cNvPr>
          <p:cNvSpPr txBox="1"/>
          <p:nvPr/>
        </p:nvSpPr>
        <p:spPr>
          <a:xfrm>
            <a:off x="861747" y="6373143"/>
            <a:ext cx="1037898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/>
              <a:t>Data Source: Mattress Industry Report</a:t>
            </a:r>
          </a:p>
          <a:p>
            <a:r>
              <a:rPr lang="en-US" sz="1100"/>
              <a:t>Customers responses on where they get information about mattress and mattress purchasing</a:t>
            </a:r>
          </a:p>
          <a:p>
            <a:endParaRPr lang="en-US" sz="1100"/>
          </a:p>
        </p:txBody>
      </p:sp>
      <p:pic>
        <p:nvPicPr>
          <p:cNvPr id="11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76BF93C4-D133-4B0B-8168-6E7400B550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091" y="2077489"/>
            <a:ext cx="5138996" cy="429608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7449-8CA7-4518-A21C-E04D31032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0326" y="2804266"/>
            <a:ext cx="5393100" cy="1421268"/>
          </a:xfrm>
        </p:spPr>
        <p:txBody>
          <a:bodyPr/>
          <a:lstStyle/>
          <a:p>
            <a:pPr marL="305435" indent="-305435"/>
            <a:r>
              <a:rPr lang="en-US"/>
              <a:t>Friends/family</a:t>
            </a:r>
          </a:p>
          <a:p>
            <a:pPr marL="305435" indent="-305435"/>
            <a:r>
              <a:rPr lang="en-US"/>
              <a:t>Online mattress reviews</a:t>
            </a:r>
          </a:p>
          <a:p>
            <a:pPr marL="305435" indent="-305435"/>
            <a:r>
              <a:rPr lang="en-US"/>
              <a:t>Mattress manufacturer websites</a:t>
            </a:r>
          </a:p>
          <a:p>
            <a:pPr marL="305435" indent="-305435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02AEC3-1696-42E7-97D9-6851DCE12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4655273" cy="553373"/>
          </a:xfrm>
        </p:spPr>
        <p:txBody>
          <a:bodyPr/>
          <a:lstStyle/>
          <a:p>
            <a:r>
              <a:rPr lang="en-US"/>
              <a:t>Factors for selecting mattress brands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EA4F5E0-B398-42AF-8CCD-BA94806B1852}"/>
              </a:ext>
            </a:extLst>
          </p:cNvPr>
          <p:cNvSpPr txBox="1">
            <a:spLocks/>
          </p:cNvSpPr>
          <p:nvPr/>
        </p:nvSpPr>
        <p:spPr>
          <a:xfrm>
            <a:off x="6671469" y="4225533"/>
            <a:ext cx="465527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Suggested marketing strategy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7BA9757-E308-4835-B709-A46FBC988E30}"/>
              </a:ext>
            </a:extLst>
          </p:cNvPr>
          <p:cNvSpPr txBox="1">
            <a:spLocks/>
          </p:cNvSpPr>
          <p:nvPr/>
        </p:nvSpPr>
        <p:spPr>
          <a:xfrm>
            <a:off x="6390326" y="4778906"/>
            <a:ext cx="5393100" cy="1421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Friends/family referral offers</a:t>
            </a:r>
          </a:p>
          <a:p>
            <a:pPr marL="305435" indent="-305435"/>
            <a:r>
              <a:rPr lang="en-US"/>
              <a:t>Advertisement on review websites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6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607E-1BC6-4CDC-9DC4-BCCBA0B6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ndara" panose="020E0502030303020204" pitchFamily="34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2F4845-9FC2-4EC1-9461-EE3404A3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07" y="3159453"/>
            <a:ext cx="11029615" cy="3313290"/>
          </a:xfrm>
        </p:spPr>
        <p:txBody>
          <a:bodyPr/>
          <a:lstStyle/>
          <a:p>
            <a:pPr marL="305435" indent="-305435"/>
            <a:r>
              <a:rPr lang="en-US"/>
              <a:t>Best Rest has a strong reputation with customers who have higher incomes and are prior customers</a:t>
            </a:r>
          </a:p>
          <a:p>
            <a:pPr marL="305435" indent="-305435"/>
            <a:r>
              <a:rPr lang="en-US"/>
              <a:t>Best Rests Brand Quality is a key factor for those with high incomes and that are prior customers</a:t>
            </a:r>
          </a:p>
          <a:p>
            <a:pPr marL="305435" indent="-305435"/>
            <a:r>
              <a:rPr lang="en-US"/>
              <a:t>Best Rests comfort, quality , and strong warranty program are important for online customers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Sleep Cool’s proprietary technology has been proven in testing 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Average sleep/wake times are ahead of its competitors 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Positive perception of comfort, temperature regulation and support </a:t>
            </a:r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86598-B372-4CE0-95A3-747458C2D0EA}"/>
              </a:ext>
            </a:extLst>
          </p:cNvPr>
          <p:cNvSpPr txBox="1"/>
          <p:nvPr/>
        </p:nvSpPr>
        <p:spPr>
          <a:xfrm>
            <a:off x="0" y="2032519"/>
            <a:ext cx="1063534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000">
                <a:ea typeface="+mn-lt"/>
                <a:cs typeface="+mn-lt"/>
              </a:rPr>
              <a:t>Best Rest should target prior customers, those with higher incomes, and those who have previously bought a mattress online and should market their products comfort and quality to these groups.</a:t>
            </a:r>
            <a:endParaRPr lang="en-US"/>
          </a:p>
          <a:p>
            <a:pPr algn="l"/>
            <a:endParaRPr lang="en-US"/>
          </a:p>
          <a:p>
            <a:pPr marL="285750" indent="-285750">
              <a:buFont typeface="Wingdings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607E-1BC6-4CDC-9DC4-BCCBA0B6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11" y="648873"/>
            <a:ext cx="9895951" cy="11412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B7DA6-1500-44B7-B2D2-E24FCEC4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8423"/>
            <a:ext cx="11029615" cy="3322703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sz="2400"/>
              <a:t>We recommend that Best Rest should target prior customers, those with higher incomes, and those who have previously bought a mattress online</a:t>
            </a:r>
            <a:endParaRPr lang="sv-SE" sz="2400"/>
          </a:p>
          <a:p>
            <a:pPr marL="629920" lvl="1" indent="-305435"/>
            <a:r>
              <a:rPr lang="en-US" sz="1800">
                <a:ea typeface="+mn-lt"/>
                <a:cs typeface="+mn-lt"/>
              </a:rPr>
              <a:t>Customers who have previously owned a Best Rest Mattress, have higher incomes, and have bought an online mattress before are more likely to buy a Best Rest mattress online</a:t>
            </a:r>
          </a:p>
          <a:p>
            <a:pPr marL="629920" lvl="1" indent="-305435"/>
            <a:r>
              <a:rPr lang="en-US" sz="1800">
                <a:ea typeface="+mn-lt"/>
                <a:cs typeface="+mn-lt"/>
              </a:rPr>
              <a:t>Customers are influenced by family and friends, and positive reviews </a:t>
            </a:r>
          </a:p>
          <a:p>
            <a:pPr marL="629920" lvl="1" indent="-305435"/>
            <a:r>
              <a:rPr lang="en-US" sz="1800">
                <a:ea typeface="+mn-lt"/>
                <a:cs typeface="+mn-lt"/>
              </a:rPr>
              <a:t>For our Sleep Cool brand, we should target customers that are influenced by mattress quality and comfort </a:t>
            </a:r>
            <a:endParaRPr lang="en-US" sz="1800"/>
          </a:p>
          <a:p>
            <a:pPr marL="305435" indent="-305435"/>
            <a:r>
              <a:rPr lang="en-US" sz="2400">
                <a:ea typeface="+mn-lt"/>
                <a:cs typeface="+mn-lt"/>
              </a:rPr>
              <a:t>Best Rest should market the strong quality and comfort of their mattresses </a:t>
            </a:r>
          </a:p>
          <a:p>
            <a:pPr marL="629920" lvl="1" indent="-305435"/>
            <a:r>
              <a:rPr lang="en-US" sz="1800"/>
              <a:t>Customers are positively influenced by good quality, mattress warranty, and mattress comfort when it comes to purchasing online </a:t>
            </a:r>
          </a:p>
          <a:p>
            <a:pPr marL="629920" lvl="1" indent="-305435"/>
            <a:r>
              <a:rPr lang="en-US" sz="1800"/>
              <a:t>Sleep Cool should market their deep sleep and low "awake time" metrics to perspective customers</a:t>
            </a:r>
          </a:p>
          <a:p>
            <a:pPr marL="629920" lvl="1" indent="-305435"/>
            <a:endParaRPr lang="en-US" sz="1400"/>
          </a:p>
          <a:p>
            <a:pPr marL="629920" lvl="1" indent="-305435"/>
            <a:endParaRPr lang="en-US" sz="1400"/>
          </a:p>
          <a:p>
            <a:pPr marL="0" indent="0">
              <a:buNone/>
            </a:pPr>
            <a:endParaRPr lang="en-US" sz="2400"/>
          </a:p>
          <a:p>
            <a:pPr marL="629920" lvl="1" indent="-305435"/>
            <a:endParaRPr lang="en-US" sz="2200"/>
          </a:p>
          <a:p>
            <a:pPr marL="305435" indent="-305435"/>
            <a:endParaRPr lang="en-US" sz="2400"/>
          </a:p>
          <a:p>
            <a:pPr marL="305435" indent="-305435"/>
            <a:endParaRPr lang="sv-SE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D44EB-FDD6-4AFE-A944-FF62B884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Customer who own best rest products and have a high income have higher propensity to purchase mattresses online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E950BC-8148-41C3-9C82-19503DB91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357" y="2250893"/>
            <a:ext cx="5087075" cy="536005"/>
          </a:xfrm>
        </p:spPr>
        <p:txBody>
          <a:bodyPr/>
          <a:lstStyle/>
          <a:p>
            <a:r>
              <a:rPr lang="en-US"/>
              <a:t>Prior Best Rest product owners have a higher propensity score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0C142AC-8F2F-4E4C-BE44-B416B95A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High income groups have a higher propensity score 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7573B15-0051-40C4-954C-2E27D6D98B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4656563"/>
              </p:ext>
            </p:extLst>
          </p:nvPr>
        </p:nvGraphicFramePr>
        <p:xfrm>
          <a:off x="581025" y="2925763"/>
          <a:ext cx="5392738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94A948B9-6136-485D-B893-F1378032264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13197330"/>
              </p:ext>
            </p:extLst>
          </p:nvPr>
        </p:nvGraphicFramePr>
        <p:xfrm>
          <a:off x="6218238" y="2925763"/>
          <a:ext cx="5392737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D532102-2CA2-4E32-93D7-7B4139D2A7D6}"/>
              </a:ext>
            </a:extLst>
          </p:cNvPr>
          <p:cNvSpPr txBox="1"/>
          <p:nvPr/>
        </p:nvSpPr>
        <p:spPr>
          <a:xfrm>
            <a:off x="672907" y="6109910"/>
            <a:ext cx="10291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Data Source: Propensity to Buy a DCM Mattress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Five sets of One-factor ANOVA tests were conduct to respectively evaluate whether there was difference of online purchase propensity among gender [Female = 1; Male = 0], owns best rest product [Owns Best Rest Product(s) = 1; Otherwise = 0], income groups </a:t>
            </a:r>
            <a:r>
              <a:rPr lang="sv-SE" sz="1100"/>
              <a:t>[$75,000+ = 1; Under $75,000 = 0]</a:t>
            </a:r>
            <a:r>
              <a:rPr lang="en-US" sz="1100"/>
              <a:t>, </a:t>
            </a:r>
            <a:r>
              <a:rPr lang="en-US" sz="1100" err="1"/>
              <a:t>Millenial</a:t>
            </a:r>
            <a:r>
              <a:rPr lang="en-US" sz="1100"/>
              <a:t> [ Age 35 or Under = 1; Age 35+ = 0], Already owns a DCM Mattress [yes = 1; no = 0]. The p-value of F-statistics is &lt;0.05 for two factors: owns best rest product and income group. </a:t>
            </a:r>
          </a:p>
        </p:txBody>
      </p:sp>
    </p:spTree>
    <p:extLst>
      <p:ext uri="{BB962C8B-B14F-4D97-AF65-F5344CB8AC3E}">
        <p14:creationId xmlns:p14="http://schemas.microsoft.com/office/powerpoint/2010/main" val="181247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15D5-E05D-4D9B-8109-8ADCD65C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lead to propensity to buy mattresses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11A3-D632-4694-ABE6-89649631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260" y="2299030"/>
            <a:ext cx="4197462" cy="4139092"/>
          </a:xfrm>
        </p:spPr>
        <p:txBody>
          <a:bodyPr>
            <a:normAutofit/>
          </a:bodyPr>
          <a:lstStyle/>
          <a:p>
            <a:pPr marL="305435" indent="-305435"/>
            <a:endParaRPr lang="en-US"/>
          </a:p>
          <a:p>
            <a:pPr marL="305435" indent="-305435"/>
            <a:r>
              <a:rPr lang="en-US"/>
              <a:t>Targeting on customers </a:t>
            </a:r>
          </a:p>
          <a:p>
            <a:pPr marL="629435" lvl="1" indent="-305435">
              <a:buFont typeface="Courier New" panose="05020102010507070707" pitchFamily="18" charset="2"/>
              <a:buChar char="o"/>
            </a:pPr>
            <a:r>
              <a:rPr lang="en-US"/>
              <a:t>who Best Rest Products</a:t>
            </a:r>
          </a:p>
          <a:p>
            <a:pPr marL="629435" lvl="1" indent="-305435">
              <a:buFont typeface="Courier New" panose="05020102010507070707" pitchFamily="18" charset="2"/>
              <a:buChar char="o"/>
            </a:pPr>
            <a:r>
              <a:rPr lang="en-US"/>
              <a:t>high  Income </a:t>
            </a:r>
          </a:p>
          <a:p>
            <a:pPr marL="629435" lvl="1" indent="-305435">
              <a:buFont typeface="Courier New" panose="05020102010507070707" pitchFamily="18" charset="2"/>
              <a:buChar char="o"/>
            </a:pPr>
            <a:r>
              <a:rPr lang="en-US"/>
              <a:t>customer who own DMC mattress and percent retail online</a:t>
            </a:r>
          </a:p>
          <a:p>
            <a:pPr marL="305435" indent="-305435">
              <a:buFont typeface="Courier New" panose="05020102010507070707" pitchFamily="18" charset="2"/>
              <a:buChar char="o"/>
            </a:pP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>
                <a:ea typeface="+mn-lt"/>
                <a:cs typeface="+mn-lt"/>
              </a:rPr>
              <a:t>Gender and Millennial is not the factor if individuals would buy online or not.</a:t>
            </a:r>
            <a:endParaRPr lang="en-US"/>
          </a:p>
          <a:p>
            <a:pPr marL="305435" indent="-305435"/>
            <a:endParaRPr lang="en-US"/>
          </a:p>
          <a:p>
            <a:pPr marL="0" indent="0">
              <a:buNone/>
            </a:pPr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481F9-389F-4EE5-B7D0-085CD510D531}"/>
              </a:ext>
            </a:extLst>
          </p:cNvPr>
          <p:cNvSpPr txBox="1"/>
          <p:nvPr/>
        </p:nvSpPr>
        <p:spPr>
          <a:xfrm>
            <a:off x="892035" y="6345665"/>
            <a:ext cx="890043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/>
              <a:t>Note: 396 internet users aged 21+ who purchased a mattress in last five years or who plan to purchase next year.  R Square = 0.52, F test&lt;0.05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31ED36A3-1C43-46E6-BA24-BF0E589994B9}"/>
              </a:ext>
            </a:extLst>
          </p:cNvPr>
          <p:cNvSpPr txBox="1">
            <a:spLocks/>
          </p:cNvSpPr>
          <p:nvPr/>
        </p:nvSpPr>
        <p:spPr>
          <a:xfrm>
            <a:off x="1131115" y="2112686"/>
            <a:ext cx="5087073" cy="7354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y = Intercept + 5.5B1 +3.99B2 +3.77B3</a:t>
            </a:r>
          </a:p>
          <a:p>
            <a:pPr marL="324000" lvl="1" indent="0">
              <a:buNone/>
            </a:pPr>
            <a:r>
              <a:rPr lang="en-US" sz="1400"/>
              <a:t>Y: propensity of buying mattress online </a:t>
            </a:r>
          </a:p>
          <a:p>
            <a:pPr marL="324000" lvl="1" indent="0">
              <a:buNone/>
            </a:pPr>
            <a:r>
              <a:rPr lang="en-US" sz="1400"/>
              <a:t>B1: Customers who owns Best Brand </a:t>
            </a:r>
          </a:p>
          <a:p>
            <a:pPr marL="324000" lvl="1" indent="0">
              <a:buNone/>
            </a:pPr>
            <a:r>
              <a:rPr lang="en-US" sz="1400"/>
              <a:t>B2: Customers' Income above 75,000</a:t>
            </a:r>
          </a:p>
          <a:p>
            <a:pPr marL="324000" lvl="1" indent="0">
              <a:buNone/>
            </a:pPr>
            <a:r>
              <a:rPr lang="en-US" sz="1400"/>
              <a:t>B3: Customers who owns DMC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Graphic 7" descr="Lightbulb and gear outline">
            <a:extLst>
              <a:ext uri="{FF2B5EF4-FFF2-40B4-BE49-F238E27FC236}">
                <a16:creationId xmlns:a16="http://schemas.microsoft.com/office/drawing/2014/main" id="{C0E981E0-372F-4454-AD57-DF38145DC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7467" y="2103967"/>
            <a:ext cx="914400" cy="914400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F649F2EC-5828-4F45-84EA-D2BBC7A8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15" y="4144038"/>
            <a:ext cx="3840760" cy="209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0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DEEF-E74A-4062-BD17-CB2DA8A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31" y="913589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en-US"/>
              <a:t>The perception of Best Rests Brand Quality is stronger with those over the age of 35 and those who are prior customers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090DF-E1C9-4FD5-B5A3-A49472925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Those over the age of 35 have a Stronger view on Brand Quality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A05B7-004B-4D44-871C-B5FB5B680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Prior Customers have a stronger view on Brand Quality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E0211-3F45-43C7-B2AD-3447B1763688}"/>
              </a:ext>
            </a:extLst>
          </p:cNvPr>
          <p:cNvSpPr txBox="1"/>
          <p:nvPr/>
        </p:nvSpPr>
        <p:spPr>
          <a:xfrm>
            <a:off x="594331" y="6182697"/>
            <a:ext cx="1122044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Data Source: Best Rest Brand Study</a:t>
            </a:r>
          </a:p>
          <a:p>
            <a:r>
              <a:rPr lang="en-US" sz="1000"/>
              <a:t>The Brand Attitude page was used to create a One Factor ANOVA Test for Product Quality, Brand Trust, and Brand Quality across age, income, customer status, and gender.  After this test only Brand </a:t>
            </a:r>
            <a:r>
              <a:rPr lang="en-US" sz="1000" err="1"/>
              <a:t>Quailty</a:t>
            </a:r>
            <a:r>
              <a:rPr lang="en-US" sz="1000"/>
              <a:t> had tests that were significant at .05, with Age being at .0408 and then Customer being just over .05 at .069.  </a:t>
            </a:r>
          </a:p>
        </p:txBody>
      </p:sp>
      <p:pic>
        <p:nvPicPr>
          <p:cNvPr id="12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AD0CD9AC-B1D4-4662-B2D6-F06E7A6E60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3631" y="3017189"/>
            <a:ext cx="4848225" cy="2752725"/>
          </a:xfrm>
        </p:spPr>
      </p:pic>
      <p:pic>
        <p:nvPicPr>
          <p:cNvPr id="13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53BC9D3-6598-46C0-B406-6FD3DA6311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28259" y="3017189"/>
            <a:ext cx="4572000" cy="2752725"/>
          </a:xfrm>
        </p:spPr>
      </p:pic>
    </p:spTree>
    <p:extLst>
      <p:ext uri="{BB962C8B-B14F-4D97-AF65-F5344CB8AC3E}">
        <p14:creationId xmlns:p14="http://schemas.microsoft.com/office/powerpoint/2010/main" val="179622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3196-1A6B-4A2C-8A04-89CCC10F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Customer are more willing to buy online mattresses if they have a positive view of its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852DA-ACF9-406E-ACCE-A47D0526C32F}"/>
              </a:ext>
            </a:extLst>
          </p:cNvPr>
          <p:cNvSpPr txBox="1"/>
          <p:nvPr/>
        </p:nvSpPr>
        <p:spPr>
          <a:xfrm>
            <a:off x="811851" y="1969004"/>
            <a:ext cx="101937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Get a good quality and comfort mattress are among top purchasing reasons.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6CD32BE-7D38-4EEC-8FDE-5DEB7CF70A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0592287"/>
              </p:ext>
            </p:extLst>
          </p:nvPr>
        </p:nvGraphicFramePr>
        <p:xfrm>
          <a:off x="966860" y="2606034"/>
          <a:ext cx="4690822" cy="353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027359-83DA-42B5-B88C-8BBA733371D1}"/>
              </a:ext>
            </a:extLst>
          </p:cNvPr>
          <p:cNvSpPr txBox="1"/>
          <p:nvPr/>
        </p:nvSpPr>
        <p:spPr>
          <a:xfrm>
            <a:off x="6343058" y="6125296"/>
            <a:ext cx="32843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Note:  947 internet users aged 21+ who purchased a mattress in last five years or who plan to purchase next year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C7F3D36-A5F8-45E2-80EC-3561AA094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829570"/>
              </p:ext>
            </p:extLst>
          </p:nvPr>
        </p:nvGraphicFramePr>
        <p:xfrm>
          <a:off x="6345490" y="2606773"/>
          <a:ext cx="4781528" cy="352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DD37567-492C-44C8-8D90-3DF925D8D912}"/>
              </a:ext>
            </a:extLst>
          </p:cNvPr>
          <p:cNvSpPr txBox="1"/>
          <p:nvPr/>
        </p:nvSpPr>
        <p:spPr>
          <a:xfrm>
            <a:off x="1723512" y="6239641"/>
            <a:ext cx="3175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Note: 819 internet users aged 21+ who purchased a mattress in last five years</a:t>
            </a:r>
          </a:p>
        </p:txBody>
      </p:sp>
    </p:spTree>
    <p:extLst>
      <p:ext uri="{BB962C8B-B14F-4D97-AF65-F5344CB8AC3E}">
        <p14:creationId xmlns:p14="http://schemas.microsoft.com/office/powerpoint/2010/main" val="77754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C052-71BD-4FA3-90C2-30B921CF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top purchase factors for mattress owners are price, quality, and durability 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461A346-67F5-4068-AD1C-DC59E8B64A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7049064"/>
              </p:ext>
            </p:extLst>
          </p:nvPr>
        </p:nvGraphicFramePr>
        <p:xfrm>
          <a:off x="5941079" y="2103387"/>
          <a:ext cx="5756708" cy="397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9602D8-5EFF-421C-A28B-7854F2C94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2229697"/>
          </a:xfrm>
        </p:spPr>
        <p:txBody>
          <a:bodyPr/>
          <a:lstStyle/>
          <a:p>
            <a:pPr marL="305435" indent="-305435"/>
            <a:r>
              <a:rPr lang="en-US"/>
              <a:t>For Best Rest customers, they  Price, Comfort, Quality and Durability</a:t>
            </a:r>
          </a:p>
          <a:p>
            <a:pPr marL="305435" indent="-305435"/>
            <a:r>
              <a:rPr lang="en-US"/>
              <a:t>With a Chi-Square Analysis, the only statistically significant factors for Best Rest customers are Price, Quality and Durability.</a:t>
            </a:r>
          </a:p>
          <a:p>
            <a:pPr marL="305435" indent="-305435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5B9DDB9-2148-46D2-AFF8-CD480451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71493"/>
              </p:ext>
            </p:extLst>
          </p:nvPr>
        </p:nvGraphicFramePr>
        <p:xfrm>
          <a:off x="691462" y="4391450"/>
          <a:ext cx="11938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128350943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44370871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  <a:b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Ho: Independent</a:t>
                      </a:r>
                      <a:b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Ha: dependent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7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 test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3.94557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1710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0.04699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14348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E79993A-81A4-4109-8E4E-5BD332C5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63769"/>
              </p:ext>
            </p:extLst>
          </p:nvPr>
        </p:nvGraphicFramePr>
        <p:xfrm>
          <a:off x="2365255" y="4391450"/>
          <a:ext cx="11938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52360729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79704229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Price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Ho: independent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Ha: dependent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87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10.2407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5561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0.00137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951318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1423EBB-528D-4E5F-9802-93E20F5E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44725"/>
              </p:ext>
            </p:extLst>
          </p:nvPr>
        </p:nvGraphicFramePr>
        <p:xfrm>
          <a:off x="4184419" y="4435308"/>
          <a:ext cx="1193800" cy="870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196140316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52600487"/>
                    </a:ext>
                  </a:extLst>
                </a:gridCol>
              </a:tblGrid>
              <a:tr h="5047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u="sng" strike="noStrike" err="1">
                          <a:effectLst/>
                        </a:rPr>
                        <a:t>Durability</a:t>
                      </a:r>
                      <a:br>
                        <a:rPr lang="it-IT" sz="1100" u="none" strike="noStrike">
                          <a:effectLst/>
                        </a:rPr>
                      </a:br>
                      <a:r>
                        <a:rPr lang="it-IT" sz="1100" u="none" strike="noStrike">
                          <a:effectLst/>
                        </a:rPr>
                        <a:t>Ho: Independent</a:t>
                      </a:r>
                      <a:br>
                        <a:rPr lang="it-IT" sz="1100" u="none" strike="noStrike">
                          <a:effectLst/>
                        </a:rPr>
                      </a:br>
                      <a:r>
                        <a:rPr lang="it-IT" sz="1100" u="none" strike="noStrike">
                          <a:effectLst/>
                        </a:rPr>
                        <a:t>Ha: </a:t>
                      </a:r>
                      <a:r>
                        <a:rPr lang="it-IT" sz="1100" u="none" strike="noStrike" err="1">
                          <a:effectLst/>
                        </a:rPr>
                        <a:t>dependent</a:t>
                      </a:r>
                      <a:endParaRPr lang="it-IT" sz="11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60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26.8505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56067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2.2E-07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87025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1CD01C3-AF69-4308-8C6E-961D7640AF03}"/>
              </a:ext>
            </a:extLst>
          </p:cNvPr>
          <p:cNvSpPr txBox="1"/>
          <p:nvPr/>
        </p:nvSpPr>
        <p:spPr>
          <a:xfrm>
            <a:off x="2041062" y="6258570"/>
            <a:ext cx="829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Note:  342 internet users aged 21+ who purchased a mattress in last five years.  </a:t>
            </a:r>
          </a:p>
        </p:txBody>
      </p:sp>
    </p:spTree>
    <p:extLst>
      <p:ext uri="{BB962C8B-B14F-4D97-AF65-F5344CB8AC3E}">
        <p14:creationId xmlns:p14="http://schemas.microsoft.com/office/powerpoint/2010/main" val="426940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607E-1BC6-4CDC-9DC4-BCCBA0B6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11" y="648873"/>
            <a:ext cx="11245362" cy="11412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  <a:latin typeface="Gadugi"/>
                <a:ea typeface="Gadugi"/>
                <a:cs typeface="Times New Roman"/>
              </a:rPr>
              <a:t>Consumers are MORE willing to purchase Mattress online  GIVEN good quality, a strong warranty and comfort. </a:t>
            </a:r>
            <a:endParaRPr lang="en-US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B7DA6-1500-44B7-B2D2-E24FCEC4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216" y="2027477"/>
            <a:ext cx="11029615" cy="474781"/>
          </a:xfrm>
        </p:spPr>
        <p:txBody>
          <a:bodyPr/>
          <a:lstStyle/>
          <a:p>
            <a:pPr marL="305435" indent="-305435"/>
            <a:r>
              <a:rPr lang="en-US"/>
              <a:t>The willingness to purchase a mattress online is </a:t>
            </a:r>
            <a:r>
              <a:rPr lang="en-US" sz="2000"/>
              <a:t>positively</a:t>
            </a:r>
            <a:r>
              <a:rPr lang="en-US"/>
              <a:t> related with following three factors: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787485-D6C7-41E0-A359-440497991A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613250"/>
              </p:ext>
            </p:extLst>
          </p:nvPr>
        </p:nvGraphicFramePr>
        <p:xfrm>
          <a:off x="323851" y="2910473"/>
          <a:ext cx="3914041" cy="272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618115-F3AC-486D-98E9-1A86FEC82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127704"/>
              </p:ext>
            </p:extLst>
          </p:nvPr>
        </p:nvGraphicFramePr>
        <p:xfrm>
          <a:off x="3966063" y="2910473"/>
          <a:ext cx="4182208" cy="2694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4A4F41-044D-400F-9759-C792DBF50F35}"/>
              </a:ext>
            </a:extLst>
          </p:cNvPr>
          <p:cNvSpPr txBox="1"/>
          <p:nvPr/>
        </p:nvSpPr>
        <p:spPr>
          <a:xfrm>
            <a:off x="1421789" y="2652916"/>
            <a:ext cx="1877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Good Quality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B7CF968-B71F-498F-AF01-703EA4D71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198074"/>
              </p:ext>
            </p:extLst>
          </p:nvPr>
        </p:nvGraphicFramePr>
        <p:xfrm>
          <a:off x="7876442" y="2888711"/>
          <a:ext cx="4107473" cy="272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D40C41-169C-47A7-AF96-331815E8ECF9}"/>
              </a:ext>
            </a:extLst>
          </p:cNvPr>
          <p:cNvSpPr txBox="1"/>
          <p:nvPr/>
        </p:nvSpPr>
        <p:spPr>
          <a:xfrm>
            <a:off x="5250289" y="2675713"/>
            <a:ext cx="2305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Strong Warranty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9D4C1-1007-4E0F-83E2-64B00804E61C}"/>
              </a:ext>
            </a:extLst>
          </p:cNvPr>
          <p:cNvSpPr txBox="1"/>
          <p:nvPr/>
        </p:nvSpPr>
        <p:spPr>
          <a:xfrm>
            <a:off x="9268557" y="2658400"/>
            <a:ext cx="18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chemeClr val="accent2"/>
                </a:solidFill>
              </a:defRPr>
            </a:lvl1pPr>
          </a:lstStyle>
          <a:p>
            <a:r>
              <a:rPr lang="en-US"/>
              <a:t>Comfort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F16BF-0B15-4349-877A-876FCE2EDFD9}"/>
              </a:ext>
            </a:extLst>
          </p:cNvPr>
          <p:cNvSpPr txBox="1"/>
          <p:nvPr/>
        </p:nvSpPr>
        <p:spPr>
          <a:xfrm>
            <a:off x="509955" y="6209127"/>
            <a:ext cx="102913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Data Source: Sleep Cool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The correlation between purchasing mattress online and the importance of quality, warranty and comfort are respectively 0.38, 0.36 and 0.35.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The correlation between purchasing mattress online and the feature of trying before buy is only 0.17. 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3AAD979-7662-4767-AAAA-1ACE83266763}"/>
              </a:ext>
            </a:extLst>
          </p:cNvPr>
          <p:cNvSpPr txBox="1">
            <a:spLocks/>
          </p:cNvSpPr>
          <p:nvPr/>
        </p:nvSpPr>
        <p:spPr>
          <a:xfrm>
            <a:off x="1292804" y="5734346"/>
            <a:ext cx="11029615" cy="474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feature of trying before buy is not an important factor. </a:t>
            </a:r>
          </a:p>
        </p:txBody>
      </p:sp>
      <p:pic>
        <p:nvPicPr>
          <p:cNvPr id="13" name="Graphic 12" descr="Expressionless face outline with solid fill">
            <a:extLst>
              <a:ext uri="{FF2B5EF4-FFF2-40B4-BE49-F238E27FC236}">
                <a16:creationId xmlns:a16="http://schemas.microsoft.com/office/drawing/2014/main" id="{B1E0A948-41F2-42FF-A464-8237F51C9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697" y="5530137"/>
            <a:ext cx="627519" cy="627519"/>
          </a:xfrm>
          <a:prstGeom prst="rect">
            <a:avLst/>
          </a:prstGeom>
        </p:spPr>
      </p:pic>
      <p:pic>
        <p:nvPicPr>
          <p:cNvPr id="15" name="Graphic 14" descr="Smiling with hearts face outline with solid fill">
            <a:extLst>
              <a:ext uri="{FF2B5EF4-FFF2-40B4-BE49-F238E27FC236}">
                <a16:creationId xmlns:a16="http://schemas.microsoft.com/office/drawing/2014/main" id="{AC24A511-C875-4C57-A615-CF2138D085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627" y="2005307"/>
            <a:ext cx="720500" cy="7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344220-4667-4D80-8F34-CFD73ACD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consumers who buy mattresses online are willing to pay more for cooler mattress.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01CC323-D1A5-4E70-B589-6903E67A9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014516"/>
              </p:ext>
            </p:extLst>
          </p:nvPr>
        </p:nvGraphicFramePr>
        <p:xfrm>
          <a:off x="53486" y="2752725"/>
          <a:ext cx="10488491" cy="328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0432A5-B987-4F99-B8E6-32BE6D4A2624}"/>
              </a:ext>
            </a:extLst>
          </p:cNvPr>
          <p:cNvSpPr txBox="1"/>
          <p:nvPr/>
        </p:nvSpPr>
        <p:spPr>
          <a:xfrm>
            <a:off x="1528764" y="2251508"/>
            <a:ext cx="912092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Positive</a:t>
            </a:r>
            <a:r>
              <a:rPr lang="en-US"/>
              <a:t> correlation between willingness of buying mattress online and paying more for a mattress that sleeps cooler</a:t>
            </a:r>
          </a:p>
        </p:txBody>
      </p:sp>
      <p:pic>
        <p:nvPicPr>
          <p:cNvPr id="12" name="Graphic 11" descr="Lights On with solid fill">
            <a:extLst>
              <a:ext uri="{FF2B5EF4-FFF2-40B4-BE49-F238E27FC236}">
                <a16:creationId xmlns:a16="http://schemas.microsoft.com/office/drawing/2014/main" id="{C6027C70-49C7-49B1-845F-01FEC4E31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768" y="205810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A6CBC2-B982-40C2-BBF3-B7C30AAD24AF}"/>
              </a:ext>
            </a:extLst>
          </p:cNvPr>
          <p:cNvSpPr txBox="1"/>
          <p:nvPr/>
        </p:nvSpPr>
        <p:spPr>
          <a:xfrm>
            <a:off x="1650023" y="6040315"/>
            <a:ext cx="10291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Data Source: Sleep Cool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The correlation between paying more for sleeping cooler mattress and purchasing online is 0.45.</a:t>
            </a:r>
          </a:p>
        </p:txBody>
      </p:sp>
    </p:spTree>
    <p:extLst>
      <p:ext uri="{BB962C8B-B14F-4D97-AF65-F5344CB8AC3E}">
        <p14:creationId xmlns:p14="http://schemas.microsoft.com/office/powerpoint/2010/main" val="31655616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0FE071056E141A3059DB8903BA36A" ma:contentTypeVersion="4" ma:contentTypeDescription="Create a new document." ma:contentTypeScope="" ma:versionID="987d1ce18d503fd813e9a7bc9d09bc96">
  <xsd:schema xmlns:xsd="http://www.w3.org/2001/XMLSchema" xmlns:xs="http://www.w3.org/2001/XMLSchema" xmlns:p="http://schemas.microsoft.com/office/2006/metadata/properties" xmlns:ns2="0bd7b440-873b-46ca-868a-e36a277a5901" targetNamespace="http://schemas.microsoft.com/office/2006/metadata/properties" ma:root="true" ma:fieldsID="3c5960c032e3a4a0a58c8db3d7614747" ns2:_="">
    <xsd:import namespace="0bd7b440-873b-46ca-868a-e36a277a5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7b440-873b-46ca-868a-e36a277a59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F782-4D0D-4B90-8741-70A2CBC53F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685828-0EA4-4178-9B9C-1DADE788FF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2B49DE-C819-4FF9-A4DB-47C31EC35E87}">
  <ds:schemaRefs>
    <ds:schemaRef ds:uri="0bd7b440-873b-46ca-868a-e36a277a59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Sleep Cool Acquisition Analysis</vt:lpstr>
      <vt:lpstr>Executive Summary</vt:lpstr>
      <vt:lpstr>Customer who own best rest products and have a high income have higher propensity to purchase mattresses online</vt:lpstr>
      <vt:lpstr>Factors lead to propensity to buy mattresses online</vt:lpstr>
      <vt:lpstr>The perception of Best Rests Brand Quality is stronger with those over the age of 35 and those who are prior customers </vt:lpstr>
      <vt:lpstr>Customer are more willing to buy online mattresses if they have a positive view of its quality</vt:lpstr>
      <vt:lpstr>The top purchase factors for mattress owners are price, quality, and durability </vt:lpstr>
      <vt:lpstr>Consumers are MORE willing to purchase Mattress online  GIVEN good quality, a strong warranty and comfort. </vt:lpstr>
      <vt:lpstr>consumers who buy mattresses online are willing to pay more for cooler mattress.</vt:lpstr>
      <vt:lpstr>Comfortablitiy is the top Reason for owning a sleep cool mattress </vt:lpstr>
      <vt:lpstr>Best rest Should market its performance in providing better temperature regulation</vt:lpstr>
      <vt:lpstr>Family/Friends, online  mattress reviews, mattress manufacturer websites are the top purchase influencers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Cool Acquisition Analysis</dc:title>
  <dc:creator>Felix Cruz-Montanez</dc:creator>
  <cp:revision>1</cp:revision>
  <dcterms:created xsi:type="dcterms:W3CDTF">2021-08-27T00:52:37Z</dcterms:created>
  <dcterms:modified xsi:type="dcterms:W3CDTF">2021-09-28T21:56:40Z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0x0101008400FE071056E141A3059DB8903BA36A</vt:lpwstr>
  </property>
</Properties>
</file>