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3.xml" ContentType="application/vnd.openxmlformats-officedocument.drawingml.chartshapes+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7" r:id="rId1"/>
  </p:sldMasterIdLst>
  <p:notesMasterIdLst>
    <p:notesMasterId r:id="rId13"/>
  </p:notesMasterIdLst>
  <p:sldIdLst>
    <p:sldId id="256" r:id="rId2"/>
    <p:sldId id="266" r:id="rId3"/>
    <p:sldId id="271" r:id="rId4"/>
    <p:sldId id="272" r:id="rId5"/>
    <p:sldId id="276" r:id="rId6"/>
    <p:sldId id="280" r:id="rId7"/>
    <p:sldId id="278" r:id="rId8"/>
    <p:sldId id="273" r:id="rId9"/>
    <p:sldId id="277" r:id="rId10"/>
    <p:sldId id="275"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Yuying" initials="CY" lastIdx="1" clrIdx="0">
    <p:extLst>
      <p:ext uri="{19B8F6BF-5375-455C-9EA6-DF929625EA0E}">
        <p15:presenceInfo xmlns:p15="http://schemas.microsoft.com/office/powerpoint/2012/main" userId="Chen, Yuy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9" d="100"/>
          <a:sy n="79" d="100"/>
        </p:scale>
        <p:origin x="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uying\Personal\Course\Fall-ModuleA\6201_Statistics\Session5%20Group%20Project\Product%20Effectivenes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3" Type="http://schemas.openxmlformats.org/officeDocument/2006/relationships/oleObject" Target="file:///E:\Fall%20Mod%20A\Statistics%20project\Best%20Rest%20background%20data.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E:\Fall%20Mod%20A\Statistics%20project\Best%20Rest%20background%20data.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le:///E:\Fall%20Mod%20A\Statistics%20project\Best%20Rest%20background%20data.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Yuying\Personal\Course\Fall-ModuleA\6201_Statistics\Session5%20Group%20Project\Product%20Effectivenes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Yuying\Personal\Course\Fall-ModuleA\6201_Statistics\Session5%20Group%20Project\mattress_industry_rep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55650310147218"/>
          <c:y val="0.19573673646831297"/>
          <c:w val="0.7761522163761041"/>
          <c:h val="0.71084052493438321"/>
        </c:manualLayout>
      </c:layout>
      <c:barChart>
        <c:barDir val="col"/>
        <c:grouping val="clustered"/>
        <c:varyColors val="0"/>
        <c:ser>
          <c:idx val="0"/>
          <c:order val="0"/>
          <c:tx>
            <c:strRef>
              <c:f>'[sleep_cool_study.xlsx]Mattress Performance'!$L$2</c:f>
              <c:strCache>
                <c:ptCount val="1"/>
                <c:pt idx="0">
                  <c:v>Sleep Cool</c:v>
                </c:pt>
              </c:strCache>
            </c:strRef>
          </c:tx>
          <c:spPr>
            <a:solidFill>
              <a:schemeClr val="accent1"/>
            </a:solidFill>
            <a:ln>
              <a:noFill/>
            </a:ln>
            <a:effectLst/>
          </c:spPr>
          <c:invertIfNegative val="0"/>
          <c:cat>
            <c:strRef>
              <c:f>'[1]Mattress Performance'!$K$4:$K$5</c:f>
              <c:strCache>
                <c:ptCount val="2"/>
                <c:pt idx="0">
                  <c:v>Deep Sleep Time</c:v>
                </c:pt>
                <c:pt idx="1">
                  <c:v>Awake Time</c:v>
                </c:pt>
              </c:strCache>
            </c:strRef>
          </c:cat>
          <c:val>
            <c:numRef>
              <c:f>'[1]Mattress Performance'!$L$4:$L$5</c:f>
              <c:numCache>
                <c:formatCode>General</c:formatCode>
                <c:ptCount val="2"/>
                <c:pt idx="0">
                  <c:v>257.02721088435374</c:v>
                </c:pt>
                <c:pt idx="1">
                  <c:v>37.258503401360542</c:v>
                </c:pt>
              </c:numCache>
            </c:numRef>
          </c:val>
          <c:extLst>
            <c:ext xmlns:c16="http://schemas.microsoft.com/office/drawing/2014/chart" uri="{C3380CC4-5D6E-409C-BE32-E72D297353CC}">
              <c16:uniqueId val="{00000000-4AB1-4170-8C3B-6D1BB68EC8CB}"/>
            </c:ext>
          </c:extLst>
        </c:ser>
        <c:ser>
          <c:idx val="1"/>
          <c:order val="1"/>
          <c:tx>
            <c:strRef>
              <c:f>'[sleep_cool_study.xlsx]Mattress Performance'!$M$2</c:f>
              <c:strCache>
                <c:ptCount val="1"/>
                <c:pt idx="0">
                  <c:v>Casper</c:v>
                </c:pt>
              </c:strCache>
            </c:strRef>
          </c:tx>
          <c:spPr>
            <a:solidFill>
              <a:schemeClr val="accent2"/>
            </a:solidFill>
            <a:ln>
              <a:noFill/>
            </a:ln>
            <a:effectLst/>
          </c:spPr>
          <c:invertIfNegative val="0"/>
          <c:cat>
            <c:strRef>
              <c:f>'[1]Mattress Performance'!$K$4:$K$5</c:f>
              <c:strCache>
                <c:ptCount val="2"/>
                <c:pt idx="0">
                  <c:v>Deep Sleep Time</c:v>
                </c:pt>
                <c:pt idx="1">
                  <c:v>Awake Time</c:v>
                </c:pt>
              </c:strCache>
            </c:strRef>
          </c:cat>
          <c:val>
            <c:numRef>
              <c:f>'[1]Mattress Performance'!$M$4:$M$5</c:f>
              <c:numCache>
                <c:formatCode>General</c:formatCode>
                <c:ptCount val="2"/>
                <c:pt idx="0">
                  <c:v>190.08163265306123</c:v>
                </c:pt>
                <c:pt idx="1">
                  <c:v>52.047619047619051</c:v>
                </c:pt>
              </c:numCache>
            </c:numRef>
          </c:val>
          <c:extLst>
            <c:ext xmlns:c16="http://schemas.microsoft.com/office/drawing/2014/chart" uri="{C3380CC4-5D6E-409C-BE32-E72D297353CC}">
              <c16:uniqueId val="{00000001-4AB1-4170-8C3B-6D1BB68EC8CB}"/>
            </c:ext>
          </c:extLst>
        </c:ser>
        <c:ser>
          <c:idx val="2"/>
          <c:order val="2"/>
          <c:tx>
            <c:strRef>
              <c:f>'[sleep_cool_study.xlsx]Mattress Performance'!$N$2</c:f>
              <c:strCache>
                <c:ptCount val="1"/>
                <c:pt idx="0">
                  <c:v>Tempur</c:v>
                </c:pt>
              </c:strCache>
            </c:strRef>
          </c:tx>
          <c:spPr>
            <a:solidFill>
              <a:schemeClr val="accent3"/>
            </a:solidFill>
            <a:ln>
              <a:noFill/>
            </a:ln>
            <a:effectLst/>
          </c:spPr>
          <c:invertIfNegative val="0"/>
          <c:cat>
            <c:strRef>
              <c:f>'[1]Mattress Performance'!$K$4:$K$5</c:f>
              <c:strCache>
                <c:ptCount val="2"/>
                <c:pt idx="0">
                  <c:v>Deep Sleep Time</c:v>
                </c:pt>
                <c:pt idx="1">
                  <c:v>Awake Time</c:v>
                </c:pt>
              </c:strCache>
            </c:strRef>
          </c:cat>
          <c:val>
            <c:numRef>
              <c:f>'[1]Mattress Performance'!$N$4:$N$5</c:f>
              <c:numCache>
                <c:formatCode>General</c:formatCode>
                <c:ptCount val="2"/>
                <c:pt idx="0">
                  <c:v>192.78911564625849</c:v>
                </c:pt>
                <c:pt idx="1">
                  <c:v>51.197278911564624</c:v>
                </c:pt>
              </c:numCache>
            </c:numRef>
          </c:val>
          <c:extLst>
            <c:ext xmlns:c16="http://schemas.microsoft.com/office/drawing/2014/chart" uri="{C3380CC4-5D6E-409C-BE32-E72D297353CC}">
              <c16:uniqueId val="{00000002-4AB1-4170-8C3B-6D1BB68EC8CB}"/>
            </c:ext>
          </c:extLst>
        </c:ser>
        <c:dLbls>
          <c:showLegendKey val="0"/>
          <c:showVal val="0"/>
          <c:showCatName val="0"/>
          <c:showSerName val="0"/>
          <c:showPercent val="0"/>
          <c:showBubbleSize val="0"/>
        </c:dLbls>
        <c:gapWidth val="150"/>
        <c:axId val="1709559471"/>
        <c:axId val="1709549487"/>
      </c:barChart>
      <c:catAx>
        <c:axId val="1709559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crossAx val="1709549487"/>
        <c:crosses val="autoZero"/>
        <c:auto val="1"/>
        <c:lblAlgn val="ctr"/>
        <c:lblOffset val="100"/>
        <c:noMultiLvlLbl val="0"/>
      </c:catAx>
      <c:valAx>
        <c:axId val="17095494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09559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330745470859858"/>
          <c:y val="7.2292046780299282E-2"/>
          <c:w val="0.66808456560747853"/>
          <c:h val="0.84426631108094741"/>
        </c:manualLayout>
      </c:layout>
      <c:barChart>
        <c:barDir val="bar"/>
        <c:grouping val="clustered"/>
        <c:varyColors val="0"/>
        <c:ser>
          <c:idx val="0"/>
          <c:order val="0"/>
          <c:spPr>
            <a:solidFill>
              <a:schemeClr val="accent1"/>
            </a:solidFill>
            <a:ln>
              <a:noFill/>
            </a:ln>
            <a:effectLst/>
          </c:spPr>
          <c:invertIfNegative val="0"/>
          <c:dPt>
            <c:idx val="1"/>
            <c:invertIfNegative val="0"/>
            <c:bubble3D val="0"/>
            <c:spPr>
              <a:solidFill>
                <a:srgbClr val="FFC000"/>
              </a:solidFill>
              <a:ln>
                <a:solidFill>
                  <a:srgbClr val="FFC000"/>
                </a:solidFill>
              </a:ln>
              <a:effectLst/>
            </c:spPr>
            <c:extLst>
              <c:ext xmlns:c16="http://schemas.microsoft.com/office/drawing/2014/chart" uri="{C3380CC4-5D6E-409C-BE32-E72D297353CC}">
                <c16:uniqueId val="{00000001-CBD6-43E7-BDFF-1BC48B0BDFD4}"/>
              </c:ext>
            </c:extLst>
          </c:dPt>
          <c:cat>
            <c:strRef>
              <c:f>'[1]Mattress Outlet Type'!$A$18:$A$26</c:f>
              <c:strCache>
                <c:ptCount val="9"/>
                <c:pt idx="0">
                  <c:v>Mattress specialty store</c:v>
                </c:pt>
                <c:pt idx="1">
                  <c:v>Online retailer</c:v>
                </c:pt>
                <c:pt idx="2">
                  <c:v>Economy furniture store</c:v>
                </c:pt>
                <c:pt idx="3">
                  <c:v>Department store </c:v>
                </c:pt>
                <c:pt idx="4">
                  <c:v>Discount &amp; warehouse club stores</c:v>
                </c:pt>
                <c:pt idx="5">
                  <c:v>Manufacturer</c:v>
                </c:pt>
                <c:pt idx="6">
                  <c:v>IKEA</c:v>
                </c:pt>
                <c:pt idx="7">
                  <c:v>Premium furniture store</c:v>
                </c:pt>
                <c:pt idx="8">
                  <c:v>Other</c:v>
                </c:pt>
              </c:strCache>
            </c:strRef>
          </c:cat>
          <c:val>
            <c:numRef>
              <c:f>'[1]Mattress Outlet Type'!$B$18:$B$26</c:f>
              <c:numCache>
                <c:formatCode>General</c:formatCode>
                <c:ptCount val="9"/>
                <c:pt idx="0">
                  <c:v>0.24053724053724054</c:v>
                </c:pt>
                <c:pt idx="1">
                  <c:v>0.18437118437118438</c:v>
                </c:pt>
                <c:pt idx="2">
                  <c:v>0.10989010989010989</c:v>
                </c:pt>
                <c:pt idx="3">
                  <c:v>0.10256410256410256</c:v>
                </c:pt>
                <c:pt idx="4">
                  <c:v>0.10134310134310134</c:v>
                </c:pt>
                <c:pt idx="5">
                  <c:v>7.448107448107448E-2</c:v>
                </c:pt>
                <c:pt idx="6">
                  <c:v>5.7387057387057384E-2</c:v>
                </c:pt>
                <c:pt idx="7">
                  <c:v>4.7619047619047616E-2</c:v>
                </c:pt>
                <c:pt idx="8">
                  <c:v>8.1807081807081808E-2</c:v>
                </c:pt>
              </c:numCache>
            </c:numRef>
          </c:val>
          <c:extLst>
            <c:ext xmlns:c16="http://schemas.microsoft.com/office/drawing/2014/chart" uri="{C3380CC4-5D6E-409C-BE32-E72D297353CC}">
              <c16:uniqueId val="{00000002-CBD6-43E7-BDFF-1BC48B0BDFD4}"/>
            </c:ext>
          </c:extLst>
        </c:ser>
        <c:dLbls>
          <c:showLegendKey val="0"/>
          <c:showVal val="0"/>
          <c:showCatName val="0"/>
          <c:showSerName val="0"/>
          <c:showPercent val="0"/>
          <c:showBubbleSize val="0"/>
        </c:dLbls>
        <c:gapWidth val="182"/>
        <c:axId val="1156815"/>
        <c:axId val="1150159"/>
      </c:barChart>
      <c:catAx>
        <c:axId val="11568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50159"/>
        <c:crosses val="autoZero"/>
        <c:auto val="1"/>
        <c:lblAlgn val="ctr"/>
        <c:lblOffset val="100"/>
        <c:noMultiLvlLbl val="0"/>
      </c:catAx>
      <c:valAx>
        <c:axId val="1150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568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617-4975-9A5F-58C107141D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617-4975-9A5F-58C107141D6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617-4975-9A5F-58C107141D68}"/>
              </c:ext>
            </c:extLst>
          </c:dPt>
          <c:dLbls>
            <c:dLbl>
              <c:idx val="0"/>
              <c:layout>
                <c:manualLayout>
                  <c:x val="1.6736527337067941E-2"/>
                  <c:y val="8.8461428734451664E-3"/>
                </c:manualLayout>
              </c:layout>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17-4975-9A5F-58C107141D68}"/>
                </c:ext>
              </c:extLst>
            </c:dLbl>
            <c:dLbl>
              <c:idx val="1"/>
              <c:layout>
                <c:manualLayout>
                  <c:x val="-2.2253343953896335E-2"/>
                  <c:y val="-3.1573448020084445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617-4975-9A5F-58C107141D68}"/>
                </c:ext>
              </c:extLst>
            </c:dLbl>
            <c:dLbl>
              <c:idx val="2"/>
              <c:layout>
                <c:manualLayout>
                  <c:x val="-8.5682697622996129E-2"/>
                  <c:y val="1.4096556544562364E-2"/>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8.5682697622996129E-2"/>
                      <c:h val="5.6612318840579712E-2"/>
                    </c:manualLayout>
                  </c15:layout>
                </c:ext>
                <c:ext xmlns:c16="http://schemas.microsoft.com/office/drawing/2014/chart" uri="{C3380CC4-5D6E-409C-BE32-E72D297353CC}">
                  <c16:uniqueId val="{00000005-5617-4975-9A5F-58C107141D6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'Mattress and Online Attitudes'!$T$10:$T$12</c:f>
              <c:strCache>
                <c:ptCount val="3"/>
                <c:pt idx="0">
                  <c:v>Postive</c:v>
                </c:pt>
                <c:pt idx="1">
                  <c:v>Neutral</c:v>
                </c:pt>
                <c:pt idx="2">
                  <c:v>Negative</c:v>
                </c:pt>
              </c:strCache>
            </c:strRef>
          </c:cat>
          <c:val>
            <c:numRef>
              <c:f>'Mattress and Online Attitudes'!$U$10:$U$12</c:f>
              <c:numCache>
                <c:formatCode>0%</c:formatCode>
                <c:ptCount val="3"/>
                <c:pt idx="0">
                  <c:v>0.56462585034013602</c:v>
                </c:pt>
                <c:pt idx="1">
                  <c:v>0.26530612244897961</c:v>
                </c:pt>
                <c:pt idx="2">
                  <c:v>0.17006802721088438</c:v>
                </c:pt>
              </c:numCache>
            </c:numRef>
          </c:val>
          <c:extLst>
            <c:ext xmlns:c16="http://schemas.microsoft.com/office/drawing/2014/chart" uri="{C3380CC4-5D6E-409C-BE32-E72D297353CC}">
              <c16:uniqueId val="{00000006-5617-4975-9A5F-58C107141D6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456036745406818E-2"/>
          <c:y val="0.15782407407407409"/>
          <c:w val="0.88498840769903764"/>
          <c:h val="0.61498432487605714"/>
        </c:manualLayout>
      </c:layout>
      <c:lineChart>
        <c:grouping val="standard"/>
        <c:varyColors val="0"/>
        <c:ser>
          <c:idx val="0"/>
          <c:order val="0"/>
          <c:tx>
            <c:strRef>
              <c:f>Sheet1!$A$2</c:f>
              <c:strCache>
                <c:ptCount val="1"/>
                <c:pt idx="0">
                  <c:v>In-store and Other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2021</c:v>
                </c:pt>
                <c:pt idx="1">
                  <c:v>2025</c:v>
                </c:pt>
                <c:pt idx="2">
                  <c:v>2045</c:v>
                </c:pt>
              </c:numCache>
            </c:numRef>
          </c:cat>
          <c:val>
            <c:numRef>
              <c:f>Sheet1!$B$2:$D$2</c:f>
              <c:numCache>
                <c:formatCode>0%</c:formatCode>
                <c:ptCount val="3"/>
                <c:pt idx="0">
                  <c:v>0.78</c:v>
                </c:pt>
                <c:pt idx="1">
                  <c:v>0.7</c:v>
                </c:pt>
                <c:pt idx="2">
                  <c:v>0.62</c:v>
                </c:pt>
              </c:numCache>
            </c:numRef>
          </c:val>
          <c:smooth val="0"/>
          <c:extLst>
            <c:ext xmlns:c16="http://schemas.microsoft.com/office/drawing/2014/chart" uri="{C3380CC4-5D6E-409C-BE32-E72D297353CC}">
              <c16:uniqueId val="{00000000-D518-4C82-B769-4B8492598D86}"/>
            </c:ext>
          </c:extLst>
        </c:ser>
        <c:ser>
          <c:idx val="1"/>
          <c:order val="1"/>
          <c:tx>
            <c:strRef>
              <c:f>Sheet1!$A$3</c:f>
              <c:strCache>
                <c:ptCount val="1"/>
                <c:pt idx="0">
                  <c:v>Online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2021</c:v>
                </c:pt>
                <c:pt idx="1">
                  <c:v>2025</c:v>
                </c:pt>
                <c:pt idx="2">
                  <c:v>2045</c:v>
                </c:pt>
              </c:numCache>
            </c:numRef>
          </c:cat>
          <c:val>
            <c:numRef>
              <c:f>Sheet1!$B$3:$D$3</c:f>
              <c:numCache>
                <c:formatCode>0%</c:formatCode>
                <c:ptCount val="3"/>
                <c:pt idx="0">
                  <c:v>0.21999999999999997</c:v>
                </c:pt>
                <c:pt idx="1">
                  <c:v>0.30000000000000004</c:v>
                </c:pt>
                <c:pt idx="2">
                  <c:v>0.38</c:v>
                </c:pt>
              </c:numCache>
            </c:numRef>
          </c:val>
          <c:smooth val="0"/>
          <c:extLst>
            <c:ext xmlns:c16="http://schemas.microsoft.com/office/drawing/2014/chart" uri="{C3380CC4-5D6E-409C-BE32-E72D297353CC}">
              <c16:uniqueId val="{00000001-D518-4C82-B769-4B8492598D86}"/>
            </c:ext>
          </c:extLst>
        </c:ser>
        <c:dLbls>
          <c:dLblPos val="t"/>
          <c:showLegendKey val="0"/>
          <c:showVal val="1"/>
          <c:showCatName val="0"/>
          <c:showSerName val="0"/>
          <c:showPercent val="0"/>
          <c:showBubbleSize val="0"/>
        </c:dLbls>
        <c:marker val="1"/>
        <c:smooth val="0"/>
        <c:axId val="905533887"/>
        <c:axId val="2004304111"/>
      </c:lineChart>
      <c:catAx>
        <c:axId val="905533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004304111"/>
        <c:crosses val="autoZero"/>
        <c:auto val="1"/>
        <c:lblAlgn val="ctr"/>
        <c:lblOffset val="100"/>
        <c:noMultiLvlLbl val="0"/>
      </c:catAx>
      <c:valAx>
        <c:axId val="2004304111"/>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05533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545384951881014"/>
          <c:y val="0.19090296004666082"/>
          <c:w val="0.85676837270341211"/>
          <c:h val="0.62459499854184897"/>
        </c:manualLayout>
      </c:layout>
      <c:barChart>
        <c:barDir val="col"/>
        <c:grouping val="clustered"/>
        <c:varyColors val="0"/>
        <c:ser>
          <c:idx val="0"/>
          <c:order val="0"/>
          <c:tx>
            <c:strRef>
              <c:f>OnlineMattressAttitudesMillenia!$A$18</c:f>
              <c:strCache>
                <c:ptCount val="1"/>
                <c:pt idx="0">
                  <c:v>Age 35+</c:v>
                </c:pt>
              </c:strCache>
            </c:strRef>
          </c:tx>
          <c:spPr>
            <a:solidFill>
              <a:schemeClr val="accent1"/>
            </a:solidFill>
            <a:ln>
              <a:noFill/>
            </a:ln>
            <a:effectLst/>
          </c:spPr>
          <c:invertIfNegative val="0"/>
          <c:cat>
            <c:numRef>
              <c:f>OnlineMattressAttitudesMillenia!$B$17:$H$17</c:f>
              <c:numCache>
                <c:formatCode>General</c:formatCode>
                <c:ptCount val="7"/>
                <c:pt idx="0">
                  <c:v>1</c:v>
                </c:pt>
                <c:pt idx="1">
                  <c:v>2</c:v>
                </c:pt>
                <c:pt idx="2">
                  <c:v>3</c:v>
                </c:pt>
                <c:pt idx="3">
                  <c:v>4</c:v>
                </c:pt>
                <c:pt idx="4">
                  <c:v>5</c:v>
                </c:pt>
                <c:pt idx="5">
                  <c:v>6</c:v>
                </c:pt>
                <c:pt idx="6">
                  <c:v>7</c:v>
                </c:pt>
              </c:numCache>
            </c:numRef>
          </c:cat>
          <c:val>
            <c:numRef>
              <c:f>OnlineMattressAttitudesMillenia!$B$18:$H$18</c:f>
              <c:numCache>
                <c:formatCode>0.00%</c:formatCode>
                <c:ptCount val="7"/>
                <c:pt idx="0">
                  <c:v>3.7313432835820892E-2</c:v>
                </c:pt>
                <c:pt idx="1">
                  <c:v>8.9552238805970144E-2</c:v>
                </c:pt>
                <c:pt idx="2">
                  <c:v>0.16417910447761194</c:v>
                </c:pt>
                <c:pt idx="3">
                  <c:v>0.14925373134328357</c:v>
                </c:pt>
                <c:pt idx="4">
                  <c:v>0.18656716417910449</c:v>
                </c:pt>
                <c:pt idx="5">
                  <c:v>0.22761194029850745</c:v>
                </c:pt>
                <c:pt idx="6">
                  <c:v>0.1455223880597015</c:v>
                </c:pt>
              </c:numCache>
            </c:numRef>
          </c:val>
          <c:extLst>
            <c:ext xmlns:c16="http://schemas.microsoft.com/office/drawing/2014/chart" uri="{C3380CC4-5D6E-409C-BE32-E72D297353CC}">
              <c16:uniqueId val="{00000000-D9F1-4A17-B81A-0D068CEB05C9}"/>
            </c:ext>
          </c:extLst>
        </c:ser>
        <c:ser>
          <c:idx val="1"/>
          <c:order val="1"/>
          <c:tx>
            <c:strRef>
              <c:f>OnlineMattressAttitudesMillenia!$A$19</c:f>
              <c:strCache>
                <c:ptCount val="1"/>
                <c:pt idx="0">
                  <c:v>Age 35 or Under</c:v>
                </c:pt>
              </c:strCache>
            </c:strRef>
          </c:tx>
          <c:spPr>
            <a:solidFill>
              <a:schemeClr val="accent2"/>
            </a:solidFill>
            <a:ln>
              <a:noFill/>
            </a:ln>
            <a:effectLst/>
          </c:spPr>
          <c:invertIfNegative val="0"/>
          <c:cat>
            <c:numRef>
              <c:f>OnlineMattressAttitudesMillenia!$B$17:$H$17</c:f>
              <c:numCache>
                <c:formatCode>General</c:formatCode>
                <c:ptCount val="7"/>
                <c:pt idx="0">
                  <c:v>1</c:v>
                </c:pt>
                <c:pt idx="1">
                  <c:v>2</c:v>
                </c:pt>
                <c:pt idx="2">
                  <c:v>3</c:v>
                </c:pt>
                <c:pt idx="3">
                  <c:v>4</c:v>
                </c:pt>
                <c:pt idx="4">
                  <c:v>5</c:v>
                </c:pt>
                <c:pt idx="5">
                  <c:v>6</c:v>
                </c:pt>
                <c:pt idx="6">
                  <c:v>7</c:v>
                </c:pt>
              </c:numCache>
            </c:numRef>
          </c:cat>
          <c:val>
            <c:numRef>
              <c:f>OnlineMattressAttitudesMillenia!$B$19:$H$19</c:f>
              <c:numCache>
                <c:formatCode>0.00%</c:formatCode>
                <c:ptCount val="7"/>
                <c:pt idx="0">
                  <c:v>3.125E-2</c:v>
                </c:pt>
                <c:pt idx="1">
                  <c:v>6.25E-2</c:v>
                </c:pt>
                <c:pt idx="2">
                  <c:v>0.1015625</c:v>
                </c:pt>
                <c:pt idx="3">
                  <c:v>0.2109375</c:v>
                </c:pt>
                <c:pt idx="4">
                  <c:v>0.3125</c:v>
                </c:pt>
                <c:pt idx="5">
                  <c:v>0.140625</c:v>
                </c:pt>
                <c:pt idx="6">
                  <c:v>0.140625</c:v>
                </c:pt>
              </c:numCache>
            </c:numRef>
          </c:val>
          <c:extLst>
            <c:ext xmlns:c16="http://schemas.microsoft.com/office/drawing/2014/chart" uri="{C3380CC4-5D6E-409C-BE32-E72D297353CC}">
              <c16:uniqueId val="{00000001-D9F1-4A17-B81A-0D068CEB05C9}"/>
            </c:ext>
          </c:extLst>
        </c:ser>
        <c:dLbls>
          <c:showLegendKey val="0"/>
          <c:showVal val="0"/>
          <c:showCatName val="0"/>
          <c:showSerName val="0"/>
          <c:showPercent val="0"/>
          <c:showBubbleSize val="0"/>
        </c:dLbls>
        <c:gapWidth val="219"/>
        <c:overlap val="-27"/>
        <c:axId val="713431695"/>
        <c:axId val="713433775"/>
      </c:barChart>
      <c:catAx>
        <c:axId val="71343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3433775"/>
        <c:crosses val="autoZero"/>
        <c:auto val="1"/>
        <c:lblAlgn val="ctr"/>
        <c:lblOffset val="100"/>
        <c:noMultiLvlLbl val="0"/>
      </c:catAx>
      <c:valAx>
        <c:axId val="7134337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343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30254273307657"/>
          <c:y val="0.1902314814814815"/>
          <c:w val="0.88369745726692339"/>
          <c:h val="0.61498432487605714"/>
        </c:manualLayout>
      </c:layout>
      <c:barChart>
        <c:barDir val="col"/>
        <c:grouping val="clustered"/>
        <c:varyColors val="0"/>
        <c:ser>
          <c:idx val="0"/>
          <c:order val="0"/>
          <c:tx>
            <c:strRef>
              <c:f>'[sleep_cool_study.xlsx]Mattress Performance'!$L$2</c:f>
              <c:strCache>
                <c:ptCount val="1"/>
                <c:pt idx="0">
                  <c:v>Sleep Cool</c:v>
                </c:pt>
              </c:strCache>
            </c:strRef>
          </c:tx>
          <c:spPr>
            <a:solidFill>
              <a:schemeClr val="accent1"/>
            </a:solidFill>
            <a:ln>
              <a:noFill/>
            </a:ln>
            <a:effectLst/>
          </c:spPr>
          <c:invertIfNegative val="0"/>
          <c:cat>
            <c:strRef>
              <c:f>'[1]Mattress Performance'!$K$3</c:f>
              <c:strCache>
                <c:ptCount val="1"/>
                <c:pt idx="0">
                  <c:v>Temperature</c:v>
                </c:pt>
              </c:strCache>
            </c:strRef>
          </c:cat>
          <c:val>
            <c:numRef>
              <c:f>'[1]Mattress Performance'!$L$3</c:f>
              <c:numCache>
                <c:formatCode>General</c:formatCode>
                <c:ptCount val="1"/>
                <c:pt idx="0">
                  <c:v>90.327210884353732</c:v>
                </c:pt>
              </c:numCache>
            </c:numRef>
          </c:val>
          <c:extLst>
            <c:ext xmlns:c16="http://schemas.microsoft.com/office/drawing/2014/chart" uri="{C3380CC4-5D6E-409C-BE32-E72D297353CC}">
              <c16:uniqueId val="{00000000-430D-4B57-BBFC-1E7BB923A3A3}"/>
            </c:ext>
          </c:extLst>
        </c:ser>
        <c:ser>
          <c:idx val="1"/>
          <c:order val="1"/>
          <c:tx>
            <c:strRef>
              <c:f>'[sleep_cool_study.xlsx]Mattress Performance'!$M$2</c:f>
              <c:strCache>
                <c:ptCount val="1"/>
                <c:pt idx="0">
                  <c:v>Casper</c:v>
                </c:pt>
              </c:strCache>
            </c:strRef>
          </c:tx>
          <c:spPr>
            <a:solidFill>
              <a:schemeClr val="accent2"/>
            </a:solidFill>
            <a:ln>
              <a:noFill/>
            </a:ln>
            <a:effectLst/>
          </c:spPr>
          <c:invertIfNegative val="0"/>
          <c:cat>
            <c:strRef>
              <c:f>'[1]Mattress Performance'!$K$3</c:f>
              <c:strCache>
                <c:ptCount val="1"/>
                <c:pt idx="0">
                  <c:v>Temperature</c:v>
                </c:pt>
              </c:strCache>
            </c:strRef>
          </c:cat>
          <c:val>
            <c:numRef>
              <c:f>'[1]Mattress Performance'!$M$3</c:f>
              <c:numCache>
                <c:formatCode>General</c:formatCode>
                <c:ptCount val="1"/>
                <c:pt idx="0">
                  <c:v>90.678231292517026</c:v>
                </c:pt>
              </c:numCache>
            </c:numRef>
          </c:val>
          <c:extLst>
            <c:ext xmlns:c16="http://schemas.microsoft.com/office/drawing/2014/chart" uri="{C3380CC4-5D6E-409C-BE32-E72D297353CC}">
              <c16:uniqueId val="{00000001-430D-4B57-BBFC-1E7BB923A3A3}"/>
            </c:ext>
          </c:extLst>
        </c:ser>
        <c:ser>
          <c:idx val="2"/>
          <c:order val="2"/>
          <c:tx>
            <c:strRef>
              <c:f>'[sleep_cool_study.xlsx]Mattress Performance'!$N$2</c:f>
              <c:strCache>
                <c:ptCount val="1"/>
                <c:pt idx="0">
                  <c:v>Tempur</c:v>
                </c:pt>
              </c:strCache>
            </c:strRef>
          </c:tx>
          <c:spPr>
            <a:solidFill>
              <a:schemeClr val="accent3"/>
            </a:solidFill>
            <a:ln>
              <a:noFill/>
            </a:ln>
            <a:effectLst/>
          </c:spPr>
          <c:invertIfNegative val="0"/>
          <c:cat>
            <c:strRef>
              <c:f>'[1]Mattress Performance'!$K$3</c:f>
              <c:strCache>
                <c:ptCount val="1"/>
                <c:pt idx="0">
                  <c:v>Temperature</c:v>
                </c:pt>
              </c:strCache>
            </c:strRef>
          </c:cat>
          <c:val>
            <c:numRef>
              <c:f>'[1]Mattress Performance'!$N$3</c:f>
              <c:numCache>
                <c:formatCode>General</c:formatCode>
                <c:ptCount val="1"/>
                <c:pt idx="0">
                  <c:v>91.05510204081628</c:v>
                </c:pt>
              </c:numCache>
            </c:numRef>
          </c:val>
          <c:extLst>
            <c:ext xmlns:c16="http://schemas.microsoft.com/office/drawing/2014/chart" uri="{C3380CC4-5D6E-409C-BE32-E72D297353CC}">
              <c16:uniqueId val="{00000002-430D-4B57-BBFC-1E7BB923A3A3}"/>
            </c:ext>
          </c:extLst>
        </c:ser>
        <c:dLbls>
          <c:showLegendKey val="0"/>
          <c:showVal val="0"/>
          <c:showCatName val="0"/>
          <c:showSerName val="0"/>
          <c:showPercent val="0"/>
          <c:showBubbleSize val="0"/>
        </c:dLbls>
        <c:gapWidth val="219"/>
        <c:overlap val="-27"/>
        <c:axId val="247994879"/>
        <c:axId val="247995711"/>
      </c:barChart>
      <c:catAx>
        <c:axId val="247994879"/>
        <c:scaling>
          <c:orientation val="minMax"/>
        </c:scaling>
        <c:delete val="1"/>
        <c:axPos val="b"/>
        <c:numFmt formatCode="General" sourceLinked="1"/>
        <c:majorTickMark val="none"/>
        <c:minorTickMark val="none"/>
        <c:tickLblPos val="nextTo"/>
        <c:crossAx val="247995711"/>
        <c:crosses val="autoZero"/>
        <c:auto val="1"/>
        <c:lblAlgn val="ctr"/>
        <c:lblOffset val="100"/>
        <c:noMultiLvlLbl val="0"/>
      </c:catAx>
      <c:valAx>
        <c:axId val="2479957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crossAx val="2479948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r>
              <a:rPr lang="en-US" sz="1200" b="1" i="0" u="none" strike="noStrike" baseline="0">
                <a:solidFill>
                  <a:sysClr val="windowText" lastClr="000000">
                    <a:lumMod val="65000"/>
                    <a:lumOff val="35000"/>
                  </a:sysClr>
                </a:solidFill>
                <a:latin typeface="Gadugi" panose="020B0502040204020203" pitchFamily="34" charset="0"/>
                <a:ea typeface="Gadugi" panose="020B0502040204020203" pitchFamily="34" charset="0"/>
                <a:cs typeface="Times New Roman" panose="02020603050405020304" pitchFamily="18" charset="0"/>
              </a:rPr>
              <a:t>Sleep Cool - Support</a:t>
            </a:r>
          </a:p>
        </c:rich>
      </c:tx>
      <c:layout>
        <c:manualLayout>
          <c:xMode val="edge"/>
          <c:yMode val="edge"/>
          <c:x val="0.25116747181964572"/>
          <c:y val="5.7915057915057917E-2"/>
        </c:manualLayout>
      </c:layout>
      <c:overlay val="0"/>
      <c:spPr>
        <a:noFill/>
        <a:ln>
          <a:noFill/>
        </a:ln>
        <a:effectLst/>
      </c:spPr>
      <c:txPr>
        <a:bodyPr rot="0" spcFirstLastPara="1" vertOverflow="ellipsis" vert="horz" wrap="square" anchor="ctr" anchorCtr="1"/>
        <a:lstStyle/>
        <a:p>
          <a:pPr>
            <a:defRPr sz="1200" b="1" i="0" u="none" strike="noStrike"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title>
    <c:autoTitleDeleted val="0"/>
    <c:plotArea>
      <c:layout>
        <c:manualLayout>
          <c:layoutTarget val="inner"/>
          <c:xMode val="edge"/>
          <c:yMode val="edge"/>
          <c:x val="0.32461644287217722"/>
          <c:y val="0.23000081070947215"/>
          <c:w val="0.3427159014543471"/>
          <c:h val="0.54781615135945838"/>
        </c:manualLayout>
      </c:layout>
      <c:doughnutChart>
        <c:varyColors val="1"/>
        <c:ser>
          <c:idx val="0"/>
          <c:order val="0"/>
          <c:tx>
            <c:strRef>
              <c:f>'[sleep_cool_study.xlsx]Mattress Comparison'!$Y$12</c:f>
              <c:strCache>
                <c:ptCount val="1"/>
                <c:pt idx="0">
                  <c:v>Support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EF-4957-866F-5125A336F83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EF-4957-866F-5125A336F83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EF-4957-866F-5125A336F83B}"/>
              </c:ext>
            </c:extLst>
          </c:dPt>
          <c:dLbls>
            <c:dLbl>
              <c:idx val="0"/>
              <c:layout>
                <c:manualLayout>
                  <c:x val="8.8362238568381879E-2"/>
                  <c:y val="3.56299534753232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BEF-4957-866F-5125A336F8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ysClr val="windowText" lastClr="000000"/>
                    </a:solidFill>
                    <a:latin typeface="Gadugi" panose="020B0502040204020203" pitchFamily="34" charset="0"/>
                    <a:ea typeface="Gadugi" panose="020B0502040204020203" pitchFamily="34" charset="0"/>
                    <a:cs typeface="+mn-cs"/>
                  </a:defRPr>
                </a:pPr>
                <a:endParaRPr lang="en-US"/>
              </a:p>
            </c:txPr>
            <c:showLegendKey val="0"/>
            <c:showVal val="1"/>
            <c:showCatName val="0"/>
            <c:showSerName val="0"/>
            <c:showPercent val="0"/>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'[1]Mattress Comparison'!$W$13:$W$15</c:f>
              <c:strCache>
                <c:ptCount val="3"/>
                <c:pt idx="0">
                  <c:v>Positive</c:v>
                </c:pt>
                <c:pt idx="1">
                  <c:v>Neutral</c:v>
                </c:pt>
                <c:pt idx="2">
                  <c:v>Negative</c:v>
                </c:pt>
              </c:strCache>
            </c:strRef>
          </c:cat>
          <c:val>
            <c:numRef>
              <c:f>'[1]Mattress Comparison'!$Y$13:$Y$15</c:f>
              <c:numCache>
                <c:formatCode>0%</c:formatCode>
                <c:ptCount val="3"/>
                <c:pt idx="0">
                  <c:v>0.58503401360544216</c:v>
                </c:pt>
                <c:pt idx="1">
                  <c:v>0.25170068027210885</c:v>
                </c:pt>
                <c:pt idx="2">
                  <c:v>0.16326530612244897</c:v>
                </c:pt>
              </c:numCache>
            </c:numRef>
          </c:val>
          <c:extLst>
            <c:ext xmlns:c16="http://schemas.microsoft.com/office/drawing/2014/chart" uri="{C3380CC4-5D6E-409C-BE32-E72D297353CC}">
              <c16:uniqueId val="{00000006-6BEF-4957-866F-5125A336F83B}"/>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egendEntry>
        <c:idx val="0"/>
        <c:txPr>
          <a:bodyPr rot="0" spcFirstLastPara="1" vertOverflow="ellipsis" vert="horz" wrap="square" anchor="ctr" anchorCtr="1"/>
          <a:lstStyle/>
          <a:p>
            <a:pPr>
              <a:defRPr sz="1000" b="0" i="0" u="none" strike="noStrike"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legendEntry>
      <c:layout>
        <c:manualLayout>
          <c:xMode val="edge"/>
          <c:yMode val="edge"/>
          <c:x val="0.22946094640881612"/>
          <c:y val="0.8792401748766745"/>
          <c:w val="0.54107810718236782"/>
          <c:h val="9.7006522806443313E-2"/>
        </c:manualLayout>
      </c:layout>
      <c:overlay val="0"/>
      <c:spPr>
        <a:noFill/>
        <a:ln>
          <a:noFill/>
        </a:ln>
        <a:effectLst/>
      </c:spPr>
      <c:txPr>
        <a:bodyPr rot="0" spcFirstLastPara="1" vertOverflow="ellipsis" vert="horz" wrap="square" anchor="ctr" anchorCtr="1"/>
        <a:lstStyle/>
        <a:p>
          <a:pPr>
            <a:defRPr sz="1000" b="0" i="0" u="none" strike="noStrike"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r>
              <a:rPr lang="en-US" sz="1200" b="1" i="0" u="none" strike="noStrike" baseline="0" dirty="0">
                <a:solidFill>
                  <a:sysClr val="windowText" lastClr="000000">
                    <a:lumMod val="65000"/>
                    <a:lumOff val="35000"/>
                  </a:sysClr>
                </a:solidFill>
                <a:latin typeface="Gadugi" panose="020B0502040204020203" pitchFamily="34" charset="0"/>
                <a:ea typeface="Gadugi" panose="020B0502040204020203" pitchFamily="34" charset="0"/>
                <a:cs typeface="Times New Roman" panose="02020603050405020304" pitchFamily="18" charset="0"/>
              </a:rPr>
              <a:t>Sleep Cool - Comfortable</a:t>
            </a:r>
          </a:p>
        </c:rich>
      </c:tx>
      <c:overlay val="0"/>
      <c:spPr>
        <a:noFill/>
        <a:ln>
          <a:noFill/>
        </a:ln>
        <a:effectLst/>
      </c:spPr>
      <c:txPr>
        <a:bodyPr rot="0" spcFirstLastPara="1" vertOverflow="ellipsis" vert="horz" wrap="square" anchor="ctr" anchorCtr="1"/>
        <a:lstStyle/>
        <a:p>
          <a:pPr>
            <a:defRPr sz="1200" b="1" i="0" u="none" strike="noStrike"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title>
    <c:autoTitleDeleted val="0"/>
    <c:plotArea>
      <c:layout>
        <c:manualLayout>
          <c:layoutTarget val="inner"/>
          <c:xMode val="edge"/>
          <c:yMode val="edge"/>
          <c:x val="0.32461644287217722"/>
          <c:y val="0.23000081070947215"/>
          <c:w val="0.3427159014543471"/>
          <c:h val="0.54781615135945838"/>
        </c:manualLayout>
      </c:layout>
      <c:doughnutChart>
        <c:varyColors val="1"/>
        <c:ser>
          <c:idx val="0"/>
          <c:order val="0"/>
          <c:tx>
            <c:strRef>
              <c:f>'[sleep_cool_study.xlsx]Mattress Comparison'!$X$12</c:f>
              <c:strCache>
                <c:ptCount val="1"/>
                <c:pt idx="0">
                  <c:v>Confortable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00-4A26-9E56-F2C27C6903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600-4A26-9E56-F2C27C69030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00-4A26-9E56-F2C27C69030C}"/>
              </c:ext>
            </c:extLst>
          </c:dPt>
          <c:dLbls>
            <c:dLbl>
              <c:idx val="0"/>
              <c:layout>
                <c:manualLayout>
                  <c:x val="9.2221035878556956E-2"/>
                  <c:y val="2.969161401275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600-4A26-9E56-F2C27C69030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ysClr val="windowText" lastClr="000000"/>
                    </a:solidFill>
                    <a:latin typeface="Gadugi" panose="020B0502040204020203" pitchFamily="34" charset="0"/>
                    <a:ea typeface="Gadugi" panose="020B0502040204020203" pitchFamily="34" charset="0"/>
                    <a:cs typeface="+mn-cs"/>
                  </a:defRPr>
                </a:pPr>
                <a:endParaRPr lang="en-US"/>
              </a:p>
            </c:txPr>
            <c:showLegendKey val="0"/>
            <c:showVal val="1"/>
            <c:showCatName val="0"/>
            <c:showSerName val="0"/>
            <c:showPercent val="0"/>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'[1]Mattress Comparison'!$W$13:$W$15</c:f>
              <c:strCache>
                <c:ptCount val="3"/>
                <c:pt idx="0">
                  <c:v>Positive</c:v>
                </c:pt>
                <c:pt idx="1">
                  <c:v>Neutral</c:v>
                </c:pt>
                <c:pt idx="2">
                  <c:v>Negative</c:v>
                </c:pt>
              </c:strCache>
            </c:strRef>
          </c:cat>
          <c:val>
            <c:numRef>
              <c:f>'[1]Mattress Comparison'!$X$13:$X$15</c:f>
              <c:numCache>
                <c:formatCode>0%</c:formatCode>
                <c:ptCount val="3"/>
                <c:pt idx="0">
                  <c:v>0.75510204081632648</c:v>
                </c:pt>
                <c:pt idx="1">
                  <c:v>0.14965986394557823</c:v>
                </c:pt>
                <c:pt idx="2">
                  <c:v>9.5238095238095233E-2</c:v>
                </c:pt>
              </c:numCache>
            </c:numRef>
          </c:val>
          <c:extLst>
            <c:ext xmlns:c16="http://schemas.microsoft.com/office/drawing/2014/chart" uri="{C3380CC4-5D6E-409C-BE32-E72D297353CC}">
              <c16:uniqueId val="{00000006-2600-4A26-9E56-F2C27C69030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r>
              <a:rPr lang="en-US" sz="1200" b="1" i="0" u="none" strike="noStrike" baseline="0">
                <a:solidFill>
                  <a:sysClr val="windowText" lastClr="000000">
                    <a:lumMod val="65000"/>
                    <a:lumOff val="35000"/>
                  </a:sysClr>
                </a:solidFill>
                <a:latin typeface="Gadugi" panose="020B0502040204020203" pitchFamily="34" charset="0"/>
                <a:ea typeface="Gadugi" panose="020B0502040204020203" pitchFamily="34" charset="0"/>
                <a:cs typeface="Times New Roman" panose="02020603050405020304" pitchFamily="18" charset="0"/>
              </a:rPr>
              <a:t>Sleep Cool - Hot</a:t>
            </a:r>
          </a:p>
        </c:rich>
      </c:tx>
      <c:layout>
        <c:manualLayout>
          <c:xMode val="edge"/>
          <c:yMode val="edge"/>
          <c:x val="0.33561787566409274"/>
          <c:y val="6.4350064350064351E-2"/>
        </c:manualLayout>
      </c:layout>
      <c:overlay val="0"/>
      <c:spPr>
        <a:noFill/>
        <a:ln>
          <a:noFill/>
        </a:ln>
        <a:effectLst/>
      </c:spPr>
      <c:txPr>
        <a:bodyPr rot="0" spcFirstLastPara="1" vertOverflow="ellipsis" vert="horz" wrap="square" anchor="ctr" anchorCtr="1"/>
        <a:lstStyle/>
        <a:p>
          <a:pPr>
            <a:defRPr sz="1200" b="1" i="0" u="none" strike="noStrike" baseline="0">
              <a:solidFill>
                <a:schemeClr val="tx1">
                  <a:lumMod val="65000"/>
                  <a:lumOff val="35000"/>
                </a:schemeClr>
              </a:solidFill>
              <a:latin typeface="Gadugi" panose="020B0502040204020203" pitchFamily="34" charset="0"/>
              <a:ea typeface="Gadugi" panose="020B0502040204020203" pitchFamily="34" charset="0"/>
              <a:cs typeface="Times New Roman" panose="02020603050405020304" pitchFamily="18" charset="0"/>
            </a:defRPr>
          </a:pPr>
          <a:endParaRPr lang="en-US"/>
        </a:p>
      </c:txPr>
    </c:title>
    <c:autoTitleDeleted val="0"/>
    <c:plotArea>
      <c:layout>
        <c:manualLayout>
          <c:layoutTarget val="inner"/>
          <c:xMode val="edge"/>
          <c:yMode val="edge"/>
          <c:x val="0.32461644287217722"/>
          <c:y val="0.23000081070947215"/>
          <c:w val="0.3427159014543471"/>
          <c:h val="0.54781615135945838"/>
        </c:manualLayout>
      </c:layout>
      <c:doughnutChart>
        <c:varyColors val="1"/>
        <c:ser>
          <c:idx val="0"/>
          <c:order val="0"/>
          <c:tx>
            <c:strRef>
              <c:f>'[sleep_cool_study.xlsx]Mattress Comparison'!$Z$12</c:f>
              <c:strCache>
                <c:ptCount val="1"/>
                <c:pt idx="0">
                  <c:v>Hot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7CD-4714-A840-40797FF4042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7CD-4714-A840-40797FF4042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7CD-4714-A840-40797FF4042F}"/>
              </c:ext>
            </c:extLst>
          </c:dPt>
          <c:dLbls>
            <c:dLbl>
              <c:idx val="0"/>
              <c:layout>
                <c:manualLayout>
                  <c:x val="1.1185682326621925E-2"/>
                  <c:y val="-9.88841507419028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7CD-4714-A840-40797FF4042F}"/>
                </c:ext>
              </c:extLst>
            </c:dLbl>
            <c:dLbl>
              <c:idx val="1"/>
              <c:layout>
                <c:manualLayout>
                  <c:x val="1.610305958132045E-2"/>
                  <c:y val="1.93050193050192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7CD-4714-A840-40797FF4042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ysClr val="windowText" lastClr="000000"/>
                    </a:solidFill>
                    <a:latin typeface="Gadugi" panose="020B0502040204020203" pitchFamily="34" charset="0"/>
                    <a:ea typeface="Gadugi" panose="020B0502040204020203" pitchFamily="34" charset="0"/>
                    <a:cs typeface="+mn-cs"/>
                  </a:defRPr>
                </a:pPr>
                <a:endParaRPr lang="en-US"/>
              </a:p>
            </c:txPr>
            <c:showLegendKey val="0"/>
            <c:showVal val="1"/>
            <c:showCatName val="0"/>
            <c:showSerName val="0"/>
            <c:showPercent val="0"/>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'[1]Mattress Comparison'!$W$13:$W$15</c:f>
              <c:strCache>
                <c:ptCount val="3"/>
                <c:pt idx="0">
                  <c:v>Positive</c:v>
                </c:pt>
                <c:pt idx="1">
                  <c:v>Neutral</c:v>
                </c:pt>
                <c:pt idx="2">
                  <c:v>Negative</c:v>
                </c:pt>
              </c:strCache>
            </c:strRef>
          </c:cat>
          <c:val>
            <c:numRef>
              <c:f>'[1]Mattress Comparison'!$Z$13:$Z$15</c:f>
              <c:numCache>
                <c:formatCode>0%</c:formatCode>
                <c:ptCount val="3"/>
                <c:pt idx="0">
                  <c:v>6.8027210884353739E-3</c:v>
                </c:pt>
                <c:pt idx="1">
                  <c:v>0.11564625850340136</c:v>
                </c:pt>
                <c:pt idx="2">
                  <c:v>0.87755102040816324</c:v>
                </c:pt>
              </c:numCache>
            </c:numRef>
          </c:val>
          <c:extLst>
            <c:ext xmlns:c16="http://schemas.microsoft.com/office/drawing/2014/chart" uri="{C3380CC4-5D6E-409C-BE32-E72D297353CC}">
              <c16:uniqueId val="{00000006-17CD-4714-A840-40797FF4042F}"/>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baseline="0">
              <a:solidFill>
                <a:schemeClr val="tx1">
                  <a:lumMod val="65000"/>
                  <a:lumOff val="35000"/>
                </a:schemeClr>
              </a:solidFill>
              <a:latin typeface="Gadugi" panose="020B0502040204020203" pitchFamily="34" charset="0"/>
              <a:ea typeface="Gadugi" panose="020B0502040204020203" pitchFamily="3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Average Review Score based on Gender</a:t>
            </a:r>
          </a:p>
        </c:rich>
      </c:tx>
      <c:layout>
        <c:manualLayout>
          <c:xMode val="edge"/>
          <c:yMode val="edge"/>
          <c:x val="0.25881445435517836"/>
          <c:y val="4.5903307342986893E-2"/>
        </c:manualLayout>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'confidence test'!$L$23</c:f>
              <c:strCache>
                <c:ptCount val="1"/>
                <c:pt idx="0">
                  <c:v>Male</c:v>
                </c:pt>
              </c:strCache>
            </c:strRef>
          </c:tx>
          <c:spPr>
            <a:solidFill>
              <a:schemeClr val="accent1"/>
            </a:solidFill>
            <a:ln>
              <a:noFill/>
            </a:ln>
            <a:effectLst/>
          </c:spPr>
          <c:invertIfNegative val="0"/>
          <c:cat>
            <c:strRef>
              <c:f>'confidence test'!$M$22:$O$22</c:f>
              <c:strCache>
                <c:ptCount val="3"/>
                <c:pt idx="0">
                  <c:v>Product Quality</c:v>
                </c:pt>
                <c:pt idx="1">
                  <c:v>Brand Trust</c:v>
                </c:pt>
                <c:pt idx="2">
                  <c:v>Brand Quality2</c:v>
                </c:pt>
              </c:strCache>
            </c:strRef>
          </c:cat>
          <c:val>
            <c:numRef>
              <c:f>'confidence test'!$M$23:$O$23</c:f>
              <c:numCache>
                <c:formatCode>0</c:formatCode>
                <c:ptCount val="3"/>
                <c:pt idx="0">
                  <c:v>5.7472527472527473</c:v>
                </c:pt>
                <c:pt idx="1">
                  <c:v>5.0439560439560438</c:v>
                </c:pt>
                <c:pt idx="2">
                  <c:v>5.197802197802198</c:v>
                </c:pt>
              </c:numCache>
            </c:numRef>
          </c:val>
          <c:extLst>
            <c:ext xmlns:c16="http://schemas.microsoft.com/office/drawing/2014/chart" uri="{C3380CC4-5D6E-409C-BE32-E72D297353CC}">
              <c16:uniqueId val="{00000000-22FB-4791-85CB-66F17DE8D0DE}"/>
            </c:ext>
          </c:extLst>
        </c:ser>
        <c:ser>
          <c:idx val="1"/>
          <c:order val="1"/>
          <c:tx>
            <c:strRef>
              <c:f>'confidence test'!$L$24</c:f>
              <c:strCache>
                <c:ptCount val="1"/>
                <c:pt idx="0">
                  <c:v>Female </c:v>
                </c:pt>
              </c:strCache>
            </c:strRef>
          </c:tx>
          <c:spPr>
            <a:solidFill>
              <a:schemeClr val="accent3"/>
            </a:solidFill>
            <a:ln>
              <a:noFill/>
            </a:ln>
            <a:effectLst/>
          </c:spPr>
          <c:invertIfNegative val="0"/>
          <c:cat>
            <c:strRef>
              <c:f>'confidence test'!$M$22:$O$22</c:f>
              <c:strCache>
                <c:ptCount val="3"/>
                <c:pt idx="0">
                  <c:v>Product Quality</c:v>
                </c:pt>
                <c:pt idx="1">
                  <c:v>Brand Trust</c:v>
                </c:pt>
                <c:pt idx="2">
                  <c:v>Brand Quality2</c:v>
                </c:pt>
              </c:strCache>
            </c:strRef>
          </c:cat>
          <c:val>
            <c:numRef>
              <c:f>'confidence test'!$M$24:$O$24</c:f>
              <c:numCache>
                <c:formatCode>0</c:formatCode>
                <c:ptCount val="3"/>
                <c:pt idx="0">
                  <c:v>5.2721311475409838</c:v>
                </c:pt>
                <c:pt idx="1">
                  <c:v>5.2360655737704915</c:v>
                </c:pt>
                <c:pt idx="2">
                  <c:v>5.304918032786885</c:v>
                </c:pt>
              </c:numCache>
            </c:numRef>
          </c:val>
          <c:extLst>
            <c:ext xmlns:c16="http://schemas.microsoft.com/office/drawing/2014/chart" uri="{C3380CC4-5D6E-409C-BE32-E72D297353CC}">
              <c16:uniqueId val="{00000001-22FB-4791-85CB-66F17DE8D0DE}"/>
            </c:ext>
          </c:extLst>
        </c:ser>
        <c:dLbls>
          <c:showLegendKey val="0"/>
          <c:showVal val="0"/>
          <c:showCatName val="0"/>
          <c:showSerName val="0"/>
          <c:showPercent val="0"/>
          <c:showBubbleSize val="0"/>
        </c:dLbls>
        <c:gapWidth val="219"/>
        <c:overlap val="-27"/>
        <c:axId val="600246927"/>
        <c:axId val="600248591"/>
      </c:barChart>
      <c:catAx>
        <c:axId val="600246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0248591"/>
        <c:crosses val="autoZero"/>
        <c:auto val="1"/>
        <c:lblAlgn val="ctr"/>
        <c:lblOffset val="100"/>
        <c:noMultiLvlLbl val="0"/>
      </c:catAx>
      <c:valAx>
        <c:axId val="600248591"/>
        <c:scaling>
          <c:orientation val="minMax"/>
          <c:max val="7"/>
          <c:min val="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0246927"/>
        <c:crosses val="autoZero"/>
        <c:crossBetween val="between"/>
      </c:valAx>
      <c:spPr>
        <a:noFill/>
        <a:ln>
          <a:noFill/>
        </a:ln>
        <a:effectLst/>
      </c:spPr>
    </c:plotArea>
    <c:legend>
      <c:legendPos val="b"/>
      <c:layout>
        <c:manualLayout>
          <c:xMode val="edge"/>
          <c:yMode val="edge"/>
          <c:x val="0.37736505999818681"/>
          <c:y val="0.87731771056464747"/>
          <c:w val="0.24024195633162879"/>
          <c:h val="8.1876017479222005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100">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Average</a:t>
            </a:r>
            <a:r>
              <a:rPr lang="en-US" baseline="0" dirty="0"/>
              <a:t> </a:t>
            </a:r>
            <a:r>
              <a:rPr lang="en-US" dirty="0"/>
              <a:t>Review</a:t>
            </a:r>
            <a:r>
              <a:rPr lang="en-US" baseline="0" dirty="0"/>
              <a:t> Score based on </a:t>
            </a:r>
            <a:r>
              <a:rPr lang="en-US" dirty="0"/>
              <a:t>Customer Buy</a:t>
            </a:r>
            <a:r>
              <a:rPr lang="en-US" baseline="0" dirty="0"/>
              <a:t> Best Rest Product or not</a:t>
            </a:r>
            <a:endParaRPr lang="en-US" dirty="0"/>
          </a:p>
        </c:rich>
      </c:tx>
      <c:layout>
        <c:manualLayout>
          <c:xMode val="edge"/>
          <c:yMode val="edge"/>
          <c:x val="0.11037109255733715"/>
          <c:y val="9.8709095680564879E-2"/>
        </c:manualLayout>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5.8010530054001357E-2"/>
          <c:y val="0.2206420829914936"/>
          <c:w val="0.90922085763222493"/>
          <c:h val="0.5553301092447861"/>
        </c:manualLayout>
      </c:layout>
      <c:barChart>
        <c:barDir val="col"/>
        <c:grouping val="clustered"/>
        <c:varyColors val="0"/>
        <c:ser>
          <c:idx val="0"/>
          <c:order val="0"/>
          <c:tx>
            <c:strRef>
              <c:f>'confidence test'!$L$17</c:f>
              <c:strCache>
                <c:ptCount val="1"/>
                <c:pt idx="0">
                  <c:v>Non Owner </c:v>
                </c:pt>
              </c:strCache>
            </c:strRef>
          </c:tx>
          <c:spPr>
            <a:solidFill>
              <a:schemeClr val="accent1"/>
            </a:solidFill>
            <a:ln>
              <a:noFill/>
            </a:ln>
            <a:effectLst/>
          </c:spPr>
          <c:invertIfNegative val="0"/>
          <c:cat>
            <c:strRef>
              <c:f>'confidence test'!$M$16:$O$16</c:f>
              <c:strCache>
                <c:ptCount val="3"/>
                <c:pt idx="0">
                  <c:v>Product Quaity</c:v>
                </c:pt>
                <c:pt idx="1">
                  <c:v>Brand Trust</c:v>
                </c:pt>
                <c:pt idx="2">
                  <c:v>Brand Quality </c:v>
                </c:pt>
              </c:strCache>
            </c:strRef>
          </c:cat>
          <c:val>
            <c:numRef>
              <c:f>'confidence test'!$M$17:$O$17</c:f>
              <c:numCache>
                <c:formatCode>0</c:formatCode>
                <c:ptCount val="3"/>
                <c:pt idx="0">
                  <c:v>5.5233644859813085</c:v>
                </c:pt>
                <c:pt idx="1">
                  <c:v>5.2102803738317753</c:v>
                </c:pt>
                <c:pt idx="2">
                  <c:v>5.2943925233644862</c:v>
                </c:pt>
              </c:numCache>
            </c:numRef>
          </c:val>
          <c:extLst>
            <c:ext xmlns:c16="http://schemas.microsoft.com/office/drawing/2014/chart" uri="{C3380CC4-5D6E-409C-BE32-E72D297353CC}">
              <c16:uniqueId val="{00000000-B00D-4D99-882E-7C0247BF8480}"/>
            </c:ext>
          </c:extLst>
        </c:ser>
        <c:ser>
          <c:idx val="1"/>
          <c:order val="1"/>
          <c:tx>
            <c:strRef>
              <c:f>'confidence test'!$L$18</c:f>
              <c:strCache>
                <c:ptCount val="1"/>
                <c:pt idx="0">
                  <c:v>Owner</c:v>
                </c:pt>
              </c:strCache>
            </c:strRef>
          </c:tx>
          <c:spPr>
            <a:solidFill>
              <a:schemeClr val="accent3"/>
            </a:solidFill>
            <a:ln>
              <a:noFill/>
            </a:ln>
            <a:effectLst/>
          </c:spPr>
          <c:invertIfNegative val="0"/>
          <c:cat>
            <c:strRef>
              <c:f>'confidence test'!$M$16:$O$16</c:f>
              <c:strCache>
                <c:ptCount val="3"/>
                <c:pt idx="0">
                  <c:v>Product Quaity</c:v>
                </c:pt>
                <c:pt idx="1">
                  <c:v>Brand Trust</c:v>
                </c:pt>
                <c:pt idx="2">
                  <c:v>Brand Quality </c:v>
                </c:pt>
              </c:strCache>
            </c:strRef>
          </c:cat>
          <c:val>
            <c:numRef>
              <c:f>'confidence test'!$M$18:$O$18</c:f>
              <c:numCache>
                <c:formatCode>0</c:formatCode>
                <c:ptCount val="3"/>
                <c:pt idx="0">
                  <c:v>5.2142857142857144</c:v>
                </c:pt>
                <c:pt idx="1">
                  <c:v>5.2360655737704915</c:v>
                </c:pt>
                <c:pt idx="2">
                  <c:v>5.2637362637362637</c:v>
                </c:pt>
              </c:numCache>
            </c:numRef>
          </c:val>
          <c:extLst>
            <c:ext xmlns:c16="http://schemas.microsoft.com/office/drawing/2014/chart" uri="{C3380CC4-5D6E-409C-BE32-E72D297353CC}">
              <c16:uniqueId val="{00000001-B00D-4D99-882E-7C0247BF8480}"/>
            </c:ext>
          </c:extLst>
        </c:ser>
        <c:dLbls>
          <c:showLegendKey val="0"/>
          <c:showVal val="0"/>
          <c:showCatName val="0"/>
          <c:showSerName val="0"/>
          <c:showPercent val="0"/>
          <c:showBubbleSize val="0"/>
        </c:dLbls>
        <c:gapWidth val="219"/>
        <c:overlap val="-27"/>
        <c:axId val="605499455"/>
        <c:axId val="754335183"/>
      </c:barChart>
      <c:catAx>
        <c:axId val="60549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54335183"/>
        <c:crosses val="autoZero"/>
        <c:auto val="1"/>
        <c:lblAlgn val="ctr"/>
        <c:lblOffset val="100"/>
        <c:noMultiLvlLbl val="0"/>
      </c:catAx>
      <c:valAx>
        <c:axId val="754335183"/>
        <c:scaling>
          <c:orientation val="minMax"/>
          <c:max val="7"/>
          <c:min val="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5499455"/>
        <c:crosses val="autoZero"/>
        <c:crossBetween val="between"/>
      </c:valAx>
      <c:spPr>
        <a:noFill/>
        <a:ln>
          <a:noFill/>
        </a:ln>
        <a:effectLst/>
      </c:spPr>
    </c:plotArea>
    <c:legend>
      <c:legendPos val="b"/>
      <c:layout>
        <c:manualLayout>
          <c:xMode val="edge"/>
          <c:yMode val="edge"/>
          <c:x val="0.34631933508311463"/>
          <c:y val="0.87110255103004208"/>
          <c:w val="0.30736111111111108"/>
          <c:h val="8.0935818274514251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1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Average</a:t>
            </a:r>
            <a:r>
              <a:rPr lang="en-US" baseline="0" dirty="0"/>
              <a:t> Review Score based on </a:t>
            </a:r>
            <a:r>
              <a:rPr lang="en-US" dirty="0"/>
              <a:t>Millennial or not </a:t>
            </a:r>
          </a:p>
        </c:rich>
      </c:tx>
      <c:layout>
        <c:manualLayout>
          <c:xMode val="edge"/>
          <c:yMode val="edge"/>
          <c:x val="0.1206849718152479"/>
          <c:y val="3.952797638103368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'confidence test'!$L$29</c:f>
              <c:strCache>
                <c:ptCount val="1"/>
                <c:pt idx="0">
                  <c:v>No</c:v>
                </c:pt>
              </c:strCache>
            </c:strRef>
          </c:tx>
          <c:spPr>
            <a:solidFill>
              <a:schemeClr val="accent1"/>
            </a:solidFill>
            <a:ln>
              <a:noFill/>
            </a:ln>
            <a:effectLst/>
          </c:spPr>
          <c:invertIfNegative val="0"/>
          <c:cat>
            <c:strRef>
              <c:f>'confidence test'!$M$28:$O$28</c:f>
              <c:strCache>
                <c:ptCount val="3"/>
                <c:pt idx="0">
                  <c:v>Product Quality</c:v>
                </c:pt>
                <c:pt idx="1">
                  <c:v>Brand Trust</c:v>
                </c:pt>
                <c:pt idx="2">
                  <c:v>Brand Quality </c:v>
                </c:pt>
              </c:strCache>
            </c:strRef>
          </c:cat>
          <c:val>
            <c:numRef>
              <c:f>'confidence test'!$M$29:$O$29</c:f>
              <c:numCache>
                <c:formatCode>0</c:formatCode>
                <c:ptCount val="3"/>
                <c:pt idx="0">
                  <c:v>6.134615384615385</c:v>
                </c:pt>
                <c:pt idx="1">
                  <c:v>4.9615384615384617</c:v>
                </c:pt>
                <c:pt idx="2">
                  <c:v>5.1730769230769234</c:v>
                </c:pt>
              </c:numCache>
            </c:numRef>
          </c:val>
          <c:extLst>
            <c:ext xmlns:c16="http://schemas.microsoft.com/office/drawing/2014/chart" uri="{C3380CC4-5D6E-409C-BE32-E72D297353CC}">
              <c16:uniqueId val="{00000000-1207-48DB-A029-F83DCF37F0CE}"/>
            </c:ext>
          </c:extLst>
        </c:ser>
        <c:ser>
          <c:idx val="1"/>
          <c:order val="1"/>
          <c:tx>
            <c:strRef>
              <c:f>'confidence test'!$L$30</c:f>
              <c:strCache>
                <c:ptCount val="1"/>
                <c:pt idx="0">
                  <c:v>Yes</c:v>
                </c:pt>
              </c:strCache>
            </c:strRef>
          </c:tx>
          <c:spPr>
            <a:solidFill>
              <a:schemeClr val="accent3"/>
            </a:solidFill>
            <a:ln>
              <a:noFill/>
            </a:ln>
            <a:effectLst/>
          </c:spPr>
          <c:invertIfNegative val="0"/>
          <c:cat>
            <c:strRef>
              <c:f>'confidence test'!$M$28:$O$28</c:f>
              <c:strCache>
                <c:ptCount val="3"/>
                <c:pt idx="0">
                  <c:v>Product Quality</c:v>
                </c:pt>
                <c:pt idx="1">
                  <c:v>Brand Trust</c:v>
                </c:pt>
                <c:pt idx="2">
                  <c:v>Brand Quality </c:v>
                </c:pt>
              </c:strCache>
            </c:strRef>
          </c:cat>
          <c:val>
            <c:numRef>
              <c:f>'confidence test'!$M$30:$O$30</c:f>
              <c:numCache>
                <c:formatCode>0</c:formatCode>
                <c:ptCount val="3"/>
                <c:pt idx="0">
                  <c:v>5.2674418604651159</c:v>
                </c:pt>
                <c:pt idx="1">
                  <c:v>5.2267441860465116</c:v>
                </c:pt>
                <c:pt idx="2">
                  <c:v>5.2965116279069768</c:v>
                </c:pt>
              </c:numCache>
            </c:numRef>
          </c:val>
          <c:extLst>
            <c:ext xmlns:c16="http://schemas.microsoft.com/office/drawing/2014/chart" uri="{C3380CC4-5D6E-409C-BE32-E72D297353CC}">
              <c16:uniqueId val="{00000001-1207-48DB-A029-F83DCF37F0CE}"/>
            </c:ext>
          </c:extLst>
        </c:ser>
        <c:dLbls>
          <c:showLegendKey val="0"/>
          <c:showVal val="0"/>
          <c:showCatName val="0"/>
          <c:showSerName val="0"/>
          <c:showPercent val="0"/>
          <c:showBubbleSize val="0"/>
        </c:dLbls>
        <c:gapWidth val="219"/>
        <c:overlap val="-27"/>
        <c:axId val="962263215"/>
        <c:axId val="962259471"/>
      </c:barChart>
      <c:catAx>
        <c:axId val="962263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62259471"/>
        <c:crosses val="autoZero"/>
        <c:auto val="1"/>
        <c:lblAlgn val="ctr"/>
        <c:lblOffset val="100"/>
        <c:noMultiLvlLbl val="0"/>
      </c:catAx>
      <c:valAx>
        <c:axId val="962259471"/>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6226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Average</a:t>
            </a:r>
            <a:r>
              <a:rPr lang="en-US" baseline="0" dirty="0"/>
              <a:t> Review Score based on Income</a:t>
            </a:r>
            <a:endParaRPr lang="en-US" dirty="0"/>
          </a:p>
        </c:rich>
      </c:tx>
      <c:layout>
        <c:manualLayout>
          <c:xMode val="edge"/>
          <c:yMode val="edge"/>
          <c:x val="0.31043826264025959"/>
          <c:y val="6.7053912889866535E-2"/>
        </c:manualLayout>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5.406257113391294E-2"/>
          <c:y val="0.13009403979010878"/>
          <c:w val="0.91809180326038986"/>
          <c:h val="0.68816772709146978"/>
        </c:manualLayout>
      </c:layout>
      <c:barChart>
        <c:barDir val="col"/>
        <c:grouping val="clustered"/>
        <c:varyColors val="0"/>
        <c:ser>
          <c:idx val="0"/>
          <c:order val="0"/>
          <c:tx>
            <c:strRef>
              <c:f>'confidence test'!$L$36</c:f>
              <c:strCache>
                <c:ptCount val="1"/>
                <c:pt idx="0">
                  <c:v>Under $75,000</c:v>
                </c:pt>
              </c:strCache>
            </c:strRef>
          </c:tx>
          <c:spPr>
            <a:solidFill>
              <a:schemeClr val="accent1"/>
            </a:solidFill>
            <a:ln>
              <a:noFill/>
            </a:ln>
            <a:effectLst/>
          </c:spPr>
          <c:invertIfNegative val="0"/>
          <c:cat>
            <c:strRef>
              <c:f>'confidence test'!$M$35:$O$35</c:f>
              <c:strCache>
                <c:ptCount val="3"/>
                <c:pt idx="0">
                  <c:v>Product Quality</c:v>
                </c:pt>
                <c:pt idx="1">
                  <c:v>Brand Trust</c:v>
                </c:pt>
                <c:pt idx="2">
                  <c:v>Brand Quality </c:v>
                </c:pt>
              </c:strCache>
            </c:strRef>
          </c:cat>
          <c:val>
            <c:numRef>
              <c:f>'confidence test'!$M$36:$O$36</c:f>
              <c:numCache>
                <c:formatCode>0</c:formatCode>
                <c:ptCount val="3"/>
                <c:pt idx="0">
                  <c:v>6.7941176470588234</c:v>
                </c:pt>
                <c:pt idx="1">
                  <c:v>4.9705882352941178</c:v>
                </c:pt>
                <c:pt idx="2">
                  <c:v>5.2058823529411766</c:v>
                </c:pt>
              </c:numCache>
            </c:numRef>
          </c:val>
          <c:extLst>
            <c:ext xmlns:c16="http://schemas.microsoft.com/office/drawing/2014/chart" uri="{C3380CC4-5D6E-409C-BE32-E72D297353CC}">
              <c16:uniqueId val="{00000000-A9B3-483D-8C63-E234C8C9A19C}"/>
            </c:ext>
          </c:extLst>
        </c:ser>
        <c:ser>
          <c:idx val="1"/>
          <c:order val="1"/>
          <c:tx>
            <c:strRef>
              <c:f>'confidence test'!$L$37</c:f>
              <c:strCache>
                <c:ptCount val="1"/>
                <c:pt idx="0">
                  <c:v>Over $75,000</c:v>
                </c:pt>
              </c:strCache>
            </c:strRef>
          </c:tx>
          <c:spPr>
            <a:solidFill>
              <a:schemeClr val="accent3"/>
            </a:solidFill>
            <a:ln>
              <a:noFill/>
            </a:ln>
            <a:effectLst/>
          </c:spPr>
          <c:invertIfNegative val="0"/>
          <c:cat>
            <c:strRef>
              <c:f>'confidence test'!$M$35:$O$35</c:f>
              <c:strCache>
                <c:ptCount val="3"/>
                <c:pt idx="0">
                  <c:v>Product Quality</c:v>
                </c:pt>
                <c:pt idx="1">
                  <c:v>Brand Trust</c:v>
                </c:pt>
                <c:pt idx="2">
                  <c:v>Brand Quality </c:v>
                </c:pt>
              </c:strCache>
            </c:strRef>
          </c:cat>
          <c:val>
            <c:numRef>
              <c:f>'confidence test'!$M$37:$O$37</c:f>
              <c:numCache>
                <c:formatCode>0</c:formatCode>
                <c:ptCount val="3"/>
                <c:pt idx="0">
                  <c:v>5.2486187845303869</c:v>
                </c:pt>
                <c:pt idx="1">
                  <c:v>5.2127071823204423</c:v>
                </c:pt>
                <c:pt idx="2">
                  <c:v>5.2872928176795577</c:v>
                </c:pt>
              </c:numCache>
            </c:numRef>
          </c:val>
          <c:extLst>
            <c:ext xmlns:c16="http://schemas.microsoft.com/office/drawing/2014/chart" uri="{C3380CC4-5D6E-409C-BE32-E72D297353CC}">
              <c16:uniqueId val="{00000001-A9B3-483D-8C63-E234C8C9A19C}"/>
            </c:ext>
          </c:extLst>
        </c:ser>
        <c:dLbls>
          <c:showLegendKey val="0"/>
          <c:showVal val="0"/>
          <c:showCatName val="0"/>
          <c:showSerName val="0"/>
          <c:showPercent val="0"/>
          <c:showBubbleSize val="0"/>
        </c:dLbls>
        <c:gapWidth val="219"/>
        <c:overlap val="-27"/>
        <c:axId val="962258223"/>
        <c:axId val="962258639"/>
      </c:barChart>
      <c:catAx>
        <c:axId val="96225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62258639"/>
        <c:crosses val="autoZero"/>
        <c:auto val="1"/>
        <c:lblAlgn val="ctr"/>
        <c:lblOffset val="100"/>
        <c:noMultiLvlLbl val="0"/>
      </c:catAx>
      <c:valAx>
        <c:axId val="962258639"/>
        <c:scaling>
          <c:orientation val="minMax"/>
          <c:max val="7"/>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62258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1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'[sleep_cool_study.xlsx]Mattress Comparison'!$J$13:$L$13</cx:f>
        <cx:lvl ptCount="3">
          <cx:pt idx="0">Sleep Cool</cx:pt>
          <cx:pt idx="1">Casper</cx:pt>
          <cx:pt idx="2">Tempur</cx:pt>
        </cx:lvl>
      </cx:strDim>
      <cx:numDim type="val">
        <cx:f>'[sleep_cool_study.xlsx]Mattress Comparison'!$J$14:$L$14</cx:f>
        <cx:lvl ptCount="3" formatCode="General">
          <cx:pt idx="0">5.3945578231292517</cx:pt>
          <cx:pt idx="1">5.0068027210884356</cx:pt>
          <cx:pt idx="2">5.333333333333333</cx:pt>
        </cx:lvl>
      </cx:numDim>
    </cx:data>
    <cx:data id="1">
      <cx:strDim type="cat">
        <cx:f>'[sleep_cool_study.xlsx]Mattress Comparison'!$J$13:$L$13</cx:f>
        <cx:lvl ptCount="3">
          <cx:pt idx="0">Sleep Cool</cx:pt>
          <cx:pt idx="1">Casper</cx:pt>
          <cx:pt idx="2">Tempur</cx:pt>
        </cx:lvl>
      </cx:strDim>
      <cx:numDim type="val">
        <cx:f>'[sleep_cool_study.xlsx]Mattress Comparison'!$J$15:$L$15</cx:f>
        <cx:lvl ptCount="3" formatCode="General">
          <cx:pt idx="0">4.7006802721088432</cx:pt>
          <cx:pt idx="1">4.27891156462585</cx:pt>
          <cx:pt idx="2">4.2721088435374153</cx:pt>
        </cx:lvl>
      </cx:numDim>
    </cx:data>
    <cx:data id="2">
      <cx:strDim type="cat">
        <cx:f>'[sleep_cool_study.xlsx]Mattress Comparison'!$J$13:$L$13</cx:f>
        <cx:lvl ptCount="3">
          <cx:pt idx="0">Sleep Cool</cx:pt>
          <cx:pt idx="1">Casper</cx:pt>
          <cx:pt idx="2">Tempur</cx:pt>
        </cx:lvl>
      </cx:strDim>
      <cx:numDim type="val">
        <cx:f>'[sleep_cool_study.xlsx]Mattress Comparison'!$J$16:$L$16</cx:f>
        <cx:lvl ptCount="3" formatCode="General">
          <cx:pt idx="0">2.0408163265306123</cx:pt>
          <cx:pt idx="1">3.2517006802721089</cx:pt>
          <cx:pt idx="2">3.3333333333333335</cx:pt>
        </cx:lvl>
      </cx:numDim>
    </cx:data>
  </cx:chartData>
  <cx:chart>
    <cx:plotArea>
      <cx:plotAreaRegion>
        <cx:series layoutId="boxWhisker" uniqueId="{C91A23E2-8416-4886-94EB-985571CB8423}">
          <cx:tx>
            <cx:txData>
              <cx:f>'[sleep_cool_study.xlsx]Mattress Comparison'!$I$14</cx:f>
              <cx:v>Comfortable</cx:v>
            </cx:txData>
          </cx:tx>
          <cx:dataId val="0"/>
          <cx:layoutPr>
            <cx:visibility meanLine="0" meanMarker="1" nonoutliers="0" outliers="1"/>
            <cx:statistics quartileMethod="exclusive"/>
          </cx:layoutPr>
        </cx:series>
        <cx:series layoutId="boxWhisker" uniqueId="{E609FF82-44CD-4D39-A0D2-6C8061C98770}">
          <cx:tx>
            <cx:txData>
              <cx:f>'[sleep_cool_study.xlsx]Mattress Comparison'!$I$15</cx:f>
              <cx:v>Support</cx:v>
            </cx:txData>
          </cx:tx>
          <cx:dataId val="1"/>
          <cx:layoutPr>
            <cx:visibility meanLine="0" meanMarker="1" nonoutliers="0" outliers="1"/>
            <cx:statistics quartileMethod="exclusive"/>
          </cx:layoutPr>
        </cx:series>
        <cx:series layoutId="boxWhisker" uniqueId="{40DD3071-C647-4346-AAFC-A97A0AB1A5F5}">
          <cx:tx>
            <cx:txData>
              <cx:f>'[sleep_cool_study.xlsx]Mattress Comparison'!$I$16</cx:f>
              <cx:v>Hot</cx:v>
            </cx:txData>
          </cx:tx>
          <cx:dataId val="2"/>
          <cx:layoutPr>
            <cx:visibility meanLine="0" meanMarker="1" nonoutliers="0" outliers="1"/>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a:latin typeface="Gadugi" panose="020B0502040204020203" pitchFamily="34" charset="0"/>
                <a:ea typeface="Gadugi" panose="020B0502040204020203" pitchFamily="34" charset="0"/>
                <a:cs typeface="Gadugi" panose="020B0502040204020203" pitchFamily="34" charset="0"/>
              </a:defRPr>
            </a:pPr>
            <a:endParaRPr lang="en-US" sz="900" b="0" i="0" u="none" strike="noStrike" baseline="0">
              <a:solidFill>
                <a:prstClr val="black">
                  <a:lumMod val="65000"/>
                  <a:lumOff val="35000"/>
                </a:prstClr>
              </a:solidFill>
              <a:latin typeface="Gadugi" panose="020B0502040204020203" pitchFamily="34" charset="0"/>
              <a:ea typeface="Gadugi" panose="020B0502040204020203" pitchFamily="34" charset="0"/>
            </a:endParaRPr>
          </a:p>
        </cx:txPr>
      </cx:axis>
      <cx:axis id="1">
        <cx:valScaling/>
        <cx:majorGridlines/>
        <cx:tickLabels/>
      </cx:axis>
    </cx:plotArea>
    <cx:legend pos="b" align="ctr" overlay="0">
      <cx:txPr>
        <a:bodyPr spcFirstLastPara="1" vertOverflow="ellipsis" horzOverflow="overflow" wrap="square" lIns="0" tIns="0" rIns="0" bIns="0" anchor="ctr" anchorCtr="1"/>
        <a:lstStyle/>
        <a:p>
          <a:pPr algn="ctr" rtl="0">
            <a:defRPr sz="1100">
              <a:latin typeface="Gadugi" panose="020B0502040204020203" pitchFamily="34" charset="0"/>
              <a:ea typeface="Gadugi" panose="020B0502040204020203" pitchFamily="34" charset="0"/>
              <a:cs typeface="Gadugi" panose="020B0502040204020203" pitchFamily="34" charset="0"/>
            </a:defRPr>
          </a:pPr>
          <a:endParaRPr lang="en-US" sz="1100" b="0" i="0" u="none" strike="noStrike" baseline="0">
            <a:solidFill>
              <a:sysClr val="windowText" lastClr="000000">
                <a:lumMod val="65000"/>
                <a:lumOff val="35000"/>
              </a:sysClr>
            </a:solidFill>
            <a:latin typeface="Gadugi" panose="020B0502040204020203" pitchFamily="34" charset="0"/>
            <a:ea typeface="Gadugi" panose="020B0502040204020203" pitchFamily="34" charset="0"/>
            <a:cs typeface="Times New Roman" panose="02020603050405020304" pitchFamily="18" charset="0"/>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'Purchase Factors'!$A$7:$A$19</cx:f>
        <cx:lvl ptCount="13">
          <cx:pt idx="0">Price</cx:pt>
          <cx:pt idx="1">Comfort</cx:pt>
          <cx:pt idx="2">Quality</cx:pt>
          <cx:pt idx="3">Durability</cx:pt>
          <cx:pt idx="4">Pressure relief</cx:pt>
          <cx:pt idx="5">Support</cx:pt>
          <cx:pt idx="6">Mattress type [e.g., innerspring, memory foam]</cx:pt>
          <cx:pt idx="7">Brand reputation</cx:pt>
          <cx:pt idx="8">Warranty</cx:pt>
          <cx:pt idx="9">Materials</cx:pt>
          <cx:pt idx="10">Temperature regulation [cooling]</cx:pt>
          <cx:pt idx="11">Online reviews</cx:pt>
          <cx:pt idx="12">Hypoallergenic</cx:pt>
        </cx:lvl>
      </cx:strDim>
      <cx:numDim type="val">
        <cx:f>'Purchase Factors'!$B$7:$B$19</cx:f>
        <cx:lvl ptCount="13" formatCode="0.0%">
          <cx:pt idx="0">0.71794871794871795</cx:pt>
          <cx:pt idx="1">0.61904761904761907</cx:pt>
          <cx:pt idx="2">0.59584859584859584</cx:pt>
          <cx:pt idx="3">0.55555555555555558</cx:pt>
          <cx:pt idx="4">0.45665445665445664</cx:pt>
          <cx:pt idx="5">0.40293040293040294</cx:pt>
          <cx:pt idx="6">0.3321123321123321</cx:pt>
          <cx:pt idx="7">0.29914529914529914</cx:pt>
          <cx:pt idx="8">0.28205128205128205</cx:pt>
          <cx:pt idx="9">0.22832722832722832</cx:pt>
          <cx:pt idx="10">0.22466422466422467</cx:pt>
          <cx:pt idx="11">0.21245421245421245</cx:pt>
          <cx:pt idx="12">0.13553113553113552</cx:pt>
        </cx:lvl>
      </cx:numDim>
    </cx:data>
  </cx:chartData>
  <cx:chart>
    <cx:plotArea>
      <cx:plotAreaRegion>
        <cx:series layoutId="funnel" uniqueId="{718F9A4D-915C-4B83-80EE-C1DF0BA7A509}">
          <cx:dataPt idx="1">
            <cx:spPr>
              <a:solidFill>
                <a:srgbClr val="C00000"/>
              </a:solidFill>
            </cx:spPr>
          </cx:dataPt>
          <cx:dataPt idx="2">
            <cx:spPr>
              <a:solidFill>
                <a:srgbClr val="FFC000"/>
              </a:solidFill>
            </cx:spPr>
          </cx:dataPt>
          <cx:dataLabels>
            <cx:txPr>
              <a:bodyPr vertOverflow="overflow" horzOverflow="overflow" wrap="square" lIns="0" tIns="0" rIns="0" bIns="0"/>
              <a:lstStyle/>
              <a:p>
                <a:pPr algn="ctr" rtl="0">
                  <a:defRPr sz="900" b="0" i="0">
                    <a:solidFill>
                      <a:srgbClr val="595959"/>
                    </a:solidFill>
                    <a:latin typeface="Gadugi" panose="020B0502040204020203" pitchFamily="34" charset="0"/>
                    <a:ea typeface="Gadugi" panose="020B0502040204020203" pitchFamily="34" charset="0"/>
                    <a:cs typeface="Gadugi" panose="020B0502040204020203" pitchFamily="34" charset="0"/>
                  </a:defRPr>
                </a:pPr>
                <a:endParaRPr lang="en-US">
                  <a:latin typeface="Gadugi" panose="020B0502040204020203" pitchFamily="34" charset="0"/>
                  <a:ea typeface="Gadugi" panose="020B0502040204020203" pitchFamily="34" charset="0"/>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000">
                <a:latin typeface="Gadugi" panose="020B0502040204020203" pitchFamily="34" charset="0"/>
                <a:ea typeface="Gadugi" panose="020B0502040204020203" pitchFamily="34" charset="0"/>
                <a:cs typeface="Gadugi" panose="020B0502040204020203" pitchFamily="34" charset="0"/>
              </a:defRPr>
            </a:pPr>
            <a:endParaRPr lang="en-US" sz="1000" b="0" i="0" u="none" strike="noStrike" baseline="0">
              <a:solidFill>
                <a:prstClr val="black">
                  <a:lumMod val="65000"/>
                  <a:lumOff val="35000"/>
                </a:prstClr>
              </a:solidFill>
              <a:latin typeface="Gadugi" panose="020B0502040204020203" pitchFamily="34" charset="0"/>
              <a:ea typeface="Gadugi" panose="020B0502040204020203" pitchFamily="34" charset="0"/>
              <a:cs typeface="Times New Roman" panose="02020603050405020304" pitchFamily="18" charset="0"/>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0.32338</cdr:x>
      <cdr:y>0.05912</cdr:y>
    </cdr:from>
    <cdr:to>
      <cdr:x>0.85589</cdr:x>
      <cdr:y>0.23109</cdr:y>
    </cdr:to>
    <cdr:sp macro="" textlink="">
      <cdr:nvSpPr>
        <cdr:cNvPr id="2" name="Rectangle 1">
          <a:extLst xmlns:a="http://schemas.openxmlformats.org/drawingml/2006/main">
            <a:ext uri="{FF2B5EF4-FFF2-40B4-BE49-F238E27FC236}">
              <a16:creationId xmlns:a16="http://schemas.microsoft.com/office/drawing/2014/main" id="{593C932A-E446-4E8D-8334-29379137C0C1}"/>
            </a:ext>
          </a:extLst>
        </cdr:cNvPr>
        <cdr:cNvSpPr/>
      </cdr:nvSpPr>
      <cdr:spPr>
        <a:xfrm xmlns:a="http://schemas.openxmlformats.org/drawingml/2006/main">
          <a:off x="1510020" y="158719"/>
          <a:ext cx="2486502" cy="461665"/>
        </a:xfrm>
        <a:prstGeom xmlns:a="http://schemas.openxmlformats.org/drawingml/2006/main" prst="rect">
          <a:avLst/>
        </a:prstGeom>
        <a:noFill xmlns:a="http://schemas.openxmlformats.org/drawingml/2006/main"/>
      </cdr:spPr>
      <cdr:txBody>
        <a:bodyPr xmlns:a="http://schemas.openxmlformats.org/drawingml/2006/main" wrap="square" lIns="91440" tIns="45720" rIns="91440" bIns="4572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2400" b="1" cap="none" spc="0" dirty="0">
              <a:ln w="0"/>
              <a:solidFill>
                <a:schemeClr val="accent1"/>
              </a:solidFill>
              <a:effectLst>
                <a:outerShdw blurRad="38100" dist="25400" dir="5400000" algn="ctr" rotWithShape="0">
                  <a:srgbClr val="6E747A">
                    <a:alpha val="43000"/>
                  </a:srgbClr>
                </a:outerShdw>
              </a:effectLst>
            </a:rPr>
            <a:t>Better Sleep</a:t>
          </a:r>
          <a:endParaRPr lang="en-US" sz="2400" b="1" cap="none" spc="0" dirty="0">
            <a:ln w="22225">
              <a:solidFill>
                <a:schemeClr val="accent2"/>
              </a:solidFill>
              <a:prstDash val="solid"/>
            </a:ln>
            <a:solidFill>
              <a:schemeClr val="accent2">
                <a:lumMod val="40000"/>
                <a:lumOff val="60000"/>
              </a:schemeClr>
            </a:solidFill>
            <a:effectLst/>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0.4943</cdr:x>
      <cdr:y>0.43396</cdr:y>
    </cdr:from>
    <cdr:to>
      <cdr:x>0.60646</cdr:x>
      <cdr:y>0.53302</cdr:y>
    </cdr:to>
    <cdr:sp macro="" textlink="">
      <cdr:nvSpPr>
        <cdr:cNvPr id="2" name="TextBox 1">
          <a:extLst xmlns:a="http://schemas.openxmlformats.org/drawingml/2006/main">
            <a:ext uri="{FF2B5EF4-FFF2-40B4-BE49-F238E27FC236}">
              <a16:creationId xmlns:a16="http://schemas.microsoft.com/office/drawing/2014/main" id="{317A0269-3CB9-4C98-BDBE-D769273BE4CC}"/>
            </a:ext>
          </a:extLst>
        </cdr:cNvPr>
        <cdr:cNvSpPr txBox="1"/>
      </cdr:nvSpPr>
      <cdr:spPr>
        <a:xfrm xmlns:a="http://schemas.openxmlformats.org/drawingml/2006/main">
          <a:off x="1981200" y="1051560"/>
          <a:ext cx="449580" cy="24003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latin typeface="Gadugi" panose="020B0502040204020203" pitchFamily="34" charset="0"/>
              <a:ea typeface="Gadugi" panose="020B0502040204020203" pitchFamily="34" charset="0"/>
            </a:rPr>
            <a:t>+0.4</a:t>
          </a:r>
        </a:p>
      </cdr:txBody>
    </cdr:sp>
  </cdr:relSizeAnchor>
  <cdr:relSizeAnchor xmlns:cdr="http://schemas.openxmlformats.org/drawingml/2006/chartDrawing">
    <cdr:from>
      <cdr:x>0.69423</cdr:x>
      <cdr:y>0.25052</cdr:y>
    </cdr:from>
    <cdr:to>
      <cdr:x>0.8064</cdr:x>
      <cdr:y>0.34958</cdr:y>
    </cdr:to>
    <cdr:sp macro="" textlink="">
      <cdr:nvSpPr>
        <cdr:cNvPr id="3" name="TextBox 1">
          <a:extLst xmlns:a="http://schemas.openxmlformats.org/drawingml/2006/main">
            <a:ext uri="{FF2B5EF4-FFF2-40B4-BE49-F238E27FC236}">
              <a16:creationId xmlns:a16="http://schemas.microsoft.com/office/drawing/2014/main" id="{D404C2A0-5B49-49BC-BACE-350A2C87607F}"/>
            </a:ext>
          </a:extLst>
        </cdr:cNvPr>
        <cdr:cNvSpPr txBox="1"/>
      </cdr:nvSpPr>
      <cdr:spPr>
        <a:xfrm xmlns:a="http://schemas.openxmlformats.org/drawingml/2006/main">
          <a:off x="2782570" y="607060"/>
          <a:ext cx="449580" cy="24003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Gadugi" panose="020B0502040204020203" pitchFamily="34" charset="0"/>
              <a:ea typeface="Gadugi" panose="020B0502040204020203" pitchFamily="34" charset="0"/>
            </a:rPr>
            <a:t>+0.7</a:t>
          </a:r>
        </a:p>
      </cdr:txBody>
    </cdr:sp>
  </cdr:relSizeAnchor>
</c:userShapes>
</file>

<file path=ppt/drawings/drawing3.xml><?xml version="1.0" encoding="utf-8"?>
<c:userShapes xmlns:c="http://schemas.openxmlformats.org/drawingml/2006/chart">
  <cdr:relSizeAnchor xmlns:cdr="http://schemas.openxmlformats.org/drawingml/2006/chartDrawing">
    <cdr:from>
      <cdr:x>0.17128</cdr:x>
      <cdr:y>1</cdr:y>
    </cdr:from>
    <cdr:to>
      <cdr:x>1</cdr:x>
      <cdr:y>1</cdr:y>
    </cdr:to>
    <cdr:cxnSp macro="">
      <cdr:nvCxnSpPr>
        <cdr:cNvPr id="2" name="Straight Connector 1">
          <a:extLst xmlns:a="http://schemas.openxmlformats.org/drawingml/2006/main">
            <a:ext uri="{FF2B5EF4-FFF2-40B4-BE49-F238E27FC236}">
              <a16:creationId xmlns:a16="http://schemas.microsoft.com/office/drawing/2014/main" id="{F835FFC4-CAC2-4824-90CB-4FEDC3ADEFDB}"/>
            </a:ext>
          </a:extLst>
        </cdr:cNvPr>
        <cdr:cNvCxnSpPr/>
      </cdr:nvCxnSpPr>
      <cdr:spPr>
        <a:xfrm xmlns:a="http://schemas.openxmlformats.org/drawingml/2006/main">
          <a:off x="1010186" y="4590432"/>
          <a:ext cx="4186677" cy="0"/>
        </a:xfrm>
        <a:prstGeom xmlns:a="http://schemas.openxmlformats.org/drawingml/2006/main" prst="line">
          <a:avLst/>
        </a:prstGeom>
        <a:ln xmlns:a="http://schemas.openxmlformats.org/drawingml/2006/main" w="9525" cap="flat" cmpd="sng" algn="ctr">
          <a:solidFill>
            <a:srgbClr val="FFFF00"/>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6EA92-0287-4ADB-90C5-8BA7E6C34B3B}"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1443E-DC53-4F41-B42F-E25AD07A8CBD}" type="slidenum">
              <a:rPr lang="en-US" smtClean="0"/>
              <a:t>‹#›</a:t>
            </a:fld>
            <a:endParaRPr lang="en-US"/>
          </a:p>
        </p:txBody>
      </p:sp>
    </p:spTree>
    <p:extLst>
      <p:ext uri="{BB962C8B-B14F-4D97-AF65-F5344CB8AC3E}">
        <p14:creationId xmlns:p14="http://schemas.microsoft.com/office/powerpoint/2010/main" val="3050544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D9E53CB-F920-4C4D-818A-949A23FF63C5}" type="datetimeFigureOut">
              <a:rPr lang="en-US" smtClean="0"/>
              <a:t>8/31/2021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4C41348-1783-4C30-A1C6-4E80C28E27C6}" type="slidenum">
              <a:rPr lang="en-US" smtClean="0"/>
              <a:t>‹#›</a:t>
            </a:fld>
            <a:endParaRPr lang="en-US"/>
          </a:p>
        </p:txBody>
      </p:sp>
    </p:spTree>
    <p:extLst>
      <p:ext uri="{BB962C8B-B14F-4D97-AF65-F5344CB8AC3E}">
        <p14:creationId xmlns:p14="http://schemas.microsoft.com/office/powerpoint/2010/main" val="169169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E53CB-F920-4C4D-818A-949A23FF63C5}"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41348-1783-4C30-A1C6-4E80C28E27C6}" type="slidenum">
              <a:rPr lang="en-US" smtClean="0"/>
              <a:t>‹#›</a:t>
            </a:fld>
            <a:endParaRPr lang="en-US"/>
          </a:p>
        </p:txBody>
      </p:sp>
    </p:spTree>
    <p:extLst>
      <p:ext uri="{BB962C8B-B14F-4D97-AF65-F5344CB8AC3E}">
        <p14:creationId xmlns:p14="http://schemas.microsoft.com/office/powerpoint/2010/main" val="406909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D9E53CB-F920-4C4D-818A-949A23FF63C5}" type="datetimeFigureOut">
              <a:rPr lang="en-US" smtClean="0"/>
              <a:t>8/31/2021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4C41348-1783-4C30-A1C6-4E80C28E27C6}" type="slidenum">
              <a:rPr lang="en-US" smtClean="0"/>
              <a:t>‹#›</a:t>
            </a:fld>
            <a:endParaRPr lang="en-US"/>
          </a:p>
        </p:txBody>
      </p:sp>
    </p:spTree>
    <p:extLst>
      <p:ext uri="{BB962C8B-B14F-4D97-AF65-F5344CB8AC3E}">
        <p14:creationId xmlns:p14="http://schemas.microsoft.com/office/powerpoint/2010/main" val="205927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E53CB-F920-4C4D-818A-949A23FF63C5}"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94C41348-1783-4C30-A1C6-4E80C28E27C6}" type="slidenum">
              <a:rPr lang="en-US" smtClean="0"/>
              <a:t>‹#›</a:t>
            </a:fld>
            <a:endParaRPr lang="en-US"/>
          </a:p>
        </p:txBody>
      </p:sp>
    </p:spTree>
    <p:extLst>
      <p:ext uri="{BB962C8B-B14F-4D97-AF65-F5344CB8AC3E}">
        <p14:creationId xmlns:p14="http://schemas.microsoft.com/office/powerpoint/2010/main" val="411662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D9E53CB-F920-4C4D-818A-949A23FF63C5}" type="datetimeFigureOut">
              <a:rPr lang="en-US" smtClean="0"/>
              <a:t>8/31/2021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4C41348-1783-4C30-A1C6-4E80C28E27C6}" type="slidenum">
              <a:rPr lang="en-US" smtClean="0"/>
              <a:t>‹#›</a:t>
            </a:fld>
            <a:endParaRPr lang="en-US"/>
          </a:p>
        </p:txBody>
      </p:sp>
    </p:spTree>
    <p:extLst>
      <p:ext uri="{BB962C8B-B14F-4D97-AF65-F5344CB8AC3E}">
        <p14:creationId xmlns:p14="http://schemas.microsoft.com/office/powerpoint/2010/main" val="217276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9E53CB-F920-4C4D-818A-949A23FF63C5}"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41348-1783-4C30-A1C6-4E80C28E27C6}" type="slidenum">
              <a:rPr lang="en-US" smtClean="0"/>
              <a:t>‹#›</a:t>
            </a:fld>
            <a:endParaRPr lang="en-US"/>
          </a:p>
        </p:txBody>
      </p:sp>
    </p:spTree>
    <p:extLst>
      <p:ext uri="{BB962C8B-B14F-4D97-AF65-F5344CB8AC3E}">
        <p14:creationId xmlns:p14="http://schemas.microsoft.com/office/powerpoint/2010/main" val="423554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9E53CB-F920-4C4D-818A-949A23FF63C5}"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41348-1783-4C30-A1C6-4E80C28E27C6}" type="slidenum">
              <a:rPr lang="en-US" smtClean="0"/>
              <a:t>‹#›</a:t>
            </a:fld>
            <a:endParaRPr lang="en-US"/>
          </a:p>
        </p:txBody>
      </p:sp>
    </p:spTree>
    <p:extLst>
      <p:ext uri="{BB962C8B-B14F-4D97-AF65-F5344CB8AC3E}">
        <p14:creationId xmlns:p14="http://schemas.microsoft.com/office/powerpoint/2010/main" val="113951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9E53CB-F920-4C4D-818A-949A23FF63C5}"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C41348-1783-4C30-A1C6-4E80C28E27C6}"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55573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E53CB-F920-4C4D-818A-949A23FF63C5}"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C41348-1783-4C30-A1C6-4E80C28E27C6}" type="slidenum">
              <a:rPr lang="en-US" smtClean="0"/>
              <a:t>‹#›</a:t>
            </a:fld>
            <a:endParaRPr lang="en-US"/>
          </a:p>
        </p:txBody>
      </p:sp>
    </p:spTree>
    <p:extLst>
      <p:ext uri="{BB962C8B-B14F-4D97-AF65-F5344CB8AC3E}">
        <p14:creationId xmlns:p14="http://schemas.microsoft.com/office/powerpoint/2010/main" val="359059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D9E53CB-F920-4C4D-818A-949A23FF63C5}" type="datetimeFigureOut">
              <a:rPr lang="en-US" smtClean="0"/>
              <a:t>8/31/2021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4C41348-1783-4C30-A1C6-4E80C28E27C6}" type="slidenum">
              <a:rPr lang="en-US" smtClean="0"/>
              <a:t>‹#›</a:t>
            </a:fld>
            <a:endParaRPr lang="en-US"/>
          </a:p>
        </p:txBody>
      </p:sp>
    </p:spTree>
    <p:extLst>
      <p:ext uri="{BB962C8B-B14F-4D97-AF65-F5344CB8AC3E}">
        <p14:creationId xmlns:p14="http://schemas.microsoft.com/office/powerpoint/2010/main" val="131012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9E53CB-F920-4C4D-818A-949A23FF63C5}"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C41348-1783-4C30-A1C6-4E80C28E27C6}" type="slidenum">
              <a:rPr lang="en-US" smtClean="0"/>
              <a:t>‹#›</a:t>
            </a:fld>
            <a:endParaRPr lang="en-US"/>
          </a:p>
        </p:txBody>
      </p:sp>
    </p:spTree>
    <p:extLst>
      <p:ext uri="{BB962C8B-B14F-4D97-AF65-F5344CB8AC3E}">
        <p14:creationId xmlns:p14="http://schemas.microsoft.com/office/powerpoint/2010/main" val="127988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D9E53CB-F920-4C4D-818A-949A23FF63C5}" type="datetimeFigureOut">
              <a:rPr lang="en-US" smtClean="0"/>
              <a:t>8/31/2021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4C41348-1783-4C30-A1C6-4E80C28E27C6}"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7432220"/>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5.sv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7.png"/><Relationship Id="rId12" Type="http://schemas.openxmlformats.org/officeDocument/2006/relationships/image" Target="../media/image12.svg"/><Relationship Id="rId2" Type="http://schemas.microsoft.com/office/2014/relationships/chartEx" Target="../charts/chartEx1.xml"/><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image" Target="../media/image11.png"/><Relationship Id="rId5" Type="http://schemas.openxmlformats.org/officeDocument/2006/relationships/chart" Target="../charts/chart4.xml"/><Relationship Id="rId10" Type="http://schemas.openxmlformats.org/officeDocument/2006/relationships/image" Target="../media/image10.svg"/><Relationship Id="rId4" Type="http://schemas.openxmlformats.org/officeDocument/2006/relationships/chart" Target="../charts/chart3.xml"/><Relationship Id="rId9" Type="http://schemas.openxmlformats.org/officeDocument/2006/relationships/image" Target="../media/image9.png"/><Relationship Id="rId1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microsoft.com/office/2014/relationships/chartEx" Target="../charts/chartEx2.xml"/><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93C2-1283-4970-888A-F65784607EEE}"/>
              </a:ext>
            </a:extLst>
          </p:cNvPr>
          <p:cNvPicPr>
            <a:picLocks noChangeAspect="1"/>
          </p:cNvPicPr>
          <p:nvPr/>
        </p:nvPicPr>
        <p:blipFill rotWithShape="1">
          <a:blip r:embed="rId2"/>
          <a:srcRect b="15414"/>
          <a:stretch/>
        </p:blipFill>
        <p:spPr>
          <a:xfrm>
            <a:off x="0" y="10"/>
            <a:ext cx="12191981" cy="6857990"/>
          </a:xfrm>
          <a:prstGeom prst="rect">
            <a:avLst/>
          </a:prstGeom>
        </p:spPr>
      </p:pic>
      <p:sp>
        <p:nvSpPr>
          <p:cNvPr id="2" name="Title 1">
            <a:extLst>
              <a:ext uri="{FF2B5EF4-FFF2-40B4-BE49-F238E27FC236}">
                <a16:creationId xmlns:a16="http://schemas.microsoft.com/office/drawing/2014/main" id="{FF97572B-18F7-4DF8-801B-FEAB7EC44037}"/>
              </a:ext>
            </a:extLst>
          </p:cNvPr>
          <p:cNvSpPr>
            <a:spLocks noGrp="1"/>
          </p:cNvSpPr>
          <p:nvPr>
            <p:ph type="ctrTitle"/>
          </p:nvPr>
        </p:nvSpPr>
        <p:spPr>
          <a:xfrm>
            <a:off x="123092" y="3987312"/>
            <a:ext cx="10045212" cy="1549375"/>
          </a:xfrm>
        </p:spPr>
        <p:txBody>
          <a:bodyPr>
            <a:normAutofit/>
          </a:bodyPr>
          <a:lstStyle/>
          <a:p>
            <a:pPr algn="l"/>
            <a:r>
              <a:rPr lang="en-US" sz="4400" b="1" dirty="0">
                <a:solidFill>
                  <a:schemeClr val="accent1">
                    <a:lumMod val="75000"/>
                  </a:schemeClr>
                </a:solidFill>
                <a:latin typeface="Gadugi" panose="020B0502040204020203" pitchFamily="34" charset="0"/>
                <a:ea typeface="Gadugi" panose="020B0502040204020203" pitchFamily="34" charset="0"/>
              </a:rPr>
              <a:t>Sleep Cool Acquisition Analysis</a:t>
            </a:r>
          </a:p>
        </p:txBody>
      </p:sp>
      <p:sp>
        <p:nvSpPr>
          <p:cNvPr id="3" name="Subtitle 2">
            <a:extLst>
              <a:ext uri="{FF2B5EF4-FFF2-40B4-BE49-F238E27FC236}">
                <a16:creationId xmlns:a16="http://schemas.microsoft.com/office/drawing/2014/main" id="{C12F45EF-3F50-4BFD-93E9-0EA276C8B3E2}"/>
              </a:ext>
            </a:extLst>
          </p:cNvPr>
          <p:cNvSpPr>
            <a:spLocks noGrp="1"/>
          </p:cNvSpPr>
          <p:nvPr>
            <p:ph type="subTitle" idx="1"/>
          </p:nvPr>
        </p:nvSpPr>
        <p:spPr>
          <a:xfrm>
            <a:off x="224204" y="5536687"/>
            <a:ext cx="9473103" cy="479701"/>
          </a:xfrm>
        </p:spPr>
        <p:txBody>
          <a:bodyPr vert="horz" lIns="91440" tIns="45720" rIns="91440" bIns="45720" rtlCol="0">
            <a:normAutofit fontScale="85000" lnSpcReduction="10000"/>
          </a:bodyPr>
          <a:lstStyle/>
          <a:p>
            <a:pPr algn="l">
              <a:spcBef>
                <a:spcPct val="0"/>
              </a:spcBef>
              <a:spcAft>
                <a:spcPts val="600"/>
              </a:spcAft>
            </a:pPr>
            <a:r>
              <a:rPr lang="en-US" sz="1700" b="1" dirty="0">
                <a:solidFill>
                  <a:schemeClr val="accent1">
                    <a:lumMod val="75000"/>
                  </a:schemeClr>
                </a:solidFill>
                <a:latin typeface="Gadugi" panose="020B0502040204020203" pitchFamily="34" charset="0"/>
                <a:ea typeface="Gadugi" panose="020B0502040204020203" pitchFamily="34" charset="0"/>
                <a:cs typeface="+mj-cs"/>
              </a:rPr>
              <a:t>Yuying Chen, Nikhil Cherukuri, Felix Cruz-Montanez, Jessie Lam, Ting-Chun Lin, Colin Petitt</a:t>
            </a:r>
          </a:p>
        </p:txBody>
      </p:sp>
    </p:spTree>
    <p:extLst>
      <p:ext uri="{BB962C8B-B14F-4D97-AF65-F5344CB8AC3E}">
        <p14:creationId xmlns:p14="http://schemas.microsoft.com/office/powerpoint/2010/main" val="987288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607E-1BC6-4CDC-9DC4-BCCBA0B6141A}"/>
              </a:ext>
            </a:extLst>
          </p:cNvPr>
          <p:cNvSpPr>
            <a:spLocks noGrp="1"/>
          </p:cNvSpPr>
          <p:nvPr>
            <p:ph type="title"/>
          </p:nvPr>
        </p:nvSpPr>
        <p:spPr>
          <a:xfrm>
            <a:off x="426718" y="656084"/>
            <a:ext cx="11277600" cy="1141732"/>
          </a:xfrm>
        </p:spPr>
        <p:txBody>
          <a:bodyPr anchor="ctr">
            <a:normAutofit/>
          </a:bodyPr>
          <a:lstStyle/>
          <a:p>
            <a:r>
              <a:rPr lang="en-US" dirty="0">
                <a:solidFill>
                  <a:srgbClr val="FFFFFF"/>
                </a:solidFill>
                <a:latin typeface="Candara" panose="020E0502030303020204" pitchFamily="34" charset="0"/>
              </a:rPr>
              <a:t>Online purchasing factors</a:t>
            </a:r>
          </a:p>
        </p:txBody>
      </p:sp>
      <p:sp>
        <p:nvSpPr>
          <p:cNvPr id="11" name="TextBox 10">
            <a:extLst>
              <a:ext uri="{FF2B5EF4-FFF2-40B4-BE49-F238E27FC236}">
                <a16:creationId xmlns:a16="http://schemas.microsoft.com/office/drawing/2014/main" id="{6BF6406B-4CCA-4837-A011-B5F22335E919}"/>
              </a:ext>
            </a:extLst>
          </p:cNvPr>
          <p:cNvSpPr txBox="1"/>
          <p:nvPr/>
        </p:nvSpPr>
        <p:spPr>
          <a:xfrm>
            <a:off x="736074" y="3081582"/>
            <a:ext cx="6096000"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Correlation between Purchase Online and Online Quality</a:t>
            </a:r>
          </a:p>
        </p:txBody>
      </p:sp>
      <p:pic>
        <p:nvPicPr>
          <p:cNvPr id="13" name="Picture 12">
            <a:extLst>
              <a:ext uri="{FF2B5EF4-FFF2-40B4-BE49-F238E27FC236}">
                <a16:creationId xmlns:a16="http://schemas.microsoft.com/office/drawing/2014/main" id="{54798BB3-2BAD-4A9D-AE28-0B5FE945EBF9}"/>
              </a:ext>
            </a:extLst>
          </p:cNvPr>
          <p:cNvPicPr>
            <a:picLocks noChangeAspect="1"/>
          </p:cNvPicPr>
          <p:nvPr/>
        </p:nvPicPr>
        <p:blipFill>
          <a:blip r:embed="rId2"/>
          <a:stretch>
            <a:fillRect/>
          </a:stretch>
        </p:blipFill>
        <p:spPr>
          <a:xfrm>
            <a:off x="395642" y="3382463"/>
            <a:ext cx="5002515" cy="2819453"/>
          </a:xfrm>
          <a:prstGeom prst="rect">
            <a:avLst/>
          </a:prstGeom>
        </p:spPr>
      </p:pic>
      <p:sp>
        <p:nvSpPr>
          <p:cNvPr id="15" name="TextBox 14">
            <a:extLst>
              <a:ext uri="{FF2B5EF4-FFF2-40B4-BE49-F238E27FC236}">
                <a16:creationId xmlns:a16="http://schemas.microsoft.com/office/drawing/2014/main" id="{0F2FCF6B-99A3-4EA9-A294-6D80A1874C78}"/>
              </a:ext>
            </a:extLst>
          </p:cNvPr>
          <p:cNvSpPr txBox="1"/>
          <p:nvPr/>
        </p:nvSpPr>
        <p:spPr>
          <a:xfrm>
            <a:off x="7029901" y="3081581"/>
            <a:ext cx="6096000"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Online Purchase Preference between Age Groups</a:t>
            </a:r>
          </a:p>
        </p:txBody>
      </p:sp>
      <p:graphicFrame>
        <p:nvGraphicFramePr>
          <p:cNvPr id="18" name="Chart 17">
            <a:extLst>
              <a:ext uri="{FF2B5EF4-FFF2-40B4-BE49-F238E27FC236}">
                <a16:creationId xmlns:a16="http://schemas.microsoft.com/office/drawing/2014/main" id="{FBC8132D-D237-4C56-A5BC-C97265C5A9AB}"/>
              </a:ext>
            </a:extLst>
          </p:cNvPr>
          <p:cNvGraphicFramePr>
            <a:graphicFrameLocks/>
          </p:cNvGraphicFramePr>
          <p:nvPr>
            <p:extLst>
              <p:ext uri="{D42A27DB-BD31-4B8C-83A1-F6EECF244321}">
                <p14:modId xmlns:p14="http://schemas.microsoft.com/office/powerpoint/2010/main" val="1269126278"/>
              </p:ext>
            </p:extLst>
          </p:nvPr>
        </p:nvGraphicFramePr>
        <p:xfrm>
          <a:off x="6689159" y="3406844"/>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20" name="Graphic 19" descr="Idea outline">
            <a:extLst>
              <a:ext uri="{FF2B5EF4-FFF2-40B4-BE49-F238E27FC236}">
                <a16:creationId xmlns:a16="http://schemas.microsoft.com/office/drawing/2014/main" id="{CB93FBFF-D800-4F86-A2EE-366CF1CA6F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9938" y="1965081"/>
            <a:ext cx="914400" cy="914400"/>
          </a:xfrm>
          <a:prstGeom prst="rect">
            <a:avLst/>
          </a:prstGeom>
        </p:spPr>
      </p:pic>
      <p:sp>
        <p:nvSpPr>
          <p:cNvPr id="21" name="TextBox 20">
            <a:extLst>
              <a:ext uri="{FF2B5EF4-FFF2-40B4-BE49-F238E27FC236}">
                <a16:creationId xmlns:a16="http://schemas.microsoft.com/office/drawing/2014/main" id="{E6B67980-4B9F-4200-B77D-2A9626360538}"/>
              </a:ext>
            </a:extLst>
          </p:cNvPr>
          <p:cNvSpPr txBox="1"/>
          <p:nvPr/>
        </p:nvSpPr>
        <p:spPr>
          <a:xfrm>
            <a:off x="1615573" y="2147712"/>
            <a:ext cx="1002469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Customer are more willing to buy online mattresses if they have a positive view of its quality. </a:t>
            </a:r>
          </a:p>
          <a:p>
            <a:r>
              <a:rPr lang="en-US" dirty="0">
                <a:latin typeface="Times New Roman" panose="02020603050405020304" pitchFamily="18" charset="0"/>
                <a:cs typeface="Times New Roman" panose="02020603050405020304" pitchFamily="18" charset="0"/>
              </a:rPr>
              <a:t>Millennials display a higher interest in buying a mattress online, which is in favor of acquiring Sleep Cool.</a:t>
            </a:r>
          </a:p>
        </p:txBody>
      </p:sp>
      <p:sp>
        <p:nvSpPr>
          <p:cNvPr id="22" name="TextBox 21">
            <a:extLst>
              <a:ext uri="{FF2B5EF4-FFF2-40B4-BE49-F238E27FC236}">
                <a16:creationId xmlns:a16="http://schemas.microsoft.com/office/drawing/2014/main" id="{7436E545-172C-4EAD-B6D4-A54256FD3F7D}"/>
              </a:ext>
            </a:extLst>
          </p:cNvPr>
          <p:cNvSpPr txBox="1"/>
          <p:nvPr/>
        </p:nvSpPr>
        <p:spPr>
          <a:xfrm>
            <a:off x="736074" y="6339079"/>
            <a:ext cx="382746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Data Source: Mattress Industry Report</a:t>
            </a:r>
          </a:p>
        </p:txBody>
      </p:sp>
      <p:sp>
        <p:nvSpPr>
          <p:cNvPr id="23" name="TextBox 22">
            <a:extLst>
              <a:ext uri="{FF2B5EF4-FFF2-40B4-BE49-F238E27FC236}">
                <a16:creationId xmlns:a16="http://schemas.microsoft.com/office/drawing/2014/main" id="{FB745D78-76B4-4728-BBD5-3BEBC372773B}"/>
              </a:ext>
            </a:extLst>
          </p:cNvPr>
          <p:cNvSpPr txBox="1"/>
          <p:nvPr/>
        </p:nvSpPr>
        <p:spPr>
          <a:xfrm>
            <a:off x="2050639" y="3404097"/>
            <a:ext cx="285310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Correlation Score: 0.82</a:t>
            </a:r>
          </a:p>
        </p:txBody>
      </p:sp>
    </p:spTree>
    <p:extLst>
      <p:ext uri="{BB962C8B-B14F-4D97-AF65-F5344CB8AC3E}">
        <p14:creationId xmlns:p14="http://schemas.microsoft.com/office/powerpoint/2010/main" val="51912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607E-1BC6-4CDC-9DC4-BCCBA0B6141A}"/>
              </a:ext>
            </a:extLst>
          </p:cNvPr>
          <p:cNvSpPr>
            <a:spLocks noGrp="1"/>
          </p:cNvSpPr>
          <p:nvPr>
            <p:ph type="title"/>
          </p:nvPr>
        </p:nvSpPr>
        <p:spPr>
          <a:xfrm>
            <a:off x="418011" y="615458"/>
            <a:ext cx="11303726" cy="1169799"/>
          </a:xfrm>
        </p:spPr>
        <p:txBody>
          <a:bodyPr anchor="ctr">
            <a:normAutofit/>
          </a:bodyPr>
          <a:lstStyle/>
          <a:p>
            <a:r>
              <a:rPr lang="en-US" dirty="0">
                <a:solidFill>
                  <a:srgbClr val="FFFFFF"/>
                </a:solidFill>
                <a:latin typeface="Candara" panose="020E0502030303020204" pitchFamily="34" charset="0"/>
              </a:rPr>
              <a:t>Conclusion</a:t>
            </a:r>
          </a:p>
        </p:txBody>
      </p:sp>
      <p:sp>
        <p:nvSpPr>
          <p:cNvPr id="4" name="Content Placeholder 2">
            <a:extLst>
              <a:ext uri="{FF2B5EF4-FFF2-40B4-BE49-F238E27FC236}">
                <a16:creationId xmlns:a16="http://schemas.microsoft.com/office/drawing/2014/main" id="{1609955E-8D61-4D1C-BD00-C008DF6A22D4}"/>
              </a:ext>
            </a:extLst>
          </p:cNvPr>
          <p:cNvSpPr>
            <a:spLocks noGrp="1"/>
          </p:cNvSpPr>
          <p:nvPr>
            <p:ph idx="1"/>
          </p:nvPr>
        </p:nvSpPr>
        <p:spPr>
          <a:xfrm>
            <a:off x="418011" y="1793966"/>
            <a:ext cx="11303725" cy="4422116"/>
          </a:xfrm>
        </p:spPr>
        <p:txBody>
          <a:bodyPr>
            <a:normAutofit fontScale="77500" lnSpcReduction="20000"/>
          </a:bodyPr>
          <a:lstStyle/>
          <a:p>
            <a:pPr marL="0" indent="0">
              <a:lnSpc>
                <a:spcPct val="160000"/>
              </a:lnSpc>
              <a:buNone/>
            </a:pPr>
            <a:r>
              <a:rPr lang="en-US" sz="3200" dirty="0"/>
              <a:t>Best Rest should proceed with the acquisition of Sleep Cool based on several factors</a:t>
            </a:r>
          </a:p>
          <a:p>
            <a:endParaRPr lang="en-US" sz="3200" dirty="0"/>
          </a:p>
          <a:p>
            <a:pPr lvl="1"/>
            <a:r>
              <a:rPr lang="en-US" sz="3100" dirty="0"/>
              <a:t> Sleep Cool’s proprietary technology has been proven in testing</a:t>
            </a:r>
          </a:p>
          <a:p>
            <a:pPr lvl="2"/>
            <a:r>
              <a:rPr lang="en-US" sz="2800" dirty="0"/>
              <a:t>Average sleep/wake times are ahead of its competitors</a:t>
            </a:r>
          </a:p>
          <a:p>
            <a:pPr lvl="2"/>
            <a:r>
              <a:rPr lang="en-US" sz="2800" dirty="0"/>
              <a:t>Positive perception of comfort, temperature regulation and support </a:t>
            </a:r>
          </a:p>
          <a:p>
            <a:pPr marL="630000" lvl="2" indent="0">
              <a:buNone/>
            </a:pPr>
            <a:endParaRPr lang="en-US" sz="2800" dirty="0"/>
          </a:p>
          <a:p>
            <a:pPr lvl="1"/>
            <a:r>
              <a:rPr lang="en-US" sz="3100" dirty="0"/>
              <a:t>Best Rest’s reputation for providing quality products</a:t>
            </a:r>
          </a:p>
          <a:p>
            <a:pPr marL="457200" lvl="2" indent="0">
              <a:buNone/>
            </a:pPr>
            <a:endParaRPr lang="en-US" sz="2800" dirty="0"/>
          </a:p>
          <a:p>
            <a:pPr lvl="1"/>
            <a:r>
              <a:rPr lang="en-US" sz="3100" dirty="0"/>
              <a:t>22% of online mattress purchases by 18+ demographic meaning we expect continued increase in direct-to-consumer market</a:t>
            </a:r>
          </a:p>
        </p:txBody>
      </p:sp>
    </p:spTree>
    <p:extLst>
      <p:ext uri="{BB962C8B-B14F-4D97-AF65-F5344CB8AC3E}">
        <p14:creationId xmlns:p14="http://schemas.microsoft.com/office/powerpoint/2010/main" val="316556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607E-1BC6-4CDC-9DC4-BCCBA0B6141A}"/>
              </a:ext>
            </a:extLst>
          </p:cNvPr>
          <p:cNvSpPr>
            <a:spLocks noGrp="1"/>
          </p:cNvSpPr>
          <p:nvPr>
            <p:ph type="title"/>
          </p:nvPr>
        </p:nvSpPr>
        <p:spPr>
          <a:xfrm>
            <a:off x="444011" y="648873"/>
            <a:ext cx="9895951" cy="1141214"/>
          </a:xfrm>
        </p:spPr>
        <p:txBody>
          <a:bodyPr vert="horz" lIns="91440" tIns="45720" rIns="91440" bIns="45720" rtlCol="0" anchor="ctr">
            <a:normAutofit/>
          </a:bodyPr>
          <a:lstStyle/>
          <a:p>
            <a:r>
              <a:rPr lang="en-US" dirty="0">
                <a:solidFill>
                  <a:srgbClr val="FFFFFF"/>
                </a:solidFill>
                <a:latin typeface="Gadugi" panose="020B0502040204020203" pitchFamily="34" charset="0"/>
                <a:ea typeface="Gadugi" panose="020B0502040204020203" pitchFamily="34" charset="0"/>
                <a:cs typeface="Times New Roman" panose="02020603050405020304" pitchFamily="18" charset="0"/>
              </a:rPr>
              <a:t>Executive Summary</a:t>
            </a:r>
          </a:p>
        </p:txBody>
      </p:sp>
      <p:sp>
        <p:nvSpPr>
          <p:cNvPr id="4" name="Content Placeholder 2">
            <a:extLst>
              <a:ext uri="{FF2B5EF4-FFF2-40B4-BE49-F238E27FC236}">
                <a16:creationId xmlns:a16="http://schemas.microsoft.com/office/drawing/2014/main" id="{9C8329DF-CF21-41E8-A12F-595804BEBE7B}"/>
              </a:ext>
            </a:extLst>
          </p:cNvPr>
          <p:cNvSpPr>
            <a:spLocks noGrp="1"/>
          </p:cNvSpPr>
          <p:nvPr>
            <p:ph idx="1"/>
          </p:nvPr>
        </p:nvSpPr>
        <p:spPr>
          <a:xfrm>
            <a:off x="444011" y="1898469"/>
            <a:ext cx="11338686" cy="4310659"/>
          </a:xfrm>
        </p:spPr>
        <p:txBody>
          <a:bodyPr>
            <a:normAutofit/>
          </a:bodyPr>
          <a:lstStyle/>
          <a:p>
            <a:r>
              <a:rPr lang="en-US" sz="3200" dirty="0"/>
              <a:t>Recommend acquisition of Sleep Cool based on following factors</a:t>
            </a:r>
          </a:p>
          <a:p>
            <a:pPr marL="0" indent="0">
              <a:buNone/>
            </a:pPr>
            <a:endParaRPr lang="en-US" sz="3200" dirty="0"/>
          </a:p>
          <a:p>
            <a:pPr lvl="1"/>
            <a:r>
              <a:rPr lang="en-US" sz="2800" dirty="0"/>
              <a:t>Effectiveness of Sleep Cool technology</a:t>
            </a:r>
          </a:p>
          <a:p>
            <a:pPr marL="324000" lvl="1" indent="0">
              <a:buNone/>
            </a:pPr>
            <a:endParaRPr lang="en-US" sz="2800" dirty="0"/>
          </a:p>
          <a:p>
            <a:pPr lvl="1"/>
            <a:r>
              <a:rPr lang="en-US" sz="2800" dirty="0"/>
              <a:t>Continued growth in online mattresses market</a:t>
            </a:r>
          </a:p>
          <a:p>
            <a:pPr marL="324000" lvl="1" indent="0">
              <a:buNone/>
            </a:pPr>
            <a:endParaRPr lang="en-US" sz="2800" dirty="0"/>
          </a:p>
          <a:p>
            <a:pPr lvl="1"/>
            <a:r>
              <a:rPr lang="en-US" sz="2800" dirty="0"/>
              <a:t>Best Rest brand equity among customers and non-customer</a:t>
            </a:r>
          </a:p>
          <a:p>
            <a:pPr lvl="1"/>
            <a:endParaRPr lang="en-US" dirty="0"/>
          </a:p>
        </p:txBody>
      </p:sp>
    </p:spTree>
    <p:extLst>
      <p:ext uri="{BB962C8B-B14F-4D97-AF65-F5344CB8AC3E}">
        <p14:creationId xmlns:p14="http://schemas.microsoft.com/office/powerpoint/2010/main" val="126527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607E-1BC6-4CDC-9DC4-BCCBA0B6141A}"/>
              </a:ext>
            </a:extLst>
          </p:cNvPr>
          <p:cNvSpPr>
            <a:spLocks noGrp="1"/>
          </p:cNvSpPr>
          <p:nvPr>
            <p:ph type="title"/>
          </p:nvPr>
        </p:nvSpPr>
        <p:spPr>
          <a:xfrm>
            <a:off x="421674" y="650995"/>
            <a:ext cx="11317480" cy="1133318"/>
          </a:xfrm>
        </p:spPr>
        <p:txBody>
          <a:bodyPr anchor="ctr">
            <a:normAutofit/>
          </a:bodyPr>
          <a:lstStyle/>
          <a:p>
            <a:r>
              <a:rPr lang="en-US" dirty="0">
                <a:solidFill>
                  <a:srgbClr val="FFFFFF"/>
                </a:solidFill>
                <a:latin typeface="Gadugi" panose="020B0502040204020203" pitchFamily="34" charset="0"/>
                <a:ea typeface="Gadugi" panose="020B0502040204020203" pitchFamily="34" charset="0"/>
                <a:cs typeface="Times New Roman" panose="02020603050405020304" pitchFamily="18" charset="0"/>
              </a:rPr>
              <a:t>Sleep Cool demonstrates lower temperatures and better sleep</a:t>
            </a:r>
            <a:endParaRPr lang="en-US" dirty="0">
              <a:solidFill>
                <a:srgbClr val="FFFFFF"/>
              </a:solidFill>
              <a:latin typeface="Gadugi" panose="020B0502040204020203" pitchFamily="34" charset="0"/>
              <a:ea typeface="Gadugi" panose="020B0502040204020203" pitchFamily="34" charset="0"/>
            </a:endParaRPr>
          </a:p>
        </p:txBody>
      </p:sp>
      <p:graphicFrame>
        <p:nvGraphicFramePr>
          <p:cNvPr id="10" name="Chart 9">
            <a:extLst>
              <a:ext uri="{FF2B5EF4-FFF2-40B4-BE49-F238E27FC236}">
                <a16:creationId xmlns:a16="http://schemas.microsoft.com/office/drawing/2014/main" id="{94EE6410-00D5-4143-A603-99D0304E50F6}"/>
              </a:ext>
            </a:extLst>
          </p:cNvPr>
          <p:cNvGraphicFramePr>
            <a:graphicFrameLocks/>
          </p:cNvGraphicFramePr>
          <p:nvPr>
            <p:extLst>
              <p:ext uri="{D42A27DB-BD31-4B8C-83A1-F6EECF244321}">
                <p14:modId xmlns:p14="http://schemas.microsoft.com/office/powerpoint/2010/main" val="270770480"/>
              </p:ext>
            </p:extLst>
          </p:nvPr>
        </p:nvGraphicFramePr>
        <p:xfrm>
          <a:off x="6757201" y="2664398"/>
          <a:ext cx="4669422" cy="268464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AA3F0D8D-9887-41E7-8A11-566480F2CD93}"/>
              </a:ext>
            </a:extLst>
          </p:cNvPr>
          <p:cNvSpPr txBox="1"/>
          <p:nvPr/>
        </p:nvSpPr>
        <p:spPr>
          <a:xfrm>
            <a:off x="444886" y="5660646"/>
            <a:ext cx="11108939" cy="1107996"/>
          </a:xfrm>
          <a:prstGeom prst="rect">
            <a:avLst/>
          </a:prstGeom>
          <a:noFill/>
        </p:spPr>
        <p:txBody>
          <a:bodyPr wrap="square">
            <a:spAutoFit/>
          </a:bodyPr>
          <a:lstStyle/>
          <a:p>
            <a:r>
              <a:rPr lang="en-US" sz="1100" dirty="0">
                <a:latin typeface="Gadugi" panose="020B0502040204020203" pitchFamily="34" charset="0"/>
                <a:ea typeface="Gadugi" panose="020B0502040204020203" pitchFamily="34" charset="0"/>
                <a:cs typeface="Times New Roman" panose="02020603050405020304" pitchFamily="18" charset="0"/>
              </a:rPr>
              <a:t>Data source: Sleep Cool Study</a:t>
            </a:r>
          </a:p>
          <a:p>
            <a:pPr marL="228600" indent="-228600">
              <a:buAutoNum type="arabicPeriod"/>
            </a:pPr>
            <a:r>
              <a:rPr lang="en-US" sz="1100" dirty="0">
                <a:latin typeface="Gadugi" panose="020B0502040204020203" pitchFamily="34" charset="0"/>
                <a:ea typeface="Gadugi" panose="020B0502040204020203" pitchFamily="34" charset="0"/>
                <a:cs typeface="Times New Roman" panose="02020603050405020304" pitchFamily="18" charset="0"/>
              </a:rPr>
              <a:t>The test result is based on the study of 147 sleep testers’  response. Six sets of T-test (paired two sample for means) were respectively conducted to examine whether Sleep Cool mattress is cooler, and promotes better sleep than competitors.  Based on the test result, at the 0.05 significance level, we can conclude that: a) Sleep Cool reduces the mattress temperature before waking; b) reduce awake time; c) increase the deep sleep time. </a:t>
            </a:r>
          </a:p>
          <a:p>
            <a:pPr marL="228600" indent="-228600">
              <a:buAutoNum type="arabicPeriod"/>
            </a:pPr>
            <a:r>
              <a:rPr lang="en-US" sz="1100" dirty="0">
                <a:latin typeface="Gadugi" panose="020B0502040204020203" pitchFamily="34" charset="0"/>
                <a:ea typeface="Gadugi" panose="020B0502040204020203" pitchFamily="34" charset="0"/>
                <a:cs typeface="Times New Roman" panose="02020603050405020304" pitchFamily="18" charset="0"/>
              </a:rPr>
              <a:t>With 95% confidence level, for Sleep Cool mattress, we can conclude that the whole population mean of temperature before waking fall within the range [ 90.26, 90.4], deep sleep time in the range [ 250, 263], and awake time in the range [ 34.5, 40]</a:t>
            </a:r>
          </a:p>
        </p:txBody>
      </p:sp>
      <p:sp>
        <p:nvSpPr>
          <p:cNvPr id="6" name="TextBox 5">
            <a:extLst>
              <a:ext uri="{FF2B5EF4-FFF2-40B4-BE49-F238E27FC236}">
                <a16:creationId xmlns:a16="http://schemas.microsoft.com/office/drawing/2014/main" id="{E1B71776-965C-4A81-9A32-575E260B6D47}"/>
              </a:ext>
            </a:extLst>
          </p:cNvPr>
          <p:cNvSpPr txBox="1"/>
          <p:nvPr/>
        </p:nvSpPr>
        <p:spPr>
          <a:xfrm>
            <a:off x="608695" y="2302739"/>
            <a:ext cx="6366029" cy="307777"/>
          </a:xfrm>
          <a:prstGeom prst="rect">
            <a:avLst/>
          </a:prstGeom>
          <a:noFill/>
        </p:spPr>
        <p:txBody>
          <a:bodyPr wrap="square" rtlCol="0">
            <a:spAutoFit/>
          </a:bodyPr>
          <a:lstStyle/>
          <a:p>
            <a:pPr algn="ctr" rtl="0">
              <a:defRPr sz="1400" b="0" i="0" u="none" strike="noStrike" kern="1200" spc="0" baseline="0">
                <a:solidFill>
                  <a:prstClr val="black">
                    <a:lumMod val="65000"/>
                    <a:lumOff val="35000"/>
                  </a:prstClr>
                </a:solidFill>
                <a:latin typeface="+mn-lt"/>
                <a:ea typeface="+mn-ea"/>
                <a:cs typeface="+mn-cs"/>
              </a:defRPr>
            </a:pPr>
            <a:r>
              <a:rPr lang="en-US" b="1" dirty="0">
                <a:latin typeface="Gadugi" panose="020B0502040204020203" pitchFamily="34" charset="0"/>
                <a:ea typeface="Gadugi" panose="020B0502040204020203" pitchFamily="34" charset="0"/>
                <a:cs typeface="Times New Roman" panose="02020603050405020304" pitchFamily="18" charset="0"/>
              </a:rPr>
              <a:t>Average Mattress Temperature Before Waking </a:t>
            </a:r>
            <a:r>
              <a:rPr lang="en-US" b="1" baseline="0" dirty="0">
                <a:latin typeface="Gadugi" panose="020B0502040204020203" pitchFamily="34" charset="0"/>
                <a:ea typeface="Gadugi" panose="020B0502040204020203" pitchFamily="34" charset="0"/>
                <a:cs typeface="Times New Roman" panose="02020603050405020304" pitchFamily="18" charset="0"/>
              </a:rPr>
              <a:t>(°C)</a:t>
            </a:r>
            <a:endParaRPr lang="en-US" b="1" dirty="0">
              <a:latin typeface="Gadugi" panose="020B0502040204020203" pitchFamily="34" charset="0"/>
              <a:ea typeface="Gadugi" panose="020B0502040204020203"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EE0891D7-5F0A-40E1-8120-3B1230C1BDC7}"/>
              </a:ext>
            </a:extLst>
          </p:cNvPr>
          <p:cNvSpPr txBox="1"/>
          <p:nvPr/>
        </p:nvSpPr>
        <p:spPr>
          <a:xfrm>
            <a:off x="6854660" y="2248857"/>
            <a:ext cx="4236785" cy="307777"/>
          </a:xfrm>
          <a:prstGeom prst="rect">
            <a:avLst/>
          </a:prstGeom>
          <a:noFill/>
        </p:spPr>
        <p:txBody>
          <a:bodyPr wrap="square" rtlCol="0">
            <a:spAutoFit/>
          </a:bodyPr>
          <a:lstStyle/>
          <a:p>
            <a:pPr algn="ctr" rtl="0">
              <a:defRPr sz="1400" b="0" i="0" u="none" strike="noStrike" kern="1200" spc="0" baseline="0">
                <a:solidFill>
                  <a:prstClr val="black">
                    <a:lumMod val="65000"/>
                    <a:lumOff val="35000"/>
                  </a:prstClr>
                </a:solidFill>
                <a:latin typeface="+mn-lt"/>
                <a:ea typeface="+mn-ea"/>
                <a:cs typeface="+mn-cs"/>
              </a:defRPr>
            </a:pPr>
            <a:r>
              <a:rPr lang="en-US" b="1" dirty="0">
                <a:latin typeface="Gadugi" panose="020B0502040204020203" pitchFamily="34" charset="0"/>
                <a:ea typeface="Gadugi" panose="020B0502040204020203" pitchFamily="34" charset="0"/>
              </a:rPr>
              <a:t>Average Deep</a:t>
            </a:r>
            <a:r>
              <a:rPr lang="en-US" b="1" baseline="0" dirty="0">
                <a:latin typeface="Gadugi" panose="020B0502040204020203" pitchFamily="34" charset="0"/>
                <a:ea typeface="Gadugi" panose="020B0502040204020203" pitchFamily="34" charset="0"/>
              </a:rPr>
              <a:t> Sleep and Awake Time (Mins)</a:t>
            </a:r>
            <a:endParaRPr lang="en-US" b="1" dirty="0">
              <a:latin typeface="Gadugi" panose="020B0502040204020203" pitchFamily="34" charset="0"/>
              <a:ea typeface="Gadugi" panose="020B0502040204020203" pitchFamily="34" charset="0"/>
            </a:endParaRPr>
          </a:p>
        </p:txBody>
      </p:sp>
      <p:graphicFrame>
        <p:nvGraphicFramePr>
          <p:cNvPr id="18" name="Chart 17">
            <a:extLst>
              <a:ext uri="{FF2B5EF4-FFF2-40B4-BE49-F238E27FC236}">
                <a16:creationId xmlns:a16="http://schemas.microsoft.com/office/drawing/2014/main" id="{1D754DB8-9CC1-4147-BF66-C6B52BAAA8D1}"/>
              </a:ext>
            </a:extLst>
          </p:cNvPr>
          <p:cNvGraphicFramePr>
            <a:graphicFrameLocks/>
          </p:cNvGraphicFramePr>
          <p:nvPr>
            <p:extLst>
              <p:ext uri="{D42A27DB-BD31-4B8C-83A1-F6EECF244321}">
                <p14:modId xmlns:p14="http://schemas.microsoft.com/office/powerpoint/2010/main" val="1667749549"/>
              </p:ext>
            </p:extLst>
          </p:nvPr>
        </p:nvGraphicFramePr>
        <p:xfrm>
          <a:off x="1597209" y="2905162"/>
          <a:ext cx="4448861" cy="268464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
            <a:extLst>
              <a:ext uri="{FF2B5EF4-FFF2-40B4-BE49-F238E27FC236}">
                <a16:creationId xmlns:a16="http://schemas.microsoft.com/office/drawing/2014/main" id="{06B031E6-EAA3-46B5-867B-4D0C8004FD15}"/>
              </a:ext>
            </a:extLst>
          </p:cNvPr>
          <p:cNvSpPr txBox="1"/>
          <p:nvPr/>
        </p:nvSpPr>
        <p:spPr>
          <a:xfrm>
            <a:off x="7919345" y="3971061"/>
            <a:ext cx="449580" cy="24003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latin typeface="Gadugi" panose="020B0502040204020203" pitchFamily="34" charset="0"/>
                <a:ea typeface="Gadugi" panose="020B0502040204020203" pitchFamily="34" charset="0"/>
              </a:rPr>
              <a:t>-67</a:t>
            </a:r>
          </a:p>
        </p:txBody>
      </p:sp>
      <p:sp>
        <p:nvSpPr>
          <p:cNvPr id="20" name="TextBox 1">
            <a:extLst>
              <a:ext uri="{FF2B5EF4-FFF2-40B4-BE49-F238E27FC236}">
                <a16:creationId xmlns:a16="http://schemas.microsoft.com/office/drawing/2014/main" id="{06B031E6-EAA3-46B5-867B-4D0C8004FD15}"/>
              </a:ext>
            </a:extLst>
          </p:cNvPr>
          <p:cNvSpPr txBox="1"/>
          <p:nvPr/>
        </p:nvSpPr>
        <p:spPr>
          <a:xfrm>
            <a:off x="8368925" y="4011370"/>
            <a:ext cx="449580" cy="24003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latin typeface="Gadugi" panose="020B0502040204020203" pitchFamily="34" charset="0"/>
                <a:ea typeface="Gadugi" panose="020B0502040204020203" pitchFamily="34" charset="0"/>
              </a:rPr>
              <a:t>-64</a:t>
            </a:r>
          </a:p>
        </p:txBody>
      </p:sp>
      <p:sp>
        <p:nvSpPr>
          <p:cNvPr id="22" name="TextBox 1">
            <a:extLst>
              <a:ext uri="{FF2B5EF4-FFF2-40B4-BE49-F238E27FC236}">
                <a16:creationId xmlns:a16="http://schemas.microsoft.com/office/drawing/2014/main" id="{48529CFD-99EA-4BC1-A8FD-925B1113079E}"/>
              </a:ext>
            </a:extLst>
          </p:cNvPr>
          <p:cNvSpPr txBox="1"/>
          <p:nvPr/>
        </p:nvSpPr>
        <p:spPr>
          <a:xfrm>
            <a:off x="9741870" y="4764977"/>
            <a:ext cx="449580" cy="24003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latin typeface="Gadugi" panose="020B0502040204020203" pitchFamily="34" charset="0"/>
                <a:ea typeface="Gadugi" panose="020B0502040204020203" pitchFamily="34" charset="0"/>
              </a:rPr>
              <a:t>+14</a:t>
            </a:r>
          </a:p>
        </p:txBody>
      </p:sp>
      <p:sp>
        <p:nvSpPr>
          <p:cNvPr id="28" name="TextBox 1">
            <a:extLst>
              <a:ext uri="{FF2B5EF4-FFF2-40B4-BE49-F238E27FC236}">
                <a16:creationId xmlns:a16="http://schemas.microsoft.com/office/drawing/2014/main" id="{48529CFD-99EA-4BC1-A8FD-925B1113079E}"/>
              </a:ext>
            </a:extLst>
          </p:cNvPr>
          <p:cNvSpPr txBox="1"/>
          <p:nvPr/>
        </p:nvSpPr>
        <p:spPr>
          <a:xfrm>
            <a:off x="10145211" y="4764977"/>
            <a:ext cx="449580" cy="24003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latin typeface="Gadugi" panose="020B0502040204020203" pitchFamily="34" charset="0"/>
                <a:ea typeface="Gadugi" panose="020B0502040204020203" pitchFamily="34" charset="0"/>
              </a:rPr>
              <a:t>+13</a:t>
            </a:r>
          </a:p>
        </p:txBody>
      </p:sp>
      <p:pic>
        <p:nvPicPr>
          <p:cNvPr id="17" name="Graphic 16" descr="Low temperature outline">
            <a:extLst>
              <a:ext uri="{FF2B5EF4-FFF2-40B4-BE49-F238E27FC236}">
                <a16:creationId xmlns:a16="http://schemas.microsoft.com/office/drawing/2014/main" id="{4AAC7969-43D6-494D-9B04-24A5B5174E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9507" y="1914420"/>
            <a:ext cx="990742" cy="990742"/>
          </a:xfrm>
          <a:prstGeom prst="rect">
            <a:avLst/>
          </a:prstGeom>
        </p:spPr>
      </p:pic>
      <p:pic>
        <p:nvPicPr>
          <p:cNvPr id="32" name="Graphic 31" descr="Snooze outline">
            <a:extLst>
              <a:ext uri="{FF2B5EF4-FFF2-40B4-BE49-F238E27FC236}">
                <a16:creationId xmlns:a16="http://schemas.microsoft.com/office/drawing/2014/main" id="{33BE5AF2-890E-48AC-AF2A-F04B4E920B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4356" y="1895596"/>
            <a:ext cx="914400" cy="914400"/>
          </a:xfrm>
          <a:prstGeom prst="rect">
            <a:avLst/>
          </a:prstGeom>
        </p:spPr>
      </p:pic>
      <p:sp>
        <p:nvSpPr>
          <p:cNvPr id="33" name="Rectangle 32">
            <a:extLst>
              <a:ext uri="{FF2B5EF4-FFF2-40B4-BE49-F238E27FC236}">
                <a16:creationId xmlns:a16="http://schemas.microsoft.com/office/drawing/2014/main" id="{593C932A-E446-4E8D-8334-29379137C0C1}"/>
              </a:ext>
            </a:extLst>
          </p:cNvPr>
          <p:cNvSpPr/>
          <p:nvPr/>
        </p:nvSpPr>
        <p:spPr>
          <a:xfrm>
            <a:off x="2960825" y="2944965"/>
            <a:ext cx="1477931" cy="461665"/>
          </a:xfrm>
          <a:prstGeom prst="rect">
            <a:avLst/>
          </a:prstGeom>
          <a:noFill/>
        </p:spPr>
        <p:txBody>
          <a:bodyPr wrap="square" lIns="91440" tIns="45720" rIns="91440" bIns="45720">
            <a:spAutoFit/>
          </a:bodyPr>
          <a:lstStyle/>
          <a:p>
            <a:pPr algn="ctr"/>
            <a:r>
              <a:rPr lang="en-US" sz="2400" b="1" cap="none" spc="0" dirty="0">
                <a:ln w="0"/>
                <a:solidFill>
                  <a:schemeClr val="accent1"/>
                </a:solidFill>
                <a:effectLst>
                  <a:outerShdw blurRad="38100" dist="25400" dir="5400000" algn="ctr" rotWithShape="0">
                    <a:srgbClr val="6E747A">
                      <a:alpha val="43000"/>
                    </a:srgbClr>
                  </a:outerShdw>
                </a:effectLst>
                <a:latin typeface="Gadugi" panose="020B0502040204020203" pitchFamily="34" charset="0"/>
                <a:ea typeface="Gadugi" panose="020B0502040204020203" pitchFamily="34" charset="0"/>
              </a:rPr>
              <a:t>Cooler</a:t>
            </a:r>
            <a:endParaRPr lang="en-US" sz="2400" b="1" cap="none" spc="0" dirty="0">
              <a:ln w="22225">
                <a:solidFill>
                  <a:schemeClr val="accent2"/>
                </a:solidFill>
                <a:prstDash val="solid"/>
              </a:ln>
              <a:solidFill>
                <a:schemeClr val="accent2">
                  <a:lumMod val="40000"/>
                  <a:lumOff val="60000"/>
                </a:schemeClr>
              </a:solidFill>
              <a:effectLst/>
              <a:latin typeface="Gadugi" panose="020B0502040204020203" pitchFamily="34" charset="0"/>
              <a:ea typeface="Gadugi" panose="020B0502040204020203" pitchFamily="34" charset="0"/>
            </a:endParaRPr>
          </a:p>
        </p:txBody>
      </p:sp>
      <p:cxnSp>
        <p:nvCxnSpPr>
          <p:cNvPr id="35" name="Straight Arrow Connector 34">
            <a:extLst>
              <a:ext uri="{FF2B5EF4-FFF2-40B4-BE49-F238E27FC236}">
                <a16:creationId xmlns:a16="http://schemas.microsoft.com/office/drawing/2014/main" id="{AED37CC8-C8E1-43F9-B1FC-FDB13A875BC4}"/>
              </a:ext>
            </a:extLst>
          </p:cNvPr>
          <p:cNvCxnSpPr/>
          <p:nvPr/>
        </p:nvCxnSpPr>
        <p:spPr>
          <a:xfrm>
            <a:off x="3261787" y="4076977"/>
            <a:ext cx="0" cy="2682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037FF0B-304F-4705-8A9A-CCD589018DE3}"/>
              </a:ext>
            </a:extLst>
          </p:cNvPr>
          <p:cNvCxnSpPr/>
          <p:nvPr/>
        </p:nvCxnSpPr>
        <p:spPr>
          <a:xfrm>
            <a:off x="7795687" y="3286332"/>
            <a:ext cx="0" cy="2682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70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607E-1BC6-4CDC-9DC4-BCCBA0B6141A}"/>
              </a:ext>
            </a:extLst>
          </p:cNvPr>
          <p:cNvSpPr>
            <a:spLocks noGrp="1"/>
          </p:cNvSpPr>
          <p:nvPr>
            <p:ph type="title"/>
          </p:nvPr>
        </p:nvSpPr>
        <p:spPr>
          <a:xfrm>
            <a:off x="420330" y="656488"/>
            <a:ext cx="11371075" cy="1116717"/>
          </a:xfrm>
        </p:spPr>
        <p:txBody>
          <a:bodyPr vert="horz" lIns="91440" tIns="45720" rIns="91440" bIns="45720" rtlCol="0" anchor="ctr">
            <a:normAutofit/>
          </a:bodyPr>
          <a:lstStyle/>
          <a:p>
            <a:r>
              <a:rPr lang="en-US" dirty="0">
                <a:solidFill>
                  <a:srgbClr val="FFFFFF"/>
                </a:solidFill>
                <a:latin typeface="Gadugi" panose="020B0502040204020203" pitchFamily="34" charset="0"/>
                <a:ea typeface="Gadugi" panose="020B0502040204020203" pitchFamily="34" charset="0"/>
                <a:cs typeface="Times New Roman" panose="02020603050405020304" pitchFamily="18" charset="0"/>
              </a:rPr>
              <a:t>Sleep Cool VERSUS two leading competitors</a:t>
            </a:r>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536FB2FF-2A12-4F62-AB35-CE0CB7FC38D5}"/>
                  </a:ext>
                </a:extLst>
              </p:cNvPr>
              <p:cNvGraphicFramePr/>
              <p:nvPr>
                <p:extLst>
                  <p:ext uri="{D42A27DB-BD31-4B8C-83A1-F6EECF244321}">
                    <p14:modId xmlns:p14="http://schemas.microsoft.com/office/powerpoint/2010/main" val="3527184236"/>
                  </p:ext>
                </p:extLst>
              </p:nvPr>
            </p:nvGraphicFramePr>
            <p:xfrm>
              <a:off x="562413" y="2400694"/>
              <a:ext cx="4552277" cy="317257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a:extLst>
                  <a:ext uri="{FF2B5EF4-FFF2-40B4-BE49-F238E27FC236}">
                    <a16:creationId xmlns:a16="http://schemas.microsoft.com/office/drawing/2014/main" id="{536FB2FF-2A12-4F62-AB35-CE0CB7FC38D5}"/>
                  </a:ext>
                </a:extLst>
              </p:cNvPr>
              <p:cNvPicPr>
                <a:picLocks noGrp="1" noRot="1" noChangeAspect="1" noMove="1" noResize="1" noEditPoints="1" noAdjustHandles="1" noChangeArrowheads="1" noChangeShapeType="1"/>
              </p:cNvPicPr>
              <p:nvPr/>
            </p:nvPicPr>
            <p:blipFill>
              <a:blip r:embed="rId3"/>
              <a:stretch>
                <a:fillRect/>
              </a:stretch>
            </p:blipFill>
            <p:spPr>
              <a:xfrm>
                <a:off x="562413" y="2400694"/>
                <a:ext cx="4552277" cy="3172578"/>
              </a:xfrm>
              <a:prstGeom prst="rect">
                <a:avLst/>
              </a:prstGeom>
            </p:spPr>
          </p:pic>
        </mc:Fallback>
      </mc:AlternateContent>
      <p:sp>
        <p:nvSpPr>
          <p:cNvPr id="10" name="TextBox 9">
            <a:extLst>
              <a:ext uri="{FF2B5EF4-FFF2-40B4-BE49-F238E27FC236}">
                <a16:creationId xmlns:a16="http://schemas.microsoft.com/office/drawing/2014/main" id="{FCB55FB4-3E58-4516-9A57-4802DF8FE69D}"/>
              </a:ext>
            </a:extLst>
          </p:cNvPr>
          <p:cNvSpPr txBox="1"/>
          <p:nvPr/>
        </p:nvSpPr>
        <p:spPr>
          <a:xfrm>
            <a:off x="-489104" y="2067706"/>
            <a:ext cx="6366029" cy="307777"/>
          </a:xfrm>
          <a:prstGeom prst="rect">
            <a:avLst/>
          </a:prstGeom>
          <a:noFill/>
        </p:spPr>
        <p:txBody>
          <a:bodyPr wrap="square" rtlCol="0">
            <a:spAutoFit/>
          </a:bodyPr>
          <a:lstStyle/>
          <a:p>
            <a:pPr algn="ctr" rtl="0">
              <a:defRPr sz="1400" b="0" i="0" u="none" strike="noStrike" kern="1200" spc="0" baseline="0">
                <a:solidFill>
                  <a:prstClr val="black">
                    <a:lumMod val="65000"/>
                    <a:lumOff val="35000"/>
                  </a:prstClr>
                </a:solidFill>
                <a:latin typeface="+mn-lt"/>
                <a:ea typeface="+mn-ea"/>
                <a:cs typeface="+mn-cs"/>
              </a:defRPr>
            </a:pPr>
            <a:r>
              <a:rPr lang="en-US" b="1" dirty="0">
                <a:latin typeface="Gadugi" panose="020B0502040204020203" pitchFamily="34" charset="0"/>
                <a:ea typeface="Gadugi" panose="020B0502040204020203" pitchFamily="34" charset="0"/>
                <a:cs typeface="Times New Roman" panose="02020603050405020304" pitchFamily="18" charset="0"/>
              </a:rPr>
              <a:t>Customer Response Score</a:t>
            </a:r>
          </a:p>
        </p:txBody>
      </p:sp>
      <p:sp>
        <p:nvSpPr>
          <p:cNvPr id="4" name="TextBox 3">
            <a:extLst>
              <a:ext uri="{FF2B5EF4-FFF2-40B4-BE49-F238E27FC236}">
                <a16:creationId xmlns:a16="http://schemas.microsoft.com/office/drawing/2014/main" id="{987114F5-31B1-4CB2-A0FF-06D08748B707}"/>
              </a:ext>
            </a:extLst>
          </p:cNvPr>
          <p:cNvSpPr txBox="1"/>
          <p:nvPr/>
        </p:nvSpPr>
        <p:spPr>
          <a:xfrm>
            <a:off x="402912" y="5611610"/>
            <a:ext cx="4711778" cy="938719"/>
          </a:xfrm>
          <a:prstGeom prst="rect">
            <a:avLst/>
          </a:prstGeom>
          <a:noFill/>
        </p:spPr>
        <p:txBody>
          <a:bodyPr wrap="square" rtlCol="0">
            <a:spAutoFit/>
          </a:bodyPr>
          <a:lstStyle/>
          <a:p>
            <a:r>
              <a:rPr lang="en-US" sz="1100" dirty="0">
                <a:latin typeface="Gadugi" panose="020B0502040204020203" pitchFamily="34" charset="0"/>
                <a:ea typeface="Gadugi" panose="020B0502040204020203" pitchFamily="34" charset="0"/>
                <a:cs typeface="Times New Roman" panose="02020603050405020304" pitchFamily="18" charset="0"/>
              </a:rPr>
              <a:t>Data  source: Sleep Cool Study</a:t>
            </a:r>
          </a:p>
          <a:p>
            <a:r>
              <a:rPr lang="en-US" sz="1100" dirty="0">
                <a:latin typeface="Gadugi" panose="020B0502040204020203" pitchFamily="34" charset="0"/>
                <a:ea typeface="Gadugi" panose="020B0502040204020203" pitchFamily="34" charset="0"/>
                <a:cs typeface="Times New Roman" panose="02020603050405020304" pitchFamily="18" charset="0"/>
              </a:rPr>
              <a:t>The average response score is calculated  based on 147 customer response. Response scale from 1 to 7 are respectively: strongly disagree, disagree, slightly disagree, neither agree or disagree, slightly agree, agree, strongly agree</a:t>
            </a:r>
          </a:p>
        </p:txBody>
      </p:sp>
      <p:graphicFrame>
        <p:nvGraphicFramePr>
          <p:cNvPr id="12" name="Chart 11">
            <a:extLst>
              <a:ext uri="{FF2B5EF4-FFF2-40B4-BE49-F238E27FC236}">
                <a16:creationId xmlns:a16="http://schemas.microsoft.com/office/drawing/2014/main" id="{6EC2EB79-F5D6-474C-BEA1-AE40BC104FA7}"/>
              </a:ext>
            </a:extLst>
          </p:cNvPr>
          <p:cNvGraphicFramePr>
            <a:graphicFrameLocks/>
          </p:cNvGraphicFramePr>
          <p:nvPr>
            <p:extLst>
              <p:ext uri="{D42A27DB-BD31-4B8C-83A1-F6EECF244321}">
                <p14:modId xmlns:p14="http://schemas.microsoft.com/office/powerpoint/2010/main" val="3943344325"/>
              </p:ext>
            </p:extLst>
          </p:nvPr>
        </p:nvGraphicFramePr>
        <p:xfrm>
          <a:off x="8357919" y="4156312"/>
          <a:ext cx="3291157" cy="21386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91A392A0-9932-42C7-A75B-A0567FE73333}"/>
              </a:ext>
            </a:extLst>
          </p:cNvPr>
          <p:cNvGraphicFramePr>
            <a:graphicFrameLocks/>
          </p:cNvGraphicFramePr>
          <p:nvPr>
            <p:extLst>
              <p:ext uri="{D42A27DB-BD31-4B8C-83A1-F6EECF244321}">
                <p14:modId xmlns:p14="http://schemas.microsoft.com/office/powerpoint/2010/main" val="2032701289"/>
              </p:ext>
            </p:extLst>
          </p:nvPr>
        </p:nvGraphicFramePr>
        <p:xfrm>
          <a:off x="8357918" y="1992368"/>
          <a:ext cx="3291158" cy="2138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a:extLst>
              <a:ext uri="{FF2B5EF4-FFF2-40B4-BE49-F238E27FC236}">
                <a16:creationId xmlns:a16="http://schemas.microsoft.com/office/drawing/2014/main" id="{7F8050F0-C204-44E9-A79C-29A4472A298E}"/>
              </a:ext>
            </a:extLst>
          </p:cNvPr>
          <p:cNvGraphicFramePr>
            <a:graphicFrameLocks/>
          </p:cNvGraphicFramePr>
          <p:nvPr>
            <p:extLst>
              <p:ext uri="{D42A27DB-BD31-4B8C-83A1-F6EECF244321}">
                <p14:modId xmlns:p14="http://schemas.microsoft.com/office/powerpoint/2010/main" val="1304274197"/>
              </p:ext>
            </p:extLst>
          </p:nvPr>
        </p:nvGraphicFramePr>
        <p:xfrm>
          <a:off x="5572856" y="4098218"/>
          <a:ext cx="3324215" cy="2273661"/>
        </p:xfrm>
        <a:graphic>
          <a:graphicData uri="http://schemas.openxmlformats.org/drawingml/2006/chart">
            <c:chart xmlns:c="http://schemas.openxmlformats.org/drawingml/2006/chart" xmlns:r="http://schemas.openxmlformats.org/officeDocument/2006/relationships" r:id="rId6"/>
          </a:graphicData>
        </a:graphic>
      </p:graphicFrame>
      <p:pic>
        <p:nvPicPr>
          <p:cNvPr id="7" name="Graphic 6" descr="Call center outline">
            <a:extLst>
              <a:ext uri="{FF2B5EF4-FFF2-40B4-BE49-F238E27FC236}">
                <a16:creationId xmlns:a16="http://schemas.microsoft.com/office/drawing/2014/main" id="{FFCC17AF-FE61-4A44-88D8-17F4007995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8700" y="1909587"/>
            <a:ext cx="600075" cy="600075"/>
          </a:xfrm>
          <a:prstGeom prst="rect">
            <a:avLst/>
          </a:prstGeom>
        </p:spPr>
      </p:pic>
      <p:sp>
        <p:nvSpPr>
          <p:cNvPr id="21" name="TextBox 20">
            <a:extLst>
              <a:ext uri="{FF2B5EF4-FFF2-40B4-BE49-F238E27FC236}">
                <a16:creationId xmlns:a16="http://schemas.microsoft.com/office/drawing/2014/main" id="{78DEF9E5-FA4D-4369-A70C-EDD8F4AEA76A}"/>
              </a:ext>
            </a:extLst>
          </p:cNvPr>
          <p:cNvSpPr txBox="1"/>
          <p:nvPr/>
        </p:nvSpPr>
        <p:spPr>
          <a:xfrm>
            <a:off x="6096000" y="2070162"/>
            <a:ext cx="2996565" cy="369332"/>
          </a:xfrm>
          <a:prstGeom prst="rect">
            <a:avLst/>
          </a:prstGeom>
          <a:noFill/>
        </p:spPr>
        <p:txBody>
          <a:bodyPr wrap="square">
            <a:spAutoFit/>
          </a:bodyPr>
          <a:lstStyle/>
          <a:p>
            <a:r>
              <a:rPr lang="en-US" dirty="0">
                <a:latin typeface="Gadugi" panose="020B0502040204020203" pitchFamily="34" charset="0"/>
                <a:ea typeface="Gadugi" panose="020B0502040204020203" pitchFamily="34" charset="0"/>
              </a:rPr>
              <a:t>76% favors comfortable</a:t>
            </a:r>
          </a:p>
        </p:txBody>
      </p:sp>
      <p:pic>
        <p:nvPicPr>
          <p:cNvPr id="17" name="Graphic 16" descr="Sunglasses face outline outline">
            <a:extLst>
              <a:ext uri="{FF2B5EF4-FFF2-40B4-BE49-F238E27FC236}">
                <a16:creationId xmlns:a16="http://schemas.microsoft.com/office/drawing/2014/main" id="{BADF7067-F417-459C-A747-ABFE2563B2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90208" y="1982262"/>
            <a:ext cx="734098" cy="734098"/>
          </a:xfrm>
          <a:prstGeom prst="rect">
            <a:avLst/>
          </a:prstGeom>
        </p:spPr>
      </p:pic>
      <p:pic>
        <p:nvPicPr>
          <p:cNvPr id="19" name="Graphic 18" descr="Badge Tick1 outline">
            <a:extLst>
              <a:ext uri="{FF2B5EF4-FFF2-40B4-BE49-F238E27FC236}">
                <a16:creationId xmlns:a16="http://schemas.microsoft.com/office/drawing/2014/main" id="{F987A5E6-6740-42C9-A5A8-782D7B5B1E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90208" y="2687316"/>
            <a:ext cx="734098" cy="734098"/>
          </a:xfrm>
          <a:prstGeom prst="rect">
            <a:avLst/>
          </a:prstGeom>
        </p:spPr>
      </p:pic>
      <p:sp>
        <p:nvSpPr>
          <p:cNvPr id="26" name="TextBox 25">
            <a:extLst>
              <a:ext uri="{FF2B5EF4-FFF2-40B4-BE49-F238E27FC236}">
                <a16:creationId xmlns:a16="http://schemas.microsoft.com/office/drawing/2014/main" id="{60B09D8A-C755-45F0-8645-36F28396AB95}"/>
              </a:ext>
            </a:extLst>
          </p:cNvPr>
          <p:cNvSpPr txBox="1"/>
          <p:nvPr/>
        </p:nvSpPr>
        <p:spPr>
          <a:xfrm>
            <a:off x="6237644" y="2808910"/>
            <a:ext cx="2996565" cy="369332"/>
          </a:xfrm>
          <a:prstGeom prst="rect">
            <a:avLst/>
          </a:prstGeom>
          <a:noFill/>
        </p:spPr>
        <p:txBody>
          <a:bodyPr wrap="square">
            <a:spAutoFit/>
          </a:bodyPr>
          <a:lstStyle/>
          <a:p>
            <a:r>
              <a:rPr lang="en-US" dirty="0">
                <a:latin typeface="Gadugi" panose="020B0502040204020203" pitchFamily="34" charset="0"/>
                <a:ea typeface="Gadugi" panose="020B0502040204020203" pitchFamily="34" charset="0"/>
              </a:rPr>
              <a:t>88% favors coolness</a:t>
            </a:r>
          </a:p>
        </p:txBody>
      </p:sp>
      <p:pic>
        <p:nvPicPr>
          <p:cNvPr id="22" name="Graphic 21" descr="Sleep outline">
            <a:extLst>
              <a:ext uri="{FF2B5EF4-FFF2-40B4-BE49-F238E27FC236}">
                <a16:creationId xmlns:a16="http://schemas.microsoft.com/office/drawing/2014/main" id="{3BEDB6D2-E4DD-4A8B-9F38-FEB4E0D7F0F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93871" y="3296849"/>
            <a:ext cx="801369" cy="801369"/>
          </a:xfrm>
          <a:prstGeom prst="rect">
            <a:avLst/>
          </a:prstGeom>
        </p:spPr>
      </p:pic>
      <p:sp>
        <p:nvSpPr>
          <p:cNvPr id="30" name="TextBox 29">
            <a:extLst>
              <a:ext uri="{FF2B5EF4-FFF2-40B4-BE49-F238E27FC236}">
                <a16:creationId xmlns:a16="http://schemas.microsoft.com/office/drawing/2014/main" id="{76C86591-099B-406D-A285-168386131618}"/>
              </a:ext>
            </a:extLst>
          </p:cNvPr>
          <p:cNvSpPr txBox="1"/>
          <p:nvPr/>
        </p:nvSpPr>
        <p:spPr>
          <a:xfrm>
            <a:off x="6174856" y="3499861"/>
            <a:ext cx="3324215" cy="369332"/>
          </a:xfrm>
          <a:prstGeom prst="rect">
            <a:avLst/>
          </a:prstGeom>
          <a:noFill/>
        </p:spPr>
        <p:txBody>
          <a:bodyPr wrap="square">
            <a:spAutoFit/>
          </a:bodyPr>
          <a:lstStyle/>
          <a:p>
            <a:r>
              <a:rPr lang="en-US" dirty="0">
                <a:latin typeface="Gadugi" panose="020B0502040204020203" pitchFamily="34" charset="0"/>
                <a:ea typeface="Gadugi" panose="020B0502040204020203" pitchFamily="34" charset="0"/>
              </a:rPr>
              <a:t>59% favors back support</a:t>
            </a:r>
          </a:p>
        </p:txBody>
      </p:sp>
      <p:cxnSp>
        <p:nvCxnSpPr>
          <p:cNvPr id="28" name="Straight Connector 27">
            <a:extLst>
              <a:ext uri="{FF2B5EF4-FFF2-40B4-BE49-F238E27FC236}">
                <a16:creationId xmlns:a16="http://schemas.microsoft.com/office/drawing/2014/main" id="{9E9DE327-2162-420F-82CE-BFA3EA746FF3}"/>
              </a:ext>
            </a:extLst>
          </p:cNvPr>
          <p:cNvCxnSpPr>
            <a:cxnSpLocks/>
          </p:cNvCxnSpPr>
          <p:nvPr/>
        </p:nvCxnSpPr>
        <p:spPr>
          <a:xfrm>
            <a:off x="5270439" y="1811543"/>
            <a:ext cx="0" cy="50464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69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D8772F-4DB3-49C2-99FC-FA6BB0F9B273}"/>
              </a:ext>
            </a:extLst>
          </p:cNvPr>
          <p:cNvSpPr>
            <a:spLocks noGrp="1"/>
          </p:cNvSpPr>
          <p:nvPr>
            <p:ph type="title"/>
          </p:nvPr>
        </p:nvSpPr>
        <p:spPr>
          <a:xfrm>
            <a:off x="417250" y="702156"/>
            <a:ext cx="11354540" cy="1013800"/>
          </a:xfrm>
        </p:spPr>
        <p:txBody>
          <a:bodyPr vert="horz" lIns="91440" tIns="45720" rIns="91440" bIns="45720" rtlCol="0" anchor="ctr">
            <a:normAutofit/>
          </a:bodyPr>
          <a:lstStyle/>
          <a:p>
            <a:r>
              <a:rPr lang="en-US" dirty="0">
                <a:solidFill>
                  <a:srgbClr val="FFFFFF"/>
                </a:solidFill>
                <a:latin typeface="Gadugi" panose="020B0502040204020203" pitchFamily="34" charset="0"/>
                <a:ea typeface="Gadugi" panose="020B0502040204020203" pitchFamily="34" charset="0"/>
                <a:cs typeface="Times New Roman" panose="02020603050405020304" pitchFamily="18" charset="0"/>
              </a:rPr>
              <a:t>Customers Prefer mattresses to be comfortable, supportive and cool </a:t>
            </a:r>
          </a:p>
        </p:txBody>
      </p:sp>
      <p:graphicFrame>
        <p:nvGraphicFramePr>
          <p:cNvPr id="6" name="Table 5">
            <a:extLst>
              <a:ext uri="{FF2B5EF4-FFF2-40B4-BE49-F238E27FC236}">
                <a16:creationId xmlns:a16="http://schemas.microsoft.com/office/drawing/2014/main" id="{AC95EE8A-7FDE-48DA-A04D-1AA036C43F40}"/>
              </a:ext>
            </a:extLst>
          </p:cNvPr>
          <p:cNvGraphicFramePr>
            <a:graphicFrameLocks noGrp="1"/>
          </p:cNvGraphicFramePr>
          <p:nvPr>
            <p:extLst>
              <p:ext uri="{D42A27DB-BD31-4B8C-83A1-F6EECF244321}">
                <p14:modId xmlns:p14="http://schemas.microsoft.com/office/powerpoint/2010/main" val="1860273312"/>
              </p:ext>
            </p:extLst>
          </p:nvPr>
        </p:nvGraphicFramePr>
        <p:xfrm>
          <a:off x="601659" y="4372748"/>
          <a:ext cx="4867110" cy="1091555"/>
        </p:xfrm>
        <a:graphic>
          <a:graphicData uri="http://schemas.openxmlformats.org/drawingml/2006/table">
            <a:tbl>
              <a:tblPr>
                <a:tableStyleId>{EB344D84-9AFB-497E-A393-DC336BA19D2E}</a:tableStyleId>
              </a:tblPr>
              <a:tblGrid>
                <a:gridCol w="540103">
                  <a:extLst>
                    <a:ext uri="{9D8B030D-6E8A-4147-A177-3AD203B41FA5}">
                      <a16:colId xmlns:a16="http://schemas.microsoft.com/office/drawing/2014/main" val="585430798"/>
                    </a:ext>
                  </a:extLst>
                </a:gridCol>
                <a:gridCol w="1082267">
                  <a:extLst>
                    <a:ext uri="{9D8B030D-6E8A-4147-A177-3AD203B41FA5}">
                      <a16:colId xmlns:a16="http://schemas.microsoft.com/office/drawing/2014/main" val="1282468989"/>
                    </a:ext>
                  </a:extLst>
                </a:gridCol>
                <a:gridCol w="811185">
                  <a:extLst>
                    <a:ext uri="{9D8B030D-6E8A-4147-A177-3AD203B41FA5}">
                      <a16:colId xmlns:a16="http://schemas.microsoft.com/office/drawing/2014/main" val="243293609"/>
                    </a:ext>
                  </a:extLst>
                </a:gridCol>
                <a:gridCol w="811185">
                  <a:extLst>
                    <a:ext uri="{9D8B030D-6E8A-4147-A177-3AD203B41FA5}">
                      <a16:colId xmlns:a16="http://schemas.microsoft.com/office/drawing/2014/main" val="2780202870"/>
                    </a:ext>
                  </a:extLst>
                </a:gridCol>
                <a:gridCol w="811185">
                  <a:extLst>
                    <a:ext uri="{9D8B030D-6E8A-4147-A177-3AD203B41FA5}">
                      <a16:colId xmlns:a16="http://schemas.microsoft.com/office/drawing/2014/main" val="8696972"/>
                    </a:ext>
                  </a:extLst>
                </a:gridCol>
                <a:gridCol w="811185">
                  <a:extLst>
                    <a:ext uri="{9D8B030D-6E8A-4147-A177-3AD203B41FA5}">
                      <a16:colId xmlns:a16="http://schemas.microsoft.com/office/drawing/2014/main" val="187702823"/>
                    </a:ext>
                  </a:extLst>
                </a:gridCol>
              </a:tblGrid>
              <a:tr h="405079">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 </a:t>
                      </a:r>
                      <a:endParaRPr lang="en-US" sz="1400" b="0" i="1"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Comfortable</a:t>
                      </a:r>
                      <a:endParaRPr lang="en-US" sz="1400" b="0" i="1"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Support</a:t>
                      </a:r>
                      <a:endParaRPr lang="en-US" sz="1400" b="0" i="1"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Hot</a:t>
                      </a:r>
                      <a:endParaRPr lang="en-US" sz="1400" b="0" i="1"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Like</a:t>
                      </a:r>
                      <a:endParaRPr lang="en-US" sz="1400" b="0" i="1"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Buy</a:t>
                      </a:r>
                      <a:endParaRPr lang="en-US" sz="1400" b="0" i="1"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15057"/>
                  </a:ext>
                </a:extLst>
              </a:tr>
              <a:tr h="339699">
                <a:tc>
                  <a:txBody>
                    <a:bodyPr/>
                    <a:lstStyle/>
                    <a:p>
                      <a:pPr algn="l" fontAlgn="b"/>
                      <a:r>
                        <a:rPr lang="en-US" sz="1400" u="none" strike="noStrike">
                          <a:effectLst/>
                          <a:latin typeface="Gadugi" panose="020B0502040204020203" pitchFamily="34" charset="0"/>
                          <a:ea typeface="Gadugi" panose="020B0502040204020203" pitchFamily="34" charset="0"/>
                          <a:cs typeface="Times New Roman" panose="02020603050405020304" pitchFamily="18" charset="0"/>
                        </a:rPr>
                        <a:t>Like</a:t>
                      </a:r>
                      <a:endParaRPr lang="en-US" sz="1400" b="0" i="0" u="none" strike="noStrike">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0.63</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0.46</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-0.48</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1</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33086037"/>
                  </a:ext>
                </a:extLst>
              </a:tr>
              <a:tr h="346777">
                <a:tc>
                  <a:txBody>
                    <a:bodyPr/>
                    <a:lstStyle/>
                    <a:p>
                      <a:pPr algn="l"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Buy</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0.62</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0.44</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-0.44</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0.63</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tc>
                <a:tc>
                  <a:txBody>
                    <a:bodyPr/>
                    <a:lstStyle/>
                    <a:p>
                      <a:pPr algn="ctr" fontAlgn="b"/>
                      <a:r>
                        <a:rPr lang="en-US" sz="1400" u="none" strike="noStrike" dirty="0">
                          <a:effectLst/>
                          <a:latin typeface="Gadugi" panose="020B0502040204020203" pitchFamily="34" charset="0"/>
                          <a:ea typeface="Gadugi" panose="020B0502040204020203" pitchFamily="34" charset="0"/>
                          <a:cs typeface="Times New Roman" panose="02020603050405020304" pitchFamily="18" charset="0"/>
                        </a:rPr>
                        <a:t>1</a:t>
                      </a:r>
                      <a:endParaRPr lang="en-US" sz="1400" b="0" i="0" u="none" strike="noStrike" dirty="0">
                        <a:solidFill>
                          <a:srgbClr val="000000"/>
                        </a:solidFill>
                        <a:effectLst/>
                        <a:latin typeface="Gadugi" panose="020B0502040204020203" pitchFamily="34" charset="0"/>
                        <a:ea typeface="Gadugi" panose="020B0502040204020203" pitchFamily="34" charset="0"/>
                        <a:cs typeface="Times New Roman" panose="02020603050405020304" pitchFamily="18" charset="0"/>
                      </a:endParaRPr>
                    </a:p>
                  </a:txBody>
                  <a:tcPr marL="3810" marR="3810" marT="3810" marB="0" anchor="b"/>
                </a:tc>
                <a:extLst>
                  <a:ext uri="{0D108BD9-81ED-4DB2-BD59-A6C34878D82A}">
                    <a16:rowId xmlns:a16="http://schemas.microsoft.com/office/drawing/2014/main" val="3666336508"/>
                  </a:ext>
                </a:extLst>
              </a:tr>
            </a:tbl>
          </a:graphicData>
        </a:graphic>
      </p:graphicFrame>
      <p:sp>
        <p:nvSpPr>
          <p:cNvPr id="13" name="TextBox 12">
            <a:extLst>
              <a:ext uri="{FF2B5EF4-FFF2-40B4-BE49-F238E27FC236}">
                <a16:creationId xmlns:a16="http://schemas.microsoft.com/office/drawing/2014/main" id="{B38EF1B0-682C-45D4-B3A0-4E4023DDD6BA}"/>
              </a:ext>
            </a:extLst>
          </p:cNvPr>
          <p:cNvSpPr txBox="1"/>
          <p:nvPr/>
        </p:nvSpPr>
        <p:spPr>
          <a:xfrm>
            <a:off x="1096559" y="4086858"/>
            <a:ext cx="6096000" cy="307777"/>
          </a:xfrm>
          <a:prstGeom prst="rect">
            <a:avLst/>
          </a:prstGeom>
          <a:noFill/>
        </p:spPr>
        <p:txBody>
          <a:bodyPr wrap="square">
            <a:spAutoFit/>
          </a:bodyPr>
          <a:lstStyle/>
          <a:p>
            <a:r>
              <a:rPr lang="en-US" sz="1400" b="1" dirty="0">
                <a:latin typeface="Gadugi" panose="020B0502040204020203" pitchFamily="34" charset="0"/>
                <a:ea typeface="Gadugi" panose="020B0502040204020203" pitchFamily="34" charset="0"/>
                <a:cs typeface="Times New Roman" panose="02020603050405020304" pitchFamily="18" charset="0"/>
              </a:rPr>
              <a:t>Correlation Matrix for Customers Preference</a:t>
            </a:r>
          </a:p>
        </p:txBody>
      </p:sp>
      <p:pic>
        <p:nvPicPr>
          <p:cNvPr id="9" name="Graphic 8" descr="Bar graph with upward trend outline">
            <a:extLst>
              <a:ext uri="{FF2B5EF4-FFF2-40B4-BE49-F238E27FC236}">
                <a16:creationId xmlns:a16="http://schemas.microsoft.com/office/drawing/2014/main" id="{7119FED9-BC30-43FF-95FD-1DFAB3544C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1653" y="2002790"/>
            <a:ext cx="1314451" cy="1314451"/>
          </a:xfrm>
          <a:prstGeom prst="rect">
            <a:avLst/>
          </a:prstGeom>
        </p:spPr>
      </p:pic>
      <p:pic>
        <p:nvPicPr>
          <p:cNvPr id="11" name="Graphic 10" descr="Bar graph with downward trend outline">
            <a:extLst>
              <a:ext uri="{FF2B5EF4-FFF2-40B4-BE49-F238E27FC236}">
                <a16:creationId xmlns:a16="http://schemas.microsoft.com/office/drawing/2014/main" id="{8B4C901B-54FC-4C7C-87CA-82056C6D57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14747" y="2002790"/>
            <a:ext cx="1314451" cy="1314451"/>
          </a:xfrm>
          <a:prstGeom prst="rect">
            <a:avLst/>
          </a:prstGeom>
        </p:spPr>
      </p:pic>
      <p:sp>
        <p:nvSpPr>
          <p:cNvPr id="12" name="TextBox 11">
            <a:extLst>
              <a:ext uri="{FF2B5EF4-FFF2-40B4-BE49-F238E27FC236}">
                <a16:creationId xmlns:a16="http://schemas.microsoft.com/office/drawing/2014/main" id="{B67C0EEF-5496-40C3-9889-9BE91625BDC4}"/>
              </a:ext>
            </a:extLst>
          </p:cNvPr>
          <p:cNvSpPr txBox="1"/>
          <p:nvPr/>
        </p:nvSpPr>
        <p:spPr>
          <a:xfrm>
            <a:off x="1060774" y="3263303"/>
            <a:ext cx="1476208"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Gadugi" panose="020B0502040204020203" pitchFamily="34" charset="0"/>
                <a:ea typeface="Gadugi" panose="020B0502040204020203" pitchFamily="34" charset="0"/>
                <a:cs typeface="Times New Roman" panose="02020603050405020304" pitchFamily="18" charset="0"/>
              </a:rPr>
              <a:t>Comfortable</a:t>
            </a:r>
          </a:p>
          <a:p>
            <a:pPr marL="285750" indent="-285750">
              <a:buFont typeface="Arial" panose="020B0604020202020204" pitchFamily="34" charset="0"/>
              <a:buChar char="•"/>
            </a:pPr>
            <a:r>
              <a:rPr lang="en-US" sz="1400" dirty="0">
                <a:latin typeface="Gadugi" panose="020B0502040204020203" pitchFamily="34" charset="0"/>
                <a:ea typeface="Gadugi" panose="020B0502040204020203" pitchFamily="34" charset="0"/>
                <a:cs typeface="Times New Roman" panose="02020603050405020304" pitchFamily="18" charset="0"/>
              </a:rPr>
              <a:t>Back Support</a:t>
            </a:r>
          </a:p>
        </p:txBody>
      </p:sp>
      <p:sp>
        <p:nvSpPr>
          <p:cNvPr id="19" name="TextBox 18">
            <a:extLst>
              <a:ext uri="{FF2B5EF4-FFF2-40B4-BE49-F238E27FC236}">
                <a16:creationId xmlns:a16="http://schemas.microsoft.com/office/drawing/2014/main" id="{DD9408C1-CC27-4B76-8CB2-5DE30E70326C}"/>
              </a:ext>
            </a:extLst>
          </p:cNvPr>
          <p:cNvSpPr txBox="1"/>
          <p:nvPr/>
        </p:nvSpPr>
        <p:spPr>
          <a:xfrm>
            <a:off x="3057694" y="3298505"/>
            <a:ext cx="147620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Gadugi" panose="020B0502040204020203" pitchFamily="34" charset="0"/>
                <a:ea typeface="Gadugi" panose="020B0502040204020203" pitchFamily="34" charset="0"/>
                <a:cs typeface="Times New Roman" panose="02020603050405020304" pitchFamily="18" charset="0"/>
              </a:rPr>
              <a:t>Hot</a:t>
            </a:r>
          </a:p>
        </p:txBody>
      </p:sp>
      <p:sp>
        <p:nvSpPr>
          <p:cNvPr id="14" name="TextBox 13">
            <a:extLst>
              <a:ext uri="{FF2B5EF4-FFF2-40B4-BE49-F238E27FC236}">
                <a16:creationId xmlns:a16="http://schemas.microsoft.com/office/drawing/2014/main" id="{E351401A-D94E-4F50-81E9-DA2916724650}"/>
              </a:ext>
            </a:extLst>
          </p:cNvPr>
          <p:cNvSpPr txBox="1"/>
          <p:nvPr/>
        </p:nvSpPr>
        <p:spPr>
          <a:xfrm>
            <a:off x="581192" y="5918527"/>
            <a:ext cx="3827468" cy="600164"/>
          </a:xfrm>
          <a:prstGeom prst="rect">
            <a:avLst/>
          </a:prstGeom>
          <a:noFill/>
        </p:spPr>
        <p:txBody>
          <a:bodyPr wrap="square" rtlCol="0">
            <a:spAutoFit/>
          </a:bodyPr>
          <a:lstStyle/>
          <a:p>
            <a:r>
              <a:rPr lang="en-US" sz="1100" dirty="0">
                <a:latin typeface="Gadugi" panose="020B0502040204020203" pitchFamily="34" charset="0"/>
                <a:ea typeface="Gadugi" panose="020B0502040204020203" pitchFamily="34" charset="0"/>
                <a:cs typeface="Times New Roman" panose="02020603050405020304" pitchFamily="18" charset="0"/>
              </a:rPr>
              <a:t>Data Source: Sleep Cool Study</a:t>
            </a:r>
          </a:p>
          <a:p>
            <a:r>
              <a:rPr lang="en-US" sz="1100" dirty="0">
                <a:latin typeface="Gadugi" panose="020B0502040204020203" pitchFamily="34" charset="0"/>
                <a:ea typeface="Gadugi" panose="020B0502040204020203" pitchFamily="34" charset="0"/>
                <a:cs typeface="Times New Roman" panose="02020603050405020304" pitchFamily="18" charset="0"/>
              </a:rPr>
              <a:t>The correlation metrics is calculated based on the 147 responders’ view of Sleep Cool mattress. </a:t>
            </a:r>
          </a:p>
        </p:txBody>
      </p:sp>
      <mc:AlternateContent xmlns:mc="http://schemas.openxmlformats.org/markup-compatibility/2006" xmlns:cx2="http://schemas.microsoft.com/office/drawing/2015/10/21/chartex">
        <mc:Choice Requires="cx2">
          <p:graphicFrame>
            <p:nvGraphicFramePr>
              <p:cNvPr id="24" name="Chart 23">
                <a:extLst>
                  <a:ext uri="{FF2B5EF4-FFF2-40B4-BE49-F238E27FC236}">
                    <a16:creationId xmlns:a16="http://schemas.microsoft.com/office/drawing/2014/main" id="{AF4D1C77-EE01-4385-8A56-AFC321662A39}"/>
                  </a:ext>
                </a:extLst>
              </p:cNvPr>
              <p:cNvGraphicFramePr/>
              <p:nvPr>
                <p:extLst>
                  <p:ext uri="{D42A27DB-BD31-4B8C-83A1-F6EECF244321}">
                    <p14:modId xmlns:p14="http://schemas.microsoft.com/office/powerpoint/2010/main" val="2131206708"/>
                  </p:ext>
                </p:extLst>
              </p:nvPr>
            </p:nvGraphicFramePr>
            <p:xfrm>
              <a:off x="6290896" y="2307097"/>
              <a:ext cx="5257800" cy="361143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24" name="Chart 23">
                <a:extLst>
                  <a:ext uri="{FF2B5EF4-FFF2-40B4-BE49-F238E27FC236}">
                    <a16:creationId xmlns:a16="http://schemas.microsoft.com/office/drawing/2014/main" id="{AF4D1C77-EE01-4385-8A56-AFC321662A39}"/>
                  </a:ext>
                </a:extLst>
              </p:cNvPr>
              <p:cNvPicPr>
                <a:picLocks noGrp="1" noRot="1" noChangeAspect="1" noMove="1" noResize="1" noEditPoints="1" noAdjustHandles="1" noChangeArrowheads="1" noChangeShapeType="1"/>
              </p:cNvPicPr>
              <p:nvPr/>
            </p:nvPicPr>
            <p:blipFill>
              <a:blip r:embed="rId7"/>
              <a:stretch>
                <a:fillRect/>
              </a:stretch>
            </p:blipFill>
            <p:spPr>
              <a:xfrm>
                <a:off x="6290896" y="2307097"/>
                <a:ext cx="5257800" cy="3611430"/>
              </a:xfrm>
              <a:prstGeom prst="rect">
                <a:avLst/>
              </a:prstGeom>
            </p:spPr>
          </p:pic>
        </mc:Fallback>
      </mc:AlternateContent>
      <p:sp>
        <p:nvSpPr>
          <p:cNvPr id="28" name="TextBox 27">
            <a:extLst>
              <a:ext uri="{FF2B5EF4-FFF2-40B4-BE49-F238E27FC236}">
                <a16:creationId xmlns:a16="http://schemas.microsoft.com/office/drawing/2014/main" id="{C4310E2E-18CE-4EBC-A7CE-BC51F295DD86}"/>
              </a:ext>
            </a:extLst>
          </p:cNvPr>
          <p:cNvSpPr txBox="1"/>
          <p:nvPr/>
        </p:nvSpPr>
        <p:spPr>
          <a:xfrm>
            <a:off x="8462478" y="1999320"/>
            <a:ext cx="6096000" cy="307777"/>
          </a:xfrm>
          <a:prstGeom prst="rect">
            <a:avLst/>
          </a:prstGeom>
          <a:noFill/>
        </p:spPr>
        <p:txBody>
          <a:bodyPr wrap="square">
            <a:spAutoFit/>
          </a:bodyPr>
          <a:lstStyle/>
          <a:p>
            <a:r>
              <a:rPr lang="en-US" sz="1400" b="1" dirty="0">
                <a:latin typeface="Gadugi" panose="020B0502040204020203" pitchFamily="34" charset="0"/>
                <a:ea typeface="Gadugi" panose="020B0502040204020203" pitchFamily="34" charset="0"/>
                <a:cs typeface="Times New Roman" panose="02020603050405020304" pitchFamily="18" charset="0"/>
              </a:rPr>
              <a:t>Mattress Purchase Factors</a:t>
            </a:r>
          </a:p>
        </p:txBody>
      </p:sp>
      <p:sp>
        <p:nvSpPr>
          <p:cNvPr id="30" name="TextBox 29">
            <a:extLst>
              <a:ext uri="{FF2B5EF4-FFF2-40B4-BE49-F238E27FC236}">
                <a16:creationId xmlns:a16="http://schemas.microsoft.com/office/drawing/2014/main" id="{00EA4779-B623-44D4-8842-DFF94990DA56}"/>
              </a:ext>
            </a:extLst>
          </p:cNvPr>
          <p:cNvSpPr txBox="1"/>
          <p:nvPr/>
        </p:nvSpPr>
        <p:spPr>
          <a:xfrm>
            <a:off x="6478415" y="6133970"/>
            <a:ext cx="4780135" cy="600164"/>
          </a:xfrm>
          <a:prstGeom prst="rect">
            <a:avLst/>
          </a:prstGeom>
          <a:noFill/>
        </p:spPr>
        <p:txBody>
          <a:bodyPr wrap="square" rtlCol="0">
            <a:spAutoFit/>
          </a:bodyPr>
          <a:lstStyle/>
          <a:p>
            <a:r>
              <a:rPr lang="en-US" sz="1100" dirty="0">
                <a:latin typeface="Gadugi" panose="020B0502040204020203" pitchFamily="34" charset="0"/>
                <a:ea typeface="Gadugi" panose="020B0502040204020203" pitchFamily="34" charset="0"/>
                <a:cs typeface="Times New Roman" panose="02020603050405020304" pitchFamily="18" charset="0"/>
              </a:rPr>
              <a:t>Data source: Mattress Industry Report</a:t>
            </a:r>
          </a:p>
          <a:p>
            <a:r>
              <a:rPr lang="en-US" sz="1100" dirty="0">
                <a:latin typeface="Gadugi" panose="020B0502040204020203" pitchFamily="34" charset="0"/>
                <a:ea typeface="Gadugi" panose="020B0502040204020203" pitchFamily="34" charset="0"/>
                <a:cs typeface="Times New Roman" panose="02020603050405020304" pitchFamily="18" charset="0"/>
              </a:rPr>
              <a:t>The result is based on response of 819 internet users aged 21+ who purchased a mattress in last five years. </a:t>
            </a:r>
          </a:p>
        </p:txBody>
      </p:sp>
      <p:sp>
        <p:nvSpPr>
          <p:cNvPr id="2" name="TextBox 1">
            <a:extLst>
              <a:ext uri="{FF2B5EF4-FFF2-40B4-BE49-F238E27FC236}">
                <a16:creationId xmlns:a16="http://schemas.microsoft.com/office/drawing/2014/main" id="{83A9A8EC-5B70-438F-B407-D11F1A4261C6}"/>
              </a:ext>
            </a:extLst>
          </p:cNvPr>
          <p:cNvSpPr txBox="1"/>
          <p:nvPr/>
        </p:nvSpPr>
        <p:spPr>
          <a:xfrm>
            <a:off x="4806963" y="2059850"/>
            <a:ext cx="2870814" cy="923330"/>
          </a:xfrm>
          <a:prstGeom prst="rect">
            <a:avLst/>
          </a:prstGeom>
          <a:noFill/>
        </p:spPr>
        <p:txBody>
          <a:bodyPr wrap="square" rtlCol="0">
            <a:spAutoFit/>
          </a:bodyPr>
          <a:lstStyle/>
          <a:p>
            <a:r>
              <a:rPr lang="en-US" b="1" i="1" dirty="0">
                <a:solidFill>
                  <a:srgbClr val="C00000"/>
                </a:solidFill>
                <a:latin typeface="Gadugi" panose="020B0502040204020203" pitchFamily="34" charset="0"/>
                <a:ea typeface="Gadugi" panose="020B0502040204020203" pitchFamily="34" charset="0"/>
              </a:rPr>
              <a:t>Sleep Cool mattresses provide what customers desire </a:t>
            </a:r>
          </a:p>
        </p:txBody>
      </p:sp>
    </p:spTree>
    <p:extLst>
      <p:ext uri="{BB962C8B-B14F-4D97-AF65-F5344CB8AC3E}">
        <p14:creationId xmlns:p14="http://schemas.microsoft.com/office/powerpoint/2010/main" val="270083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B777-D9D5-4E10-BC1D-12F993A82D02}"/>
              </a:ext>
            </a:extLst>
          </p:cNvPr>
          <p:cNvSpPr>
            <a:spLocks noGrp="1"/>
          </p:cNvSpPr>
          <p:nvPr>
            <p:ph type="title"/>
          </p:nvPr>
        </p:nvSpPr>
        <p:spPr>
          <a:xfrm>
            <a:off x="581192" y="702156"/>
            <a:ext cx="11029616" cy="783981"/>
          </a:xfrm>
        </p:spPr>
        <p:txBody>
          <a:bodyPr/>
          <a:lstStyle/>
          <a:p>
            <a:r>
              <a:rPr lang="en-US" dirty="0"/>
              <a:t>Customers have positive  views of best Rest</a:t>
            </a:r>
          </a:p>
        </p:txBody>
      </p:sp>
      <p:graphicFrame>
        <p:nvGraphicFramePr>
          <p:cNvPr id="5" name="Chart 4">
            <a:extLst>
              <a:ext uri="{FF2B5EF4-FFF2-40B4-BE49-F238E27FC236}">
                <a16:creationId xmlns:a16="http://schemas.microsoft.com/office/drawing/2014/main" id="{9CDFCD64-1760-4133-AE3E-959CF7CD8D01}"/>
              </a:ext>
            </a:extLst>
          </p:cNvPr>
          <p:cNvGraphicFramePr>
            <a:graphicFrameLocks/>
          </p:cNvGraphicFramePr>
          <p:nvPr/>
        </p:nvGraphicFramePr>
        <p:xfrm>
          <a:off x="5967495" y="2597409"/>
          <a:ext cx="5051986" cy="28010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79FF43D-D4FA-4B77-A591-2718E6777271}"/>
              </a:ext>
            </a:extLst>
          </p:cNvPr>
          <p:cNvGraphicFramePr>
            <a:graphicFrameLocks/>
          </p:cNvGraphicFramePr>
          <p:nvPr/>
        </p:nvGraphicFramePr>
        <p:xfrm>
          <a:off x="685692" y="2468548"/>
          <a:ext cx="4814594" cy="2884567"/>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Rounded Corners 8">
            <a:extLst>
              <a:ext uri="{FF2B5EF4-FFF2-40B4-BE49-F238E27FC236}">
                <a16:creationId xmlns:a16="http://schemas.microsoft.com/office/drawing/2014/main" id="{34A47E36-E18E-4CEB-B5C0-4A64031985D4}"/>
              </a:ext>
            </a:extLst>
          </p:cNvPr>
          <p:cNvSpPr/>
          <p:nvPr/>
        </p:nvSpPr>
        <p:spPr>
          <a:xfrm>
            <a:off x="999650" y="5381630"/>
            <a:ext cx="4186677" cy="834115"/>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Both owner and non-owner of Best Rest brand trust the product</a:t>
            </a:r>
          </a:p>
        </p:txBody>
      </p:sp>
      <p:sp>
        <p:nvSpPr>
          <p:cNvPr id="10" name="Rectangle: Rounded Corners 9">
            <a:extLst>
              <a:ext uri="{FF2B5EF4-FFF2-40B4-BE49-F238E27FC236}">
                <a16:creationId xmlns:a16="http://schemas.microsoft.com/office/drawing/2014/main" id="{03A9439A-40CB-4E7E-9CB5-10F111077FA0}"/>
              </a:ext>
            </a:extLst>
          </p:cNvPr>
          <p:cNvSpPr/>
          <p:nvPr/>
        </p:nvSpPr>
        <p:spPr>
          <a:xfrm>
            <a:off x="6424336" y="5302784"/>
            <a:ext cx="4395314" cy="85306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Irrespective of the gender, people have positive opinions on the Best Rest brand</a:t>
            </a:r>
          </a:p>
        </p:txBody>
      </p:sp>
      <p:pic>
        <p:nvPicPr>
          <p:cNvPr id="11" name="Graphic 10" descr="Good Idea outline">
            <a:extLst>
              <a:ext uri="{FF2B5EF4-FFF2-40B4-BE49-F238E27FC236}">
                <a16:creationId xmlns:a16="http://schemas.microsoft.com/office/drawing/2014/main" id="{3121A8D1-9522-42AA-A320-6811CBDEC2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006" y="1941656"/>
            <a:ext cx="783981" cy="783981"/>
          </a:xfrm>
          <a:prstGeom prst="rect">
            <a:avLst/>
          </a:prstGeom>
        </p:spPr>
      </p:pic>
      <p:sp>
        <p:nvSpPr>
          <p:cNvPr id="12" name="TextBox 11">
            <a:extLst>
              <a:ext uri="{FF2B5EF4-FFF2-40B4-BE49-F238E27FC236}">
                <a16:creationId xmlns:a16="http://schemas.microsoft.com/office/drawing/2014/main" id="{3CED12CD-4B5E-4533-8977-56EE142FCE1C}"/>
              </a:ext>
            </a:extLst>
          </p:cNvPr>
          <p:cNvSpPr txBox="1"/>
          <p:nvPr/>
        </p:nvSpPr>
        <p:spPr>
          <a:xfrm>
            <a:off x="1411987" y="1973793"/>
            <a:ext cx="1002469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Best Rest have strong brand reputation in terms of product quality, brand trust and brand quality.  This would promote the Sleep Cool mattress entering the DCM market. </a:t>
            </a:r>
          </a:p>
        </p:txBody>
      </p:sp>
      <p:sp>
        <p:nvSpPr>
          <p:cNvPr id="3" name="Footer Placeholder 2">
            <a:extLst>
              <a:ext uri="{FF2B5EF4-FFF2-40B4-BE49-F238E27FC236}">
                <a16:creationId xmlns:a16="http://schemas.microsoft.com/office/drawing/2014/main" id="{D046F95B-7613-428B-AB9C-FCE3F72B09B6}"/>
              </a:ext>
            </a:extLst>
          </p:cNvPr>
          <p:cNvSpPr>
            <a:spLocks noGrp="1"/>
          </p:cNvSpPr>
          <p:nvPr>
            <p:ph type="ftr" sz="quarter" idx="11"/>
          </p:nvPr>
        </p:nvSpPr>
        <p:spPr>
          <a:xfrm>
            <a:off x="388418" y="6215745"/>
            <a:ext cx="11158154" cy="711312"/>
          </a:xfrm>
        </p:spPr>
        <p:txBody>
          <a:bodyPr/>
          <a:lstStyle/>
          <a:p>
            <a:pPr algn="just"/>
            <a:r>
              <a:rPr lang="en-US" sz="1100" cap="none" dirty="0">
                <a:solidFill>
                  <a:srgbClr val="002060"/>
                </a:solidFill>
                <a:latin typeface="Times New Roman" panose="02020603050405020304" pitchFamily="18" charset="0"/>
                <a:cs typeface="Times New Roman" panose="02020603050405020304" pitchFamily="18" charset="0"/>
              </a:rPr>
              <a:t>Data source: best rest brand study</a:t>
            </a:r>
          </a:p>
          <a:p>
            <a:pPr algn="just"/>
            <a:r>
              <a:rPr lang="en-US" sz="1100" cap="none" dirty="0">
                <a:solidFill>
                  <a:srgbClr val="002060"/>
                </a:solidFill>
                <a:latin typeface="Times New Roman" panose="02020603050405020304" pitchFamily="18" charset="0"/>
                <a:cs typeface="Times New Roman" panose="02020603050405020304" pitchFamily="18" charset="0"/>
              </a:rPr>
              <a:t>Hypothesis testing was conducted to test whether best rest has customer review score than 5 ( slightly agree). P=0.000001 for product quality, p=0.002 for brand trust and p=0.00002 for brand quality. The test results suggest that at 95% confidence level, we can conclude that best rest products are of high quality, and it is a trusted brand, and their overall brand quality is of high quality</a:t>
            </a:r>
            <a:r>
              <a:rPr lang="en-US" sz="1100" cap="none" dirty="0">
                <a:latin typeface="Times New Roman" panose="02020603050405020304" pitchFamily="18" charset="0"/>
                <a:cs typeface="Times New Roman" panose="02020603050405020304" pitchFamily="18" charset="0"/>
              </a:rPr>
              <a:t>.  </a:t>
            </a:r>
          </a:p>
          <a:p>
            <a:endParaRPr lang="en-US" dirty="0"/>
          </a:p>
        </p:txBody>
      </p:sp>
      <p:cxnSp>
        <p:nvCxnSpPr>
          <p:cNvPr id="17" name="Straight Connector 16">
            <a:extLst>
              <a:ext uri="{FF2B5EF4-FFF2-40B4-BE49-F238E27FC236}">
                <a16:creationId xmlns:a16="http://schemas.microsoft.com/office/drawing/2014/main" id="{5F2A710F-2627-4459-B841-5F3FBECA4F6E}"/>
              </a:ext>
            </a:extLst>
          </p:cNvPr>
          <p:cNvCxnSpPr/>
          <p:nvPr/>
        </p:nvCxnSpPr>
        <p:spPr>
          <a:xfrm>
            <a:off x="867630" y="3544312"/>
            <a:ext cx="4247847" cy="0"/>
          </a:xfrm>
          <a:prstGeom prst="lin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6BC3DE04-C980-43E0-B404-7920C8000E99}"/>
              </a:ext>
            </a:extLst>
          </p:cNvPr>
          <p:cNvCxnSpPr/>
          <p:nvPr/>
        </p:nvCxnSpPr>
        <p:spPr>
          <a:xfrm>
            <a:off x="6158039" y="3544312"/>
            <a:ext cx="446680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7183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B777-D9D5-4E10-BC1D-12F993A82D02}"/>
              </a:ext>
            </a:extLst>
          </p:cNvPr>
          <p:cNvSpPr>
            <a:spLocks noGrp="1"/>
          </p:cNvSpPr>
          <p:nvPr>
            <p:ph type="title"/>
          </p:nvPr>
        </p:nvSpPr>
        <p:spPr>
          <a:xfrm>
            <a:off x="515205" y="466139"/>
            <a:ext cx="11029616" cy="1013800"/>
          </a:xfrm>
        </p:spPr>
        <p:txBody>
          <a:bodyPr/>
          <a:lstStyle/>
          <a:p>
            <a:r>
              <a:rPr lang="en-US" dirty="0"/>
              <a:t>Customers have positive views of best Rest</a:t>
            </a:r>
          </a:p>
        </p:txBody>
      </p:sp>
      <p:graphicFrame>
        <p:nvGraphicFramePr>
          <p:cNvPr id="7" name="Chart 6">
            <a:extLst>
              <a:ext uri="{FF2B5EF4-FFF2-40B4-BE49-F238E27FC236}">
                <a16:creationId xmlns:a16="http://schemas.microsoft.com/office/drawing/2014/main" id="{92B9D753-1679-4934-8817-D8B7DF518F93}"/>
              </a:ext>
            </a:extLst>
          </p:cNvPr>
          <p:cNvGraphicFramePr>
            <a:graphicFrameLocks/>
          </p:cNvGraphicFramePr>
          <p:nvPr/>
        </p:nvGraphicFramePr>
        <p:xfrm>
          <a:off x="781085" y="2029232"/>
          <a:ext cx="4800918" cy="27995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9BC0B42-DAC3-44AE-B012-1AA09E159155}"/>
              </a:ext>
            </a:extLst>
          </p:cNvPr>
          <p:cNvGraphicFramePr>
            <a:graphicFrameLocks/>
          </p:cNvGraphicFramePr>
          <p:nvPr/>
        </p:nvGraphicFramePr>
        <p:xfrm>
          <a:off x="6096000" y="2029232"/>
          <a:ext cx="4868020" cy="2740262"/>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Rounded Corners 8">
            <a:extLst>
              <a:ext uri="{FF2B5EF4-FFF2-40B4-BE49-F238E27FC236}">
                <a16:creationId xmlns:a16="http://schemas.microsoft.com/office/drawing/2014/main" id="{D9CEAA3F-8DDA-4C98-9949-BC1F079454EF}"/>
              </a:ext>
            </a:extLst>
          </p:cNvPr>
          <p:cNvSpPr/>
          <p:nvPr/>
        </p:nvSpPr>
        <p:spPr>
          <a:xfrm>
            <a:off x="1285022" y="4879852"/>
            <a:ext cx="3793043" cy="768751"/>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Best Rest brand has strong customer view across age groups </a:t>
            </a:r>
          </a:p>
        </p:txBody>
      </p:sp>
      <p:sp>
        <p:nvSpPr>
          <p:cNvPr id="10" name="Rectangle: Rounded Corners 9">
            <a:extLst>
              <a:ext uri="{FF2B5EF4-FFF2-40B4-BE49-F238E27FC236}">
                <a16:creationId xmlns:a16="http://schemas.microsoft.com/office/drawing/2014/main" id="{596368A4-93CB-465F-9D09-9435BF66111C}"/>
              </a:ext>
            </a:extLst>
          </p:cNvPr>
          <p:cNvSpPr/>
          <p:nvPr/>
        </p:nvSpPr>
        <p:spPr>
          <a:xfrm>
            <a:off x="6279598" y="4875336"/>
            <a:ext cx="4500824" cy="77778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Low-medium income groups are more favorable Best Result product quality. </a:t>
            </a:r>
          </a:p>
        </p:txBody>
      </p:sp>
      <p:sp>
        <p:nvSpPr>
          <p:cNvPr id="11" name="TextBox 10">
            <a:extLst>
              <a:ext uri="{FF2B5EF4-FFF2-40B4-BE49-F238E27FC236}">
                <a16:creationId xmlns:a16="http://schemas.microsoft.com/office/drawing/2014/main" id="{DED665C1-F5E7-4781-9FD9-34E3B536C177}"/>
              </a:ext>
            </a:extLst>
          </p:cNvPr>
          <p:cNvSpPr txBox="1"/>
          <p:nvPr/>
        </p:nvSpPr>
        <p:spPr>
          <a:xfrm>
            <a:off x="671639" y="5758961"/>
            <a:ext cx="10576290" cy="1046440"/>
          </a:xfrm>
          <a:prstGeom prst="rect">
            <a:avLst/>
          </a:prstGeom>
          <a:noFill/>
        </p:spPr>
        <p:txBody>
          <a:bodyPr wrap="square" rtlCol="0">
            <a:spAutoFit/>
          </a:bodyPr>
          <a:lstStyle/>
          <a:p>
            <a:pPr algn="just"/>
            <a:r>
              <a:rPr lang="en-US" sz="1100" dirty="0">
                <a:solidFill>
                  <a:srgbClr val="002060"/>
                </a:solidFill>
                <a:latin typeface="Times New Roman" panose="02020603050405020304" pitchFamily="18" charset="0"/>
                <a:cs typeface="Times New Roman" panose="02020603050405020304" pitchFamily="18" charset="0"/>
              </a:rPr>
              <a:t>Data Source: Best Rest Brand Study</a:t>
            </a:r>
          </a:p>
          <a:p>
            <a:pPr algn="just"/>
            <a:r>
              <a:rPr lang="en-US" sz="1100" dirty="0">
                <a:solidFill>
                  <a:srgbClr val="002060"/>
                </a:solidFill>
                <a:latin typeface="Times New Roman" panose="02020603050405020304" pitchFamily="18" charset="0"/>
                <a:cs typeface="Times New Roman" panose="02020603050405020304" pitchFamily="18" charset="0"/>
              </a:rPr>
              <a:t>Hypothesis testing was conducted to test whether Best Rest has customer review score than 5 ( slightly agree). P=0.000001 for Product quality, p=0.002 for Brand trust and p=0.00002 for Brand quality. The test results suggest that at 95% confidence level, we can conclude that Best Rest products are of high quality, and it is a trusted brand, and their overall brand quality is of high quality.  </a:t>
            </a:r>
          </a:p>
          <a:p>
            <a:endParaRPr lang="en-US" dirty="0"/>
          </a:p>
        </p:txBody>
      </p:sp>
      <p:cxnSp>
        <p:nvCxnSpPr>
          <p:cNvPr id="13" name="Straight Connector 12">
            <a:extLst>
              <a:ext uri="{FF2B5EF4-FFF2-40B4-BE49-F238E27FC236}">
                <a16:creationId xmlns:a16="http://schemas.microsoft.com/office/drawing/2014/main" id="{BCFCE429-D77C-4E38-A50A-908E794BDAE4}"/>
              </a:ext>
            </a:extLst>
          </p:cNvPr>
          <p:cNvCxnSpPr/>
          <p:nvPr/>
        </p:nvCxnSpPr>
        <p:spPr>
          <a:xfrm>
            <a:off x="1011504" y="3002145"/>
            <a:ext cx="413503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Straight Connector 14">
            <a:extLst>
              <a:ext uri="{FF2B5EF4-FFF2-40B4-BE49-F238E27FC236}">
                <a16:creationId xmlns:a16="http://schemas.microsoft.com/office/drawing/2014/main" id="{D372F6F1-4722-409A-9100-845211F55B5C}"/>
              </a:ext>
            </a:extLst>
          </p:cNvPr>
          <p:cNvCxnSpPr/>
          <p:nvPr/>
        </p:nvCxnSpPr>
        <p:spPr>
          <a:xfrm>
            <a:off x="6384616" y="2921225"/>
            <a:ext cx="4395806"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4045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607E-1BC6-4CDC-9DC4-BCCBA0B6141A}"/>
              </a:ext>
            </a:extLst>
          </p:cNvPr>
          <p:cNvSpPr>
            <a:spLocks noGrp="1"/>
          </p:cNvSpPr>
          <p:nvPr>
            <p:ph type="title"/>
          </p:nvPr>
        </p:nvSpPr>
        <p:spPr>
          <a:xfrm>
            <a:off x="417250" y="603682"/>
            <a:ext cx="11336785" cy="1199831"/>
          </a:xfrm>
        </p:spPr>
        <p:txBody>
          <a:bodyPr anchor="ctr">
            <a:normAutofit/>
          </a:bodyPr>
          <a:lstStyle/>
          <a:p>
            <a:r>
              <a:rPr lang="en-US" dirty="0">
                <a:solidFill>
                  <a:srgbClr val="FFFFFF"/>
                </a:solidFill>
                <a:latin typeface="Gadugi" panose="020B0502040204020203" pitchFamily="34" charset="0"/>
                <a:ea typeface="Gadugi" panose="020B0502040204020203" pitchFamily="34" charset="0"/>
              </a:rPr>
              <a:t>A Promising Future for Online Mattresses</a:t>
            </a:r>
          </a:p>
        </p:txBody>
      </p:sp>
      <p:graphicFrame>
        <p:nvGraphicFramePr>
          <p:cNvPr id="4" name="圖表 1">
            <a:extLst>
              <a:ext uri="{FF2B5EF4-FFF2-40B4-BE49-F238E27FC236}">
                <a16:creationId xmlns:a16="http://schemas.microsoft.com/office/drawing/2014/main" id="{857A8CB7-6D3C-4DB6-846A-1176FEFA3782}"/>
              </a:ext>
            </a:extLst>
          </p:cNvPr>
          <p:cNvGraphicFramePr>
            <a:graphicFrameLocks/>
          </p:cNvGraphicFramePr>
          <p:nvPr>
            <p:extLst>
              <p:ext uri="{D42A27DB-BD31-4B8C-83A1-F6EECF244321}">
                <p14:modId xmlns:p14="http://schemas.microsoft.com/office/powerpoint/2010/main" val="776081439"/>
              </p:ext>
            </p:extLst>
          </p:nvPr>
        </p:nvGraphicFramePr>
        <p:xfrm>
          <a:off x="562305" y="2963346"/>
          <a:ext cx="6127322" cy="34808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8150B2B-3E4A-4945-BA5D-D9835C1E7B26}"/>
              </a:ext>
            </a:extLst>
          </p:cNvPr>
          <p:cNvSpPr txBox="1"/>
          <p:nvPr/>
        </p:nvSpPr>
        <p:spPr>
          <a:xfrm>
            <a:off x="585568" y="2727937"/>
            <a:ext cx="6096000" cy="307777"/>
          </a:xfrm>
          <a:prstGeom prst="rect">
            <a:avLst/>
          </a:prstGeom>
          <a:noFill/>
        </p:spPr>
        <p:txBody>
          <a:bodyPr wrap="square">
            <a:spAutoFit/>
          </a:bodyPr>
          <a:lstStyle/>
          <a:p>
            <a:pPr algn="ctr" rtl="0">
              <a:defRPr sz="1400" b="1" i="0" u="none" strike="noStrike" kern="1200" spc="0" baseline="0">
                <a:solidFill>
                  <a:prstClr val="black">
                    <a:lumMod val="65000"/>
                    <a:lumOff val="35000"/>
                  </a:prstClr>
                </a:solidFill>
                <a:latin typeface="+mn-lt"/>
                <a:ea typeface="+mn-ea"/>
                <a:cs typeface="+mn-cs"/>
              </a:defRPr>
            </a:pPr>
            <a:r>
              <a:rPr lang="en-US" altLang="zh-TW" sz="1400" b="1" dirty="0">
                <a:latin typeface="Gadugi" panose="020B0502040204020203" pitchFamily="34" charset="0"/>
                <a:ea typeface="Gadugi" panose="020B0502040204020203" pitchFamily="34" charset="0"/>
                <a:cs typeface="Times New Roman" panose="02020603050405020304" pitchFamily="18" charset="0"/>
              </a:rPr>
              <a:t>Your Most Recent Mattress Purchase From (Past)</a:t>
            </a:r>
            <a:endParaRPr lang="zh-TW" altLang="en-US" sz="1400" b="1" dirty="0">
              <a:latin typeface="Gadugi" panose="020B0502040204020203"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F9BC44E-F377-4DC8-88F4-F5E6244DCD77}"/>
              </a:ext>
            </a:extLst>
          </p:cNvPr>
          <p:cNvSpPr txBox="1"/>
          <p:nvPr/>
        </p:nvSpPr>
        <p:spPr>
          <a:xfrm>
            <a:off x="1324341" y="6313408"/>
            <a:ext cx="6095266" cy="261610"/>
          </a:xfrm>
          <a:prstGeom prst="rect">
            <a:avLst/>
          </a:prstGeom>
          <a:noFill/>
        </p:spPr>
        <p:txBody>
          <a:bodyPr wrap="square">
            <a:spAutoFit/>
          </a:bodyPr>
          <a:lstStyle/>
          <a:p>
            <a:r>
              <a:rPr lang="en-US" sz="1100" dirty="0">
                <a:latin typeface="Gadugi" panose="020B0502040204020203" pitchFamily="34" charset="0"/>
                <a:ea typeface="Gadugi" panose="020B0502040204020203" pitchFamily="34" charset="0"/>
                <a:cs typeface="Times New Roman" panose="02020603050405020304" pitchFamily="18" charset="0"/>
              </a:rPr>
              <a:t>Data source: Mattress Industry Report</a:t>
            </a:r>
          </a:p>
        </p:txBody>
      </p:sp>
      <p:graphicFrame>
        <p:nvGraphicFramePr>
          <p:cNvPr id="8" name="Chart 7">
            <a:extLst>
              <a:ext uri="{FF2B5EF4-FFF2-40B4-BE49-F238E27FC236}">
                <a16:creationId xmlns:a16="http://schemas.microsoft.com/office/drawing/2014/main" id="{5CF365EB-5756-4C3E-9CD5-D86D5753E438}"/>
              </a:ext>
            </a:extLst>
          </p:cNvPr>
          <p:cNvGraphicFramePr>
            <a:graphicFrameLocks/>
          </p:cNvGraphicFramePr>
          <p:nvPr>
            <p:extLst>
              <p:ext uri="{D42A27DB-BD31-4B8C-83A1-F6EECF244321}">
                <p14:modId xmlns:p14="http://schemas.microsoft.com/office/powerpoint/2010/main" val="740960973"/>
              </p:ext>
            </p:extLst>
          </p:nvPr>
        </p:nvGraphicFramePr>
        <p:xfrm>
          <a:off x="6616212" y="3121630"/>
          <a:ext cx="4883834" cy="299353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1EA2756A-98DF-4200-AA54-1DA6E14D7E53}"/>
              </a:ext>
            </a:extLst>
          </p:cNvPr>
          <p:cNvSpPr txBox="1"/>
          <p:nvPr/>
        </p:nvSpPr>
        <p:spPr>
          <a:xfrm>
            <a:off x="6046837" y="2678462"/>
            <a:ext cx="6096000" cy="307777"/>
          </a:xfrm>
          <a:prstGeom prst="rect">
            <a:avLst/>
          </a:prstGeom>
          <a:noFill/>
        </p:spPr>
        <p:txBody>
          <a:bodyPr wrap="square">
            <a:spAutoFit/>
          </a:bodyPr>
          <a:lstStyle/>
          <a:p>
            <a:pPr algn="ctr" rtl="0">
              <a:defRPr sz="1400" b="1" i="0" u="none" strike="noStrike" kern="1200" spc="0" baseline="0">
                <a:solidFill>
                  <a:prstClr val="black">
                    <a:lumMod val="65000"/>
                    <a:lumOff val="35000"/>
                  </a:prstClr>
                </a:solidFill>
                <a:latin typeface="+mn-lt"/>
                <a:ea typeface="+mn-ea"/>
                <a:cs typeface="+mn-cs"/>
              </a:defRPr>
            </a:pPr>
            <a:r>
              <a:rPr lang="en-US" altLang="zh-TW" sz="1400" b="1" dirty="0">
                <a:latin typeface="Gadugi" panose="020B0502040204020203" pitchFamily="34" charset="0"/>
                <a:ea typeface="Gadugi" panose="020B0502040204020203" pitchFamily="34" charset="0"/>
                <a:cs typeface="Times New Roman" panose="02020603050405020304" pitchFamily="18" charset="0"/>
              </a:rPr>
              <a:t>Customer Preference on Purchasing Mattress Online</a:t>
            </a:r>
            <a:endParaRPr lang="zh-TW" altLang="en-US" sz="1400" b="1" dirty="0">
              <a:latin typeface="Gadugi" panose="020B0502040204020203"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234BE44B-2F59-4457-9380-71FC32AD768F}"/>
              </a:ext>
            </a:extLst>
          </p:cNvPr>
          <p:cNvSpPr txBox="1"/>
          <p:nvPr/>
        </p:nvSpPr>
        <p:spPr>
          <a:xfrm>
            <a:off x="8181643" y="6142644"/>
            <a:ext cx="6095266" cy="261610"/>
          </a:xfrm>
          <a:prstGeom prst="rect">
            <a:avLst/>
          </a:prstGeom>
          <a:noFill/>
        </p:spPr>
        <p:txBody>
          <a:bodyPr wrap="square">
            <a:spAutoFit/>
          </a:bodyPr>
          <a:lstStyle/>
          <a:p>
            <a:r>
              <a:rPr lang="en-US" sz="1100" dirty="0">
                <a:latin typeface="Gadugi" panose="020B0502040204020203" pitchFamily="34" charset="0"/>
                <a:ea typeface="Gadugi" panose="020B0502040204020203" pitchFamily="34" charset="0"/>
                <a:cs typeface="Times New Roman" panose="02020603050405020304" pitchFamily="18" charset="0"/>
              </a:rPr>
              <a:t>Data source: Sleep Cool Study</a:t>
            </a:r>
          </a:p>
        </p:txBody>
      </p:sp>
      <p:pic>
        <p:nvPicPr>
          <p:cNvPr id="12" name="Graphic 11" descr="Angel face outline outline">
            <a:extLst>
              <a:ext uri="{FF2B5EF4-FFF2-40B4-BE49-F238E27FC236}">
                <a16:creationId xmlns:a16="http://schemas.microsoft.com/office/drawing/2014/main" id="{85A6F445-7658-4428-8DD4-DBF7E2B6AA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3658" y="1934318"/>
            <a:ext cx="678473" cy="678473"/>
          </a:xfrm>
          <a:prstGeom prst="rect">
            <a:avLst/>
          </a:prstGeom>
        </p:spPr>
      </p:pic>
      <p:sp>
        <p:nvSpPr>
          <p:cNvPr id="13" name="TextBox 12">
            <a:extLst>
              <a:ext uri="{FF2B5EF4-FFF2-40B4-BE49-F238E27FC236}">
                <a16:creationId xmlns:a16="http://schemas.microsoft.com/office/drawing/2014/main" id="{AF17E0ED-23D2-4F48-9EDA-A767EFE638E7}"/>
              </a:ext>
            </a:extLst>
          </p:cNvPr>
          <p:cNvSpPr txBox="1"/>
          <p:nvPr/>
        </p:nvSpPr>
        <p:spPr>
          <a:xfrm>
            <a:off x="1305217" y="1880364"/>
            <a:ext cx="10024697" cy="646331"/>
          </a:xfrm>
          <a:prstGeom prst="rect">
            <a:avLst/>
          </a:prstGeom>
          <a:noFill/>
        </p:spPr>
        <p:txBody>
          <a:bodyPr wrap="square" rtlCol="0">
            <a:spAutoFit/>
          </a:bodyPr>
          <a:lstStyle/>
          <a:p>
            <a:r>
              <a:rPr lang="en-US" dirty="0">
                <a:latin typeface="Gadugi" panose="020B0502040204020203" pitchFamily="34" charset="0"/>
                <a:ea typeface="Gadugi" panose="020B0502040204020203" pitchFamily="34" charset="0"/>
                <a:cs typeface="Times New Roman" panose="02020603050405020304" pitchFamily="18" charset="0"/>
              </a:rPr>
              <a:t>Online retailers rank as the No.2 mattress purchase channel.</a:t>
            </a:r>
          </a:p>
          <a:p>
            <a:r>
              <a:rPr lang="en-US" dirty="0">
                <a:latin typeface="Gadugi" panose="020B0502040204020203" pitchFamily="34" charset="0"/>
                <a:ea typeface="Gadugi" panose="020B0502040204020203" pitchFamily="34" charset="0"/>
                <a:cs typeface="Times New Roman" panose="02020603050405020304" pitchFamily="18" charset="0"/>
              </a:rPr>
              <a:t>Over 50% of customers have positive attitudes towards purchasing mattress online. </a:t>
            </a:r>
          </a:p>
        </p:txBody>
      </p:sp>
    </p:spTree>
    <p:extLst>
      <p:ext uri="{BB962C8B-B14F-4D97-AF65-F5344CB8AC3E}">
        <p14:creationId xmlns:p14="http://schemas.microsoft.com/office/powerpoint/2010/main" val="169832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F257-21F5-40A6-A599-348389790905}"/>
              </a:ext>
            </a:extLst>
          </p:cNvPr>
          <p:cNvSpPr>
            <a:spLocks noGrp="1"/>
          </p:cNvSpPr>
          <p:nvPr>
            <p:ph type="title"/>
          </p:nvPr>
        </p:nvSpPr>
        <p:spPr>
          <a:xfrm>
            <a:off x="418011" y="618309"/>
            <a:ext cx="11312435" cy="1175657"/>
          </a:xfrm>
        </p:spPr>
        <p:txBody>
          <a:bodyPr anchor="ctr">
            <a:normAutofit/>
          </a:bodyPr>
          <a:lstStyle/>
          <a:p>
            <a:r>
              <a:rPr lang="en-US" dirty="0">
                <a:latin typeface="Gadugi" panose="020B0502040204020203" pitchFamily="34" charset="0"/>
                <a:ea typeface="Gadugi" panose="020B0502040204020203" pitchFamily="34" charset="0"/>
              </a:rPr>
              <a:t>Market Potential</a:t>
            </a:r>
          </a:p>
        </p:txBody>
      </p:sp>
      <p:graphicFrame>
        <p:nvGraphicFramePr>
          <p:cNvPr id="4" name="Chart 3">
            <a:extLst>
              <a:ext uri="{FF2B5EF4-FFF2-40B4-BE49-F238E27FC236}">
                <a16:creationId xmlns:a16="http://schemas.microsoft.com/office/drawing/2014/main" id="{B0929E1C-D4C5-4BBA-B7F4-C3024C6CD672}"/>
              </a:ext>
            </a:extLst>
          </p:cNvPr>
          <p:cNvGraphicFramePr>
            <a:graphicFrameLocks/>
          </p:cNvGraphicFramePr>
          <p:nvPr>
            <p:extLst>
              <p:ext uri="{D42A27DB-BD31-4B8C-83A1-F6EECF244321}">
                <p14:modId xmlns:p14="http://schemas.microsoft.com/office/powerpoint/2010/main" val="2019874556"/>
              </p:ext>
            </p:extLst>
          </p:nvPr>
        </p:nvGraphicFramePr>
        <p:xfrm>
          <a:off x="5418969" y="2165949"/>
          <a:ext cx="6191839" cy="371180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B2B8281-4B6B-4105-8CCE-7C92666CFC2C}"/>
              </a:ext>
            </a:extLst>
          </p:cNvPr>
          <p:cNvSpPr txBox="1"/>
          <p:nvPr/>
        </p:nvSpPr>
        <p:spPr>
          <a:xfrm>
            <a:off x="5517244" y="5980837"/>
            <a:ext cx="5086757" cy="877163"/>
          </a:xfrm>
          <a:prstGeom prst="rect">
            <a:avLst/>
          </a:prstGeom>
          <a:noFill/>
        </p:spPr>
        <p:txBody>
          <a:bodyPr wrap="square" rtlCol="0">
            <a:spAutoFit/>
          </a:bodyPr>
          <a:lstStyle/>
          <a:p>
            <a:r>
              <a:rPr lang="en-US" sz="1100" dirty="0">
                <a:latin typeface="Gadugi" panose="020B0502040204020203" pitchFamily="34" charset="0"/>
                <a:ea typeface="Gadugi" panose="020B0502040204020203" pitchFamily="34" charset="0"/>
                <a:cs typeface="Times New Roman" panose="02020603050405020304" pitchFamily="18" charset="0"/>
              </a:rPr>
              <a:t>Data Source: Best Rest Brand Study, </a:t>
            </a:r>
          </a:p>
          <a:p>
            <a:r>
              <a:rPr lang="en-US" sz="1100" dirty="0">
                <a:latin typeface="Gadugi" panose="020B0502040204020203" pitchFamily="34" charset="0"/>
                <a:ea typeface="Gadugi" panose="020B0502040204020203" pitchFamily="34" charset="0"/>
                <a:cs typeface="Times New Roman" panose="02020603050405020304" pitchFamily="18" charset="0"/>
              </a:rPr>
              <a:t>Statista https://</a:t>
            </a:r>
            <a:r>
              <a:rPr lang="en-US" sz="1100" dirty="0" err="1">
                <a:latin typeface="Gadugi" panose="020B0502040204020203" pitchFamily="34" charset="0"/>
                <a:ea typeface="Gadugi" panose="020B0502040204020203" pitchFamily="34" charset="0"/>
                <a:cs typeface="Times New Roman" panose="02020603050405020304" pitchFamily="18" charset="0"/>
              </a:rPr>
              <a:t>www.statista.com</a:t>
            </a:r>
            <a:r>
              <a:rPr lang="en-US" sz="1100" dirty="0">
                <a:latin typeface="Gadugi" panose="020B0502040204020203" pitchFamily="34" charset="0"/>
                <a:ea typeface="Gadugi" panose="020B0502040204020203" pitchFamily="34" charset="0"/>
                <a:cs typeface="Times New Roman" panose="02020603050405020304" pitchFamily="18" charset="0"/>
              </a:rPr>
              <a:t>/statistics/241488/population-of-the-us-by-sex-and-age/</a:t>
            </a:r>
          </a:p>
          <a:p>
            <a:endParaRPr lang="en-US" dirty="0">
              <a:latin typeface="Gadugi" panose="020B0502040204020203" pitchFamily="34" charset="0"/>
              <a:ea typeface="Gadugi" panose="020B0502040204020203" pitchFamily="34" charset="0"/>
            </a:endParaRPr>
          </a:p>
        </p:txBody>
      </p:sp>
      <p:sp>
        <p:nvSpPr>
          <p:cNvPr id="6" name="Rectangle: Rounded Corners 5">
            <a:extLst>
              <a:ext uri="{FF2B5EF4-FFF2-40B4-BE49-F238E27FC236}">
                <a16:creationId xmlns:a16="http://schemas.microsoft.com/office/drawing/2014/main" id="{F2ADF92B-783E-4113-979F-3583BB444992}"/>
              </a:ext>
            </a:extLst>
          </p:cNvPr>
          <p:cNvSpPr/>
          <p:nvPr/>
        </p:nvSpPr>
        <p:spPr>
          <a:xfrm>
            <a:off x="844835" y="3336230"/>
            <a:ext cx="3793043" cy="1371241"/>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Gadugi" panose="020B0502040204020203" pitchFamily="34" charset="0"/>
                <a:ea typeface="Gadugi" panose="020B0502040204020203" pitchFamily="34" charset="0"/>
              </a:rPr>
              <a:t>Current Buyers + Potential Buyers</a:t>
            </a:r>
          </a:p>
          <a:p>
            <a:pPr algn="ctr"/>
            <a:r>
              <a:rPr lang="en-US" dirty="0">
                <a:solidFill>
                  <a:srgbClr val="002060"/>
                </a:solidFill>
                <a:latin typeface="Gadugi" panose="020B0502040204020203" pitchFamily="34" charset="0"/>
                <a:ea typeface="Gadugi" panose="020B0502040204020203" pitchFamily="34" charset="0"/>
              </a:rPr>
              <a:t>___________________________</a:t>
            </a:r>
          </a:p>
          <a:p>
            <a:pPr algn="ctr"/>
            <a:endParaRPr lang="en-US" dirty="0">
              <a:solidFill>
                <a:srgbClr val="002060"/>
              </a:solidFill>
              <a:latin typeface="Gadugi" panose="020B0502040204020203" pitchFamily="34" charset="0"/>
              <a:ea typeface="Gadugi" panose="020B0502040204020203" pitchFamily="34" charset="0"/>
            </a:endParaRPr>
          </a:p>
          <a:p>
            <a:pPr algn="ctr"/>
            <a:r>
              <a:rPr lang="en-US" dirty="0">
                <a:solidFill>
                  <a:srgbClr val="002060"/>
                </a:solidFill>
                <a:latin typeface="Gadugi" panose="020B0502040204020203" pitchFamily="34" charset="0"/>
                <a:ea typeface="Gadugi" panose="020B0502040204020203" pitchFamily="34" charset="0"/>
              </a:rPr>
              <a:t>Total Populations</a:t>
            </a:r>
          </a:p>
        </p:txBody>
      </p:sp>
      <p:sp>
        <p:nvSpPr>
          <p:cNvPr id="3" name="TextBox 2">
            <a:extLst>
              <a:ext uri="{FF2B5EF4-FFF2-40B4-BE49-F238E27FC236}">
                <a16:creationId xmlns:a16="http://schemas.microsoft.com/office/drawing/2014/main" id="{B3BB690A-3D74-6B4D-AD3C-41CB9DB18216}"/>
              </a:ext>
            </a:extLst>
          </p:cNvPr>
          <p:cNvSpPr txBox="1"/>
          <p:nvPr/>
        </p:nvSpPr>
        <p:spPr>
          <a:xfrm>
            <a:off x="7524568" y="2341427"/>
            <a:ext cx="2596865" cy="338554"/>
          </a:xfrm>
          <a:prstGeom prst="rect">
            <a:avLst/>
          </a:prstGeom>
          <a:noFill/>
        </p:spPr>
        <p:txBody>
          <a:bodyPr wrap="square" rtlCol="0">
            <a:spAutoFit/>
          </a:bodyPr>
          <a:lstStyle/>
          <a:p>
            <a:r>
              <a:rPr lang="en-US" sz="1600" dirty="0"/>
              <a:t>Online Purchase Potential</a:t>
            </a:r>
          </a:p>
        </p:txBody>
      </p:sp>
    </p:spTree>
    <p:extLst>
      <p:ext uri="{BB962C8B-B14F-4D97-AF65-F5344CB8AC3E}">
        <p14:creationId xmlns:p14="http://schemas.microsoft.com/office/powerpoint/2010/main" val="57922405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TotalTime>
  <Words>946</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Candara</vt:lpstr>
      <vt:lpstr>Gadugi</vt:lpstr>
      <vt:lpstr>Gill Sans MT</vt:lpstr>
      <vt:lpstr>Times New Roman</vt:lpstr>
      <vt:lpstr>Wingdings 2</vt:lpstr>
      <vt:lpstr>Dividend</vt:lpstr>
      <vt:lpstr>Sleep Cool Acquisition Analysis</vt:lpstr>
      <vt:lpstr>Executive Summary</vt:lpstr>
      <vt:lpstr>Sleep Cool demonstrates lower temperatures and better sleep</vt:lpstr>
      <vt:lpstr>Sleep Cool VERSUS two leading competitors</vt:lpstr>
      <vt:lpstr>Customers Prefer mattresses to be comfortable, supportive and cool </vt:lpstr>
      <vt:lpstr>Customers have positive  views of best Rest</vt:lpstr>
      <vt:lpstr>Customers have positive views of best Rest</vt:lpstr>
      <vt:lpstr>A Promising Future for Online Mattresses</vt:lpstr>
      <vt:lpstr>Market Potential</vt:lpstr>
      <vt:lpstr>Online purchasing factors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Cool Acquisition Analysis</dc:title>
  <dc:creator>Felix Cruz-Montanez</dc:creator>
  <cp:lastModifiedBy>Cherukuri, Nikhil Rahul</cp:lastModifiedBy>
  <cp:revision>27</cp:revision>
  <dcterms:created xsi:type="dcterms:W3CDTF">2021-08-27T00:52:37Z</dcterms:created>
  <dcterms:modified xsi:type="dcterms:W3CDTF">2021-08-31T16:04:26Z</dcterms:modified>
</cp:coreProperties>
</file>