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7" r:id="rId20"/>
    <p:sldId id="274" r:id="rId21"/>
    <p:sldId id="276" r:id="rId22"/>
    <p:sldId id="275" r:id="rId23"/>
    <p:sldId id="273" r:id="rId2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0" autoAdjust="0"/>
    <p:restoredTop sz="94660"/>
  </p:normalViewPr>
  <p:slideViewPr>
    <p:cSldViewPr snapToGrid="0">
      <p:cViewPr varScale="1">
        <p:scale>
          <a:sx n="88" d="100"/>
          <a:sy n="88" d="100"/>
        </p:scale>
        <p:origin x="278"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6" name="Google Shape;61;p14"/>
          <p:cNvPicPr/>
          <p:nvPr/>
        </p:nvPicPr>
        <p:blipFill>
          <a:blip r:embed="rId2"/>
          <a:stretch/>
        </p:blipFill>
        <p:spPr>
          <a:xfrm>
            <a:off x="0" y="0"/>
            <a:ext cx="1446840" cy="1410480"/>
          </a:xfrm>
          <a:prstGeom prst="rect">
            <a:avLst/>
          </a:prstGeom>
          <a:ln w="0">
            <a:noFill/>
          </a:ln>
        </p:spPr>
      </p:pic>
      <p:sp>
        <p:nvSpPr>
          <p:cNvPr id="77" name="Google Shape;62;p14"/>
          <p:cNvSpPr/>
          <p:nvPr/>
        </p:nvSpPr>
        <p:spPr>
          <a:xfrm>
            <a:off x="1447920" y="0"/>
            <a:ext cx="9295200" cy="1410480"/>
          </a:xfrm>
          <a:prstGeom prst="rect">
            <a:avLst/>
          </a:prstGeom>
          <a:noFill/>
          <a:ln w="0">
            <a:noFill/>
          </a:ln>
        </p:spPr>
        <p:style>
          <a:lnRef idx="0">
            <a:scrgbClr r="0" g="0" b="0"/>
          </a:lnRef>
          <a:fillRef idx="0">
            <a:scrgbClr r="0" g="0" b="0"/>
          </a:fillRef>
          <a:effectRef idx="0">
            <a:scrgbClr r="0" g="0" b="0"/>
          </a:effectRef>
          <a:fontRef idx="minor"/>
        </p:style>
        <p:txBody>
          <a:bodyPr lIns="104400" tIns="52200" rIns="104400" bIns="52200" anchor="ctr">
            <a:noAutofit/>
          </a:bodyPr>
          <a:lstStyle/>
          <a:p>
            <a:pPr algn="ctr">
              <a:lnSpc>
                <a:spcPct val="100000"/>
              </a:lnSpc>
              <a:tabLst>
                <a:tab pos="0" algn="l"/>
              </a:tabLst>
            </a:pPr>
            <a:r>
              <a:rPr lang="en-US" sz="2730" b="0" strike="noStrike" spc="-1">
                <a:solidFill>
                  <a:srgbClr val="174E7B"/>
                </a:solidFill>
                <a:latin typeface="Arial"/>
                <a:ea typeface="Arial"/>
              </a:rPr>
              <a:t>PVG's College of Engineering and Technology &amp; G. K. Pate (Wani) Institute of Management, Pune.</a:t>
            </a:r>
            <a:br/>
            <a:r>
              <a:rPr lang="en-US" sz="2730" b="0" strike="noStrike" spc="-1">
                <a:solidFill>
                  <a:srgbClr val="174E7B"/>
                </a:solidFill>
                <a:latin typeface="Arial"/>
                <a:ea typeface="Arial"/>
              </a:rPr>
              <a:t>Department of Information Technology</a:t>
            </a:r>
            <a:endParaRPr lang="en-US" sz="2730" b="0" strike="noStrike" spc="-1">
              <a:latin typeface="Arial"/>
            </a:endParaRPr>
          </a:p>
        </p:txBody>
      </p:sp>
      <p:pic>
        <p:nvPicPr>
          <p:cNvPr id="78" name="Google Shape;63;p14"/>
          <p:cNvPicPr/>
          <p:nvPr/>
        </p:nvPicPr>
        <p:blipFill>
          <a:blip r:embed="rId3"/>
          <a:stretch/>
        </p:blipFill>
        <p:spPr>
          <a:xfrm>
            <a:off x="10744200" y="0"/>
            <a:ext cx="1446840" cy="1410480"/>
          </a:xfrm>
          <a:prstGeom prst="rect">
            <a:avLst/>
          </a:prstGeom>
          <a:ln w="0">
            <a:noFill/>
          </a:ln>
        </p:spPr>
      </p:pic>
      <p:sp>
        <p:nvSpPr>
          <p:cNvPr id="79" name="Google Shape;64;p14"/>
          <p:cNvSpPr/>
          <p:nvPr/>
        </p:nvSpPr>
        <p:spPr>
          <a:xfrm>
            <a:off x="1553760" y="1759320"/>
            <a:ext cx="8672400" cy="375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r>
              <a:rPr lang="en-US" sz="2400" b="0" strike="noStrike" spc="-1">
                <a:solidFill>
                  <a:srgbClr val="980000"/>
                </a:solidFill>
                <a:latin typeface="Times New Roman"/>
                <a:ea typeface="Times New Roman"/>
              </a:rPr>
              <a:t>Final Year Project Presentation</a:t>
            </a:r>
            <a:endParaRPr lang="en-US" sz="2400" b="0" strike="noStrike" spc="-1">
              <a:latin typeface="Arial"/>
            </a:endParaRPr>
          </a:p>
          <a:p>
            <a:pPr algn="ctr">
              <a:lnSpc>
                <a:spcPct val="100000"/>
              </a:lnSpc>
              <a:tabLst>
                <a:tab pos="0" algn="l"/>
              </a:tabLst>
            </a:pPr>
            <a:r>
              <a:rPr lang="en-US" sz="2000" b="0" strike="noStrike" spc="-1">
                <a:solidFill>
                  <a:srgbClr val="980000"/>
                </a:solidFill>
                <a:latin typeface="Times New Roman"/>
                <a:ea typeface="Times New Roman"/>
              </a:rPr>
              <a:t>On</a:t>
            </a:r>
            <a:endParaRPr lang="en-US" sz="2000" b="0" strike="noStrike" spc="-1">
              <a:latin typeface="Arial"/>
            </a:endParaRPr>
          </a:p>
          <a:p>
            <a:pPr algn="ctr">
              <a:lnSpc>
                <a:spcPct val="100000"/>
              </a:lnSpc>
              <a:tabLst>
                <a:tab pos="0" algn="l"/>
              </a:tabLst>
            </a:pPr>
            <a:r>
              <a:rPr lang="en-US" sz="3200" b="0" strike="noStrike" spc="-1">
                <a:solidFill>
                  <a:srgbClr val="184F7B"/>
                </a:solidFill>
                <a:latin typeface="Times New Roman"/>
                <a:ea typeface="Times New Roman"/>
              </a:rPr>
              <a:t>Personality Prediction Using Machine Learning</a:t>
            </a:r>
            <a:endParaRPr lang="en-US" sz="3200" b="0" strike="noStrike" spc="-1">
              <a:latin typeface="Arial"/>
            </a:endParaRPr>
          </a:p>
          <a:p>
            <a:pPr algn="ctr">
              <a:lnSpc>
                <a:spcPct val="100000"/>
              </a:lnSpc>
              <a:tabLst>
                <a:tab pos="0" algn="l"/>
              </a:tabLst>
            </a:pPr>
            <a:r>
              <a:rPr lang="en-US" sz="2000" b="0" strike="noStrike" spc="-1">
                <a:solidFill>
                  <a:srgbClr val="980000"/>
                </a:solidFill>
                <a:latin typeface="Times New Roman"/>
                <a:ea typeface="Times New Roman"/>
              </a:rPr>
              <a:t>By</a:t>
            </a:r>
            <a:endParaRPr lang="en-US" sz="2000" b="0" strike="noStrike" spc="-1">
              <a:latin typeface="Arial"/>
            </a:endParaRPr>
          </a:p>
          <a:p>
            <a:pPr algn="ctr">
              <a:lnSpc>
                <a:spcPct val="100000"/>
              </a:lnSpc>
              <a:tabLst>
                <a:tab pos="0" algn="l"/>
              </a:tabLst>
            </a:pPr>
            <a:r>
              <a:rPr lang="en-US" sz="2200" b="0" strike="noStrike" spc="-1">
                <a:solidFill>
                  <a:srgbClr val="980000"/>
                </a:solidFill>
                <a:latin typeface="Times New Roman"/>
                <a:ea typeface="Times New Roman"/>
              </a:rPr>
              <a:t>Hritik Koul</a:t>
            </a:r>
            <a:endParaRPr lang="en-US" sz="2200" b="0" strike="noStrike" spc="-1">
              <a:latin typeface="Arial"/>
            </a:endParaRPr>
          </a:p>
          <a:p>
            <a:pPr algn="ctr">
              <a:lnSpc>
                <a:spcPct val="100000"/>
              </a:lnSpc>
              <a:tabLst>
                <a:tab pos="0" algn="l"/>
              </a:tabLst>
            </a:pPr>
            <a:r>
              <a:rPr lang="en-US" sz="2200" b="0" strike="noStrike" spc="-1">
                <a:solidFill>
                  <a:srgbClr val="980000"/>
                </a:solidFill>
                <a:latin typeface="Times New Roman"/>
                <a:ea typeface="Times New Roman"/>
              </a:rPr>
              <a:t>Raviraj Kokare</a:t>
            </a:r>
            <a:endParaRPr lang="en-US" sz="2200" b="0" strike="noStrike" spc="-1">
              <a:latin typeface="Arial"/>
            </a:endParaRPr>
          </a:p>
          <a:p>
            <a:pPr algn="ctr">
              <a:lnSpc>
                <a:spcPct val="100000"/>
              </a:lnSpc>
              <a:tabLst>
                <a:tab pos="0" algn="l"/>
              </a:tabLst>
            </a:pPr>
            <a:r>
              <a:rPr lang="en-US" sz="2200" b="0" strike="noStrike" spc="-1">
                <a:solidFill>
                  <a:srgbClr val="980000"/>
                </a:solidFill>
                <a:latin typeface="Times New Roman"/>
                <a:ea typeface="Times New Roman"/>
              </a:rPr>
              <a:t>Ishwari Pawar</a:t>
            </a:r>
            <a:endParaRPr lang="en-US" sz="2200" b="0" strike="noStrike" spc="-1">
              <a:latin typeface="Arial"/>
            </a:endParaRPr>
          </a:p>
          <a:p>
            <a:pPr algn="ctr">
              <a:lnSpc>
                <a:spcPct val="100000"/>
              </a:lnSpc>
              <a:tabLst>
                <a:tab pos="0" algn="l"/>
              </a:tabLst>
            </a:pPr>
            <a:r>
              <a:rPr lang="en-US" sz="2200" b="0" strike="noStrike" spc="-1">
                <a:solidFill>
                  <a:srgbClr val="980000"/>
                </a:solidFill>
                <a:latin typeface="Times New Roman"/>
                <a:ea typeface="Times New Roman"/>
              </a:rPr>
              <a:t>Nikhil Chaudhari</a:t>
            </a:r>
            <a:endParaRPr lang="en-US" sz="2200" b="0" strike="noStrike" spc="-1">
              <a:latin typeface="Arial"/>
            </a:endParaRPr>
          </a:p>
          <a:p>
            <a:pPr algn="ctr">
              <a:lnSpc>
                <a:spcPct val="100000"/>
              </a:lnSpc>
              <a:tabLst>
                <a:tab pos="0" algn="l"/>
              </a:tabLst>
            </a:pPr>
            <a:endParaRPr lang="en-US" sz="2200" b="0" strike="noStrike" spc="-1">
              <a:latin typeface="Arial"/>
            </a:endParaRPr>
          </a:p>
        </p:txBody>
      </p:sp>
      <p:sp>
        <p:nvSpPr>
          <p:cNvPr id="80" name="Google Shape;65;p14"/>
          <p:cNvSpPr/>
          <p:nvPr/>
        </p:nvSpPr>
        <p:spPr>
          <a:xfrm>
            <a:off x="2842200" y="5484240"/>
            <a:ext cx="6094800" cy="8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r>
              <a:rPr lang="en-US" sz="2200" b="0" strike="noStrike" spc="-1">
                <a:solidFill>
                  <a:srgbClr val="980000"/>
                </a:solidFill>
                <a:latin typeface="Century Gothic"/>
                <a:ea typeface="Century Gothic"/>
              </a:rPr>
              <a:t>Guide</a:t>
            </a:r>
            <a:endParaRPr lang="en-US" sz="2200" b="0" strike="noStrike" spc="-1">
              <a:latin typeface="Arial"/>
            </a:endParaRPr>
          </a:p>
          <a:p>
            <a:pPr algn="ctr">
              <a:lnSpc>
                <a:spcPct val="100000"/>
              </a:lnSpc>
              <a:spcBef>
                <a:spcPts val="439"/>
              </a:spcBef>
              <a:tabLst>
                <a:tab pos="0" algn="l"/>
              </a:tabLst>
            </a:pPr>
            <a:r>
              <a:rPr lang="en-US" sz="2200" b="0" strike="noStrike" spc="-1">
                <a:solidFill>
                  <a:srgbClr val="980000"/>
                </a:solidFill>
                <a:latin typeface="Century Gothic"/>
                <a:ea typeface="Century Gothic"/>
              </a:rPr>
              <a:t>Prof. M.R. MAHAJAN SIR</a:t>
            </a:r>
            <a:endParaRPr lang="en-US"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135;p23"/>
          <p:cNvSpPr/>
          <p:nvPr/>
        </p:nvSpPr>
        <p:spPr>
          <a:xfrm>
            <a:off x="4479840" y="5820840"/>
            <a:ext cx="304740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1800" b="0" strike="noStrike" spc="-1">
                <a:solidFill>
                  <a:srgbClr val="000000"/>
                </a:solidFill>
                <a:latin typeface="Times New Roman"/>
                <a:ea typeface="Times New Roman"/>
              </a:rPr>
              <a:t>Figure 1:</a:t>
            </a:r>
            <a:r>
              <a:rPr lang="en-US" sz="1800" b="1" strike="noStrike" spc="-1">
                <a:solidFill>
                  <a:srgbClr val="000000"/>
                </a:solidFill>
                <a:latin typeface="Times New Roman"/>
                <a:ea typeface="Times New Roman"/>
              </a:rPr>
              <a:t> </a:t>
            </a:r>
            <a:r>
              <a:rPr lang="en-US" sz="1800" b="0" strike="noStrike" spc="-1">
                <a:solidFill>
                  <a:srgbClr val="000000"/>
                </a:solidFill>
                <a:latin typeface="Times New Roman"/>
                <a:ea typeface="Times New Roman"/>
              </a:rPr>
              <a:t>System Architecture</a:t>
            </a:r>
            <a:endParaRPr lang="en-US" sz="1800" b="0" strike="noStrike" spc="-1">
              <a:latin typeface="Arial"/>
            </a:endParaRPr>
          </a:p>
        </p:txBody>
      </p:sp>
      <p:sp>
        <p:nvSpPr>
          <p:cNvPr id="115" name="Google Shape;136;p23"/>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16" name="Google Shape;137;p23"/>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pic>
        <p:nvPicPr>
          <p:cNvPr id="117" name="Google Shape;138;p23"/>
          <p:cNvPicPr/>
          <p:nvPr/>
        </p:nvPicPr>
        <p:blipFill>
          <a:blip r:embed="rId2"/>
          <a:stretch/>
        </p:blipFill>
        <p:spPr>
          <a:xfrm>
            <a:off x="1944000" y="1247040"/>
            <a:ext cx="8118360" cy="4362480"/>
          </a:xfrm>
          <a:prstGeom prst="rect">
            <a:avLst/>
          </a:prstGeom>
          <a:ln w="0">
            <a:noFill/>
          </a:ln>
        </p:spPr>
      </p:pic>
      <p:sp>
        <p:nvSpPr>
          <p:cNvPr id="2" name="Title 1">
            <a:extLst>
              <a:ext uri="{FF2B5EF4-FFF2-40B4-BE49-F238E27FC236}">
                <a16:creationId xmlns:a16="http://schemas.microsoft.com/office/drawing/2014/main" id="{A3FCDA45-5A12-BCF4-94F1-D33E1CCAFA31}"/>
              </a:ext>
            </a:extLst>
          </p:cNvPr>
          <p:cNvSpPr>
            <a:spLocks noGrp="1"/>
          </p:cNvSpPr>
          <p:nvPr>
            <p:ph type="title"/>
          </p:nvPr>
        </p:nvSpPr>
        <p:spPr/>
        <p:txBody>
          <a:bodyPr/>
          <a:lstStyle/>
          <a:p>
            <a:pPr algn="ctr"/>
            <a:r>
              <a:rPr lang="en-US" sz="4000" dirty="0">
                <a:solidFill>
                  <a:srgbClr val="0070C0"/>
                </a:solidFill>
                <a:latin typeface="Times New Roman" panose="02020603050405020304" pitchFamily="18" charset="0"/>
                <a:cs typeface="Times New Roman" panose="02020603050405020304" pitchFamily="18" charset="0"/>
              </a:rPr>
              <a:t>Design</a:t>
            </a:r>
            <a:endParaRPr lang="en-IN" sz="40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143;p24"/>
          <p:cNvSpPr/>
          <p:nvPr/>
        </p:nvSpPr>
        <p:spPr>
          <a:xfrm>
            <a:off x="4591080" y="6112800"/>
            <a:ext cx="300888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50000"/>
              </a:lnSpc>
              <a:tabLst>
                <a:tab pos="0" algn="l"/>
              </a:tabLst>
            </a:pPr>
            <a:r>
              <a:rPr lang="en-US" sz="1800" b="0" strike="noStrike" spc="-1">
                <a:solidFill>
                  <a:srgbClr val="000000"/>
                </a:solidFill>
                <a:latin typeface="Times New Roman"/>
                <a:ea typeface="Times New Roman"/>
              </a:rPr>
              <a:t>Figure 4: Activity</a:t>
            </a:r>
            <a:r>
              <a:rPr lang="en-US" sz="1800" b="1" strike="noStrike" spc="-1">
                <a:solidFill>
                  <a:srgbClr val="000000"/>
                </a:solidFill>
                <a:latin typeface="Times New Roman"/>
                <a:ea typeface="Times New Roman"/>
              </a:rPr>
              <a:t> </a:t>
            </a:r>
            <a:r>
              <a:rPr lang="en-US" sz="1800" b="0" strike="noStrike" spc="-1">
                <a:solidFill>
                  <a:srgbClr val="000000"/>
                </a:solidFill>
                <a:latin typeface="Times New Roman"/>
                <a:ea typeface="Times New Roman"/>
              </a:rPr>
              <a:t>Diagram</a:t>
            </a:r>
            <a:endParaRPr lang="en-US" sz="1800" b="0" strike="noStrike" spc="-1">
              <a:latin typeface="Arial"/>
            </a:endParaRPr>
          </a:p>
        </p:txBody>
      </p:sp>
      <p:sp>
        <p:nvSpPr>
          <p:cNvPr id="119" name="Google Shape;144;p24"/>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20" name="Google Shape;145;p24"/>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pic>
        <p:nvPicPr>
          <p:cNvPr id="121" name="Google Shape;146;p24"/>
          <p:cNvPicPr/>
          <p:nvPr/>
        </p:nvPicPr>
        <p:blipFill>
          <a:blip r:embed="rId2"/>
          <a:stretch/>
        </p:blipFill>
        <p:spPr>
          <a:xfrm>
            <a:off x="4374000" y="745200"/>
            <a:ext cx="3443040" cy="536688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151;p25"/>
          <p:cNvSpPr/>
          <p:nvPr/>
        </p:nvSpPr>
        <p:spPr>
          <a:xfrm>
            <a:off x="4809600" y="5733360"/>
            <a:ext cx="283572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1800" b="0" strike="noStrike" spc="-1">
                <a:solidFill>
                  <a:srgbClr val="000000"/>
                </a:solidFill>
                <a:latin typeface="Times New Roman"/>
                <a:ea typeface="Times New Roman"/>
              </a:rPr>
              <a:t>Figure 3:</a:t>
            </a:r>
            <a:r>
              <a:rPr lang="en-US" sz="1800" b="1" strike="noStrike" spc="-1">
                <a:solidFill>
                  <a:srgbClr val="000000"/>
                </a:solidFill>
                <a:latin typeface="Times New Roman"/>
                <a:ea typeface="Times New Roman"/>
              </a:rPr>
              <a:t> </a:t>
            </a:r>
            <a:r>
              <a:rPr lang="en-US" sz="1800" b="0" strike="noStrike" spc="-1">
                <a:solidFill>
                  <a:srgbClr val="000000"/>
                </a:solidFill>
                <a:latin typeface="Times New Roman"/>
                <a:ea typeface="Times New Roman"/>
              </a:rPr>
              <a:t>Use Case Diagram</a:t>
            </a:r>
            <a:endParaRPr lang="en-US" sz="1800" b="0" strike="noStrike" spc="-1">
              <a:latin typeface="Arial"/>
            </a:endParaRPr>
          </a:p>
        </p:txBody>
      </p:sp>
      <p:sp>
        <p:nvSpPr>
          <p:cNvPr id="123" name="Google Shape;152;p25"/>
          <p:cNvSpPr/>
          <p:nvPr/>
        </p:nvSpPr>
        <p:spPr>
          <a:xfrm>
            <a:off x="1792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24" name="Google Shape;153;p25"/>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pic>
        <p:nvPicPr>
          <p:cNvPr id="125" name="Google Shape;154;p25"/>
          <p:cNvPicPr/>
          <p:nvPr/>
        </p:nvPicPr>
        <p:blipFill>
          <a:blip r:embed="rId2"/>
          <a:stretch/>
        </p:blipFill>
        <p:spPr>
          <a:xfrm>
            <a:off x="3230220" y="675360"/>
            <a:ext cx="5731560" cy="505800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159;p26"/>
          <p:cNvSpPr/>
          <p:nvPr/>
        </p:nvSpPr>
        <p:spPr>
          <a:xfrm>
            <a:off x="4596480" y="6030720"/>
            <a:ext cx="275040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1800" b="0" strike="noStrike" spc="-1">
                <a:solidFill>
                  <a:srgbClr val="000000"/>
                </a:solidFill>
                <a:latin typeface="Times New Roman"/>
                <a:ea typeface="Times New Roman"/>
              </a:rPr>
              <a:t>Figure 2</a:t>
            </a:r>
            <a:r>
              <a:rPr lang="en-US" sz="1800" b="1" strike="noStrike" spc="-1">
                <a:solidFill>
                  <a:srgbClr val="000000"/>
                </a:solidFill>
                <a:latin typeface="Times New Roman"/>
                <a:ea typeface="Times New Roman"/>
              </a:rPr>
              <a:t>: </a:t>
            </a:r>
            <a:r>
              <a:rPr lang="en-US" sz="1800" b="0" strike="noStrike" spc="-1">
                <a:solidFill>
                  <a:srgbClr val="000000"/>
                </a:solidFill>
                <a:latin typeface="Times New Roman"/>
                <a:ea typeface="Times New Roman"/>
              </a:rPr>
              <a:t>Class Diagram</a:t>
            </a:r>
            <a:endParaRPr lang="en-US" sz="1800" b="0" strike="noStrike" spc="-1">
              <a:latin typeface="Arial"/>
            </a:endParaRPr>
          </a:p>
        </p:txBody>
      </p:sp>
      <p:sp>
        <p:nvSpPr>
          <p:cNvPr id="127" name="Google Shape;160;p26"/>
          <p:cNvSpPr/>
          <p:nvPr/>
        </p:nvSpPr>
        <p:spPr>
          <a:xfrm>
            <a:off x="1792800" y="-43543"/>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28" name="Google Shape;161;p26"/>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pic>
        <p:nvPicPr>
          <p:cNvPr id="129" name="Google Shape;162;p26"/>
          <p:cNvPicPr/>
          <p:nvPr/>
        </p:nvPicPr>
        <p:blipFill>
          <a:blip r:embed="rId2"/>
          <a:stretch/>
        </p:blipFill>
        <p:spPr>
          <a:xfrm>
            <a:off x="2273760" y="731160"/>
            <a:ext cx="7643520" cy="52128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167;p27"/>
          <p:cNvSpPr/>
          <p:nvPr/>
        </p:nvSpPr>
        <p:spPr>
          <a:xfrm>
            <a:off x="4683240" y="5774040"/>
            <a:ext cx="282456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1800" b="0" strike="noStrike" spc="-1">
                <a:solidFill>
                  <a:srgbClr val="000000"/>
                </a:solidFill>
                <a:latin typeface="Times New Roman"/>
                <a:ea typeface="Times New Roman"/>
              </a:rPr>
              <a:t>Figure 5:</a:t>
            </a:r>
            <a:r>
              <a:rPr lang="en-US" sz="1800" b="1" strike="noStrike" spc="-1">
                <a:solidFill>
                  <a:srgbClr val="000000"/>
                </a:solidFill>
                <a:latin typeface="Times New Roman"/>
                <a:ea typeface="Times New Roman"/>
              </a:rPr>
              <a:t> </a:t>
            </a:r>
            <a:r>
              <a:rPr lang="en-US" sz="1800" b="0" strike="noStrike" spc="-1">
                <a:solidFill>
                  <a:srgbClr val="000000"/>
                </a:solidFill>
                <a:latin typeface="Times New Roman"/>
                <a:ea typeface="Times New Roman"/>
              </a:rPr>
              <a:t>Sequence Diagram</a:t>
            </a:r>
            <a:endParaRPr lang="en-US" sz="1800" b="0" strike="noStrike" spc="-1">
              <a:latin typeface="Arial"/>
            </a:endParaRPr>
          </a:p>
        </p:txBody>
      </p:sp>
      <p:sp>
        <p:nvSpPr>
          <p:cNvPr id="131" name="Google Shape;168;p27"/>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32" name="Google Shape;169;p27"/>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pic>
        <p:nvPicPr>
          <p:cNvPr id="133" name="Google Shape;170;p27"/>
          <p:cNvPicPr/>
          <p:nvPr/>
        </p:nvPicPr>
        <p:blipFill>
          <a:blip r:embed="rId2"/>
          <a:srcRect b="3025"/>
          <a:stretch/>
        </p:blipFill>
        <p:spPr>
          <a:xfrm>
            <a:off x="2064960" y="893520"/>
            <a:ext cx="8096400" cy="46227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75;p28_0"/>
          <p:cNvSpPr/>
          <p:nvPr/>
        </p:nvSpPr>
        <p:spPr>
          <a:xfrm>
            <a:off x="4596480" y="5557680"/>
            <a:ext cx="299808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1800" b="0" strike="noStrike" spc="-1">
                <a:solidFill>
                  <a:srgbClr val="000000"/>
                </a:solidFill>
                <a:latin typeface="Times New Roman"/>
                <a:ea typeface="Times New Roman"/>
              </a:rPr>
              <a:t>Figure 6: </a:t>
            </a:r>
            <a:r>
              <a:rPr lang="en-US" sz="1800" b="1" strike="noStrike" spc="-1">
                <a:solidFill>
                  <a:srgbClr val="000000"/>
                </a:solidFill>
                <a:latin typeface="Times New Roman"/>
                <a:ea typeface="Times New Roman"/>
              </a:rPr>
              <a:t> </a:t>
            </a:r>
            <a:r>
              <a:rPr lang="en-US" sz="1800" b="0" strike="noStrike" spc="-1">
                <a:solidFill>
                  <a:srgbClr val="000000"/>
                </a:solidFill>
                <a:latin typeface="Times New Roman"/>
                <a:ea typeface="Times New Roman"/>
              </a:rPr>
              <a:t>Data Flow Diagram</a:t>
            </a:r>
            <a:endParaRPr lang="en-US" sz="1800" b="0" strike="noStrike" spc="-1">
              <a:latin typeface="Arial"/>
            </a:endParaRPr>
          </a:p>
        </p:txBody>
      </p:sp>
      <p:sp>
        <p:nvSpPr>
          <p:cNvPr id="135" name="Google Shape;176;p28_1"/>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36" name="Google Shape;177;p28_1"/>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pic>
        <p:nvPicPr>
          <p:cNvPr id="137" name="Picture 136"/>
          <p:cNvPicPr/>
          <p:nvPr/>
        </p:nvPicPr>
        <p:blipFill>
          <a:blip r:embed="rId2"/>
          <a:stretch/>
        </p:blipFill>
        <p:spPr>
          <a:xfrm>
            <a:off x="1600200" y="1143000"/>
            <a:ext cx="9321480" cy="39873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175;p28"/>
          <p:cNvSpPr/>
          <p:nvPr/>
        </p:nvSpPr>
        <p:spPr>
          <a:xfrm>
            <a:off x="4596480" y="5557680"/>
            <a:ext cx="299808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1800" b="0" strike="noStrike" spc="-1">
                <a:solidFill>
                  <a:srgbClr val="000000"/>
                </a:solidFill>
                <a:latin typeface="Times New Roman"/>
                <a:ea typeface="Times New Roman"/>
              </a:rPr>
              <a:t>Figure 6: </a:t>
            </a:r>
            <a:r>
              <a:rPr lang="en-US" sz="1800" b="1" strike="noStrike" spc="-1">
                <a:solidFill>
                  <a:srgbClr val="000000"/>
                </a:solidFill>
                <a:latin typeface="Times New Roman"/>
                <a:ea typeface="Times New Roman"/>
              </a:rPr>
              <a:t> </a:t>
            </a:r>
            <a:r>
              <a:rPr lang="en-US" sz="1800" b="0" strike="noStrike" spc="-1">
                <a:solidFill>
                  <a:srgbClr val="000000"/>
                </a:solidFill>
                <a:latin typeface="Times New Roman"/>
                <a:ea typeface="Times New Roman"/>
              </a:rPr>
              <a:t>Data Flow Diagram</a:t>
            </a:r>
            <a:endParaRPr lang="en-US" sz="1800" b="0" strike="noStrike" spc="-1">
              <a:latin typeface="Arial"/>
            </a:endParaRPr>
          </a:p>
        </p:txBody>
      </p:sp>
      <p:sp>
        <p:nvSpPr>
          <p:cNvPr id="139" name="Google Shape;176;p28"/>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40" name="Google Shape;177;p28"/>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pic>
        <p:nvPicPr>
          <p:cNvPr id="141" name="Picture 140"/>
          <p:cNvPicPr/>
          <p:nvPr/>
        </p:nvPicPr>
        <p:blipFill>
          <a:blip r:embed="rId2"/>
          <a:stretch/>
        </p:blipFill>
        <p:spPr>
          <a:xfrm>
            <a:off x="1600200" y="457200"/>
            <a:ext cx="8577000" cy="512604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89;p17_0"/>
          <p:cNvSpPr/>
          <p:nvPr/>
        </p:nvSpPr>
        <p:spPr>
          <a:xfrm>
            <a:off x="4572000" y="737224"/>
            <a:ext cx="3598606" cy="7064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lnSpc>
                <a:spcPct val="100000"/>
              </a:lnSpc>
              <a:tabLst>
                <a:tab pos="0" algn="l"/>
              </a:tabLst>
            </a:pPr>
            <a:r>
              <a:rPr lang="en-US" sz="4000" spc="-1" dirty="0">
                <a:solidFill>
                  <a:srgbClr val="184F7B"/>
                </a:solidFill>
                <a:latin typeface="Times New Roman"/>
              </a:rPr>
              <a:t>Implementation</a:t>
            </a:r>
            <a:endParaRPr lang="en-US" sz="4000" b="0" strike="noStrike" spc="-1" dirty="0">
              <a:latin typeface="Arial"/>
            </a:endParaRPr>
          </a:p>
        </p:txBody>
      </p:sp>
      <p:sp>
        <p:nvSpPr>
          <p:cNvPr id="143" name="Google Shape;90;p17_0"/>
          <p:cNvSpPr/>
          <p:nvPr/>
        </p:nvSpPr>
        <p:spPr>
          <a:xfrm>
            <a:off x="183960" y="1812960"/>
            <a:ext cx="11823120" cy="399240"/>
          </a:xfrm>
          <a:prstGeom prst="rect">
            <a:avLst/>
          </a:prstGeom>
          <a:noFill/>
          <a:ln w="0">
            <a:noFill/>
          </a:ln>
        </p:spPr>
        <p:style>
          <a:lnRef idx="0">
            <a:scrgbClr r="0" g="0" b="0"/>
          </a:lnRef>
          <a:fillRef idx="0">
            <a:scrgbClr r="0" g="0" b="0"/>
          </a:fillRef>
          <a:effectRef idx="0">
            <a:scrgbClr r="0" g="0" b="0"/>
          </a:effectRef>
          <a:fontRef idx="minor"/>
        </p:style>
      </p:sp>
      <p:sp>
        <p:nvSpPr>
          <p:cNvPr id="145" name="Google Shape;92;p17_0"/>
          <p:cNvSpPr/>
          <p:nvPr/>
        </p:nvSpPr>
        <p:spPr>
          <a:xfrm>
            <a:off x="1792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46" name="Google Shape;93;p17_0"/>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
        <p:nvSpPr>
          <p:cNvPr id="4" name="Text Placeholder 3">
            <a:extLst>
              <a:ext uri="{FF2B5EF4-FFF2-40B4-BE49-F238E27FC236}">
                <a16:creationId xmlns:a16="http://schemas.microsoft.com/office/drawing/2014/main" id="{EE4A126B-2C1D-4E53-1466-3EA226A748DE}"/>
              </a:ext>
            </a:extLst>
          </p:cNvPr>
          <p:cNvSpPr>
            <a:spLocks noGrp="1"/>
          </p:cNvSpPr>
          <p:nvPr>
            <p:ph type="body"/>
          </p:nvPr>
        </p:nvSpPr>
        <p:spPr>
          <a:xfrm>
            <a:off x="609480" y="1812960"/>
            <a:ext cx="10815604" cy="4307816"/>
          </a:xfrm>
        </p:spPr>
        <p:txBody>
          <a:bodyPr>
            <a:normAutofit/>
          </a:bodyPr>
          <a:lstStyle/>
          <a:p>
            <a:pPr marL="342900" indent="-342900">
              <a:buFont typeface="Arial" panose="020B0604020202020204" pitchFamily="34" charset="0"/>
              <a:buChar char="•"/>
            </a:pPr>
            <a:r>
              <a:rPr lang="en-US" sz="2000" dirty="0">
                <a:solidFill>
                  <a:schemeClr val="accent5"/>
                </a:solidFill>
                <a:effectLst/>
                <a:latin typeface="Times New Roman" panose="02020603050405020304" pitchFamily="18" charset="0"/>
                <a:ea typeface="Arial Unicode MS"/>
              </a:rPr>
              <a:t>Dataset acquisition.</a:t>
            </a:r>
          </a:p>
          <a:p>
            <a:pPr marL="342900" indent="-342900">
              <a:buFont typeface="Arial" panose="020B0604020202020204" pitchFamily="34" charset="0"/>
              <a:buChar char="•"/>
            </a:pPr>
            <a:r>
              <a:rPr lang="en-US" sz="2000" dirty="0">
                <a:solidFill>
                  <a:schemeClr val="accent5"/>
                </a:solidFill>
                <a:effectLst/>
                <a:latin typeface="Times New Roman" panose="02020603050405020304" pitchFamily="18" charset="0"/>
                <a:ea typeface="Arial Unicode MS"/>
              </a:rPr>
              <a:t>Importing libraries ex NumPy</a:t>
            </a:r>
            <a:r>
              <a:rPr lang="en-US" sz="2000" dirty="0">
                <a:solidFill>
                  <a:schemeClr val="accent5"/>
                </a:solidFill>
                <a:latin typeface="Times New Roman" panose="02020603050405020304" pitchFamily="18" charset="0"/>
                <a:ea typeface="Arial Unicode MS"/>
              </a:rPr>
              <a:t>, pandas, matplotlib etc</a:t>
            </a:r>
            <a:r>
              <a:rPr lang="en-US" sz="2000" dirty="0">
                <a:solidFill>
                  <a:schemeClr val="accent5"/>
                </a:solidFill>
                <a:effectLst/>
                <a:latin typeface="Times New Roman" panose="02020603050405020304" pitchFamily="18" charset="0"/>
                <a:ea typeface="Arial Unicode MS"/>
              </a:rPr>
              <a:t>.</a:t>
            </a:r>
          </a:p>
          <a:p>
            <a:pPr marL="342900" indent="-342900">
              <a:buFont typeface="Arial" panose="020B0604020202020204" pitchFamily="34" charset="0"/>
              <a:buChar char="•"/>
            </a:pPr>
            <a:r>
              <a:rPr lang="en-US" sz="2000" dirty="0">
                <a:solidFill>
                  <a:schemeClr val="accent5"/>
                </a:solidFill>
                <a:effectLst/>
                <a:latin typeface="Times New Roman" panose="02020603050405020304" pitchFamily="18" charset="0"/>
                <a:ea typeface="Arial Unicode MS"/>
              </a:rPr>
              <a:t>Loading the Dataset.</a:t>
            </a:r>
          </a:p>
          <a:p>
            <a:pPr marL="342900" indent="-342900">
              <a:buFont typeface="Arial" panose="020B0604020202020204" pitchFamily="34" charset="0"/>
              <a:buChar char="•"/>
            </a:pPr>
            <a:r>
              <a:rPr lang="en-US" sz="2000" dirty="0">
                <a:solidFill>
                  <a:schemeClr val="accent5"/>
                </a:solidFill>
                <a:effectLst/>
                <a:latin typeface="Times New Roman" panose="02020603050405020304" pitchFamily="18" charset="0"/>
                <a:ea typeface="Arial Unicode MS"/>
              </a:rPr>
              <a:t>Handling missing values</a:t>
            </a:r>
            <a:r>
              <a:rPr lang="en-US" sz="2000" dirty="0">
                <a:solidFill>
                  <a:schemeClr val="accent5"/>
                </a:solidFill>
                <a:latin typeface="Times New Roman" panose="02020603050405020304" pitchFamily="18" charset="0"/>
                <a:ea typeface="Arial Unicode MS"/>
              </a:rPr>
              <a:t>.</a:t>
            </a:r>
          </a:p>
          <a:p>
            <a:pPr marL="342900" indent="-342900">
              <a:buFont typeface="Arial" panose="020B0604020202020204" pitchFamily="34" charset="0"/>
              <a:buChar char="•"/>
            </a:pPr>
            <a:r>
              <a:rPr lang="en-US" sz="2000" dirty="0">
                <a:solidFill>
                  <a:schemeClr val="accent5"/>
                </a:solidFill>
                <a:effectLst/>
                <a:latin typeface="Times New Roman" panose="02020603050405020304" pitchFamily="18" charset="0"/>
                <a:ea typeface="Arial Unicode MS"/>
              </a:rPr>
              <a:t>Feature Scaling.</a:t>
            </a:r>
          </a:p>
          <a:p>
            <a:pPr marL="342900" indent="-342900">
              <a:buFont typeface="Arial" panose="020B0604020202020204" pitchFamily="34" charset="0"/>
              <a:buChar char="•"/>
            </a:pPr>
            <a:r>
              <a:rPr lang="en-US" sz="2000" dirty="0">
                <a:solidFill>
                  <a:schemeClr val="accent5"/>
                </a:solidFill>
                <a:effectLst/>
                <a:latin typeface="Times New Roman" panose="02020603050405020304" pitchFamily="18" charset="0"/>
                <a:ea typeface="Arial Unicode MS"/>
              </a:rPr>
              <a:t>Extracting important information from data</a:t>
            </a:r>
            <a:r>
              <a:rPr lang="en-US" sz="2000" dirty="0">
                <a:solidFill>
                  <a:schemeClr val="accent5"/>
                </a:solidFill>
                <a:latin typeface="Times New Roman" panose="02020603050405020304" pitchFamily="18" charset="0"/>
                <a:ea typeface="Arial Unicode MS"/>
              </a:rPr>
              <a:t>.</a:t>
            </a:r>
          </a:p>
          <a:p>
            <a:pPr marL="342900" indent="-342900">
              <a:buFont typeface="Arial" panose="020B0604020202020204" pitchFamily="34" charset="0"/>
              <a:buChar char="•"/>
            </a:pPr>
            <a:r>
              <a:rPr lang="en-US" sz="2000" dirty="0">
                <a:solidFill>
                  <a:schemeClr val="accent5"/>
                </a:solidFill>
                <a:effectLst/>
                <a:latin typeface="Times New Roman" panose="02020603050405020304" pitchFamily="18" charset="0"/>
                <a:ea typeface="Arial Unicode MS"/>
              </a:rPr>
              <a:t>Python will be used as a development language.</a:t>
            </a:r>
          </a:p>
          <a:p>
            <a:pPr marL="342900" indent="-342900">
              <a:buFont typeface="Arial" panose="020B0604020202020204" pitchFamily="34" charset="0"/>
              <a:buChar char="•"/>
            </a:pPr>
            <a:r>
              <a:rPr lang="en-US" sz="2000" dirty="0">
                <a:solidFill>
                  <a:schemeClr val="accent5"/>
                </a:solidFill>
                <a:latin typeface="Times New Roman" panose="02020603050405020304" pitchFamily="18" charset="0"/>
              </a:rPr>
              <a:t>Model building and Training.</a:t>
            </a:r>
          </a:p>
          <a:p>
            <a:pPr marL="342900" indent="-342900">
              <a:buFont typeface="Arial" panose="020B0604020202020204" pitchFamily="34" charset="0"/>
              <a:buChar char="•"/>
            </a:pPr>
            <a:r>
              <a:rPr lang="en-US" sz="2000" dirty="0">
                <a:solidFill>
                  <a:schemeClr val="accent5"/>
                </a:solidFill>
                <a:latin typeface="Times New Roman" panose="02020603050405020304" pitchFamily="18" charset="0"/>
              </a:rPr>
              <a:t>Model tuning.</a:t>
            </a:r>
          </a:p>
          <a:p>
            <a:pPr marL="342900" indent="-342900">
              <a:buFont typeface="Arial" panose="020B0604020202020204" pitchFamily="34" charset="0"/>
              <a:buChar char="•"/>
            </a:pPr>
            <a:r>
              <a:rPr lang="en-US" sz="2000" dirty="0">
                <a:solidFill>
                  <a:schemeClr val="accent5"/>
                </a:solidFill>
                <a:latin typeface="Times New Roman" panose="02020603050405020304" pitchFamily="18" charset="0"/>
              </a:rPr>
              <a:t>User Interface.</a:t>
            </a:r>
            <a:endParaRPr lang="en-IN" sz="2000" dirty="0">
              <a:solidFill>
                <a:schemeClr val="accent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89;p17_0"/>
          <p:cNvSpPr/>
          <p:nvPr/>
        </p:nvSpPr>
        <p:spPr>
          <a:xfrm>
            <a:off x="4572000" y="737224"/>
            <a:ext cx="3598606" cy="70643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a:lnSpc>
                <a:spcPct val="100000"/>
              </a:lnSpc>
              <a:tabLst>
                <a:tab pos="0" algn="l"/>
              </a:tabLst>
            </a:pPr>
            <a:r>
              <a:rPr lang="en-US" sz="4000" spc="-1" dirty="0">
                <a:solidFill>
                  <a:srgbClr val="184F7B"/>
                </a:solidFill>
                <a:latin typeface="Times New Roman"/>
              </a:rPr>
              <a:t>Implementation</a:t>
            </a:r>
            <a:endParaRPr lang="en-US" sz="4000" b="0" strike="noStrike" spc="-1" dirty="0">
              <a:latin typeface="Arial"/>
            </a:endParaRPr>
          </a:p>
        </p:txBody>
      </p:sp>
      <p:sp>
        <p:nvSpPr>
          <p:cNvPr id="143" name="Google Shape;90;p17_0"/>
          <p:cNvSpPr/>
          <p:nvPr/>
        </p:nvSpPr>
        <p:spPr>
          <a:xfrm>
            <a:off x="183960" y="1812960"/>
            <a:ext cx="11823120" cy="399240"/>
          </a:xfrm>
          <a:prstGeom prst="rect">
            <a:avLst/>
          </a:prstGeom>
          <a:noFill/>
          <a:ln w="0">
            <a:noFill/>
          </a:ln>
        </p:spPr>
        <p:style>
          <a:lnRef idx="0">
            <a:scrgbClr r="0" g="0" b="0"/>
          </a:lnRef>
          <a:fillRef idx="0">
            <a:scrgbClr r="0" g="0" b="0"/>
          </a:fillRef>
          <a:effectRef idx="0">
            <a:scrgbClr r="0" g="0" b="0"/>
          </a:effectRef>
          <a:fontRef idx="minor"/>
        </p:style>
      </p:sp>
      <p:sp>
        <p:nvSpPr>
          <p:cNvPr id="145" name="Google Shape;92;p17_0"/>
          <p:cNvSpPr/>
          <p:nvPr/>
        </p:nvSpPr>
        <p:spPr>
          <a:xfrm>
            <a:off x="1792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46" name="Google Shape;93;p17_0"/>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
        <p:nvSpPr>
          <p:cNvPr id="3" name="Text Placeholder 2">
            <a:extLst>
              <a:ext uri="{FF2B5EF4-FFF2-40B4-BE49-F238E27FC236}">
                <a16:creationId xmlns:a16="http://schemas.microsoft.com/office/drawing/2014/main" id="{0082F8E5-D25D-7E36-91E2-CDB0010856C5}"/>
              </a:ext>
            </a:extLst>
          </p:cNvPr>
          <p:cNvSpPr>
            <a:spLocks noGrp="1"/>
          </p:cNvSpPr>
          <p:nvPr>
            <p:ph type="body"/>
          </p:nvPr>
        </p:nvSpPr>
        <p:spPr>
          <a:xfrm>
            <a:off x="609480" y="1812960"/>
            <a:ext cx="10972440" cy="3768840"/>
          </a:xfrm>
        </p:spPr>
        <p:txBody>
          <a:bodyPr>
            <a:normAutofit/>
          </a:bodyPr>
          <a:lstStyle/>
          <a:p>
            <a:r>
              <a:rPr lang="en-US" sz="2000" dirty="0">
                <a:solidFill>
                  <a:schemeClr val="accent5"/>
                </a:solidFill>
              </a:rPr>
              <a:t>Sample Code of ANN Model.</a:t>
            </a:r>
          </a:p>
          <a:p>
            <a:endParaRPr lang="en-IN" sz="2000" dirty="0">
              <a:solidFill>
                <a:schemeClr val="accent5"/>
              </a:solidFill>
            </a:endParaRPr>
          </a:p>
        </p:txBody>
      </p:sp>
      <p:pic>
        <p:nvPicPr>
          <p:cNvPr id="9" name="officeArt object">
            <a:extLst>
              <a:ext uri="{FF2B5EF4-FFF2-40B4-BE49-F238E27FC236}">
                <a16:creationId xmlns:a16="http://schemas.microsoft.com/office/drawing/2014/main" id="{1B8F5B72-5F82-4198-B499-730D15CC410C}"/>
              </a:ext>
            </a:extLst>
          </p:cNvPr>
          <p:cNvPicPr/>
          <p:nvPr/>
        </p:nvPicPr>
        <p:blipFill>
          <a:blip r:embed="rId2"/>
          <a:stretch>
            <a:fillRect/>
          </a:stretch>
        </p:blipFill>
        <p:spPr>
          <a:xfrm>
            <a:off x="4996856" y="2012580"/>
            <a:ext cx="3734189" cy="3529717"/>
          </a:xfrm>
          <a:prstGeom prst="rect">
            <a:avLst/>
          </a:prstGeom>
          <a:ln w="12700" cap="flat">
            <a:noFill/>
            <a:miter lim="400000"/>
          </a:ln>
          <a:effectLst/>
        </p:spPr>
      </p:pic>
    </p:spTree>
    <p:extLst>
      <p:ext uri="{BB962C8B-B14F-4D97-AF65-F5344CB8AC3E}">
        <p14:creationId xmlns:p14="http://schemas.microsoft.com/office/powerpoint/2010/main" val="6881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89;p17_0"/>
          <p:cNvSpPr/>
          <p:nvPr/>
        </p:nvSpPr>
        <p:spPr>
          <a:xfrm>
            <a:off x="4572000" y="740520"/>
            <a:ext cx="3047040" cy="69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r>
              <a:rPr lang="en-US" sz="4000" spc="-1" dirty="0">
                <a:solidFill>
                  <a:srgbClr val="184F7B"/>
                </a:solidFill>
                <a:latin typeface="Times New Roman"/>
                <a:ea typeface="Times New Roman"/>
              </a:rPr>
              <a:t>Result</a:t>
            </a:r>
            <a:endParaRPr lang="en-US" sz="4000" b="0" strike="noStrike" spc="-1" dirty="0">
              <a:latin typeface="Arial"/>
            </a:endParaRPr>
          </a:p>
        </p:txBody>
      </p:sp>
      <p:sp>
        <p:nvSpPr>
          <p:cNvPr id="143" name="Google Shape;90;p17_0"/>
          <p:cNvSpPr/>
          <p:nvPr/>
        </p:nvSpPr>
        <p:spPr>
          <a:xfrm>
            <a:off x="183960" y="1812960"/>
            <a:ext cx="11823120" cy="399240"/>
          </a:xfrm>
          <a:prstGeom prst="rect">
            <a:avLst/>
          </a:prstGeom>
          <a:noFill/>
          <a:ln w="0">
            <a:noFill/>
          </a:ln>
        </p:spPr>
        <p:style>
          <a:lnRef idx="0">
            <a:scrgbClr r="0" g="0" b="0"/>
          </a:lnRef>
          <a:fillRef idx="0">
            <a:scrgbClr r="0" g="0" b="0"/>
          </a:fillRef>
          <a:effectRef idx="0">
            <a:scrgbClr r="0" g="0" b="0"/>
          </a:effectRef>
          <a:fontRef idx="minor"/>
        </p:style>
      </p:sp>
      <p:sp>
        <p:nvSpPr>
          <p:cNvPr id="145" name="Google Shape;92;p17_0"/>
          <p:cNvSpPr/>
          <p:nvPr/>
        </p:nvSpPr>
        <p:spPr>
          <a:xfrm>
            <a:off x="1660724" y="9108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46" name="Google Shape;93;p17_0"/>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
        <p:nvSpPr>
          <p:cNvPr id="3" name="Text Placeholder 2">
            <a:extLst>
              <a:ext uri="{FF2B5EF4-FFF2-40B4-BE49-F238E27FC236}">
                <a16:creationId xmlns:a16="http://schemas.microsoft.com/office/drawing/2014/main" id="{915031D1-6826-2E3A-0396-E8FB9B0F21F9}"/>
              </a:ext>
            </a:extLst>
          </p:cNvPr>
          <p:cNvSpPr>
            <a:spLocks noGrp="1"/>
          </p:cNvSpPr>
          <p:nvPr>
            <p:ph type="body"/>
          </p:nvPr>
        </p:nvSpPr>
        <p:spPr>
          <a:xfrm>
            <a:off x="609120" y="1678676"/>
            <a:ext cx="10972440" cy="1144800"/>
          </a:xfrm>
        </p:spPr>
        <p:txBody>
          <a:bodyPr/>
          <a:lstStyle/>
          <a:p>
            <a:pPr marL="285750" indent="-285750">
              <a:buFont typeface="Arial" panose="020B0604020202020204" pitchFamily="34" charset="0"/>
              <a:buChar char="•"/>
            </a:pPr>
            <a:r>
              <a:rPr lang="en-US" sz="1800" dirty="0">
                <a:solidFill>
                  <a:schemeClr val="accent5"/>
                </a:solidFill>
                <a:effectLst/>
                <a:latin typeface="Times New Roman" panose="02020603050405020304" pitchFamily="18" charset="0"/>
                <a:ea typeface="Arial Unicode MS"/>
              </a:rPr>
              <a:t>After Model tuning and refinement, we get the final model that can be used for predictions on unseen data. The accuracy for the final model reaches up to 86%.</a:t>
            </a:r>
          </a:p>
          <a:p>
            <a:pPr marL="285750" indent="-285750">
              <a:buFont typeface="Arial" panose="020B0604020202020204" pitchFamily="34" charset="0"/>
              <a:buChar char="•"/>
            </a:pPr>
            <a:r>
              <a:rPr lang="en-US" sz="1800" dirty="0">
                <a:solidFill>
                  <a:schemeClr val="accent5"/>
                </a:solidFill>
                <a:effectLst/>
                <a:latin typeface="Times New Roman" panose="02020603050405020304" pitchFamily="18" charset="0"/>
                <a:ea typeface="Arial Unicode MS"/>
              </a:rPr>
              <a:t>Confusion Matrix of final AI model :-</a:t>
            </a:r>
          </a:p>
        </p:txBody>
      </p:sp>
      <p:pic>
        <p:nvPicPr>
          <p:cNvPr id="9" name="officeArt object">
            <a:extLst>
              <a:ext uri="{FF2B5EF4-FFF2-40B4-BE49-F238E27FC236}">
                <a16:creationId xmlns:a16="http://schemas.microsoft.com/office/drawing/2014/main" id="{38964EF9-C6BF-A4D0-FCEA-0F2167ABC4F9}"/>
              </a:ext>
            </a:extLst>
          </p:cNvPr>
          <p:cNvPicPr/>
          <p:nvPr/>
        </p:nvPicPr>
        <p:blipFill>
          <a:blip r:embed="rId2"/>
          <a:stretch>
            <a:fillRect/>
          </a:stretch>
        </p:blipFill>
        <p:spPr>
          <a:xfrm>
            <a:off x="3460954" y="2891228"/>
            <a:ext cx="5004620" cy="2362252"/>
          </a:xfrm>
          <a:prstGeom prst="rect">
            <a:avLst/>
          </a:prstGeom>
          <a:ln w="12700" cap="flat">
            <a:noFill/>
            <a:miter lim="400000"/>
          </a:ln>
          <a:effectLst/>
        </p:spPr>
      </p:pic>
    </p:spTree>
    <p:extLst>
      <p:ext uri="{BB962C8B-B14F-4D97-AF65-F5344CB8AC3E}">
        <p14:creationId xmlns:p14="http://schemas.microsoft.com/office/powerpoint/2010/main" val="135513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Google Shape;70;p15"/>
          <p:cNvSpPr/>
          <p:nvPr/>
        </p:nvSpPr>
        <p:spPr>
          <a:xfrm>
            <a:off x="2312280" y="369360"/>
            <a:ext cx="7566480" cy="9442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5000" b="0" strike="noStrike" spc="-1">
                <a:solidFill>
                  <a:srgbClr val="184F7B"/>
                </a:solidFill>
                <a:latin typeface="Times New Roman"/>
                <a:ea typeface="Times New Roman"/>
              </a:rPr>
              <a:t>Contents</a:t>
            </a:r>
            <a:endParaRPr lang="en-US" sz="5000" b="0" strike="noStrike" spc="-1">
              <a:latin typeface="Arial"/>
            </a:endParaRPr>
          </a:p>
        </p:txBody>
      </p:sp>
      <p:sp>
        <p:nvSpPr>
          <p:cNvPr id="82" name="Google Shape;71;p15"/>
          <p:cNvSpPr/>
          <p:nvPr/>
        </p:nvSpPr>
        <p:spPr>
          <a:xfrm>
            <a:off x="216720" y="1568880"/>
            <a:ext cx="11757600" cy="4476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391680" indent="-352800">
              <a:lnSpc>
                <a:spcPct val="100000"/>
              </a:lnSpc>
              <a:buClr>
                <a:srgbClr val="4285F4"/>
              </a:buClr>
              <a:buFont typeface="Times New Roman"/>
              <a:buChar char="•"/>
            </a:pPr>
            <a:r>
              <a:rPr lang="en-US" sz="2000" b="0" strike="noStrike" spc="-1" dirty="0">
                <a:solidFill>
                  <a:srgbClr val="4285F4"/>
                </a:solidFill>
                <a:latin typeface="Times New Roman"/>
                <a:ea typeface="Times New Roman"/>
              </a:rPr>
              <a:t>Project Details</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Project Motivation </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Introduction</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Literature Survey</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Proposed System</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Architecture Diagram of Proposed System</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UML Diagrams </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System Requirements</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Applications/Advantages</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Conclusions</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References</a:t>
            </a:r>
            <a:endParaRPr lang="en-US" sz="2000" b="0" strike="noStrike" spc="-1" dirty="0">
              <a:latin typeface="Arial"/>
            </a:endParaRPr>
          </a:p>
        </p:txBody>
      </p:sp>
      <p:sp>
        <p:nvSpPr>
          <p:cNvPr id="83" name="Google Shape;72;p15"/>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84" name="Google Shape;73;p15"/>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89;p17_0"/>
          <p:cNvSpPr/>
          <p:nvPr/>
        </p:nvSpPr>
        <p:spPr>
          <a:xfrm>
            <a:off x="4572000" y="740520"/>
            <a:ext cx="3047040" cy="69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r>
              <a:rPr lang="en-US" sz="4000" spc="-1" dirty="0">
                <a:solidFill>
                  <a:srgbClr val="184F7B"/>
                </a:solidFill>
                <a:latin typeface="Times New Roman"/>
                <a:ea typeface="Times New Roman"/>
              </a:rPr>
              <a:t>Result</a:t>
            </a:r>
            <a:endParaRPr lang="en-US" sz="4000" b="0" strike="noStrike" spc="-1" dirty="0">
              <a:latin typeface="Arial"/>
            </a:endParaRPr>
          </a:p>
        </p:txBody>
      </p:sp>
      <p:sp>
        <p:nvSpPr>
          <p:cNvPr id="143" name="Google Shape;90;p17_0"/>
          <p:cNvSpPr/>
          <p:nvPr/>
        </p:nvSpPr>
        <p:spPr>
          <a:xfrm>
            <a:off x="183960" y="1812960"/>
            <a:ext cx="11823120" cy="399240"/>
          </a:xfrm>
          <a:prstGeom prst="rect">
            <a:avLst/>
          </a:prstGeom>
          <a:noFill/>
          <a:ln w="0">
            <a:noFill/>
          </a:ln>
        </p:spPr>
        <p:style>
          <a:lnRef idx="0">
            <a:scrgbClr r="0" g="0" b="0"/>
          </a:lnRef>
          <a:fillRef idx="0">
            <a:scrgbClr r="0" g="0" b="0"/>
          </a:fillRef>
          <a:effectRef idx="0">
            <a:scrgbClr r="0" g="0" b="0"/>
          </a:effectRef>
          <a:fontRef idx="minor"/>
        </p:style>
      </p:sp>
      <p:sp>
        <p:nvSpPr>
          <p:cNvPr id="145" name="Google Shape;92;p17_0"/>
          <p:cNvSpPr/>
          <p:nvPr/>
        </p:nvSpPr>
        <p:spPr>
          <a:xfrm>
            <a:off x="1792799" y="9108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46" name="Google Shape;93;p17_0"/>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
        <p:nvSpPr>
          <p:cNvPr id="7" name="Text Placeholder 6">
            <a:extLst>
              <a:ext uri="{FF2B5EF4-FFF2-40B4-BE49-F238E27FC236}">
                <a16:creationId xmlns:a16="http://schemas.microsoft.com/office/drawing/2014/main" id="{FB1220F6-777A-FD9D-7D49-1C908DB4E649}"/>
              </a:ext>
            </a:extLst>
          </p:cNvPr>
          <p:cNvSpPr>
            <a:spLocks noGrp="1"/>
          </p:cNvSpPr>
          <p:nvPr>
            <p:ph type="body"/>
          </p:nvPr>
        </p:nvSpPr>
        <p:spPr>
          <a:xfrm>
            <a:off x="609119" y="1440360"/>
            <a:ext cx="10972440" cy="1144800"/>
          </a:xfrm>
        </p:spPr>
        <p:txBody>
          <a:bodyPr>
            <a:normAutofit/>
          </a:bodyPr>
          <a:lstStyle/>
          <a:p>
            <a:r>
              <a:rPr lang="en-US" sz="1800" dirty="0">
                <a:solidFill>
                  <a:schemeClr val="accent5"/>
                </a:solidFill>
              </a:rPr>
              <a:t>The final User interface was developed using Streamlit which looks as follows.</a:t>
            </a:r>
          </a:p>
          <a:p>
            <a:endParaRPr lang="en-IN" sz="1800" dirty="0">
              <a:solidFill>
                <a:schemeClr val="accent5"/>
              </a:solidFill>
            </a:endParaRPr>
          </a:p>
        </p:txBody>
      </p:sp>
      <p:pic>
        <p:nvPicPr>
          <p:cNvPr id="13" name="officeArt object">
            <a:extLst>
              <a:ext uri="{FF2B5EF4-FFF2-40B4-BE49-F238E27FC236}">
                <a16:creationId xmlns:a16="http://schemas.microsoft.com/office/drawing/2014/main" id="{313082AF-14F4-417D-E7AB-94AAB20C0012}"/>
              </a:ext>
            </a:extLst>
          </p:cNvPr>
          <p:cNvPicPr/>
          <p:nvPr/>
        </p:nvPicPr>
        <p:blipFill>
          <a:blip r:embed="rId2"/>
          <a:stretch>
            <a:fillRect/>
          </a:stretch>
        </p:blipFill>
        <p:spPr>
          <a:xfrm>
            <a:off x="2831690" y="2340077"/>
            <a:ext cx="6341807" cy="3470523"/>
          </a:xfrm>
          <a:prstGeom prst="rect">
            <a:avLst/>
          </a:prstGeom>
          <a:ln w="12700" cap="flat">
            <a:noFill/>
            <a:miter lim="400000"/>
          </a:ln>
          <a:effectLst/>
        </p:spPr>
      </p:pic>
    </p:spTree>
    <p:extLst>
      <p:ext uri="{BB962C8B-B14F-4D97-AF65-F5344CB8AC3E}">
        <p14:creationId xmlns:p14="http://schemas.microsoft.com/office/powerpoint/2010/main" val="159963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89;p17_0"/>
          <p:cNvSpPr/>
          <p:nvPr/>
        </p:nvSpPr>
        <p:spPr>
          <a:xfrm>
            <a:off x="4572000" y="740520"/>
            <a:ext cx="3047040" cy="69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tabLst>
                <a:tab pos="0" algn="l"/>
              </a:tabLst>
            </a:pPr>
            <a:r>
              <a:rPr lang="en-US" sz="4000" b="0" strike="noStrike" spc="-1" dirty="0">
                <a:solidFill>
                  <a:srgbClr val="184F7B"/>
                </a:solidFill>
                <a:latin typeface="Times New Roman"/>
                <a:ea typeface="Times New Roman"/>
              </a:rPr>
              <a:t>Conclusion</a:t>
            </a:r>
            <a:endParaRPr lang="en-US" sz="4000" b="0" strike="noStrike" spc="-1" dirty="0">
              <a:latin typeface="Arial"/>
            </a:endParaRPr>
          </a:p>
        </p:txBody>
      </p:sp>
      <p:sp>
        <p:nvSpPr>
          <p:cNvPr id="143" name="Google Shape;90;p17_0"/>
          <p:cNvSpPr/>
          <p:nvPr/>
        </p:nvSpPr>
        <p:spPr>
          <a:xfrm>
            <a:off x="183960" y="1812960"/>
            <a:ext cx="11823120" cy="399240"/>
          </a:xfrm>
          <a:prstGeom prst="rect">
            <a:avLst/>
          </a:prstGeom>
          <a:noFill/>
          <a:ln w="0">
            <a:noFill/>
          </a:ln>
        </p:spPr>
        <p:style>
          <a:lnRef idx="0">
            <a:scrgbClr r="0" g="0" b="0"/>
          </a:lnRef>
          <a:fillRef idx="0">
            <a:scrgbClr r="0" g="0" b="0"/>
          </a:fillRef>
          <a:effectRef idx="0">
            <a:scrgbClr r="0" g="0" b="0"/>
          </a:effectRef>
          <a:fontRef idx="minor"/>
        </p:style>
      </p:sp>
      <p:sp>
        <p:nvSpPr>
          <p:cNvPr id="144" name="Google Shape;91;p17_0"/>
          <p:cNvSpPr/>
          <p:nvPr/>
        </p:nvSpPr>
        <p:spPr>
          <a:xfrm>
            <a:off x="275760" y="2093040"/>
            <a:ext cx="11639160" cy="23173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2000" b="0" strike="noStrike" spc="-1">
                <a:solidFill>
                  <a:srgbClr val="4285F4"/>
                </a:solidFill>
                <a:latin typeface="Times New Roman"/>
                <a:ea typeface="Times New Roman"/>
              </a:rPr>
              <a:t>The system will help the HR department to select the right candidate for a job. This in turn will provide expert workforce for the organization. The recruiter need not sort through thousands of resumes. The recruiter enters a score and the personality trait output is the basis of selecting or rejecting a resume.We will make use of deep learning based ANN algorithms to train our AI model and they have high time complexity. The system can be integrated with the recruiting company‘s existing website. Thus, the genuineness of the employer is guaranteed as the system is part of the company's official website. The system would be used in many business sectors that</a:t>
            </a:r>
            <a:endParaRPr lang="en-US" sz="2000" b="0" strike="noStrike" spc="-1">
              <a:latin typeface="Arial"/>
            </a:endParaRPr>
          </a:p>
          <a:p>
            <a:pPr>
              <a:lnSpc>
                <a:spcPct val="100000"/>
              </a:lnSpc>
              <a:tabLst>
                <a:tab pos="0" algn="l"/>
              </a:tabLst>
            </a:pPr>
            <a:r>
              <a:rPr lang="en-US" sz="2000" b="0" strike="noStrike" spc="-1">
                <a:solidFill>
                  <a:srgbClr val="4285F4"/>
                </a:solidFill>
                <a:latin typeface="Times New Roman"/>
                <a:ea typeface="Times New Roman"/>
              </a:rPr>
              <a:t>will require expert candidates, thus reducing the workload on the human resource department.</a:t>
            </a:r>
            <a:endParaRPr lang="en-US" sz="2000" b="0" strike="noStrike" spc="-1">
              <a:latin typeface="Arial"/>
            </a:endParaRPr>
          </a:p>
        </p:txBody>
      </p:sp>
      <p:sp>
        <p:nvSpPr>
          <p:cNvPr id="145" name="Google Shape;92;p17_0"/>
          <p:cNvSpPr/>
          <p:nvPr/>
        </p:nvSpPr>
        <p:spPr>
          <a:xfrm>
            <a:off x="1792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46" name="Google Shape;93;p17_0"/>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extLst>
      <p:ext uri="{BB962C8B-B14F-4D97-AF65-F5344CB8AC3E}">
        <p14:creationId xmlns:p14="http://schemas.microsoft.com/office/powerpoint/2010/main" val="460105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190;p30"/>
          <p:cNvSpPr/>
          <p:nvPr/>
        </p:nvSpPr>
        <p:spPr>
          <a:xfrm>
            <a:off x="339480" y="596160"/>
            <a:ext cx="11548080" cy="70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4000" b="0" strike="noStrike" spc="-1">
                <a:solidFill>
                  <a:srgbClr val="184F7B"/>
                </a:solidFill>
                <a:latin typeface="Times New Roman"/>
                <a:ea typeface="Times New Roman"/>
              </a:rPr>
              <a:t>References</a:t>
            </a:r>
            <a:endParaRPr lang="en-US" sz="4000" b="0" strike="noStrike" spc="-1">
              <a:latin typeface="Arial"/>
            </a:endParaRPr>
          </a:p>
        </p:txBody>
      </p:sp>
      <p:sp>
        <p:nvSpPr>
          <p:cNvPr id="148" name="Google Shape;191;p30"/>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49" name="Google Shape;192;p30"/>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
        <p:nvSpPr>
          <p:cNvPr id="150" name="Google Shape;193;p30"/>
          <p:cNvSpPr/>
          <p:nvPr/>
        </p:nvSpPr>
        <p:spPr>
          <a:xfrm>
            <a:off x="473040" y="1347120"/>
            <a:ext cx="10929600" cy="4861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2000" b="0" strike="noStrike" spc="-1">
                <a:solidFill>
                  <a:srgbClr val="4285F4"/>
                </a:solidFill>
                <a:latin typeface="Times New Roman"/>
                <a:ea typeface="Times New Roman"/>
              </a:rPr>
              <a:t>		 	 	 		</a:t>
            </a:r>
            <a:endParaRPr lang="en-US" sz="2000" b="0" strike="noStrike" spc="-1">
              <a:latin typeface="Arial"/>
            </a:endParaRPr>
          </a:p>
          <a:p>
            <a:pPr>
              <a:lnSpc>
                <a:spcPct val="100000"/>
              </a:lnSpc>
              <a:tabLst>
                <a:tab pos="0" algn="l"/>
              </a:tabLst>
            </a:pPr>
            <a:r>
              <a:rPr lang="en-US" sz="2000" b="0" strike="noStrike" spc="-1">
                <a:solidFill>
                  <a:srgbClr val="4285F4"/>
                </a:solidFill>
                <a:latin typeface="Times New Roman"/>
                <a:ea typeface="Times New Roman"/>
              </a:rPr>
              <a:t>[1] T. Yarkoni, “Personality in 100,000 words: A large-scale analysis of</a:t>
            </a:r>
            <a:endParaRPr lang="en-US" sz="2000" b="0" strike="noStrike" spc="-1">
              <a:latin typeface="Arial"/>
            </a:endParaRPr>
          </a:p>
          <a:p>
            <a:pPr>
              <a:lnSpc>
                <a:spcPct val="115000"/>
              </a:lnSpc>
              <a:tabLst>
                <a:tab pos="0" algn="l"/>
              </a:tabLst>
            </a:pPr>
            <a:r>
              <a:rPr lang="en-US" sz="2000" b="0" strike="noStrike" spc="-1">
                <a:solidFill>
                  <a:srgbClr val="4285F4"/>
                </a:solidFill>
                <a:latin typeface="Times New Roman"/>
                <a:ea typeface="Times New Roman"/>
              </a:rPr>
              <a:t>personality and word use among bloggers,” J. Res. Pers., vol. 44, no. 3, pp. 363–373, 2010</a:t>
            </a:r>
            <a:endParaRPr lang="en-US" sz="2000" b="0" strike="noStrike" spc="-1">
              <a:latin typeface="Arial"/>
            </a:endParaRPr>
          </a:p>
          <a:p>
            <a:pPr>
              <a:lnSpc>
                <a:spcPct val="115000"/>
              </a:lnSpc>
              <a:tabLst>
                <a:tab pos="0" algn="l"/>
              </a:tabLst>
            </a:pPr>
            <a:r>
              <a:rPr lang="en-US" sz="2000" b="0" strike="noStrike" spc="-1">
                <a:solidFill>
                  <a:srgbClr val="4285F4"/>
                </a:solidFill>
                <a:latin typeface="Times New Roman"/>
                <a:ea typeface="Times New Roman"/>
              </a:rPr>
              <a:t>					</a:t>
            </a:r>
            <a:endParaRPr lang="en-US" sz="2000" b="0" strike="noStrike" spc="-1">
              <a:latin typeface="Arial"/>
            </a:endParaRPr>
          </a:p>
          <a:p>
            <a:pPr>
              <a:lnSpc>
                <a:spcPct val="115000"/>
              </a:lnSpc>
              <a:spcBef>
                <a:spcPts val="1199"/>
              </a:spcBef>
              <a:tabLst>
                <a:tab pos="0" algn="l"/>
              </a:tabLst>
            </a:pPr>
            <a:r>
              <a:rPr lang="en-US" sz="2000" b="0" strike="noStrike" spc="-1">
                <a:solidFill>
                  <a:srgbClr val="4285F4"/>
                </a:solidFill>
                <a:latin typeface="Times New Roman"/>
                <a:ea typeface="Times New Roman"/>
              </a:rPr>
              <a:t>[2] F. Celli, “Mining user personality in twitter,” Lang. Interact. Comput. CLIC, 2011.</a:t>
            </a:r>
            <a:endParaRPr lang="en-US" sz="2000" b="0" strike="noStrike" spc="-1">
              <a:latin typeface="Arial"/>
            </a:endParaRPr>
          </a:p>
          <a:p>
            <a:pPr>
              <a:lnSpc>
                <a:spcPct val="115000"/>
              </a:lnSpc>
              <a:spcBef>
                <a:spcPts val="1199"/>
              </a:spcBef>
              <a:tabLst>
                <a:tab pos="0" algn="l"/>
              </a:tabLst>
            </a:pPr>
            <a:r>
              <a:rPr lang="en-US" sz="2000" b="0" strike="noStrike" spc="-1">
                <a:solidFill>
                  <a:srgbClr val="4285F4"/>
                </a:solidFill>
                <a:latin typeface="Times New Roman"/>
                <a:ea typeface="Times New Roman"/>
              </a:rPr>
              <a:t>					</a:t>
            </a:r>
            <a:endParaRPr lang="en-US" sz="2000" b="0" strike="noStrike" spc="-1">
              <a:latin typeface="Arial"/>
            </a:endParaRPr>
          </a:p>
          <a:p>
            <a:pPr>
              <a:lnSpc>
                <a:spcPct val="115000"/>
              </a:lnSpc>
              <a:spcBef>
                <a:spcPts val="1199"/>
              </a:spcBef>
              <a:tabLst>
                <a:tab pos="0" algn="l"/>
              </a:tabLst>
            </a:pPr>
            <a:r>
              <a:rPr lang="en-US" sz="2000" b="0" strike="noStrike" spc="-1">
                <a:solidFill>
                  <a:srgbClr val="4285F4"/>
                </a:solidFill>
                <a:latin typeface="Times New Roman"/>
                <a:ea typeface="Times New Roman"/>
              </a:rPr>
              <a:t>[3] I Ilke, W Peter, Personality and Job Engagement. Journal of Personnel Psychology 2011; 10: 177-181.</a:t>
            </a:r>
            <a:endParaRPr lang="en-US" sz="2000" b="0" strike="noStrike" spc="-1">
              <a:latin typeface="Arial"/>
            </a:endParaRPr>
          </a:p>
          <a:p>
            <a:pPr>
              <a:lnSpc>
                <a:spcPct val="115000"/>
              </a:lnSpc>
              <a:spcBef>
                <a:spcPts val="1199"/>
              </a:spcBef>
              <a:tabLst>
                <a:tab pos="0" algn="l"/>
              </a:tabLst>
            </a:pPr>
            <a:r>
              <a:rPr lang="en-US" sz="2000" b="0" strike="noStrike" spc="-1">
                <a:solidFill>
                  <a:srgbClr val="4285F4"/>
                </a:solidFill>
                <a:latin typeface="Times New Roman"/>
                <a:ea typeface="Times New Roman"/>
              </a:rPr>
              <a:t>					</a:t>
            </a:r>
            <a:endParaRPr lang="en-US" sz="2000" b="0" strike="noStrike" spc="-1">
              <a:latin typeface="Arial"/>
            </a:endParaRPr>
          </a:p>
          <a:p>
            <a:pPr>
              <a:lnSpc>
                <a:spcPct val="115000"/>
              </a:lnSpc>
              <a:spcBef>
                <a:spcPts val="1199"/>
              </a:spcBef>
              <a:tabLst>
                <a:tab pos="0" algn="l"/>
              </a:tabLst>
            </a:pPr>
            <a:r>
              <a:rPr lang="en-US" sz="2000" b="0" strike="noStrike" spc="-1">
                <a:solidFill>
                  <a:srgbClr val="4285F4"/>
                </a:solidFill>
                <a:latin typeface="Times New Roman"/>
                <a:ea typeface="Times New Roman"/>
              </a:rPr>
              <a:t>[4] D Tantam, The machine as psychotherapist: impersonal communication with a machine. BJP synch</a:t>
            </a:r>
            <a:endParaRPr lang="en-US" sz="2000" b="0" strike="noStrike" spc="-1">
              <a:latin typeface="Arial"/>
            </a:endParaRPr>
          </a:p>
          <a:p>
            <a:pPr>
              <a:lnSpc>
                <a:spcPct val="115000"/>
              </a:lnSpc>
              <a:spcBef>
                <a:spcPts val="1199"/>
              </a:spcBef>
              <a:tabLst>
                <a:tab pos="0" algn="l"/>
              </a:tabLst>
            </a:pPr>
            <a:r>
              <a:rPr lang="en-US" sz="2000" b="0" strike="noStrike" spc="-1">
                <a:solidFill>
                  <a:srgbClr val="4285F4"/>
                </a:solidFill>
                <a:latin typeface="Times New Roman"/>
                <a:ea typeface="Times New Roman"/>
              </a:rPr>
              <a:t>Advances 2017. </a:t>
            </a:r>
            <a:endParaRPr lang="en-US"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78;p16"/>
          <p:cNvSpPr/>
          <p:nvPr/>
        </p:nvSpPr>
        <p:spPr>
          <a:xfrm>
            <a:off x="2312280" y="694800"/>
            <a:ext cx="7566480" cy="792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4000" b="0" strike="noStrike" spc="-1">
                <a:solidFill>
                  <a:srgbClr val="184F7B"/>
                </a:solidFill>
                <a:latin typeface="Times New Roman"/>
                <a:ea typeface="Times New Roman"/>
              </a:rPr>
              <a:t>Project Details</a:t>
            </a:r>
            <a:endParaRPr lang="en-US" sz="4000" b="0" strike="noStrike" spc="-1">
              <a:latin typeface="Arial"/>
            </a:endParaRPr>
          </a:p>
        </p:txBody>
      </p:sp>
      <p:sp>
        <p:nvSpPr>
          <p:cNvPr id="86" name="Google Shape;79;p16"/>
          <p:cNvSpPr/>
          <p:nvPr/>
        </p:nvSpPr>
        <p:spPr>
          <a:xfrm>
            <a:off x="216720" y="1974600"/>
            <a:ext cx="11757600" cy="28807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marL="391680" indent="-352800">
              <a:lnSpc>
                <a:spcPct val="100000"/>
              </a:lnSpc>
              <a:buClr>
                <a:srgbClr val="4285F4"/>
              </a:buClr>
              <a:buFont typeface="Times New Roman"/>
              <a:buChar char="•"/>
            </a:pPr>
            <a:r>
              <a:rPr lang="en-US" sz="2000" b="0" strike="noStrike" spc="-1" dirty="0">
                <a:solidFill>
                  <a:srgbClr val="4285F4"/>
                </a:solidFill>
                <a:latin typeface="Times New Roman"/>
                <a:ea typeface="Times New Roman"/>
              </a:rPr>
              <a:t>Project Title: Personality Prediction  Using Machine Learning</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Project Domain: Artificial Intelligence</a:t>
            </a:r>
            <a:endParaRPr lang="en-US" sz="2000" b="0" strike="noStrike" spc="-1" dirty="0">
              <a:latin typeface="Arial"/>
            </a:endParaRPr>
          </a:p>
          <a:p>
            <a:pPr marL="391680" indent="-3528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Project Group Members:</a:t>
            </a:r>
            <a:endParaRPr lang="en-US" sz="2000" b="0" strike="noStrike" spc="-1" dirty="0">
              <a:latin typeface="Arial"/>
            </a:endParaRPr>
          </a:p>
          <a:p>
            <a:pPr marL="914400" lvl="1" indent="-3546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Hritik Koul</a:t>
            </a:r>
            <a:endParaRPr lang="en-US" sz="2000" b="0" strike="noStrike" spc="-1" dirty="0">
              <a:latin typeface="Arial"/>
            </a:endParaRPr>
          </a:p>
          <a:p>
            <a:pPr marL="914400" lvl="1" indent="-354600">
              <a:lnSpc>
                <a:spcPct val="100000"/>
              </a:lnSpc>
              <a:spcBef>
                <a:spcPts val="740"/>
              </a:spcBef>
              <a:buClr>
                <a:srgbClr val="4285F4"/>
              </a:buClr>
              <a:buFont typeface="Times New Roman"/>
              <a:buChar char="○"/>
            </a:pPr>
            <a:r>
              <a:rPr lang="en-US" sz="2000" b="0" strike="noStrike" spc="-1" dirty="0" err="1">
                <a:solidFill>
                  <a:srgbClr val="4285F4"/>
                </a:solidFill>
                <a:latin typeface="Times New Roman"/>
                <a:ea typeface="Times New Roman"/>
              </a:rPr>
              <a:t>Raviraj</a:t>
            </a:r>
            <a:r>
              <a:rPr lang="en-US" sz="2000" b="0" strike="noStrike" spc="-1" dirty="0">
                <a:solidFill>
                  <a:srgbClr val="4285F4"/>
                </a:solidFill>
                <a:latin typeface="Times New Roman"/>
                <a:ea typeface="Times New Roman"/>
              </a:rPr>
              <a:t> </a:t>
            </a:r>
            <a:r>
              <a:rPr lang="en-US" sz="2000" b="0" strike="noStrike" spc="-1" dirty="0" err="1">
                <a:solidFill>
                  <a:srgbClr val="4285F4"/>
                </a:solidFill>
                <a:latin typeface="Times New Roman"/>
                <a:ea typeface="Times New Roman"/>
              </a:rPr>
              <a:t>Kokare</a:t>
            </a:r>
            <a:endParaRPr lang="en-US" sz="2000" b="0" strike="noStrike" spc="-1" dirty="0">
              <a:latin typeface="Arial"/>
            </a:endParaRPr>
          </a:p>
          <a:p>
            <a:pPr marL="914400" lvl="1" indent="-354600">
              <a:lnSpc>
                <a:spcPct val="100000"/>
              </a:lnSpc>
              <a:spcBef>
                <a:spcPts val="740"/>
              </a:spcBef>
              <a:buClr>
                <a:srgbClr val="4285F4"/>
              </a:buClr>
              <a:buFont typeface="Times New Roman"/>
              <a:buChar char="○"/>
            </a:pPr>
            <a:r>
              <a:rPr lang="en-US" sz="2000" b="0" strike="noStrike" spc="-1" dirty="0" err="1">
                <a:solidFill>
                  <a:srgbClr val="4285F4"/>
                </a:solidFill>
                <a:latin typeface="Times New Roman"/>
                <a:ea typeface="Times New Roman"/>
              </a:rPr>
              <a:t>Ishwari</a:t>
            </a:r>
            <a:r>
              <a:rPr lang="en-US" sz="2000" b="0" strike="noStrike" spc="-1" dirty="0">
                <a:solidFill>
                  <a:srgbClr val="4285F4"/>
                </a:solidFill>
                <a:latin typeface="Times New Roman"/>
                <a:ea typeface="Times New Roman"/>
              </a:rPr>
              <a:t> Pawar</a:t>
            </a:r>
            <a:endParaRPr lang="en-US" sz="2000" b="0" strike="noStrike" spc="-1" dirty="0">
              <a:latin typeface="Arial"/>
            </a:endParaRPr>
          </a:p>
          <a:p>
            <a:pPr marL="914400" lvl="1" indent="-354600">
              <a:lnSpc>
                <a:spcPct val="100000"/>
              </a:lnSpc>
              <a:spcBef>
                <a:spcPts val="740"/>
              </a:spcBef>
              <a:buClr>
                <a:srgbClr val="4285F4"/>
              </a:buClr>
              <a:buFont typeface="Times New Roman"/>
              <a:buChar char="○"/>
            </a:pPr>
            <a:r>
              <a:rPr lang="en-US" sz="2000" b="0" strike="noStrike" spc="-1" dirty="0">
                <a:solidFill>
                  <a:srgbClr val="4285F4"/>
                </a:solidFill>
                <a:latin typeface="Times New Roman"/>
                <a:ea typeface="Times New Roman"/>
              </a:rPr>
              <a:t>Nikhil Chaudhari</a:t>
            </a:r>
            <a:endParaRPr lang="en-US" sz="2000" b="0" strike="noStrike" spc="-1" dirty="0">
              <a:latin typeface="Arial"/>
            </a:endParaRPr>
          </a:p>
        </p:txBody>
      </p:sp>
      <p:sp>
        <p:nvSpPr>
          <p:cNvPr id="87" name="Google Shape;80;p16"/>
          <p:cNvSpPr/>
          <p:nvPr/>
        </p:nvSpPr>
        <p:spPr>
          <a:xfrm>
            <a:off x="1792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88" name="Google Shape;81;p16"/>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Google Shape;86;p17"/>
          <p:cNvSpPr/>
          <p:nvPr/>
        </p:nvSpPr>
        <p:spPr>
          <a:xfrm>
            <a:off x="0" y="788400"/>
            <a:ext cx="12191040" cy="70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4000" b="0" strike="noStrike" spc="-1">
                <a:solidFill>
                  <a:srgbClr val="184F7B"/>
                </a:solidFill>
                <a:latin typeface="Times New Roman"/>
                <a:ea typeface="Times New Roman"/>
              </a:rPr>
              <a:t>Problem Statement</a:t>
            </a:r>
            <a:endParaRPr lang="en-US" sz="4000" b="0" strike="noStrike" spc="-1">
              <a:latin typeface="Arial"/>
            </a:endParaRPr>
          </a:p>
        </p:txBody>
      </p:sp>
      <p:sp>
        <p:nvSpPr>
          <p:cNvPr id="90" name="Google Shape;87;p17"/>
          <p:cNvSpPr/>
          <p:nvPr/>
        </p:nvSpPr>
        <p:spPr>
          <a:xfrm>
            <a:off x="454875" y="1561243"/>
            <a:ext cx="11316930" cy="45083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endParaRPr lang="en-US" sz="2000" b="0" strike="noStrike" spc="-1" dirty="0">
              <a:latin typeface="Arial"/>
            </a:endParaRPr>
          </a:p>
        </p:txBody>
      </p:sp>
      <p:sp>
        <p:nvSpPr>
          <p:cNvPr id="91" name="Google Shape;88;p17"/>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92" name="Google Shape;89;p17"/>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
        <p:nvSpPr>
          <p:cNvPr id="3" name="Text Placeholder 2">
            <a:extLst>
              <a:ext uri="{FF2B5EF4-FFF2-40B4-BE49-F238E27FC236}">
                <a16:creationId xmlns:a16="http://schemas.microsoft.com/office/drawing/2014/main" id="{07673C6F-4207-ED7A-AF79-C4BABD590855}"/>
              </a:ext>
            </a:extLst>
          </p:cNvPr>
          <p:cNvSpPr>
            <a:spLocks noGrp="1"/>
          </p:cNvSpPr>
          <p:nvPr>
            <p:ph type="body"/>
          </p:nvPr>
        </p:nvSpPr>
        <p:spPr>
          <a:xfrm>
            <a:off x="609480" y="1632154"/>
            <a:ext cx="10972440" cy="3949645"/>
          </a:xfrm>
        </p:spPr>
        <p:txBody>
          <a:bodyPr>
            <a:normAutofit/>
          </a:bodyPr>
          <a:lstStyle/>
          <a:p>
            <a:pPr marL="285750" indent="-285750">
              <a:buFont typeface="Arial" panose="020B0604020202020204" pitchFamily="34" charset="0"/>
              <a:buChar char="•"/>
            </a:pPr>
            <a:r>
              <a:rPr lang="en-US" sz="1800" dirty="0">
                <a:solidFill>
                  <a:schemeClr val="accent5"/>
                </a:solidFill>
                <a:effectLst/>
                <a:latin typeface="Times New Roman" panose="02020603050405020304" pitchFamily="18" charset="0"/>
                <a:ea typeface="Arial Unicode MS"/>
              </a:rPr>
              <a:t>Personality assessment has become the most used test to hire many employees.</a:t>
            </a:r>
          </a:p>
          <a:p>
            <a:pPr marL="285750" indent="-285750">
              <a:buFont typeface="Arial" panose="020B0604020202020204" pitchFamily="34" charset="0"/>
              <a:buChar char="•"/>
            </a:pPr>
            <a:r>
              <a:rPr lang="en-US" sz="1800" dirty="0">
                <a:solidFill>
                  <a:schemeClr val="accent5"/>
                </a:solidFill>
                <a:effectLst/>
                <a:latin typeface="Times New Roman" panose="02020603050405020304" pitchFamily="18" charset="0"/>
                <a:ea typeface="Arial Unicode MS"/>
              </a:rPr>
              <a:t> Classifying the personality of the user based on the big five personality traits using data mining is a convenient way to judge the candidate.</a:t>
            </a:r>
          </a:p>
          <a:p>
            <a:pPr marL="285750" indent="-285750">
              <a:buFont typeface="Arial" panose="020B0604020202020204" pitchFamily="34" charset="0"/>
              <a:buChar char="•"/>
            </a:pPr>
            <a:endParaRPr lang="en-US" sz="1800" dirty="0">
              <a:solidFill>
                <a:schemeClr val="accent5"/>
              </a:solidFill>
              <a:latin typeface="Times New Roman" panose="02020603050405020304" pitchFamily="18" charset="0"/>
              <a:ea typeface="Arial Unicode MS"/>
            </a:endParaRPr>
          </a:p>
          <a:p>
            <a:pPr marL="285750" indent="-285750">
              <a:buFont typeface="Arial" panose="020B0604020202020204" pitchFamily="34" charset="0"/>
              <a:buChar char="•"/>
            </a:pPr>
            <a:r>
              <a:rPr lang="en-US" sz="1800" dirty="0">
                <a:solidFill>
                  <a:schemeClr val="accent5"/>
                </a:solidFill>
                <a:effectLst/>
                <a:latin typeface="Times New Roman" panose="02020603050405020304" pitchFamily="18" charset="0"/>
                <a:ea typeface="Arial Unicode MS"/>
              </a:rPr>
              <a:t>The main aim of the proposed system is to predict the personality of the user on the feedback given by the interviewer.</a:t>
            </a:r>
            <a:endParaRPr lang="en-US" sz="1800" dirty="0">
              <a:solidFill>
                <a:schemeClr val="accent5"/>
              </a:solidFill>
              <a:latin typeface="Times New Roman" panose="02020603050405020304" pitchFamily="18" charset="0"/>
              <a:ea typeface="Arial Unicode MS"/>
            </a:endParaRPr>
          </a:p>
          <a:p>
            <a:endParaRPr lang="en-US" sz="1800" dirty="0">
              <a:latin typeface="Times New Roman" panose="02020603050405020304" pitchFamily="18" charset="0"/>
              <a:ea typeface="Arial Unicode MS"/>
            </a:endParaRPr>
          </a:p>
          <a:p>
            <a:endParaRPr lang="en-IN" sz="2000" dirty="0">
              <a:solidFill>
                <a:schemeClr val="accent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Google Shape;94;p18"/>
          <p:cNvSpPr/>
          <p:nvPr/>
        </p:nvSpPr>
        <p:spPr>
          <a:xfrm>
            <a:off x="4572000" y="740160"/>
            <a:ext cx="3047040" cy="70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4000" b="0" strike="noStrike" spc="-1">
                <a:solidFill>
                  <a:srgbClr val="184F7B"/>
                </a:solidFill>
                <a:latin typeface="Times New Roman"/>
                <a:ea typeface="Times New Roman"/>
              </a:rPr>
              <a:t>Abstract</a:t>
            </a:r>
            <a:endParaRPr lang="en-US" sz="4000" b="0" strike="noStrike" spc="-1">
              <a:latin typeface="Arial"/>
            </a:endParaRPr>
          </a:p>
        </p:txBody>
      </p:sp>
      <p:sp>
        <p:nvSpPr>
          <p:cNvPr id="94" name="Google Shape;95;p18"/>
          <p:cNvSpPr/>
          <p:nvPr/>
        </p:nvSpPr>
        <p:spPr>
          <a:xfrm>
            <a:off x="183960" y="1812960"/>
            <a:ext cx="11823120" cy="399240"/>
          </a:xfrm>
          <a:prstGeom prst="rect">
            <a:avLst/>
          </a:prstGeom>
          <a:noFill/>
          <a:ln w="0">
            <a:noFill/>
          </a:ln>
        </p:spPr>
        <p:style>
          <a:lnRef idx="0">
            <a:scrgbClr r="0" g="0" b="0"/>
          </a:lnRef>
          <a:fillRef idx="0">
            <a:scrgbClr r="0" g="0" b="0"/>
          </a:fillRef>
          <a:effectRef idx="0">
            <a:scrgbClr r="0" g="0" b="0"/>
          </a:effectRef>
          <a:fontRef idx="minor"/>
        </p:style>
      </p:sp>
      <p:sp>
        <p:nvSpPr>
          <p:cNvPr id="95" name="Google Shape;96;p18"/>
          <p:cNvSpPr/>
          <p:nvPr/>
        </p:nvSpPr>
        <p:spPr>
          <a:xfrm>
            <a:off x="275760" y="2093040"/>
            <a:ext cx="11639160" cy="2926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just">
              <a:lnSpc>
                <a:spcPct val="100000"/>
              </a:lnSpc>
              <a:tabLst>
                <a:tab pos="0" algn="l"/>
              </a:tabLst>
            </a:pPr>
            <a:r>
              <a:rPr lang="en-US" sz="1100" b="0" strike="noStrike" spc="-1">
                <a:solidFill>
                  <a:srgbClr val="000000"/>
                </a:solidFill>
                <a:latin typeface="Arial"/>
                <a:ea typeface="Arial"/>
              </a:rPr>
              <a:t>		</a:t>
            </a:r>
            <a:r>
              <a:rPr lang="en-US" sz="2000" b="0" strike="noStrike" spc="-1">
                <a:solidFill>
                  <a:srgbClr val="4285F4"/>
                </a:solidFill>
                <a:latin typeface="Times New Roman"/>
                <a:ea typeface="Times New Roman"/>
              </a:rPr>
              <a:t>Personality assessment can provide insight on what a certain individual is like, which can be used to evaluate the individual on different aspects. Traditional personality assessments are done by having individuals participate in personality tests. There are several weakness to this approach namely that it is time consuming, and test participants could have made up their answers. Proposed system uses Machine Learning and Artificial Intelligence to predict personality of a person using CV analysis .It uses machine learning algorithms like Deep Neural Networks, Artificial Neural Network and Recurrent Neural Network for better accuracy. It can be used by recruiters for recruitment process for jobs. Some jobs requires specific personality type. This will be helpful for HR for job selection. By using proposed method we can predict the personality of an individual and classify into one of the five categories i.e, extroversion, neuroticism, agreeableness, Conscientiousness, Openness.</a:t>
            </a:r>
            <a:endParaRPr lang="en-US" sz="2000" b="0" strike="noStrike" spc="-1">
              <a:latin typeface="Arial"/>
            </a:endParaRPr>
          </a:p>
        </p:txBody>
      </p:sp>
      <p:sp>
        <p:nvSpPr>
          <p:cNvPr id="96" name="Google Shape;97;p18"/>
          <p:cNvSpPr/>
          <p:nvPr/>
        </p:nvSpPr>
        <p:spPr>
          <a:xfrm>
            <a:off x="1792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97" name="Google Shape;98;p18"/>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Google Shape;103;p19"/>
          <p:cNvSpPr/>
          <p:nvPr/>
        </p:nvSpPr>
        <p:spPr>
          <a:xfrm>
            <a:off x="911520" y="1846080"/>
            <a:ext cx="10368000" cy="375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760" algn="just">
              <a:lnSpc>
                <a:spcPct val="100000"/>
              </a:lnSpc>
              <a:buClr>
                <a:srgbClr val="4285F4"/>
              </a:buClr>
              <a:buFont typeface="Arial"/>
              <a:buChar char="•"/>
            </a:pPr>
            <a:r>
              <a:rPr lang="en-US" sz="2000" b="0" strike="noStrike" spc="-1" dirty="0">
                <a:solidFill>
                  <a:srgbClr val="4285F4"/>
                </a:solidFill>
                <a:latin typeface="Times New Roman"/>
                <a:ea typeface="Times New Roman"/>
              </a:rPr>
              <a:t>Personality prediction now a days is becoming vital in numerous industries. </a:t>
            </a:r>
            <a:endParaRPr lang="en-US" sz="2000" b="0" strike="noStrike" spc="-1" dirty="0">
              <a:latin typeface="Arial"/>
            </a:endParaRPr>
          </a:p>
          <a:p>
            <a:pPr marL="457200" algn="just">
              <a:lnSpc>
                <a:spcPct val="100000"/>
              </a:lnSpc>
              <a:tabLst>
                <a:tab pos="0" algn="l"/>
              </a:tabLst>
            </a:pPr>
            <a:endParaRPr lang="en-US" sz="2000" b="0" strike="noStrike" spc="-1" dirty="0">
              <a:latin typeface="Arial"/>
            </a:endParaRPr>
          </a:p>
          <a:p>
            <a:pPr marL="285840" indent="-284760" algn="just">
              <a:lnSpc>
                <a:spcPct val="100000"/>
              </a:lnSpc>
              <a:buClr>
                <a:srgbClr val="4285F4"/>
              </a:buClr>
              <a:buFont typeface="Times New Roman"/>
              <a:buChar char="•"/>
              <a:tabLst>
                <a:tab pos="0" algn="l"/>
              </a:tabLst>
            </a:pPr>
            <a:r>
              <a:rPr lang="en-US" sz="2000" b="0" strike="noStrike" spc="-1" dirty="0">
                <a:solidFill>
                  <a:srgbClr val="4285F4"/>
                </a:solidFill>
                <a:latin typeface="Times New Roman"/>
                <a:ea typeface="Times New Roman"/>
              </a:rPr>
              <a:t>Advancements have resulted in given precise results with respect to deep learning</a:t>
            </a:r>
            <a:endParaRPr lang="en-US" sz="2000" b="0" strike="noStrike" spc="-1" dirty="0">
              <a:latin typeface="Arial"/>
            </a:endParaRPr>
          </a:p>
          <a:p>
            <a:pPr marL="457200" algn="just">
              <a:lnSpc>
                <a:spcPct val="100000"/>
              </a:lnSpc>
              <a:tabLst>
                <a:tab pos="0" algn="l"/>
              </a:tabLst>
            </a:pPr>
            <a:endParaRPr lang="en-US" sz="2000" b="0" strike="noStrike" spc="-1" dirty="0">
              <a:latin typeface="Arial"/>
            </a:endParaRPr>
          </a:p>
          <a:p>
            <a:pPr marL="285840" indent="-284760" algn="just">
              <a:lnSpc>
                <a:spcPct val="100000"/>
              </a:lnSpc>
              <a:buClr>
                <a:srgbClr val="4285F4"/>
              </a:buClr>
              <a:buFont typeface="Times New Roman"/>
              <a:buChar char="•"/>
              <a:tabLst>
                <a:tab pos="0" algn="l"/>
              </a:tabLst>
            </a:pPr>
            <a:r>
              <a:rPr lang="en-US" sz="2000" b="0" strike="noStrike" spc="-1" dirty="0">
                <a:solidFill>
                  <a:srgbClr val="4285F4"/>
                </a:solidFill>
                <a:latin typeface="Times New Roman"/>
                <a:ea typeface="Times New Roman"/>
              </a:rPr>
              <a:t>With the use of Deep neural network, personality prediction is possible by </a:t>
            </a:r>
            <a:r>
              <a:rPr lang="en-US" sz="2000" b="0" strike="noStrike" spc="-1" dirty="0" err="1">
                <a:solidFill>
                  <a:srgbClr val="4285F4"/>
                </a:solidFill>
                <a:latin typeface="Times New Roman"/>
                <a:ea typeface="Times New Roman"/>
              </a:rPr>
              <a:t>analysing</a:t>
            </a:r>
            <a:r>
              <a:rPr lang="en-US" sz="2000" b="0" strike="noStrike" spc="-1" dirty="0">
                <a:solidFill>
                  <a:srgbClr val="4285F4"/>
                </a:solidFill>
                <a:latin typeface="Times New Roman"/>
                <a:ea typeface="Times New Roman"/>
              </a:rPr>
              <a:t> CV and classifying  into one of the five category namely Extroversion, Neuroticism, Agreeableness, Conscientiousness and Openness.</a:t>
            </a:r>
            <a:endParaRPr lang="en-US" sz="2000" b="0" strike="noStrike" spc="-1" dirty="0">
              <a:latin typeface="Arial"/>
            </a:endParaRPr>
          </a:p>
          <a:p>
            <a:pPr marL="457200" algn="just">
              <a:lnSpc>
                <a:spcPct val="100000"/>
              </a:lnSpc>
              <a:tabLst>
                <a:tab pos="0" algn="l"/>
              </a:tabLst>
            </a:pPr>
            <a:endParaRPr lang="en-US" sz="2000" b="0" strike="noStrike" spc="-1" dirty="0">
              <a:latin typeface="Arial"/>
            </a:endParaRPr>
          </a:p>
          <a:p>
            <a:pPr marL="285840" indent="-284760" algn="just">
              <a:lnSpc>
                <a:spcPct val="100000"/>
              </a:lnSpc>
              <a:buClr>
                <a:srgbClr val="4285F4"/>
              </a:buClr>
              <a:buFont typeface="Times New Roman"/>
              <a:buChar char="•"/>
              <a:tabLst>
                <a:tab pos="0" algn="l"/>
              </a:tabLst>
            </a:pPr>
            <a:r>
              <a:rPr lang="en-US" sz="2000" b="0" strike="noStrike" spc="-1" dirty="0">
                <a:solidFill>
                  <a:srgbClr val="4285F4"/>
                </a:solidFill>
                <a:latin typeface="Times New Roman"/>
                <a:ea typeface="Times New Roman"/>
              </a:rPr>
              <a:t>The system will help the HR departments to easily shortlist the candidate based on the ranking policy. The Human Resources needs to add the score on the scale of 1 to 10 for various factors that are considered during recruitment. This system will select the right nature of a candidate for a particular job profile based on the post requirements.</a:t>
            </a:r>
            <a:endParaRPr lang="en-US" sz="2000" b="0" strike="noStrike" spc="-1" dirty="0">
              <a:latin typeface="Arial"/>
            </a:endParaRPr>
          </a:p>
        </p:txBody>
      </p:sp>
      <p:sp>
        <p:nvSpPr>
          <p:cNvPr id="99" name="Google Shape;104;p19"/>
          <p:cNvSpPr/>
          <p:nvPr/>
        </p:nvSpPr>
        <p:spPr>
          <a:xfrm>
            <a:off x="339120" y="756360"/>
            <a:ext cx="11548080" cy="70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4000" b="0" strike="noStrike" spc="-1">
                <a:solidFill>
                  <a:srgbClr val="184F7B"/>
                </a:solidFill>
                <a:latin typeface="Times New Roman"/>
                <a:ea typeface="Times New Roman"/>
              </a:rPr>
              <a:t>Introduction</a:t>
            </a:r>
            <a:endParaRPr lang="en-US" sz="4000" b="0" strike="noStrike" spc="-1">
              <a:latin typeface="Arial"/>
            </a:endParaRPr>
          </a:p>
        </p:txBody>
      </p:sp>
      <p:sp>
        <p:nvSpPr>
          <p:cNvPr id="100" name="Google Shape;105;p19"/>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01" name="Google Shape;106;p19"/>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111;p20"/>
          <p:cNvSpPr/>
          <p:nvPr/>
        </p:nvSpPr>
        <p:spPr>
          <a:xfrm>
            <a:off x="2330280" y="735840"/>
            <a:ext cx="7566480" cy="792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4000" b="0" strike="noStrike" spc="-1" dirty="0">
                <a:solidFill>
                  <a:srgbClr val="184F7B"/>
                </a:solidFill>
                <a:latin typeface="Times New Roman"/>
                <a:ea typeface="Times New Roman"/>
              </a:rPr>
              <a:t>Literature Survey</a:t>
            </a:r>
            <a:endParaRPr lang="en-US" sz="4000" b="0" strike="noStrike" spc="-1" dirty="0">
              <a:latin typeface="Arial"/>
            </a:endParaRPr>
          </a:p>
        </p:txBody>
      </p:sp>
      <p:sp>
        <p:nvSpPr>
          <p:cNvPr id="103" name="Google Shape;112;p20"/>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04" name="Google Shape;113;p20"/>
          <p:cNvSpPr/>
          <p:nvPr/>
        </p:nvSpPr>
        <p:spPr>
          <a:xfrm>
            <a:off x="469080" y="2041560"/>
            <a:ext cx="11252160" cy="34448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spAutoFit/>
          </a:bodyPr>
          <a:lstStyle/>
          <a:p>
            <a:pPr>
              <a:lnSpc>
                <a:spcPct val="100000"/>
              </a:lnSpc>
              <a:tabLst>
                <a:tab pos="0" algn="l"/>
              </a:tabLst>
            </a:pPr>
            <a:r>
              <a:rPr lang="en-US" sz="2000" b="0" strike="noStrike" spc="-1">
                <a:solidFill>
                  <a:srgbClr val="4285F4"/>
                </a:solidFill>
                <a:latin typeface="Times New Roman"/>
                <a:ea typeface="Times New Roman"/>
              </a:rPr>
              <a:t>		</a:t>
            </a:r>
            <a:endParaRPr lang="en-US" sz="2000" b="0" strike="noStrike" spc="-1">
              <a:latin typeface="Arial"/>
            </a:endParaRPr>
          </a:p>
          <a:p>
            <a:pPr marL="457200" indent="-354960">
              <a:lnSpc>
                <a:spcPct val="115000"/>
              </a:lnSpc>
              <a:spcBef>
                <a:spcPts val="1199"/>
              </a:spcBef>
              <a:buClr>
                <a:srgbClr val="4285F4"/>
              </a:buClr>
              <a:buFont typeface="Times New Roman"/>
              <a:buChar char="●"/>
              <a:tabLst>
                <a:tab pos="0" algn="l"/>
              </a:tabLst>
            </a:pPr>
            <a:r>
              <a:rPr lang="en-US" sz="2000" b="1" strike="noStrike" spc="-1">
                <a:solidFill>
                  <a:srgbClr val="4285F4"/>
                </a:solidFill>
                <a:latin typeface="Times New Roman"/>
                <a:ea typeface="Times New Roman"/>
              </a:rPr>
              <a:t>Early Research on Blogs</a:t>
            </a:r>
            <a:r>
              <a:rPr lang="en-US" sz="2000" b="0" strike="noStrike" spc="-1">
                <a:solidFill>
                  <a:srgbClr val="4285F4"/>
                </a:solidFill>
                <a:latin typeface="Times New Roman"/>
                <a:ea typeface="Times New Roman"/>
              </a:rPr>
              <a:t>: One of the earliest research regarding personality traits and social media text was done on Blogger. The objective of this study was to find the correlations between personality traits and social media text.</a:t>
            </a:r>
            <a:endParaRPr lang="en-US" sz="2000" b="0" strike="noStrike" spc="-1">
              <a:latin typeface="Arial"/>
            </a:endParaRPr>
          </a:p>
          <a:p>
            <a:pPr marL="457200" indent="-354960">
              <a:lnSpc>
                <a:spcPct val="115000"/>
              </a:lnSpc>
              <a:buClr>
                <a:srgbClr val="4285F4"/>
              </a:buClr>
              <a:buFont typeface="Times New Roman"/>
              <a:buChar char="●"/>
              <a:tabLst>
                <a:tab pos="0" algn="l"/>
              </a:tabLst>
            </a:pPr>
            <a:r>
              <a:rPr lang="en-US" sz="2000" b="1" strike="noStrike" spc="-1">
                <a:solidFill>
                  <a:srgbClr val="4285F4"/>
                </a:solidFill>
                <a:latin typeface="Times New Roman"/>
                <a:ea typeface="Times New Roman"/>
              </a:rPr>
              <a:t>Twitter Dataset</a:t>
            </a:r>
            <a:r>
              <a:rPr lang="en-US" sz="2000" b="0" strike="noStrike" spc="-1">
                <a:solidFill>
                  <a:srgbClr val="4285F4"/>
                </a:solidFill>
                <a:latin typeface="Times New Roman"/>
                <a:ea typeface="Times New Roman"/>
              </a:rPr>
              <a:t>: Another Research was attempted to identify personality traits. They tried to find the correlations between The Big Five Personality traits and topics, posting platforms, and the tendency of a user to retweet.</a:t>
            </a:r>
            <a:endParaRPr lang="en-US" sz="2000" b="0" strike="noStrike" spc="-1">
              <a:latin typeface="Arial"/>
            </a:endParaRPr>
          </a:p>
          <a:p>
            <a:pPr marL="457200" indent="-354960">
              <a:lnSpc>
                <a:spcPct val="115000"/>
              </a:lnSpc>
              <a:buClr>
                <a:srgbClr val="4285F4"/>
              </a:buClr>
              <a:buFont typeface="Times New Roman"/>
              <a:buChar char="●"/>
              <a:tabLst>
                <a:tab pos="0" algn="l"/>
              </a:tabLst>
            </a:pPr>
            <a:r>
              <a:rPr lang="en-US" sz="2000" b="0" strike="noStrike" spc="-1">
                <a:solidFill>
                  <a:srgbClr val="4285F4"/>
                </a:solidFill>
                <a:latin typeface="Times New Roman"/>
                <a:ea typeface="Times New Roman"/>
              </a:rPr>
              <a:t>Shlomo A worked personality recognition through essays written by psychology students and used frequency of the words as an input to classifier SVM(Support Vector Machine) </a:t>
            </a:r>
            <a:endParaRPr lang="en-US" sz="2000" b="0" strike="noStrike" spc="-1">
              <a:latin typeface="Arial"/>
            </a:endParaRPr>
          </a:p>
        </p:txBody>
      </p:sp>
      <p:sp>
        <p:nvSpPr>
          <p:cNvPr id="105" name="Google Shape;114;p20"/>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Google Shape;119;p21"/>
          <p:cNvSpPr/>
          <p:nvPr/>
        </p:nvSpPr>
        <p:spPr>
          <a:xfrm>
            <a:off x="0" y="766440"/>
            <a:ext cx="12191040" cy="70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r>
              <a:rPr lang="en-US" sz="4000" b="0" strike="noStrike" spc="-1">
                <a:solidFill>
                  <a:srgbClr val="174E7B"/>
                </a:solidFill>
                <a:latin typeface="Times New Roman"/>
                <a:ea typeface="Times New Roman"/>
              </a:rPr>
              <a:t>Algorithm</a:t>
            </a:r>
            <a:endParaRPr lang="en-US" sz="4000" b="0" strike="noStrike" spc="-1">
              <a:latin typeface="Arial"/>
            </a:endParaRPr>
          </a:p>
        </p:txBody>
      </p:sp>
      <p:sp>
        <p:nvSpPr>
          <p:cNvPr id="107" name="Google Shape;120;p21"/>
          <p:cNvSpPr/>
          <p:nvPr/>
        </p:nvSpPr>
        <p:spPr>
          <a:xfrm>
            <a:off x="875520" y="2025360"/>
            <a:ext cx="1044000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2000" b="0" strike="noStrike" spc="-1">
                <a:solidFill>
                  <a:srgbClr val="4285F4"/>
                </a:solidFill>
                <a:latin typeface="Times New Roman"/>
                <a:ea typeface="Times New Roman"/>
              </a:rPr>
              <a:t>In this research, we develop a below algorithm for the personality prediction of candidates CVs  from the the dataset. Feature extraction has been done this algorithm can be used for model training as well as testing respectively</a:t>
            </a:r>
            <a:endParaRPr lang="en-US" sz="2000" b="0" strike="noStrike" spc="-1">
              <a:latin typeface="Arial"/>
            </a:endParaRPr>
          </a:p>
          <a:p>
            <a:pPr marL="457200" indent="-354600" algn="just">
              <a:lnSpc>
                <a:spcPct val="150000"/>
              </a:lnSpc>
              <a:buClr>
                <a:srgbClr val="4285F4"/>
              </a:buClr>
              <a:buFont typeface="Times New Roman"/>
              <a:buChar char="●"/>
              <a:tabLst>
                <a:tab pos="0" algn="l"/>
              </a:tabLst>
            </a:pPr>
            <a:r>
              <a:rPr lang="en-US" sz="2000" b="0" strike="noStrike" spc="-1">
                <a:solidFill>
                  <a:srgbClr val="4285F4"/>
                </a:solidFill>
                <a:latin typeface="Times New Roman"/>
                <a:ea typeface="Times New Roman"/>
              </a:rPr>
              <a:t>ANN Algorithm</a:t>
            </a:r>
            <a:endParaRPr lang="en-US" sz="2000" b="0" strike="noStrike" spc="-1">
              <a:latin typeface="Arial"/>
            </a:endParaRPr>
          </a:p>
        </p:txBody>
      </p:sp>
      <p:sp>
        <p:nvSpPr>
          <p:cNvPr id="108" name="Google Shape;121;p21"/>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09" name="Google Shape;122;p21"/>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Google Shape;127;p22"/>
          <p:cNvSpPr/>
          <p:nvPr/>
        </p:nvSpPr>
        <p:spPr>
          <a:xfrm>
            <a:off x="339120" y="545400"/>
            <a:ext cx="11548080" cy="70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4000" b="0" strike="noStrike" spc="-1">
                <a:solidFill>
                  <a:srgbClr val="184F7B"/>
                </a:solidFill>
                <a:latin typeface="Times New Roman"/>
                <a:ea typeface="Times New Roman"/>
              </a:rPr>
              <a:t>Tools And Technologies Used</a:t>
            </a:r>
            <a:endParaRPr lang="en-US" sz="4000" b="0" strike="noStrike" spc="-1">
              <a:latin typeface="Arial"/>
            </a:endParaRPr>
          </a:p>
        </p:txBody>
      </p:sp>
      <p:sp>
        <p:nvSpPr>
          <p:cNvPr id="111" name="Google Shape;128;p22"/>
          <p:cNvSpPr/>
          <p:nvPr/>
        </p:nvSpPr>
        <p:spPr>
          <a:xfrm>
            <a:off x="919800" y="1491480"/>
            <a:ext cx="10062720" cy="416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50000"/>
              </a:lnSpc>
              <a:tabLst>
                <a:tab pos="0" algn="l"/>
              </a:tabLst>
            </a:pPr>
            <a:r>
              <a:rPr lang="en-US" sz="2000" b="0" strike="noStrike" spc="-1" dirty="0">
                <a:solidFill>
                  <a:srgbClr val="4285F4"/>
                </a:solidFill>
                <a:latin typeface="Times New Roman"/>
                <a:ea typeface="Times New Roman"/>
              </a:rPr>
              <a:t>Hardware requirements: </a:t>
            </a:r>
            <a:endParaRPr lang="en-US" sz="2000" b="0" strike="noStrike" spc="-1" dirty="0">
              <a:latin typeface="Arial"/>
            </a:endParaRPr>
          </a:p>
          <a:p>
            <a:pPr marL="457200" indent="-354600" algn="just">
              <a:lnSpc>
                <a:spcPct val="150000"/>
              </a:lnSpc>
              <a:buClr>
                <a:srgbClr val="4285F4"/>
              </a:buClr>
              <a:buFont typeface="Times New Roman"/>
              <a:buChar char="●"/>
              <a:tabLst>
                <a:tab pos="0" algn="l"/>
              </a:tabLst>
            </a:pPr>
            <a:r>
              <a:rPr lang="en-US" sz="2000" b="0" strike="noStrike" spc="-1" dirty="0">
                <a:solidFill>
                  <a:srgbClr val="4285F4"/>
                </a:solidFill>
                <a:latin typeface="Times New Roman"/>
                <a:ea typeface="Times New Roman"/>
              </a:rPr>
              <a:t>A computer or laptop.</a:t>
            </a:r>
            <a:endParaRPr lang="en-US" sz="2000" b="0" strike="noStrike" spc="-1" dirty="0">
              <a:latin typeface="Arial"/>
            </a:endParaRPr>
          </a:p>
          <a:p>
            <a:pPr>
              <a:lnSpc>
                <a:spcPct val="115000"/>
              </a:lnSpc>
              <a:tabLst>
                <a:tab pos="0" algn="l"/>
              </a:tabLst>
            </a:pPr>
            <a:r>
              <a:rPr lang="en-US" sz="2000" b="0" strike="noStrike" spc="-1" dirty="0">
                <a:solidFill>
                  <a:srgbClr val="4285F4"/>
                </a:solidFill>
                <a:latin typeface="Times New Roman"/>
                <a:ea typeface="Times New Roman"/>
              </a:rPr>
              <a:t>Software requirements:</a:t>
            </a:r>
            <a:endParaRPr lang="en-US" sz="2000" b="0" strike="noStrike" spc="-1" dirty="0">
              <a:latin typeface="Arial"/>
            </a:endParaRPr>
          </a:p>
          <a:p>
            <a:pPr marL="457200" indent="-354600">
              <a:lnSpc>
                <a:spcPct val="115000"/>
              </a:lnSpc>
              <a:buClr>
                <a:srgbClr val="4285F4"/>
              </a:buClr>
              <a:buFont typeface="Times New Roman"/>
              <a:buChar char="●"/>
              <a:tabLst>
                <a:tab pos="0" algn="l"/>
              </a:tabLst>
            </a:pPr>
            <a:r>
              <a:rPr lang="en-US" sz="2000" b="1" strike="noStrike" spc="-1" dirty="0">
                <a:solidFill>
                  <a:srgbClr val="4285F4"/>
                </a:solidFill>
                <a:latin typeface="Times New Roman"/>
                <a:ea typeface="Times New Roman"/>
              </a:rPr>
              <a:t>Python</a:t>
            </a:r>
            <a:r>
              <a:rPr lang="en-US" sz="2000" b="0" strike="noStrike" spc="-1" dirty="0">
                <a:solidFill>
                  <a:srgbClr val="4285F4"/>
                </a:solidFill>
                <a:latin typeface="Times New Roman"/>
                <a:ea typeface="Times New Roman"/>
              </a:rPr>
              <a:t>: Most suitable programming language for carrying out all Machine Learning Tasks.</a:t>
            </a:r>
            <a:endParaRPr lang="en-US" sz="2000" b="0" strike="noStrike" spc="-1" dirty="0">
              <a:latin typeface="Arial"/>
            </a:endParaRPr>
          </a:p>
          <a:p>
            <a:pPr marL="457200" indent="-354600">
              <a:lnSpc>
                <a:spcPct val="115000"/>
              </a:lnSpc>
              <a:buClr>
                <a:srgbClr val="4285F4"/>
              </a:buClr>
              <a:buFont typeface="Times New Roman"/>
              <a:buChar char="●"/>
              <a:tabLst>
                <a:tab pos="0" algn="l"/>
              </a:tabLst>
            </a:pPr>
            <a:r>
              <a:rPr lang="en-US" sz="2000" b="1" strike="noStrike" spc="-1" dirty="0">
                <a:solidFill>
                  <a:srgbClr val="4285F4"/>
                </a:solidFill>
                <a:latin typeface="Times New Roman"/>
                <a:ea typeface="Times New Roman"/>
              </a:rPr>
              <a:t>Google </a:t>
            </a:r>
            <a:r>
              <a:rPr lang="en-US" sz="2000" b="1" strike="noStrike" spc="-1" dirty="0" err="1">
                <a:solidFill>
                  <a:srgbClr val="4285F4"/>
                </a:solidFill>
                <a:latin typeface="Times New Roman"/>
                <a:ea typeface="Times New Roman"/>
              </a:rPr>
              <a:t>Colab</a:t>
            </a:r>
            <a:r>
              <a:rPr lang="en-US" sz="2000" b="0" strike="noStrike" spc="-1" dirty="0">
                <a:solidFill>
                  <a:srgbClr val="4285F4"/>
                </a:solidFill>
                <a:latin typeface="Times New Roman"/>
                <a:ea typeface="Times New Roman"/>
              </a:rPr>
              <a:t>: </a:t>
            </a:r>
            <a:r>
              <a:rPr lang="en-US" sz="2000" b="0" strike="noStrike" spc="-1" dirty="0" err="1">
                <a:solidFill>
                  <a:srgbClr val="4285F4"/>
                </a:solidFill>
                <a:latin typeface="Times New Roman"/>
                <a:ea typeface="Times New Roman"/>
              </a:rPr>
              <a:t>Colab</a:t>
            </a:r>
            <a:r>
              <a:rPr lang="en-US" sz="2000" b="0" strike="noStrike" spc="-1" dirty="0">
                <a:solidFill>
                  <a:srgbClr val="4285F4"/>
                </a:solidFill>
                <a:latin typeface="Times New Roman"/>
                <a:ea typeface="Times New Roman"/>
              </a:rPr>
              <a:t> allows anybody to write and execute arbitrary python code through the browser, and is especially well suited to machine learning, data analysis and education.</a:t>
            </a:r>
            <a:endParaRPr lang="en-US" sz="2000" b="0" strike="noStrike" spc="-1" dirty="0">
              <a:latin typeface="Arial"/>
            </a:endParaRPr>
          </a:p>
          <a:p>
            <a:pPr marL="457200" indent="-354600">
              <a:lnSpc>
                <a:spcPct val="115000"/>
              </a:lnSpc>
              <a:buClr>
                <a:srgbClr val="4285F4"/>
              </a:buClr>
              <a:buFont typeface="Times New Roman"/>
              <a:buChar char="●"/>
              <a:tabLst>
                <a:tab pos="0" algn="l"/>
              </a:tabLst>
            </a:pPr>
            <a:r>
              <a:rPr lang="en-US" sz="2000" b="1" strike="noStrike" spc="-1" dirty="0">
                <a:solidFill>
                  <a:srgbClr val="4285F4"/>
                </a:solidFill>
                <a:latin typeface="Times New Roman"/>
                <a:ea typeface="Times New Roman"/>
              </a:rPr>
              <a:t>TensorFlow and Keras:</a:t>
            </a:r>
            <a:r>
              <a:rPr lang="en-US" sz="2000" b="0" strike="noStrike" spc="-1" dirty="0">
                <a:solidFill>
                  <a:srgbClr val="4285F4"/>
                </a:solidFill>
                <a:latin typeface="Times New Roman"/>
                <a:ea typeface="Times New Roman"/>
              </a:rPr>
              <a:t> To train our Machine Learning model on Personality Prediction.</a:t>
            </a:r>
            <a:endParaRPr lang="en-US" sz="2000" b="0" strike="noStrike" spc="-1" dirty="0">
              <a:latin typeface="Arial"/>
            </a:endParaRPr>
          </a:p>
          <a:p>
            <a:pPr marL="457200" indent="-354600">
              <a:lnSpc>
                <a:spcPct val="115000"/>
              </a:lnSpc>
              <a:buClr>
                <a:srgbClr val="4285F4"/>
              </a:buClr>
              <a:buFont typeface="Times New Roman"/>
              <a:buChar char="●"/>
              <a:tabLst>
                <a:tab pos="0" algn="l"/>
              </a:tabLst>
            </a:pPr>
            <a:r>
              <a:rPr lang="en-US" sz="2000" b="1" spc="-1" dirty="0">
                <a:solidFill>
                  <a:srgbClr val="4285F4"/>
                </a:solidFill>
                <a:latin typeface="Times New Roman"/>
                <a:ea typeface="Times New Roman"/>
              </a:rPr>
              <a:t>Streamlit</a:t>
            </a:r>
            <a:r>
              <a:rPr lang="en-US" sz="2000" b="0" strike="noStrike" spc="-1" dirty="0">
                <a:solidFill>
                  <a:srgbClr val="4285F4"/>
                </a:solidFill>
                <a:latin typeface="Times New Roman"/>
                <a:ea typeface="Times New Roman"/>
              </a:rPr>
              <a:t>: For User Interface.</a:t>
            </a:r>
            <a:endParaRPr lang="en-US" sz="2000" b="0" strike="noStrike" spc="-1" dirty="0">
              <a:latin typeface="Arial"/>
            </a:endParaRPr>
          </a:p>
        </p:txBody>
      </p:sp>
      <p:sp>
        <p:nvSpPr>
          <p:cNvPr id="112" name="Google Shape;129;p22"/>
          <p:cNvSpPr/>
          <p:nvPr/>
        </p:nvSpPr>
        <p:spPr>
          <a:xfrm>
            <a:off x="1810800" y="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84F7B"/>
                </a:solidFill>
                <a:latin typeface="Times New Roman"/>
                <a:ea typeface="Times New Roman"/>
              </a:rPr>
              <a:t>Personality Prediction Using Machine Learning</a:t>
            </a:r>
            <a:endParaRPr lang="en-US" sz="1200" b="0" strike="noStrike" spc="-1">
              <a:latin typeface="Arial"/>
            </a:endParaRPr>
          </a:p>
        </p:txBody>
      </p:sp>
      <p:sp>
        <p:nvSpPr>
          <p:cNvPr id="113" name="Google Shape;130;p22"/>
          <p:cNvSpPr/>
          <p:nvPr/>
        </p:nvSpPr>
        <p:spPr>
          <a:xfrm>
            <a:off x="1792800" y="6488640"/>
            <a:ext cx="8605080" cy="3650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US" sz="1200" b="0" strike="noStrike" spc="-1">
                <a:solidFill>
                  <a:srgbClr val="174E7B"/>
                </a:solidFill>
                <a:latin typeface="Arial"/>
                <a:ea typeface="Arial"/>
              </a:rPr>
              <a:t>PVG's College of Engineering and Technology &amp; G. K. Pate (Wani) Institute of Management, Pune.</a:t>
            </a:r>
            <a:endParaRPr lang="en-US" sz="1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1665</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Century Gothic</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Nikhil Chaudhari</cp:lastModifiedBy>
  <cp:revision>18</cp:revision>
  <dcterms:modified xsi:type="dcterms:W3CDTF">2022-05-25T17:48:13Z</dcterms:modified>
  <dc:language>en-US</dc:language>
</cp:coreProperties>
</file>