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3C0CEBB-FC89-4E3D-AA80-09B2C6D72C6F}" type="datetimeFigureOut">
              <a:rPr lang="en-IN" smtClean="0"/>
              <a:t>05-08-2020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51B6CD8-B8E3-46F8-9296-AFD963AC553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C0CEBB-FC89-4E3D-AA80-09B2C6D72C6F}" type="datetimeFigureOut">
              <a:rPr lang="en-IN" smtClean="0"/>
              <a:t>05-08-2020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6CD8-B8E3-46F8-9296-AFD963AC553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51B6CD8-B8E3-46F8-9296-AFD963AC553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C0CEBB-FC89-4E3D-AA80-09B2C6D72C6F}" type="datetimeFigureOut">
              <a:rPr lang="en-IN" smtClean="0"/>
              <a:t>05-08-2020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3C0CEBB-FC89-4E3D-AA80-09B2C6D72C6F}" type="datetimeFigureOut">
              <a:rPr lang="en-IN" smtClean="0"/>
              <a:t>05-08-2020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151B6CD8-B8E3-46F8-9296-AFD963AC553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C3C0CEBB-FC89-4E3D-AA80-09B2C6D72C6F}" type="datetimeFigureOut">
              <a:rPr lang="en-IN" smtClean="0"/>
              <a:t>05-08-2020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51B6CD8-B8E3-46F8-9296-AFD963AC553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C3C0CEBB-FC89-4E3D-AA80-09B2C6D72C6F}" type="datetimeFigureOut">
              <a:rPr lang="en-IN" smtClean="0"/>
              <a:t>05-08-2020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1B6CD8-B8E3-46F8-9296-AFD963AC553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3C0CEBB-FC89-4E3D-AA80-09B2C6D72C6F}" type="datetimeFigureOut">
              <a:rPr lang="en-IN" smtClean="0"/>
              <a:t>05-08-2020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51B6CD8-B8E3-46F8-9296-AFD963AC5530}"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C0CEBB-FC89-4E3D-AA80-09B2C6D72C6F}" type="datetimeFigureOut">
              <a:rPr lang="en-IN" smtClean="0"/>
              <a:t>05-08-2020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151B6CD8-B8E3-46F8-9296-AFD963AC55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3C0CEBB-FC89-4E3D-AA80-09B2C6D72C6F}" type="datetimeFigureOut">
              <a:rPr lang="en-IN" smtClean="0"/>
              <a:t>05-08-2020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51B6CD8-B8E3-46F8-9296-AFD963AC55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51B6CD8-B8E3-46F8-9296-AFD963AC553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3C0CEBB-FC89-4E3D-AA80-09B2C6D72C6F}" type="datetimeFigureOut">
              <a:rPr lang="en-IN" smtClean="0"/>
              <a:t>05-08-2020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51B6CD8-B8E3-46F8-9296-AFD963AC553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3C0CEBB-FC89-4E3D-AA80-09B2C6D72C6F}" type="datetimeFigureOut">
              <a:rPr lang="en-IN" smtClean="0"/>
              <a:t>05-08-2020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3C0CEBB-FC89-4E3D-AA80-09B2C6D72C6F}" type="datetimeFigureOut">
              <a:rPr lang="en-IN" smtClean="0"/>
              <a:t>05-08-2020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51B6CD8-B8E3-46F8-9296-AFD963AC553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study on E-COMMERCE</a:t>
            </a:r>
            <a:endParaRPr lang="en-IN" dirty="0"/>
          </a:p>
        </p:txBody>
      </p:sp>
    </p:spTree>
    <p:extLst>
      <p:ext uri="{BB962C8B-B14F-4D97-AF65-F5344CB8AC3E}">
        <p14:creationId xmlns:p14="http://schemas.microsoft.com/office/powerpoint/2010/main" val="552339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E-Commerce</a:t>
            </a:r>
            <a:endParaRPr lang="en-IN" dirty="0"/>
          </a:p>
        </p:txBody>
      </p:sp>
      <p:sp>
        <p:nvSpPr>
          <p:cNvPr id="3" name="Content Placeholder 2"/>
          <p:cNvSpPr>
            <a:spLocks noGrp="1"/>
          </p:cNvSpPr>
          <p:nvPr>
            <p:ph sz="quarter" idx="1"/>
          </p:nvPr>
        </p:nvSpPr>
        <p:spPr/>
        <p:txBody>
          <a:bodyPr>
            <a:normAutofit/>
          </a:bodyPr>
          <a:lstStyle/>
          <a:p>
            <a:r>
              <a:rPr lang="en-US" sz="2200" dirty="0" smtClean="0">
                <a:solidFill>
                  <a:srgbClr val="FF0000"/>
                </a:solidFill>
              </a:rPr>
              <a:t>Business to Consumer (B2C)</a:t>
            </a:r>
          </a:p>
          <a:p>
            <a:pPr>
              <a:buFont typeface="Wingdings" pitchFamily="2" charset="2"/>
              <a:buChar char="v"/>
            </a:pPr>
            <a:r>
              <a:rPr lang="en-US" sz="2200" dirty="0" smtClean="0"/>
              <a:t>This is business to consumer transaction</a:t>
            </a:r>
          </a:p>
          <a:p>
            <a:pPr>
              <a:buFont typeface="Wingdings" pitchFamily="2" charset="2"/>
              <a:buChar char="v"/>
            </a:pPr>
            <a:r>
              <a:rPr lang="en-US" sz="2200" dirty="0" smtClean="0"/>
              <a:t>The company will sale their goods and/or services directly to the consumer.</a:t>
            </a:r>
          </a:p>
          <a:p>
            <a:pPr marL="0" indent="0">
              <a:buNone/>
            </a:pPr>
            <a:endParaRPr lang="en-US" sz="2200" dirty="0" smtClean="0"/>
          </a:p>
          <a:p>
            <a:pPr>
              <a:buFont typeface="Arial" pitchFamily="34" charset="0"/>
              <a:buChar char="•"/>
            </a:pPr>
            <a:r>
              <a:rPr lang="en-US" sz="2200" dirty="0" smtClean="0">
                <a:solidFill>
                  <a:srgbClr val="FF0000"/>
                </a:solidFill>
              </a:rPr>
              <a:t>Consumer to Business (C2B)</a:t>
            </a:r>
          </a:p>
          <a:p>
            <a:pPr>
              <a:buFont typeface="Wingdings" pitchFamily="2" charset="2"/>
              <a:buChar char="v"/>
            </a:pPr>
            <a:r>
              <a:rPr lang="en-US" sz="2200" dirty="0" smtClean="0"/>
              <a:t>This is reverse of B2C, it is consumer to business</a:t>
            </a:r>
          </a:p>
          <a:p>
            <a:pPr>
              <a:buFont typeface="Wingdings" pitchFamily="2" charset="2"/>
              <a:buChar char="v"/>
            </a:pPr>
            <a:r>
              <a:rPr lang="en-US" sz="2200" dirty="0" smtClean="0"/>
              <a:t>An individual who has something to offer to some company.</a:t>
            </a:r>
          </a:p>
          <a:p>
            <a:pPr>
              <a:buFont typeface="Wingdings" pitchFamily="2" charset="2"/>
              <a:buChar char="v"/>
            </a:pPr>
            <a:r>
              <a:rPr lang="en-US" sz="2200" dirty="0" smtClean="0"/>
              <a:t>The consumer provides a good or some service to the company.</a:t>
            </a:r>
          </a:p>
          <a:p>
            <a:pPr>
              <a:buFont typeface="Wingdings" pitchFamily="2" charset="2"/>
              <a:buChar char="v"/>
            </a:pPr>
            <a:r>
              <a:rPr lang="en-US" sz="2200" dirty="0" err="1" smtClean="0"/>
              <a:t>Eg</a:t>
            </a:r>
            <a:r>
              <a:rPr lang="en-US" sz="2200" dirty="0" smtClean="0"/>
              <a:t> – An IT freelancer who demos and sells his software to company. This would be a C2B transaction.</a:t>
            </a:r>
            <a:endParaRPr lang="en-IN" sz="2200" dirty="0"/>
          </a:p>
        </p:txBody>
      </p:sp>
    </p:spTree>
    <p:extLst>
      <p:ext uri="{BB962C8B-B14F-4D97-AF65-F5344CB8AC3E}">
        <p14:creationId xmlns:p14="http://schemas.microsoft.com/office/powerpoint/2010/main" val="124063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E-Commerce</a:t>
            </a:r>
            <a:endParaRPr lang="en-IN" dirty="0"/>
          </a:p>
        </p:txBody>
      </p:sp>
      <p:sp>
        <p:nvSpPr>
          <p:cNvPr id="3" name="Content Placeholder 2"/>
          <p:cNvSpPr>
            <a:spLocks noGrp="1"/>
          </p:cNvSpPr>
          <p:nvPr>
            <p:ph sz="quarter" idx="1"/>
          </p:nvPr>
        </p:nvSpPr>
        <p:spPr>
          <a:xfrm>
            <a:off x="301752" y="1412776"/>
            <a:ext cx="8503920" cy="4686272"/>
          </a:xfrm>
        </p:spPr>
        <p:txBody>
          <a:bodyPr>
            <a:normAutofit fontScale="92500"/>
          </a:bodyPr>
          <a:lstStyle/>
          <a:p>
            <a:pPr>
              <a:buFont typeface="Wingdings" pitchFamily="2" charset="2"/>
              <a:buChar char="v"/>
            </a:pPr>
            <a:r>
              <a:rPr lang="en-US" sz="2200" dirty="0" smtClean="0"/>
              <a:t>We can see the C2B model at work in blogs or internet forums in which the author offers a link back to an online business thereby facilitating the purchase of product (like book on amazon.com), for which the author might receive affiliate revenues from a successful sale.</a:t>
            </a:r>
          </a:p>
          <a:p>
            <a:pPr>
              <a:buFont typeface="Wingdings" pitchFamily="2" charset="2"/>
              <a:buChar char="v"/>
            </a:pPr>
            <a:endParaRPr lang="en-US" sz="2200" dirty="0"/>
          </a:p>
          <a:p>
            <a:pPr>
              <a:buFont typeface="Arial" pitchFamily="34" charset="0"/>
              <a:buChar char="•"/>
            </a:pPr>
            <a:r>
              <a:rPr lang="en-US" sz="2200" dirty="0" smtClean="0">
                <a:solidFill>
                  <a:srgbClr val="FF0000"/>
                </a:solidFill>
              </a:rPr>
              <a:t>Consumer to Consumer (C2C)</a:t>
            </a:r>
          </a:p>
          <a:p>
            <a:pPr>
              <a:buFont typeface="Wingdings" pitchFamily="2" charset="2"/>
              <a:buChar char="v"/>
            </a:pPr>
            <a:r>
              <a:rPr lang="en-US" sz="2200" dirty="0" smtClean="0"/>
              <a:t>In consumer </a:t>
            </a:r>
            <a:r>
              <a:rPr lang="en-US" sz="2200" dirty="0"/>
              <a:t>to </a:t>
            </a:r>
            <a:r>
              <a:rPr lang="en-US" sz="2200" dirty="0" smtClean="0"/>
              <a:t>consumer, where the consumers are in direct contact with each other.</a:t>
            </a:r>
          </a:p>
          <a:p>
            <a:pPr>
              <a:buFont typeface="Wingdings" pitchFamily="2" charset="2"/>
              <a:buChar char="v"/>
            </a:pPr>
            <a:r>
              <a:rPr lang="en-US" sz="2200" dirty="0" smtClean="0"/>
              <a:t>No company is involved.</a:t>
            </a:r>
          </a:p>
          <a:p>
            <a:pPr>
              <a:buFont typeface="Wingdings" pitchFamily="2" charset="2"/>
              <a:buChar char="v"/>
            </a:pPr>
            <a:r>
              <a:rPr lang="en-US" sz="2200" dirty="0" smtClean="0"/>
              <a:t>It helps people to sell their personal goods and assets directly to an interested party</a:t>
            </a:r>
          </a:p>
          <a:p>
            <a:pPr>
              <a:buFont typeface="Wingdings" pitchFamily="2" charset="2"/>
              <a:buChar char="v"/>
            </a:pPr>
            <a:r>
              <a:rPr lang="en-US" sz="2200" dirty="0" smtClean="0"/>
              <a:t> usually good traded are cars, bikes, electronics etc.. OLX, </a:t>
            </a:r>
            <a:r>
              <a:rPr lang="en-US" sz="2200" dirty="0" err="1" smtClean="0"/>
              <a:t>Quikr</a:t>
            </a:r>
            <a:r>
              <a:rPr lang="en-US" sz="2200" dirty="0" smtClean="0"/>
              <a:t> </a:t>
            </a:r>
            <a:r>
              <a:rPr lang="en-US" sz="2200" dirty="0" err="1" smtClean="0"/>
              <a:t>etc</a:t>
            </a:r>
            <a:r>
              <a:rPr lang="en-US" sz="2200" dirty="0" smtClean="0"/>
              <a:t> are following this model</a:t>
            </a:r>
            <a:endParaRPr lang="en-IN" sz="2200" dirty="0"/>
          </a:p>
        </p:txBody>
      </p:sp>
    </p:spTree>
    <p:extLst>
      <p:ext uri="{BB962C8B-B14F-4D97-AF65-F5344CB8AC3E}">
        <p14:creationId xmlns:p14="http://schemas.microsoft.com/office/powerpoint/2010/main" val="153908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E-Commerce</a:t>
            </a:r>
            <a:endParaRPr lang="en-IN" dirty="0"/>
          </a:p>
        </p:txBody>
      </p:sp>
      <p:sp>
        <p:nvSpPr>
          <p:cNvPr id="3" name="Content Placeholder 2"/>
          <p:cNvSpPr>
            <a:spLocks noGrp="1"/>
          </p:cNvSpPr>
          <p:nvPr>
            <p:ph sz="quarter" idx="1"/>
          </p:nvPr>
        </p:nvSpPr>
        <p:spPr/>
        <p:txBody>
          <a:bodyPr>
            <a:normAutofit/>
          </a:bodyPr>
          <a:lstStyle/>
          <a:p>
            <a:pPr>
              <a:buFont typeface="Arial" pitchFamily="34" charset="0"/>
              <a:buChar char="•"/>
            </a:pPr>
            <a:r>
              <a:rPr lang="en-US" sz="2400" dirty="0" smtClean="0"/>
              <a:t>No checkout queues</a:t>
            </a:r>
          </a:p>
          <a:p>
            <a:pPr>
              <a:buFont typeface="Arial" pitchFamily="34" charset="0"/>
              <a:buChar char="•"/>
            </a:pPr>
            <a:endParaRPr lang="en-US" sz="2400" dirty="0" smtClean="0"/>
          </a:p>
          <a:p>
            <a:pPr>
              <a:buFont typeface="Arial" pitchFamily="34" charset="0"/>
              <a:buChar char="•"/>
            </a:pPr>
            <a:r>
              <a:rPr lang="en-US" sz="2400" dirty="0" smtClean="0"/>
              <a:t>Reduce prices</a:t>
            </a:r>
          </a:p>
          <a:p>
            <a:pPr>
              <a:buFont typeface="Arial" pitchFamily="34" charset="0"/>
              <a:buChar char="•"/>
            </a:pPr>
            <a:endParaRPr lang="en-US" sz="2400" dirty="0" smtClean="0"/>
          </a:p>
          <a:p>
            <a:pPr>
              <a:buFont typeface="Arial" pitchFamily="34" charset="0"/>
              <a:buChar char="•"/>
            </a:pPr>
            <a:r>
              <a:rPr lang="en-US" sz="2400" dirty="0" smtClean="0"/>
              <a:t>You can shop anywhere in the world</a:t>
            </a:r>
          </a:p>
          <a:p>
            <a:pPr>
              <a:buFont typeface="Arial" pitchFamily="34" charset="0"/>
              <a:buChar char="•"/>
            </a:pPr>
            <a:endParaRPr lang="en-US" sz="2400" dirty="0" smtClean="0"/>
          </a:p>
          <a:p>
            <a:pPr>
              <a:buFont typeface="Arial" pitchFamily="34" charset="0"/>
              <a:buChar char="•"/>
            </a:pPr>
            <a:r>
              <a:rPr lang="en-US" sz="2400" dirty="0" smtClean="0"/>
              <a:t>Easy access 24 hours  in day</a:t>
            </a:r>
          </a:p>
          <a:p>
            <a:pPr>
              <a:buFont typeface="Arial" pitchFamily="34" charset="0"/>
              <a:buChar char="•"/>
            </a:pPr>
            <a:endParaRPr lang="en-US" sz="2400" dirty="0" smtClean="0"/>
          </a:p>
          <a:p>
            <a:pPr>
              <a:buFont typeface="Arial" pitchFamily="34" charset="0"/>
              <a:buChar char="•"/>
            </a:pPr>
            <a:r>
              <a:rPr lang="en-US" sz="2400" dirty="0" smtClean="0"/>
              <a:t>Wide selection to cater for all consumers</a:t>
            </a:r>
            <a:endParaRPr lang="en-IN" sz="2400" dirty="0"/>
          </a:p>
        </p:txBody>
      </p:sp>
    </p:spTree>
    <p:extLst>
      <p:ext uri="{BB962C8B-B14F-4D97-AF65-F5344CB8AC3E}">
        <p14:creationId xmlns:p14="http://schemas.microsoft.com/office/powerpoint/2010/main" val="95708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r>
              <a:rPr lang="en-US" dirty="0"/>
              <a:t>of E-Commerce</a:t>
            </a:r>
            <a:endParaRPr lang="en-IN" dirty="0"/>
          </a:p>
        </p:txBody>
      </p:sp>
      <p:sp>
        <p:nvSpPr>
          <p:cNvPr id="3" name="Content Placeholder 2"/>
          <p:cNvSpPr>
            <a:spLocks noGrp="1"/>
          </p:cNvSpPr>
          <p:nvPr>
            <p:ph sz="quarter" idx="1"/>
          </p:nvPr>
        </p:nvSpPr>
        <p:spPr/>
        <p:txBody>
          <a:bodyPr>
            <a:normAutofit/>
          </a:bodyPr>
          <a:lstStyle/>
          <a:p>
            <a:r>
              <a:rPr lang="en-US" sz="2400" dirty="0" smtClean="0"/>
              <a:t>Unable to examine the product personally</a:t>
            </a:r>
          </a:p>
          <a:p>
            <a:endParaRPr lang="en-US" sz="2400" dirty="0"/>
          </a:p>
          <a:p>
            <a:r>
              <a:rPr lang="en-US" sz="2400" dirty="0" smtClean="0"/>
              <a:t>Not everyone is connected to the internet</a:t>
            </a:r>
          </a:p>
          <a:p>
            <a:endParaRPr lang="en-US" sz="2400" dirty="0"/>
          </a:p>
          <a:p>
            <a:r>
              <a:rPr lang="en-US" sz="2400" dirty="0" smtClean="0"/>
              <a:t>There is possibility of credit card number theft</a:t>
            </a:r>
          </a:p>
          <a:p>
            <a:endParaRPr lang="en-US" sz="2400" dirty="0"/>
          </a:p>
          <a:p>
            <a:r>
              <a:rPr lang="en-US" sz="2400" dirty="0" smtClean="0"/>
              <a:t>On average only 1/9</a:t>
            </a:r>
            <a:r>
              <a:rPr lang="en-US" sz="2400" baseline="30000" dirty="0" smtClean="0"/>
              <a:t>th</a:t>
            </a:r>
            <a:r>
              <a:rPr lang="en-US" sz="2400" dirty="0" smtClean="0"/>
              <a:t> of stock is available on the net</a:t>
            </a:r>
            <a:endParaRPr lang="en-IN" sz="2400" dirty="0"/>
          </a:p>
        </p:txBody>
      </p:sp>
    </p:spTree>
    <p:extLst>
      <p:ext uri="{BB962C8B-B14F-4D97-AF65-F5344CB8AC3E}">
        <p14:creationId xmlns:p14="http://schemas.microsoft.com/office/powerpoint/2010/main" val="50556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E-Commerce</a:t>
            </a:r>
            <a:endParaRPr lang="en-IN" dirty="0"/>
          </a:p>
        </p:txBody>
      </p:sp>
      <p:sp>
        <p:nvSpPr>
          <p:cNvPr id="3" name="Content Placeholder 2"/>
          <p:cNvSpPr>
            <a:spLocks noGrp="1"/>
          </p:cNvSpPr>
          <p:nvPr>
            <p:ph sz="quarter" idx="1"/>
          </p:nvPr>
        </p:nvSpPr>
        <p:spPr/>
        <p:txBody>
          <a:bodyPr/>
          <a:lstStyle/>
          <a:p>
            <a:r>
              <a:rPr lang="en-US" dirty="0" smtClean="0"/>
              <a:t>Commerce is division of trade or production which deals with the exchange of goods and services from producer to final consumer</a:t>
            </a:r>
          </a:p>
          <a:p>
            <a:r>
              <a:rPr lang="en-US" dirty="0" smtClean="0"/>
              <a:t>It consists of trading of something of economic value such as good, services, information or money between two or more entities.</a:t>
            </a:r>
            <a:endParaRPr lang="en-IN" dirty="0"/>
          </a:p>
        </p:txBody>
      </p:sp>
    </p:spTree>
    <p:extLst>
      <p:ext uri="{BB962C8B-B14F-4D97-AF65-F5344CB8AC3E}">
        <p14:creationId xmlns:p14="http://schemas.microsoft.com/office/powerpoint/2010/main" val="2340852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Business </a:t>
            </a:r>
            <a:r>
              <a:rPr lang="en-US" dirty="0" err="1"/>
              <a:t>v</a:t>
            </a:r>
            <a:r>
              <a:rPr lang="en-US" dirty="0" err="1" smtClean="0"/>
              <a:t>s</a:t>
            </a:r>
            <a:r>
              <a:rPr lang="en-US" dirty="0" smtClean="0"/>
              <a:t> E-Commerce</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93535" y="1628800"/>
            <a:ext cx="8566716" cy="4392488"/>
          </a:xfrm>
        </p:spPr>
      </p:pic>
    </p:spTree>
    <p:extLst>
      <p:ext uri="{BB962C8B-B14F-4D97-AF65-F5344CB8AC3E}">
        <p14:creationId xmlns:p14="http://schemas.microsoft.com/office/powerpoint/2010/main" val="2162677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We Use E-Commerce</a:t>
            </a:r>
            <a:endParaRPr lang="en-IN" dirty="0"/>
          </a:p>
        </p:txBody>
      </p:sp>
      <p:sp>
        <p:nvSpPr>
          <p:cNvPr id="3" name="Content Placeholder 2"/>
          <p:cNvSpPr>
            <a:spLocks noGrp="1"/>
          </p:cNvSpPr>
          <p:nvPr>
            <p:ph sz="quarter" idx="1"/>
          </p:nvPr>
        </p:nvSpPr>
        <p:spPr/>
        <p:txBody>
          <a:bodyPr/>
          <a:lstStyle/>
          <a:p>
            <a:r>
              <a:rPr lang="en-US" dirty="0" smtClean="0"/>
              <a:t>Low Entry Cost</a:t>
            </a:r>
          </a:p>
          <a:p>
            <a:endParaRPr lang="en-US" dirty="0"/>
          </a:p>
          <a:p>
            <a:r>
              <a:rPr lang="en-US" dirty="0" smtClean="0"/>
              <a:t>Reduce Transaction Cost</a:t>
            </a:r>
          </a:p>
          <a:p>
            <a:endParaRPr lang="en-US" dirty="0"/>
          </a:p>
          <a:p>
            <a:r>
              <a:rPr lang="en-US" dirty="0" smtClean="0"/>
              <a:t>Easy Access to Global Market	</a:t>
            </a:r>
          </a:p>
          <a:p>
            <a:endParaRPr lang="en-US" dirty="0"/>
          </a:p>
          <a:p>
            <a:r>
              <a:rPr lang="en-US" dirty="0" smtClean="0"/>
              <a:t>Secure Market Share</a:t>
            </a:r>
            <a:endParaRPr lang="en-IN" dirty="0"/>
          </a:p>
        </p:txBody>
      </p:sp>
    </p:spTree>
    <p:extLst>
      <p:ext uri="{BB962C8B-B14F-4D97-AF65-F5344CB8AC3E}">
        <p14:creationId xmlns:p14="http://schemas.microsoft.com/office/powerpoint/2010/main" val="346528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History of E-Commerce</a:t>
            </a:r>
            <a:endParaRPr lang="en-IN" dirty="0"/>
          </a:p>
        </p:txBody>
      </p:sp>
      <p:sp>
        <p:nvSpPr>
          <p:cNvPr id="3" name="Content Placeholder 2"/>
          <p:cNvSpPr>
            <a:spLocks noGrp="1"/>
          </p:cNvSpPr>
          <p:nvPr>
            <p:ph sz="quarter" idx="1"/>
          </p:nvPr>
        </p:nvSpPr>
        <p:spPr/>
        <p:txBody>
          <a:bodyPr>
            <a:normAutofit fontScale="92500"/>
          </a:bodyPr>
          <a:lstStyle/>
          <a:p>
            <a:r>
              <a:rPr lang="en-US" sz="2200" dirty="0" smtClean="0">
                <a:solidFill>
                  <a:srgbClr val="FF0000"/>
                </a:solidFill>
              </a:rPr>
              <a:t>1970 : Electronic Funds Transfer (EFT)</a:t>
            </a:r>
            <a:r>
              <a:rPr lang="en-IN" sz="2200" dirty="0" smtClean="0">
                <a:solidFill>
                  <a:srgbClr val="FF0000"/>
                </a:solidFill>
              </a:rPr>
              <a:t>                                                    </a:t>
            </a:r>
            <a:r>
              <a:rPr lang="en-IN" sz="2200" dirty="0" smtClean="0"/>
              <a:t>Use by the banking industry to exchange account information over secured networks</a:t>
            </a:r>
          </a:p>
          <a:p>
            <a:endParaRPr lang="en-IN" sz="2200" dirty="0" smtClean="0"/>
          </a:p>
          <a:p>
            <a:r>
              <a:rPr lang="en-US" sz="2200" dirty="0" smtClean="0">
                <a:solidFill>
                  <a:srgbClr val="FF0000"/>
                </a:solidFill>
              </a:rPr>
              <a:t>Late 1970s and early 1980s : Electronic Data Interchange                        </a:t>
            </a:r>
            <a:r>
              <a:rPr lang="en-US" sz="2200" dirty="0" smtClean="0"/>
              <a:t>1. For E-commerce between companies                                                         2. Used by businesses to transmit data  from one business to another</a:t>
            </a:r>
          </a:p>
          <a:p>
            <a:endParaRPr lang="en-US" sz="2200" dirty="0" smtClean="0"/>
          </a:p>
          <a:p>
            <a:r>
              <a:rPr lang="en-US" sz="2200" dirty="0" smtClean="0">
                <a:solidFill>
                  <a:srgbClr val="FF0000"/>
                </a:solidFill>
              </a:rPr>
              <a:t>1990s : the world wide web on the internet</a:t>
            </a:r>
          </a:p>
          <a:p>
            <a:pPr marL="0" indent="0">
              <a:buNone/>
            </a:pPr>
            <a:r>
              <a:rPr lang="en-US" sz="2200" dirty="0"/>
              <a:t> </a:t>
            </a:r>
            <a:r>
              <a:rPr lang="en-US" sz="2200" dirty="0" smtClean="0"/>
              <a:t>   1. Provides easy to use technology for information publishing and decimation</a:t>
            </a:r>
          </a:p>
          <a:p>
            <a:pPr marL="0" indent="0">
              <a:buNone/>
            </a:pPr>
            <a:r>
              <a:rPr lang="en-US" sz="2200" dirty="0"/>
              <a:t> </a:t>
            </a:r>
            <a:r>
              <a:rPr lang="en-US" sz="2200" dirty="0" smtClean="0"/>
              <a:t>    2. Cheaper to  do business</a:t>
            </a:r>
          </a:p>
          <a:p>
            <a:pPr marL="0" indent="0">
              <a:buNone/>
            </a:pPr>
            <a:r>
              <a:rPr lang="en-US" sz="2200" dirty="0"/>
              <a:t> </a:t>
            </a:r>
            <a:r>
              <a:rPr lang="en-US" sz="2200" dirty="0" smtClean="0"/>
              <a:t>    3. Enable diverse business activities </a:t>
            </a:r>
          </a:p>
        </p:txBody>
      </p:sp>
    </p:spTree>
    <p:extLst>
      <p:ext uri="{BB962C8B-B14F-4D97-AF65-F5344CB8AC3E}">
        <p14:creationId xmlns:p14="http://schemas.microsoft.com/office/powerpoint/2010/main" val="316232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E-Commerce</a:t>
            </a:r>
            <a:endParaRPr lang="en-IN" dirty="0"/>
          </a:p>
        </p:txBody>
      </p:sp>
      <p:sp>
        <p:nvSpPr>
          <p:cNvPr id="3" name="Content Placeholder 2"/>
          <p:cNvSpPr>
            <a:spLocks noGrp="1"/>
          </p:cNvSpPr>
          <p:nvPr>
            <p:ph sz="quarter" idx="1"/>
          </p:nvPr>
        </p:nvSpPr>
        <p:spPr/>
        <p:txBody>
          <a:bodyPr/>
          <a:lstStyle/>
          <a:p>
            <a:r>
              <a:rPr lang="en-US" dirty="0" smtClean="0"/>
              <a:t>E-commerce is also known as electronic commerce or internet commerce, refers to the buying and selling  of goods or services using the internet, and the transfer of money and data to execute these transactions </a:t>
            </a:r>
          </a:p>
          <a:p>
            <a:r>
              <a:rPr lang="en-US" dirty="0" smtClean="0"/>
              <a:t>E-Commerce is the purchasing, selling and exchanging goods and services over computer networks (internet) through which transaction or terms of sale are performed electronically. </a:t>
            </a:r>
            <a:endParaRPr lang="en-IN" dirty="0"/>
          </a:p>
        </p:txBody>
      </p:sp>
    </p:spTree>
    <p:extLst>
      <p:ext uri="{BB962C8B-B14F-4D97-AF65-F5344CB8AC3E}">
        <p14:creationId xmlns:p14="http://schemas.microsoft.com/office/powerpoint/2010/main" val="1518962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of E-Commerce</a:t>
            </a:r>
            <a:endParaRPr lang="en-IN" dirty="0"/>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sz="2200" dirty="0" smtClean="0"/>
              <a:t>A consumer uses web browser to connect to the home page of a merchant’s web site on the internet</a:t>
            </a:r>
          </a:p>
          <a:p>
            <a:pPr marL="514350" indent="-514350">
              <a:buFont typeface="+mj-lt"/>
              <a:buAutoNum type="arabicPeriod"/>
            </a:pPr>
            <a:r>
              <a:rPr lang="en-US" sz="2200" dirty="0" smtClean="0"/>
              <a:t>The consumer browses the catalog of products featured on the site and selects item to purchase. The selected items are placed in the electronic equivalent of the shopping cart .</a:t>
            </a:r>
          </a:p>
          <a:p>
            <a:pPr marL="514350" indent="-514350">
              <a:buFont typeface="+mj-lt"/>
              <a:buAutoNum type="arabicPeriod"/>
            </a:pPr>
            <a:r>
              <a:rPr lang="en-US" sz="2200" dirty="0" smtClean="0"/>
              <a:t>When the consumer is ready to complete the purchase of selected items, she provides a bill to and ship to address for purchase and delivery</a:t>
            </a:r>
          </a:p>
          <a:p>
            <a:pPr marL="514350" indent="-514350">
              <a:buFont typeface="+mj-lt"/>
              <a:buAutoNum type="arabicPeriod"/>
            </a:pPr>
            <a:r>
              <a:rPr lang="en-US" sz="2200" dirty="0" smtClean="0"/>
              <a:t>When the merchant’s web server receives this information, it computes the total cost of the order -- including tax, shipping and handling charges – and displays the total to the customer </a:t>
            </a:r>
            <a:endParaRPr lang="en-IN" sz="2200" dirty="0"/>
          </a:p>
        </p:txBody>
      </p:sp>
    </p:spTree>
    <p:extLst>
      <p:ext uri="{BB962C8B-B14F-4D97-AF65-F5344CB8AC3E}">
        <p14:creationId xmlns:p14="http://schemas.microsoft.com/office/powerpoint/2010/main" val="251095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E-Commerce</a:t>
            </a:r>
            <a:endParaRPr lang="en-IN" dirty="0"/>
          </a:p>
        </p:txBody>
      </p:sp>
      <p:sp>
        <p:nvSpPr>
          <p:cNvPr id="3" name="Content Placeholder 2"/>
          <p:cNvSpPr>
            <a:spLocks noGrp="1"/>
          </p:cNvSpPr>
          <p:nvPr>
            <p:ph sz="quarter" idx="1"/>
          </p:nvPr>
        </p:nvSpPr>
        <p:spPr/>
        <p:txBody>
          <a:bodyPr>
            <a:normAutofit/>
          </a:bodyPr>
          <a:lstStyle/>
          <a:p>
            <a:pPr marL="514350" indent="-514350">
              <a:buFont typeface="+mj-lt"/>
              <a:buAutoNum type="arabicPeriod" startAt="5"/>
            </a:pPr>
            <a:r>
              <a:rPr lang="en-US" sz="2200" dirty="0" smtClean="0"/>
              <a:t>The customer can now provide payment information, such as credit card number and then submit the order</a:t>
            </a:r>
          </a:p>
          <a:p>
            <a:pPr marL="514350" indent="-514350">
              <a:buFont typeface="+mj-lt"/>
              <a:buAutoNum type="arabicPeriod" startAt="5"/>
            </a:pPr>
            <a:r>
              <a:rPr lang="en-US" sz="2200" dirty="0" smtClean="0"/>
              <a:t>When the credit card number is validated and the order is completed at the commerce server site, the merchant site displays a receipt confirming the customers purchase.</a:t>
            </a:r>
          </a:p>
          <a:p>
            <a:pPr marL="514350" indent="-514350">
              <a:buFont typeface="+mj-lt"/>
              <a:buAutoNum type="arabicPeriod" startAt="5"/>
            </a:pPr>
            <a:r>
              <a:rPr lang="en-US" sz="2200" dirty="0" smtClean="0"/>
              <a:t>The commerce server site then forwards the order to a processing network for payment processing and fulfillment</a:t>
            </a:r>
          </a:p>
          <a:p>
            <a:pPr marL="514350" indent="-514350">
              <a:buFont typeface="+mj-lt"/>
              <a:buAutoNum type="arabicPeriod" startAt="5"/>
            </a:pPr>
            <a:r>
              <a:rPr lang="en-US" sz="2200" dirty="0" smtClean="0"/>
              <a:t>Finally product get delivered to customer through delivery service</a:t>
            </a:r>
            <a:endParaRPr lang="en-IN" sz="2200" dirty="0"/>
          </a:p>
        </p:txBody>
      </p:sp>
    </p:spTree>
    <p:extLst>
      <p:ext uri="{BB962C8B-B14F-4D97-AF65-F5344CB8AC3E}">
        <p14:creationId xmlns:p14="http://schemas.microsoft.com/office/powerpoint/2010/main" val="294978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E-Commerce</a:t>
            </a:r>
            <a:endParaRPr lang="en-IN" dirty="0"/>
          </a:p>
        </p:txBody>
      </p:sp>
      <p:sp>
        <p:nvSpPr>
          <p:cNvPr id="3" name="Content Placeholder 2"/>
          <p:cNvSpPr>
            <a:spLocks noGrp="1"/>
          </p:cNvSpPr>
          <p:nvPr>
            <p:ph sz="quarter" idx="1"/>
          </p:nvPr>
        </p:nvSpPr>
        <p:spPr/>
        <p:txBody>
          <a:bodyPr>
            <a:normAutofit/>
          </a:bodyPr>
          <a:lstStyle/>
          <a:p>
            <a:r>
              <a:rPr lang="en-US" sz="2400" dirty="0" smtClean="0">
                <a:solidFill>
                  <a:srgbClr val="FF0000"/>
                </a:solidFill>
              </a:rPr>
              <a:t>Business to Business (B2B)</a:t>
            </a:r>
          </a:p>
          <a:p>
            <a:pPr>
              <a:buFont typeface="Wingdings" pitchFamily="2" charset="2"/>
              <a:buChar char="v"/>
            </a:pPr>
            <a:r>
              <a:rPr lang="en-US" sz="2400" dirty="0" smtClean="0"/>
              <a:t>This is business to business transactions.</a:t>
            </a:r>
          </a:p>
          <a:p>
            <a:pPr>
              <a:buFont typeface="Wingdings" pitchFamily="2" charset="2"/>
              <a:buChar char="v"/>
            </a:pPr>
            <a:r>
              <a:rPr lang="en-US" sz="2400" dirty="0" smtClean="0"/>
              <a:t>Here the companies are doing the business with each other.</a:t>
            </a:r>
          </a:p>
          <a:p>
            <a:pPr>
              <a:buFont typeface="Wingdings" pitchFamily="2" charset="2"/>
              <a:buChar char="v"/>
            </a:pPr>
            <a:r>
              <a:rPr lang="en-US" sz="2400" dirty="0" smtClean="0"/>
              <a:t>The final consumer is not involved.</a:t>
            </a:r>
          </a:p>
          <a:p>
            <a:pPr>
              <a:buFont typeface="Wingdings" pitchFamily="2" charset="2"/>
              <a:buChar char="v"/>
            </a:pPr>
            <a:r>
              <a:rPr lang="en-US" sz="2400" dirty="0" smtClean="0"/>
              <a:t>The online transaction only involves the manufacturers, wholesalers, retailers, etc..</a:t>
            </a:r>
          </a:p>
          <a:p>
            <a:pPr>
              <a:buFont typeface="Wingdings" pitchFamily="2" charset="2"/>
              <a:buChar char="v"/>
            </a:pPr>
            <a:r>
              <a:rPr lang="en-US" sz="2400" dirty="0" err="1" smtClean="0"/>
              <a:t>Eg</a:t>
            </a:r>
            <a:r>
              <a:rPr lang="en-US" sz="2400" dirty="0" smtClean="0"/>
              <a:t>. – An automobile manufacturer makes several B2B transactions such as buying tires, glass for windscreens and rubber noses for vehicles. </a:t>
            </a:r>
            <a:endParaRPr lang="en-IN" sz="2400" dirty="0"/>
          </a:p>
        </p:txBody>
      </p:sp>
    </p:spTree>
    <p:extLst>
      <p:ext uri="{BB962C8B-B14F-4D97-AF65-F5344CB8AC3E}">
        <p14:creationId xmlns:p14="http://schemas.microsoft.com/office/powerpoint/2010/main" val="21766116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1576DA9CE5D84CA0EDDA188CBE1047" ma:contentTypeVersion="6" ma:contentTypeDescription="Create a new document." ma:contentTypeScope="" ma:versionID="015de5c4286953a4b60981a40b956019">
  <xsd:schema xmlns:xsd="http://www.w3.org/2001/XMLSchema" xmlns:xs="http://www.w3.org/2001/XMLSchema" xmlns:p="http://schemas.microsoft.com/office/2006/metadata/properties" xmlns:ns2="acecfce8-4927-4593-a839-0cd968fe16e4" targetNamespace="http://schemas.microsoft.com/office/2006/metadata/properties" ma:root="true" ma:fieldsID="da0f885f2148d44a5628ade4ead914d7" ns2:_="">
    <xsd:import namespace="acecfce8-4927-4593-a839-0cd968fe16e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ecfce8-4927-4593-a839-0cd968fe16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87B909-8EEF-4FAC-8383-3CDDC93589AC}"/>
</file>

<file path=customXml/itemProps2.xml><?xml version="1.0" encoding="utf-8"?>
<ds:datastoreItem xmlns:ds="http://schemas.openxmlformats.org/officeDocument/2006/customXml" ds:itemID="{0BA1D94C-91A5-4C1F-92BB-6CB235DACBAE}"/>
</file>

<file path=customXml/itemProps3.xml><?xml version="1.0" encoding="utf-8"?>
<ds:datastoreItem xmlns:ds="http://schemas.openxmlformats.org/officeDocument/2006/customXml" ds:itemID="{028B76BF-EBAC-4ECB-B8AA-C6957FBC8747}"/>
</file>

<file path=docProps/app.xml><?xml version="1.0" encoding="utf-8"?>
<Properties xmlns="http://schemas.openxmlformats.org/officeDocument/2006/extended-properties" xmlns:vt="http://schemas.openxmlformats.org/officeDocument/2006/docPropsVTypes">
  <Template>Civic</Template>
  <TotalTime>256</TotalTime>
  <Words>755</Words>
  <Application>Microsoft Office PowerPoint</Application>
  <PresentationFormat>On-screen Show (4:3)</PresentationFormat>
  <Paragraphs>78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Case study on E-COMMERCE</vt:lpstr>
      <vt:lpstr>What is E-Commerce</vt:lpstr>
      <vt:lpstr>Traditional Business vs E-Commerce</vt:lpstr>
      <vt:lpstr>Why We Use E-Commerce</vt:lpstr>
      <vt:lpstr>Brief History of E-Commerce</vt:lpstr>
      <vt:lpstr>What is E-Commerce</vt:lpstr>
      <vt:lpstr>The Process of E-Commerce</vt:lpstr>
      <vt:lpstr>The Process of E-Commerce</vt:lpstr>
      <vt:lpstr>Types of E-Commerce</vt:lpstr>
      <vt:lpstr>Types of E-Commerce</vt:lpstr>
      <vt:lpstr>Types of E-Commerce</vt:lpstr>
      <vt:lpstr>Advantages of E-Commerce</vt:lpstr>
      <vt:lpstr>Disadvantages of E-Commerce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viraj</dc:creator>
  <cp:lastModifiedBy>viraj</cp:lastModifiedBy>
  <cp:revision>19</cp:revision>
  <dcterms:created xsi:type="dcterms:W3CDTF">2020-08-05T15:34:12Z</dcterms:created>
  <dcterms:modified xsi:type="dcterms:W3CDTF">2020-08-05T19:50:45Z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0x010100601576DA9CE5D84CA0EDDA188CBE1047</vt:lpwstr>
  </property>
</Properties>
</file>