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4"/>
  </p:sldMasterIdLst>
  <p:notesMasterIdLst>
    <p:notesMasterId r:id="rId58"/>
  </p:notesMasterIdLst>
  <p:sldIdLst>
    <p:sldId id="256" r:id="rId5"/>
    <p:sldId id="265" r:id="rId6"/>
    <p:sldId id="257" r:id="rId7"/>
    <p:sldId id="258" r:id="rId8"/>
    <p:sldId id="259" r:id="rId9"/>
    <p:sldId id="308" r:id="rId10"/>
    <p:sldId id="260" r:id="rId11"/>
    <p:sldId id="261" r:id="rId12"/>
    <p:sldId id="262" r:id="rId13"/>
    <p:sldId id="263" r:id="rId14"/>
    <p:sldId id="264"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307" r:id="rId42"/>
    <p:sldId id="292" r:id="rId43"/>
    <p:sldId id="293" r:id="rId44"/>
    <p:sldId id="294" r:id="rId45"/>
    <p:sldId id="295" r:id="rId46"/>
    <p:sldId id="296" r:id="rId47"/>
    <p:sldId id="297" r:id="rId48"/>
    <p:sldId id="298" r:id="rId49"/>
    <p:sldId id="299" r:id="rId50"/>
    <p:sldId id="300" r:id="rId51"/>
    <p:sldId id="303" r:id="rId52"/>
    <p:sldId id="304" r:id="rId53"/>
    <p:sldId id="305" r:id="rId54"/>
    <p:sldId id="306" r:id="rId55"/>
    <p:sldId id="301" r:id="rId56"/>
    <p:sldId id="302"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7D7D79-DFFD-48C1-ABD2-9D0A897AE2AA}" v="1" dt="2020-09-24T07:13:13.5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506" y="-1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bbir Kachwala" userId="S::shabbir.kachwala@mescoeorg.onmicrosoft.com::d841b0ed-5d53-42d9-bcc5-411eddf0e2a4" providerId="AD" clId="Web-{417D7D79-DFFD-48C1-ABD2-9D0A897AE2AA}"/>
    <pc:docChg chg="addSld">
      <pc:chgData name="Shabbir Kachwala" userId="S::shabbir.kachwala@mescoeorg.onmicrosoft.com::d841b0ed-5d53-42d9-bcc5-411eddf0e2a4" providerId="AD" clId="Web-{417D7D79-DFFD-48C1-ABD2-9D0A897AE2AA}" dt="2020-09-24T07:13:13.516" v="0"/>
      <pc:docMkLst>
        <pc:docMk/>
      </pc:docMkLst>
      <pc:sldChg chg="new">
        <pc:chgData name="Shabbir Kachwala" userId="S::shabbir.kachwala@mescoeorg.onmicrosoft.com::d841b0ed-5d53-42d9-bcc5-411eddf0e2a4" providerId="AD" clId="Web-{417D7D79-DFFD-48C1-ABD2-9D0A897AE2AA}" dt="2020-09-24T07:13:13.516" v="0"/>
        <pc:sldMkLst>
          <pc:docMk/>
          <pc:sldMk cId="167169138" sldId="30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D1C139-3BBE-4805-A8DE-4A2CD4BBB4C7}" type="datetimeFigureOut">
              <a:rPr lang="en-IN" smtClean="0"/>
              <a:t>24-09-2020</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7CA675-C44F-4874-AC46-B9CD02B9E6FC}" type="slidenum">
              <a:rPr lang="en-IN" smtClean="0"/>
              <a:t>‹#›</a:t>
            </a:fld>
            <a:endParaRPr lang="en-IN" dirty="0"/>
          </a:p>
        </p:txBody>
      </p:sp>
    </p:spTree>
    <p:extLst>
      <p:ext uri="{BB962C8B-B14F-4D97-AF65-F5344CB8AC3E}">
        <p14:creationId xmlns:p14="http://schemas.microsoft.com/office/powerpoint/2010/main" val="2653888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7FEA1479-4813-44D0-86D1-28537CD5D964}" type="datetimeFigureOut">
              <a:rPr lang="en-IN" smtClean="0"/>
              <a:t>24-09-2020</a:t>
            </a:fld>
            <a:endParaRPr lang="en-IN" dirty="0"/>
          </a:p>
        </p:txBody>
      </p:sp>
      <p:sp>
        <p:nvSpPr>
          <p:cNvPr id="17" name="Footer Placeholder 16"/>
          <p:cNvSpPr>
            <a:spLocks noGrp="1"/>
          </p:cNvSpPr>
          <p:nvPr>
            <p:ph type="ftr" sz="quarter" idx="11"/>
          </p:nvPr>
        </p:nvSpPr>
        <p:spPr/>
        <p:txBody>
          <a:bodyPr/>
          <a:lstStyle/>
          <a:p>
            <a:endParaRPr lang="en-IN"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8F83F52B-5283-4BF5-AD2E-80342902A103}" type="slidenum">
              <a:rPr lang="en-IN" smtClean="0"/>
              <a:t>‹#›</a:t>
            </a:fld>
            <a:endParaRPr lang="en-IN"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FEA1479-4813-44D0-86D1-28537CD5D964}" type="datetimeFigureOut">
              <a:rPr lang="en-IN" smtClean="0"/>
              <a:t>24-09-2020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F83F52B-5283-4BF5-AD2E-80342902A103}"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FEA1479-4813-44D0-86D1-28537CD5D964}" type="datetimeFigureOut">
              <a:rPr lang="en-IN" smtClean="0"/>
              <a:t>24-09-2020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F83F52B-5283-4BF5-AD2E-80342902A103}"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7FEA1479-4813-44D0-86D1-28537CD5D964}" type="datetimeFigureOut">
              <a:rPr lang="en-IN" smtClean="0"/>
              <a:t>24-09-2020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F83F52B-5283-4BF5-AD2E-80342902A103}" type="slidenum">
              <a:rPr lang="en-IN" smtClean="0"/>
              <a:t>‹#›</a:t>
            </a:fld>
            <a:endParaRPr lang="en-IN"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FEA1479-4813-44D0-86D1-28537CD5D964}" type="datetimeFigureOut">
              <a:rPr lang="en-IN" smtClean="0"/>
              <a:t>24-09-2020</a:t>
            </a:fld>
            <a:endParaRPr lang="en-IN" dirty="0"/>
          </a:p>
        </p:txBody>
      </p:sp>
      <p:sp>
        <p:nvSpPr>
          <p:cNvPr id="5" name="Footer Placeholder 4"/>
          <p:cNvSpPr>
            <a:spLocks noGrp="1"/>
          </p:cNvSpPr>
          <p:nvPr>
            <p:ph type="ftr" sz="quarter" idx="11"/>
          </p:nvPr>
        </p:nvSpPr>
        <p:spPr>
          <a:xfrm>
            <a:off x="800100" y="6172200"/>
            <a:ext cx="4000500" cy="457200"/>
          </a:xfrm>
        </p:spPr>
        <p:txBody>
          <a:bodyPr/>
          <a:lstStyle/>
          <a:p>
            <a:endParaRPr lang="en-IN"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8F83F52B-5283-4BF5-AD2E-80342902A103}"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7FEA1479-4813-44D0-86D1-28537CD5D964}" type="datetimeFigureOut">
              <a:rPr lang="en-IN" smtClean="0"/>
              <a:t>24-09-2020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F83F52B-5283-4BF5-AD2E-80342902A103}" type="slidenum">
              <a:rPr lang="en-IN" smtClean="0"/>
              <a:t>‹#›</a:t>
            </a:fld>
            <a:endParaRPr lang="en-IN"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7FEA1479-4813-44D0-86D1-28537CD5D964}" type="datetimeFigureOut">
              <a:rPr lang="en-IN" smtClean="0"/>
              <a:t>24-09-2020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F83F52B-5283-4BF5-AD2E-80342902A103}" type="slidenum">
              <a:rPr lang="en-IN" smtClean="0"/>
              <a:t>‹#›</a:t>
            </a:fld>
            <a:endParaRPr lang="en-IN"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7FEA1479-4813-44D0-86D1-28537CD5D964}" type="datetimeFigureOut">
              <a:rPr lang="en-IN" smtClean="0"/>
              <a:t>24-09-2020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F83F52B-5283-4BF5-AD2E-80342902A103}"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A1479-4813-44D0-86D1-28537CD5D964}" type="datetimeFigureOut">
              <a:rPr lang="en-IN" smtClean="0"/>
              <a:t>24-09-2020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8F83F52B-5283-4BF5-AD2E-80342902A103}"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FEA1479-4813-44D0-86D1-28537CD5D964}" type="datetimeFigureOut">
              <a:rPr lang="en-IN" smtClean="0"/>
              <a:t>24-09-2020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F83F52B-5283-4BF5-AD2E-80342902A103}" type="slidenum">
              <a:rPr lang="en-IN" smtClean="0"/>
              <a:t>‹#›</a:t>
            </a:fld>
            <a:endParaRPr lang="en-IN"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FEA1479-4813-44D0-86D1-28537CD5D964}" type="datetimeFigureOut">
              <a:rPr lang="en-IN" smtClean="0"/>
              <a:t>24-09-2020</a:t>
            </a:fld>
            <a:endParaRPr lang="en-IN" dirty="0"/>
          </a:p>
        </p:txBody>
      </p:sp>
      <p:sp>
        <p:nvSpPr>
          <p:cNvPr id="6" name="Footer Placeholder 5"/>
          <p:cNvSpPr>
            <a:spLocks noGrp="1"/>
          </p:cNvSpPr>
          <p:nvPr>
            <p:ph type="ftr" sz="quarter" idx="11"/>
          </p:nvPr>
        </p:nvSpPr>
        <p:spPr>
          <a:xfrm>
            <a:off x="914400" y="6172200"/>
            <a:ext cx="3886200" cy="457200"/>
          </a:xfrm>
        </p:spPr>
        <p:txBody>
          <a:bodyPr/>
          <a:lstStyle/>
          <a:p>
            <a:endParaRPr lang="en-IN" dirty="0"/>
          </a:p>
        </p:txBody>
      </p:sp>
      <p:sp>
        <p:nvSpPr>
          <p:cNvPr id="7" name="Slide Number Placeholder 6"/>
          <p:cNvSpPr>
            <a:spLocks noGrp="1"/>
          </p:cNvSpPr>
          <p:nvPr>
            <p:ph type="sldNum" sz="quarter" idx="12"/>
          </p:nvPr>
        </p:nvSpPr>
        <p:spPr>
          <a:xfrm>
            <a:off x="146304" y="6208776"/>
            <a:ext cx="457200" cy="457200"/>
          </a:xfrm>
        </p:spPr>
        <p:txBody>
          <a:bodyPr/>
          <a:lstStyle/>
          <a:p>
            <a:fld id="{8F83F52B-5283-4BF5-AD2E-80342902A103}" type="slidenum">
              <a:rPr lang="en-IN" smtClean="0"/>
              <a:t>‹#›</a:t>
            </a:fld>
            <a:endParaRPr lang="en-IN"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FEA1479-4813-44D0-86D1-28537CD5D964}" type="datetimeFigureOut">
              <a:rPr lang="en-IN" smtClean="0"/>
              <a:t>24-09-2020</a:t>
            </a:fld>
            <a:endParaRPr lang="en-IN"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F83F52B-5283-4BF5-AD2E-80342902A103}"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Managing Information System</a:t>
            </a:r>
            <a:endParaRPr lang="en-IN" dirty="0"/>
          </a:p>
        </p:txBody>
      </p:sp>
    </p:spTree>
    <p:extLst>
      <p:ext uri="{BB962C8B-B14F-4D97-AF65-F5344CB8AC3E}">
        <p14:creationId xmlns:p14="http://schemas.microsoft.com/office/powerpoint/2010/main" val="4072711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in Business</a:t>
            </a:r>
            <a:endParaRPr lang="en-IN" dirty="0"/>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sz="2400" dirty="0"/>
              <a:t>Everything that happens with the company to</a:t>
            </a:r>
          </a:p>
          <a:p>
            <a:pPr marL="0" indent="0">
              <a:buNone/>
            </a:pPr>
            <a:r>
              <a:rPr lang="en-US" sz="2400" dirty="0"/>
              <a:t>    keep it running and earning money is referred</a:t>
            </a:r>
          </a:p>
          <a:p>
            <a:pPr marL="0" indent="0">
              <a:buNone/>
            </a:pPr>
            <a:r>
              <a:rPr lang="en-US" sz="2400" dirty="0"/>
              <a:t>    to collectively as business operations.</a:t>
            </a:r>
            <a:endParaRPr lang="en-IN" sz="2400" dirty="0"/>
          </a:p>
          <a:p>
            <a:pPr>
              <a:buFont typeface="Wingdings" pitchFamily="2" charset="2"/>
              <a:buChar char="Ø"/>
            </a:pPr>
            <a:r>
              <a:rPr lang="en-US" sz="2400" dirty="0"/>
              <a:t>Operating activities: relate directly to the </a:t>
            </a:r>
          </a:p>
          <a:p>
            <a:pPr marL="0" indent="0">
              <a:buNone/>
            </a:pPr>
            <a:r>
              <a:rPr lang="en-US" sz="2400" dirty="0"/>
              <a:t>     business providing its goods to the market</a:t>
            </a:r>
          </a:p>
          <a:p>
            <a:pPr marL="0" indent="0">
              <a:buNone/>
            </a:pPr>
            <a:r>
              <a:rPr lang="en-US" sz="2400" dirty="0"/>
              <a:t>     including manufacturing, distributing, </a:t>
            </a:r>
          </a:p>
          <a:p>
            <a:pPr marL="0" indent="0">
              <a:buNone/>
            </a:pPr>
            <a:r>
              <a:rPr lang="en-US" sz="2400" dirty="0"/>
              <a:t>     marketing and selling. They provide most of </a:t>
            </a:r>
          </a:p>
          <a:p>
            <a:pPr marL="0" indent="0">
              <a:buNone/>
            </a:pPr>
            <a:r>
              <a:rPr lang="en-US" sz="2400" dirty="0"/>
              <a:t>     the company’s cash flow and hugely influence</a:t>
            </a:r>
          </a:p>
          <a:p>
            <a:pPr marL="0" indent="0">
              <a:buNone/>
            </a:pPr>
            <a:r>
              <a:rPr lang="en-US" sz="2400" dirty="0"/>
              <a:t>     it’s profitability.</a:t>
            </a:r>
          </a:p>
        </p:txBody>
      </p:sp>
      <p:pic>
        <p:nvPicPr>
          <p:cNvPr id="1026" name="Picture 2" descr="E:\AA Files\2020-21\IS EE Lecture PPt\Business.png"/>
          <p:cNvPicPr>
            <a:picLocks noChangeAspect="1" noChangeArrowheads="1"/>
          </p:cNvPicPr>
          <p:nvPr/>
        </p:nvPicPr>
        <p:blipFill rotWithShape="1">
          <a:blip r:embed="rId2">
            <a:extLst>
              <a:ext uri="{28A0092B-C50C-407E-A947-70E740481C1C}">
                <a14:useLocalDpi xmlns:a14="http://schemas.microsoft.com/office/drawing/2010/main" val="0"/>
              </a:ext>
            </a:extLst>
          </a:blip>
          <a:srcRect b="14435"/>
          <a:stretch/>
        </p:blipFill>
        <p:spPr bwMode="auto">
          <a:xfrm>
            <a:off x="6372200" y="1412776"/>
            <a:ext cx="2771800" cy="466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412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Information System</a:t>
            </a:r>
            <a:endParaRPr lang="en-IN" dirty="0"/>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a:t>Modern IT Environment</a:t>
            </a:r>
          </a:p>
          <a:p>
            <a:pPr>
              <a:buFont typeface="Wingdings" pitchFamily="2" charset="2"/>
              <a:buChar char="Ø"/>
            </a:pPr>
            <a:r>
              <a:rPr lang="en-US" dirty="0"/>
              <a:t>First Order</a:t>
            </a:r>
          </a:p>
          <a:p>
            <a:pPr>
              <a:buFont typeface="Wingdings" pitchFamily="2" charset="2"/>
              <a:buChar char="Ø"/>
            </a:pPr>
            <a:r>
              <a:rPr lang="en-US" dirty="0"/>
              <a:t>Second order</a:t>
            </a:r>
          </a:p>
          <a:p>
            <a:pPr>
              <a:buFont typeface="Wingdings" pitchFamily="2" charset="2"/>
              <a:buChar char="Ø"/>
            </a:pPr>
            <a:r>
              <a:rPr lang="en-US" dirty="0"/>
              <a:t>Third Order Effects</a:t>
            </a:r>
            <a:endParaRPr lang="en-IN" dirty="0"/>
          </a:p>
        </p:txBody>
      </p:sp>
    </p:spTree>
    <p:extLst>
      <p:ext uri="{BB962C8B-B14F-4D97-AF65-F5344CB8AC3E}">
        <p14:creationId xmlns:p14="http://schemas.microsoft.com/office/powerpoint/2010/main" val="651356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Information System</a:t>
            </a:r>
            <a:endParaRPr lang="en-IN" dirty="0"/>
          </a:p>
        </p:txBody>
      </p:sp>
      <p:sp>
        <p:nvSpPr>
          <p:cNvPr id="3" name="Content Placeholder 2"/>
          <p:cNvSpPr>
            <a:spLocks noGrp="1"/>
          </p:cNvSpPr>
          <p:nvPr>
            <p:ph sz="quarter" idx="1"/>
          </p:nvPr>
        </p:nvSpPr>
        <p:spPr/>
        <p:txBody>
          <a:bodyPr/>
          <a:lstStyle/>
          <a:p>
            <a:pPr marL="514350" indent="-514350">
              <a:buFont typeface="+mj-lt"/>
              <a:buAutoNum type="arabicPeriod" startAt="2"/>
            </a:pPr>
            <a:r>
              <a:rPr lang="en-US" dirty="0"/>
              <a:t>Centralization vs. Decentralization</a:t>
            </a:r>
          </a:p>
          <a:p>
            <a:pPr marL="514350" indent="-514350">
              <a:buFont typeface="+mj-lt"/>
              <a:buAutoNum type="alphaUcPeriod"/>
            </a:pPr>
            <a:r>
              <a:rPr lang="en-US" dirty="0"/>
              <a:t>Centralized IT Management</a:t>
            </a:r>
          </a:p>
          <a:p>
            <a:pPr>
              <a:buFont typeface="Wingdings" pitchFamily="2" charset="2"/>
              <a:buChar char="Ø"/>
            </a:pPr>
            <a:r>
              <a:rPr lang="en-US" dirty="0"/>
              <a:t>A large multinational commercial firm in India has manufacturing units located across the country and also marketing offices for its engineering products.</a:t>
            </a:r>
          </a:p>
          <a:p>
            <a:pPr>
              <a:buFont typeface="Wingdings" pitchFamily="2" charset="2"/>
              <a:buChar char="Ø"/>
            </a:pPr>
            <a:r>
              <a:rPr lang="en-US" dirty="0"/>
              <a:t>The firm has leveraged IT for all its functions, including an enterprise system that is at the root of managing all its manufacturing operations.</a:t>
            </a:r>
            <a:endParaRPr lang="en-IN" dirty="0"/>
          </a:p>
        </p:txBody>
      </p:sp>
    </p:spTree>
    <p:extLst>
      <p:ext uri="{BB962C8B-B14F-4D97-AF65-F5344CB8AC3E}">
        <p14:creationId xmlns:p14="http://schemas.microsoft.com/office/powerpoint/2010/main" val="3671033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Information System</a:t>
            </a:r>
            <a:endParaRPr lang="en-IN" dirty="0"/>
          </a:p>
        </p:txBody>
      </p:sp>
      <p:sp>
        <p:nvSpPr>
          <p:cNvPr id="3" name="Content Placeholder 2"/>
          <p:cNvSpPr>
            <a:spLocks noGrp="1"/>
          </p:cNvSpPr>
          <p:nvPr>
            <p:ph sz="quarter" idx="1"/>
          </p:nvPr>
        </p:nvSpPr>
        <p:spPr/>
        <p:txBody>
          <a:bodyPr/>
          <a:lstStyle/>
          <a:p>
            <a:pPr marL="514350" indent="-514350">
              <a:buFont typeface="+mj-lt"/>
              <a:buAutoNum type="alphaUcPeriod" startAt="2"/>
            </a:pPr>
            <a:r>
              <a:rPr lang="en-US" dirty="0"/>
              <a:t>Decentralized IT Management</a:t>
            </a:r>
          </a:p>
          <a:p>
            <a:pPr>
              <a:buFont typeface="Wingdings" pitchFamily="2" charset="2"/>
              <a:buChar char="Ø"/>
            </a:pPr>
            <a:r>
              <a:rPr lang="en-US" dirty="0"/>
              <a:t>An alternative to the centralized management of IT is the decentralized approach.</a:t>
            </a:r>
          </a:p>
          <a:p>
            <a:pPr>
              <a:buFont typeface="Wingdings" pitchFamily="2" charset="2"/>
              <a:buChar char="Ø"/>
            </a:pPr>
            <a:r>
              <a:rPr lang="en-US" dirty="0"/>
              <a:t>A large university campus in South India has a decentralized approach to an IT management.</a:t>
            </a:r>
          </a:p>
          <a:p>
            <a:pPr>
              <a:buFont typeface="Wingdings" pitchFamily="2" charset="2"/>
              <a:buChar char="Ø"/>
            </a:pPr>
            <a:r>
              <a:rPr lang="en-US" dirty="0"/>
              <a:t>University consist of many colleges and departments spread over the large campus. Each department has its own IT.</a:t>
            </a:r>
          </a:p>
          <a:p>
            <a:endParaRPr lang="en-IN" dirty="0"/>
          </a:p>
        </p:txBody>
      </p:sp>
    </p:spTree>
    <p:extLst>
      <p:ext uri="{BB962C8B-B14F-4D97-AF65-F5344CB8AC3E}">
        <p14:creationId xmlns:p14="http://schemas.microsoft.com/office/powerpoint/2010/main" val="1579330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Information System</a:t>
            </a:r>
            <a:endParaRPr lang="en-IN" dirty="0"/>
          </a:p>
        </p:txBody>
      </p:sp>
      <p:sp>
        <p:nvSpPr>
          <p:cNvPr id="3" name="Content Placeholder 2"/>
          <p:cNvSpPr>
            <a:spLocks noGrp="1"/>
          </p:cNvSpPr>
          <p:nvPr>
            <p:ph sz="quarter" idx="1"/>
          </p:nvPr>
        </p:nvSpPr>
        <p:spPr/>
        <p:txBody>
          <a:bodyPr/>
          <a:lstStyle/>
          <a:p>
            <a:pPr marL="514350" indent="-514350">
              <a:buFont typeface="+mj-lt"/>
              <a:buAutoNum type="alphaUcPeriod" startAt="3"/>
            </a:pPr>
            <a:r>
              <a:rPr lang="en-US" dirty="0"/>
              <a:t>Standardization</a:t>
            </a:r>
          </a:p>
          <a:p>
            <a:pPr>
              <a:buFont typeface="Wingdings" pitchFamily="2" charset="2"/>
              <a:buChar char="Ø"/>
            </a:pPr>
            <a:r>
              <a:rPr lang="en-US" dirty="0"/>
              <a:t>Standardization is a key issue in the centralized IT management. </a:t>
            </a:r>
          </a:p>
          <a:p>
            <a:pPr>
              <a:buFont typeface="Wingdings" pitchFamily="2" charset="2"/>
              <a:buChar char="Ø"/>
            </a:pPr>
            <a:r>
              <a:rPr lang="en-US" dirty="0"/>
              <a:t>It implies that all the components, physical and software, which are used to create the IT infrastructure across the organization are of the same type or follow the same standard</a:t>
            </a:r>
          </a:p>
          <a:p>
            <a:pPr>
              <a:buFont typeface="Wingdings" pitchFamily="2" charset="2"/>
              <a:buChar char="Ø"/>
            </a:pPr>
            <a:r>
              <a:rPr lang="en-US" dirty="0"/>
              <a:t>A standard is externally defined set of parameters to  which IT company conforms.</a:t>
            </a:r>
          </a:p>
          <a:p>
            <a:pPr marL="0" indent="0">
              <a:buNone/>
            </a:pPr>
            <a:r>
              <a:rPr lang="en-US" dirty="0"/>
              <a:t> </a:t>
            </a:r>
            <a:endParaRPr lang="en-IN" dirty="0"/>
          </a:p>
        </p:txBody>
      </p:sp>
    </p:spTree>
    <p:extLst>
      <p:ext uri="{BB962C8B-B14F-4D97-AF65-F5344CB8AC3E}">
        <p14:creationId xmlns:p14="http://schemas.microsoft.com/office/powerpoint/2010/main" val="3551252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Information System</a:t>
            </a:r>
            <a:endParaRPr lang="en-IN" dirty="0"/>
          </a:p>
        </p:txBody>
      </p:sp>
      <p:sp>
        <p:nvSpPr>
          <p:cNvPr id="3" name="Content Placeholder 2"/>
          <p:cNvSpPr>
            <a:spLocks noGrp="1"/>
          </p:cNvSpPr>
          <p:nvPr>
            <p:ph sz="quarter" idx="1"/>
          </p:nvPr>
        </p:nvSpPr>
        <p:spPr/>
        <p:txBody>
          <a:bodyPr/>
          <a:lstStyle/>
          <a:p>
            <a:pPr marL="514350" indent="-514350">
              <a:buFont typeface="+mj-lt"/>
              <a:buAutoNum type="alphaUcPeriod" startAt="4"/>
            </a:pPr>
            <a:r>
              <a:rPr lang="en-US" dirty="0"/>
              <a:t>Vendors</a:t>
            </a:r>
          </a:p>
          <a:p>
            <a:pPr>
              <a:buFont typeface="Wingdings" pitchFamily="2" charset="2"/>
              <a:buChar char="Ø"/>
            </a:pPr>
            <a:r>
              <a:rPr lang="en-US" dirty="0"/>
              <a:t>Vendors are required to support long term activities, such as managing facilities for the organization or building  an extensive organization wide application.</a:t>
            </a:r>
          </a:p>
          <a:p>
            <a:pPr>
              <a:buFont typeface="Wingdings" pitchFamily="2" charset="2"/>
              <a:buChar char="Ø"/>
            </a:pPr>
            <a:r>
              <a:rPr lang="en-US" dirty="0"/>
              <a:t>It is usually preferable to have the centralized IT management that manages vendors.</a:t>
            </a:r>
          </a:p>
          <a:p>
            <a:pPr>
              <a:buFont typeface="Wingdings" pitchFamily="2" charset="2"/>
              <a:buChar char="Ø"/>
            </a:pPr>
            <a:r>
              <a:rPr lang="en-US" dirty="0"/>
              <a:t>Vendors are often viewed as strategic partners who have a stake in the success of their clients.</a:t>
            </a:r>
            <a:endParaRPr lang="en-IN" dirty="0"/>
          </a:p>
        </p:txBody>
      </p:sp>
    </p:spTree>
    <p:extLst>
      <p:ext uri="{BB962C8B-B14F-4D97-AF65-F5344CB8AC3E}">
        <p14:creationId xmlns:p14="http://schemas.microsoft.com/office/powerpoint/2010/main" val="2350391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Information System</a:t>
            </a:r>
            <a:endParaRPr lang="en-IN" dirty="0"/>
          </a:p>
        </p:txBody>
      </p:sp>
      <p:sp>
        <p:nvSpPr>
          <p:cNvPr id="3" name="Content Placeholder 2"/>
          <p:cNvSpPr>
            <a:spLocks noGrp="1"/>
          </p:cNvSpPr>
          <p:nvPr>
            <p:ph sz="quarter" idx="1"/>
          </p:nvPr>
        </p:nvSpPr>
        <p:spPr/>
        <p:txBody>
          <a:bodyPr/>
          <a:lstStyle/>
          <a:p>
            <a:pPr marL="514350" indent="-514350">
              <a:buFont typeface="+mj-lt"/>
              <a:buAutoNum type="alphaUcPeriod" startAt="5"/>
            </a:pPr>
            <a:r>
              <a:rPr lang="en-US" dirty="0"/>
              <a:t>Innovation</a:t>
            </a:r>
          </a:p>
          <a:p>
            <a:pPr>
              <a:buFont typeface="Wingdings" pitchFamily="2" charset="2"/>
              <a:buChar char="Ø"/>
            </a:pPr>
            <a:r>
              <a:rPr lang="en-US" dirty="0"/>
              <a:t>The most important advantage accruing from decentralized IT management is the ability to innovate.</a:t>
            </a:r>
          </a:p>
          <a:p>
            <a:pPr>
              <a:buFont typeface="Wingdings" pitchFamily="2" charset="2"/>
              <a:buChar char="Ø"/>
            </a:pPr>
            <a:r>
              <a:rPr lang="en-US" dirty="0"/>
              <a:t>When individual users or departments can acquire and manage technology on their own, they are able to address their own needs in the most direct and efficient manner.</a:t>
            </a:r>
          </a:p>
          <a:p>
            <a:pPr>
              <a:buFont typeface="Wingdings" pitchFamily="2" charset="2"/>
              <a:buChar char="Ø"/>
            </a:pPr>
            <a:r>
              <a:rPr lang="en-US" dirty="0"/>
              <a:t>Centralized IT management can also drive innovation, but this more organized and slow.</a:t>
            </a:r>
            <a:endParaRPr lang="en-IN" dirty="0"/>
          </a:p>
        </p:txBody>
      </p:sp>
    </p:spTree>
    <p:extLst>
      <p:ext uri="{BB962C8B-B14F-4D97-AF65-F5344CB8AC3E}">
        <p14:creationId xmlns:p14="http://schemas.microsoft.com/office/powerpoint/2010/main" val="4080333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Information System</a:t>
            </a:r>
            <a:endParaRPr lang="en-IN" dirty="0"/>
          </a:p>
        </p:txBody>
      </p:sp>
      <p:sp>
        <p:nvSpPr>
          <p:cNvPr id="3" name="Content Placeholder 2"/>
          <p:cNvSpPr>
            <a:spLocks noGrp="1"/>
          </p:cNvSpPr>
          <p:nvPr>
            <p:ph sz="quarter" idx="1"/>
          </p:nvPr>
        </p:nvSpPr>
        <p:spPr/>
        <p:txBody>
          <a:bodyPr/>
          <a:lstStyle/>
          <a:p>
            <a:pPr marL="514350" indent="-514350">
              <a:buFont typeface="+mj-lt"/>
              <a:buAutoNum type="alphaUcPeriod" startAt="6"/>
            </a:pPr>
            <a:r>
              <a:rPr lang="en-US" dirty="0"/>
              <a:t>IT Procurement</a:t>
            </a:r>
          </a:p>
          <a:p>
            <a:pPr>
              <a:buFont typeface="Wingdings" pitchFamily="2" charset="2"/>
              <a:buChar char="Ø"/>
            </a:pPr>
            <a:r>
              <a:rPr lang="en-US" dirty="0"/>
              <a:t>Centralized IT management leads to the scale and standardization that make IT procurement highly beneficial.</a:t>
            </a:r>
          </a:p>
          <a:p>
            <a:pPr>
              <a:buFont typeface="Wingdings" pitchFamily="2" charset="2"/>
              <a:buChar char="Ø"/>
            </a:pPr>
            <a:r>
              <a:rPr lang="en-US" dirty="0"/>
              <a:t>Decentralized IT management, on the other hand, can enable a stronger fit with the end user’s need.</a:t>
            </a:r>
            <a:endParaRPr lang="en-IN" dirty="0"/>
          </a:p>
        </p:txBody>
      </p:sp>
    </p:spTree>
    <p:extLst>
      <p:ext uri="{BB962C8B-B14F-4D97-AF65-F5344CB8AC3E}">
        <p14:creationId xmlns:p14="http://schemas.microsoft.com/office/powerpoint/2010/main" val="251676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Information System</a:t>
            </a:r>
            <a:endParaRPr lang="en-IN" dirty="0"/>
          </a:p>
        </p:txBody>
      </p:sp>
      <p:sp>
        <p:nvSpPr>
          <p:cNvPr id="3" name="Content Placeholder 2"/>
          <p:cNvSpPr>
            <a:spLocks noGrp="1"/>
          </p:cNvSpPr>
          <p:nvPr>
            <p:ph sz="quarter" idx="1"/>
          </p:nvPr>
        </p:nvSpPr>
        <p:spPr/>
        <p:txBody>
          <a:bodyPr/>
          <a:lstStyle/>
          <a:p>
            <a:pPr marL="514350" indent="-514350">
              <a:buFont typeface="+mj-lt"/>
              <a:buAutoNum type="alphaUcPeriod" startAt="7"/>
            </a:pPr>
            <a:r>
              <a:rPr lang="en-US" dirty="0"/>
              <a:t>Fit with Work Culture</a:t>
            </a:r>
          </a:p>
          <a:p>
            <a:pPr>
              <a:buFont typeface="Wingdings" pitchFamily="2" charset="2"/>
              <a:buChar char="Ø"/>
            </a:pPr>
            <a:r>
              <a:rPr lang="en-US" dirty="0"/>
              <a:t>Organizations work in largely centralized or decentralized management culture. In such organization that is mainly decentralized, the managers and employees of different divisions or departments have autonomy over their network.</a:t>
            </a:r>
          </a:p>
          <a:p>
            <a:pPr>
              <a:buFont typeface="Wingdings" pitchFamily="2" charset="2"/>
              <a:buChar char="Ø"/>
            </a:pPr>
            <a:r>
              <a:rPr lang="en-US" dirty="0"/>
              <a:t>The IT infrastructure typically has to support the organizational culture that is present.</a:t>
            </a:r>
          </a:p>
          <a:p>
            <a:pPr>
              <a:buFont typeface="Wingdings" pitchFamily="2" charset="2"/>
              <a:buChar char="Ø"/>
            </a:pPr>
            <a:r>
              <a:rPr lang="en-US" dirty="0"/>
              <a:t>The possibility of conflicts and resistance arises if the IT infrastructure management strategy conflicts with the prevailing work culture.</a:t>
            </a:r>
            <a:endParaRPr lang="en-IN" dirty="0"/>
          </a:p>
        </p:txBody>
      </p:sp>
    </p:spTree>
    <p:extLst>
      <p:ext uri="{BB962C8B-B14F-4D97-AF65-F5344CB8AC3E}">
        <p14:creationId xmlns:p14="http://schemas.microsoft.com/office/powerpoint/2010/main" val="2030424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Information System</a:t>
            </a:r>
            <a:endParaRPr lang="en-IN" dirty="0"/>
          </a:p>
        </p:txBody>
      </p:sp>
      <p:sp>
        <p:nvSpPr>
          <p:cNvPr id="3" name="Content Placeholder 2"/>
          <p:cNvSpPr>
            <a:spLocks noGrp="1"/>
          </p:cNvSpPr>
          <p:nvPr>
            <p:ph sz="quarter" idx="1"/>
          </p:nvPr>
        </p:nvSpPr>
        <p:spPr/>
        <p:txBody>
          <a:bodyPr/>
          <a:lstStyle/>
          <a:p>
            <a:pPr marL="514350" indent="-514350">
              <a:buFont typeface="+mj-lt"/>
              <a:buAutoNum type="alphaUcPeriod" startAt="7"/>
            </a:pPr>
            <a:r>
              <a:rPr lang="en-US" dirty="0"/>
              <a:t>Career Paths of IT Staff</a:t>
            </a:r>
          </a:p>
          <a:p>
            <a:pPr>
              <a:buFont typeface="Wingdings" pitchFamily="2" charset="2"/>
              <a:buChar char="Ø"/>
            </a:pPr>
            <a:r>
              <a:rPr lang="en-US" dirty="0"/>
              <a:t>Many organizations having internal IT staff is a necessity.</a:t>
            </a:r>
          </a:p>
          <a:p>
            <a:pPr>
              <a:buFont typeface="Wingdings" pitchFamily="2" charset="2"/>
              <a:buChar char="Ø"/>
            </a:pPr>
            <a:r>
              <a:rPr lang="en-US" dirty="0"/>
              <a:t>The staff is responsible for managing and executing the IT functions.</a:t>
            </a:r>
          </a:p>
          <a:p>
            <a:pPr>
              <a:buFont typeface="Wingdings" pitchFamily="2" charset="2"/>
              <a:buChar char="Ø"/>
            </a:pPr>
            <a:r>
              <a:rPr lang="en-US" dirty="0"/>
              <a:t>For a centralized IT infrastructure, they may work with the center and be appointed at various divisions according to need.</a:t>
            </a:r>
          </a:p>
          <a:p>
            <a:pPr>
              <a:buFont typeface="Wingdings" pitchFamily="2" charset="2"/>
              <a:buChar char="Ø"/>
            </a:pPr>
            <a:r>
              <a:rPr lang="en-US" dirty="0"/>
              <a:t>For a decentralized IT infrastructure, the IT staff has to be hired for independent divisions or departments.</a:t>
            </a:r>
            <a:endParaRPr lang="en-IN" dirty="0"/>
          </a:p>
        </p:txBody>
      </p:sp>
    </p:spTree>
    <p:extLst>
      <p:ext uri="{BB962C8B-B14F-4D97-AF65-F5344CB8AC3E}">
        <p14:creationId xmlns:p14="http://schemas.microsoft.com/office/powerpoint/2010/main" val="3862797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IS</a:t>
            </a:r>
            <a:endParaRPr lang="en-IN" dirty="0"/>
          </a:p>
        </p:txBody>
      </p:sp>
      <p:sp>
        <p:nvSpPr>
          <p:cNvPr id="3" name="Content Placeholder 2"/>
          <p:cNvSpPr>
            <a:spLocks noGrp="1"/>
          </p:cNvSpPr>
          <p:nvPr>
            <p:ph sz="quarter" idx="1"/>
          </p:nvPr>
        </p:nvSpPr>
        <p:spPr/>
        <p:txBody>
          <a:bodyPr>
            <a:normAutofit/>
          </a:bodyPr>
          <a:lstStyle/>
          <a:p>
            <a:r>
              <a:rPr lang="en-US" sz="2800" dirty="0"/>
              <a:t>Timeliness</a:t>
            </a:r>
          </a:p>
          <a:p>
            <a:endParaRPr lang="en-US" sz="2800" dirty="0"/>
          </a:p>
          <a:p>
            <a:r>
              <a:rPr lang="en-US" sz="2800" dirty="0"/>
              <a:t>Accuracy</a:t>
            </a:r>
          </a:p>
          <a:p>
            <a:endParaRPr lang="en-US" sz="2800" dirty="0"/>
          </a:p>
          <a:p>
            <a:r>
              <a:rPr lang="en-US" sz="2800" dirty="0"/>
              <a:t>Consistency</a:t>
            </a:r>
          </a:p>
          <a:p>
            <a:endParaRPr lang="en-US" sz="2800" dirty="0"/>
          </a:p>
          <a:p>
            <a:r>
              <a:rPr lang="en-US" sz="2800" dirty="0"/>
              <a:t>Completeness</a:t>
            </a:r>
          </a:p>
          <a:p>
            <a:endParaRPr lang="en-US" sz="2800" dirty="0"/>
          </a:p>
          <a:p>
            <a:r>
              <a:rPr lang="en-US" sz="2800" dirty="0"/>
              <a:t>Relevance</a:t>
            </a:r>
            <a:endParaRPr lang="en-IN" sz="2800" dirty="0"/>
          </a:p>
        </p:txBody>
      </p:sp>
    </p:spTree>
    <p:extLst>
      <p:ext uri="{BB962C8B-B14F-4D97-AF65-F5344CB8AC3E}">
        <p14:creationId xmlns:p14="http://schemas.microsoft.com/office/powerpoint/2010/main" val="3216437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Information System</a:t>
            </a:r>
            <a:endParaRPr lang="en-IN" dirty="0"/>
          </a:p>
        </p:txBody>
      </p:sp>
      <p:sp>
        <p:nvSpPr>
          <p:cNvPr id="3" name="Content Placeholder 2"/>
          <p:cNvSpPr>
            <a:spLocks noGrp="1"/>
          </p:cNvSpPr>
          <p:nvPr>
            <p:ph sz="quarter" idx="1"/>
          </p:nvPr>
        </p:nvSpPr>
        <p:spPr/>
        <p:txBody>
          <a:bodyPr/>
          <a:lstStyle/>
          <a:p>
            <a:pPr marL="514350" indent="-514350">
              <a:buFont typeface="+mj-lt"/>
              <a:buAutoNum type="arabicPeriod" startAt="3"/>
            </a:pPr>
            <a:r>
              <a:rPr lang="en-US" dirty="0"/>
              <a:t>IT Security</a:t>
            </a:r>
          </a:p>
          <a:p>
            <a:pPr>
              <a:buFont typeface="Wingdings" pitchFamily="2" charset="2"/>
              <a:buChar char="Ø"/>
            </a:pPr>
            <a:r>
              <a:rPr lang="en-US" dirty="0"/>
              <a:t>One of the most difficult challenges of managing modern IT infrastructure is that of managing security.</a:t>
            </a:r>
          </a:p>
          <a:p>
            <a:pPr>
              <a:buFont typeface="Wingdings" pitchFamily="2" charset="2"/>
              <a:buChar char="Ø"/>
            </a:pPr>
            <a:r>
              <a:rPr lang="en-US" dirty="0"/>
              <a:t>The threats to the IT infrastructure from harmful software and from internal security violations are very strong.</a:t>
            </a:r>
          </a:p>
          <a:p>
            <a:pPr>
              <a:buFont typeface="Wingdings" pitchFamily="2" charset="2"/>
              <a:buChar char="Ø"/>
            </a:pPr>
            <a:r>
              <a:rPr lang="en-US" dirty="0"/>
              <a:t>IT managers have to focus quite strongly on this aspect of management. </a:t>
            </a:r>
          </a:p>
          <a:p>
            <a:pPr>
              <a:buFont typeface="Wingdings" pitchFamily="2" charset="2"/>
              <a:buChar char="Ø"/>
            </a:pPr>
            <a:r>
              <a:rPr lang="en-US" dirty="0"/>
              <a:t>Some estimates say that the cost of managing security is as high as 50% of the total IT budget for some organizations.</a:t>
            </a:r>
            <a:endParaRPr lang="en-IN" dirty="0"/>
          </a:p>
        </p:txBody>
      </p:sp>
    </p:spTree>
    <p:extLst>
      <p:ext uri="{BB962C8B-B14F-4D97-AF65-F5344CB8AC3E}">
        <p14:creationId xmlns:p14="http://schemas.microsoft.com/office/powerpoint/2010/main" val="129106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Information System</a:t>
            </a:r>
            <a:endParaRPr lang="en-IN" dirty="0"/>
          </a:p>
        </p:txBody>
      </p:sp>
      <p:sp>
        <p:nvSpPr>
          <p:cNvPr id="3" name="Content Placeholder 2"/>
          <p:cNvSpPr>
            <a:spLocks noGrp="1"/>
          </p:cNvSpPr>
          <p:nvPr>
            <p:ph sz="quarter" idx="1"/>
          </p:nvPr>
        </p:nvSpPr>
        <p:spPr/>
        <p:txBody>
          <a:bodyPr/>
          <a:lstStyle/>
          <a:p>
            <a:pPr marL="514350" indent="-514350">
              <a:buFont typeface="+mj-lt"/>
              <a:buAutoNum type="alphaUcPeriod"/>
            </a:pPr>
            <a:r>
              <a:rPr lang="en-US" dirty="0"/>
              <a:t>External Threats</a:t>
            </a:r>
          </a:p>
          <a:p>
            <a:pPr>
              <a:buFont typeface="Wingdings" pitchFamily="2" charset="2"/>
              <a:buChar char="Ø"/>
            </a:pPr>
            <a:r>
              <a:rPr lang="en-US" dirty="0"/>
              <a:t>All organizations using IT have to be careful against external threats from harmful software, often called malware, and from humans who are bent on causing harm or playing mischief.</a:t>
            </a:r>
          </a:p>
          <a:p>
            <a:pPr>
              <a:buFont typeface="Wingdings" pitchFamily="2" charset="2"/>
              <a:buChar char="Ø"/>
            </a:pPr>
            <a:r>
              <a:rPr lang="en-US" dirty="0"/>
              <a:t>Warms and viruses are countered by security software that searches for them on the computer storage and network connection points.</a:t>
            </a:r>
            <a:endParaRPr lang="en-IN" dirty="0"/>
          </a:p>
        </p:txBody>
      </p:sp>
    </p:spTree>
    <p:extLst>
      <p:ext uri="{BB962C8B-B14F-4D97-AF65-F5344CB8AC3E}">
        <p14:creationId xmlns:p14="http://schemas.microsoft.com/office/powerpoint/2010/main" val="3553609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Information System</a:t>
            </a:r>
            <a:endParaRPr lang="en-IN" dirty="0"/>
          </a:p>
        </p:txBody>
      </p:sp>
      <p:sp>
        <p:nvSpPr>
          <p:cNvPr id="3" name="Content Placeholder 2"/>
          <p:cNvSpPr>
            <a:spLocks noGrp="1"/>
          </p:cNvSpPr>
          <p:nvPr>
            <p:ph sz="quarter" idx="1"/>
          </p:nvPr>
        </p:nvSpPr>
        <p:spPr>
          <a:xfrm>
            <a:off x="914400" y="1447800"/>
            <a:ext cx="7772400" cy="4861520"/>
          </a:xfrm>
        </p:spPr>
        <p:txBody>
          <a:bodyPr>
            <a:normAutofit fontScale="92500"/>
          </a:bodyPr>
          <a:lstStyle/>
          <a:p>
            <a:pPr marL="514350" indent="-514350">
              <a:buFont typeface="+mj-lt"/>
              <a:buAutoNum type="alphaUcPeriod" startAt="2"/>
            </a:pPr>
            <a:r>
              <a:rPr lang="en-US" dirty="0"/>
              <a:t>Internal Threats</a:t>
            </a:r>
          </a:p>
          <a:p>
            <a:pPr>
              <a:buFont typeface="Wingdings" pitchFamily="2" charset="2"/>
              <a:buChar char="Ø"/>
            </a:pPr>
            <a:r>
              <a:rPr lang="en-US" dirty="0"/>
              <a:t>Organizations face significant security threats from within too.</a:t>
            </a:r>
          </a:p>
          <a:p>
            <a:pPr>
              <a:buFont typeface="Wingdings" pitchFamily="2" charset="2"/>
              <a:buChar char="Ø"/>
            </a:pPr>
            <a:r>
              <a:rPr lang="en-US" dirty="0"/>
              <a:t>The entire IT infrastructure enables employees to access vast stores of information, something which was not possible in the manual world.</a:t>
            </a:r>
          </a:p>
          <a:p>
            <a:pPr>
              <a:buFont typeface="Wingdings" pitchFamily="2" charset="2"/>
              <a:buChar char="Ø"/>
            </a:pPr>
            <a:r>
              <a:rPr lang="en-US" dirty="0"/>
              <a:t>Records, files and entire databases can be accessed easily by anyone, if they are not carefully protected.</a:t>
            </a:r>
          </a:p>
          <a:p>
            <a:pPr>
              <a:buFont typeface="Wingdings" pitchFamily="2" charset="2"/>
              <a:buChar char="Ø"/>
            </a:pPr>
            <a:r>
              <a:rPr lang="en-US" dirty="0"/>
              <a:t>The internal security threats are of the nature of theft of information, replication of sensitive information such as design, leaking of information of competitors, deliberate discussion or corruption of data , breaking into other employees computers, replacement of files with fake files, etc.</a:t>
            </a:r>
            <a:endParaRPr lang="en-IN" dirty="0"/>
          </a:p>
        </p:txBody>
      </p:sp>
    </p:spTree>
    <p:extLst>
      <p:ext uri="{BB962C8B-B14F-4D97-AF65-F5344CB8AC3E}">
        <p14:creationId xmlns:p14="http://schemas.microsoft.com/office/powerpoint/2010/main" val="2009691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Information System</a:t>
            </a:r>
            <a:endParaRPr lang="en-IN" dirty="0"/>
          </a:p>
        </p:txBody>
      </p:sp>
      <p:sp>
        <p:nvSpPr>
          <p:cNvPr id="3" name="Content Placeholder 2"/>
          <p:cNvSpPr>
            <a:spLocks noGrp="1"/>
          </p:cNvSpPr>
          <p:nvPr>
            <p:ph sz="quarter" idx="1"/>
          </p:nvPr>
        </p:nvSpPr>
        <p:spPr/>
        <p:txBody>
          <a:bodyPr>
            <a:normAutofit lnSpcReduction="10000"/>
          </a:bodyPr>
          <a:lstStyle/>
          <a:p>
            <a:pPr marL="514350" indent="-514350">
              <a:buFont typeface="+mj-lt"/>
              <a:buAutoNum type="alphaUcPeriod" startAt="3"/>
            </a:pPr>
            <a:r>
              <a:rPr lang="en-US" dirty="0"/>
              <a:t>Managing Security</a:t>
            </a:r>
          </a:p>
          <a:p>
            <a:pPr>
              <a:buFont typeface="Wingdings" pitchFamily="2" charset="2"/>
              <a:buChar char="Ø"/>
            </a:pPr>
            <a:r>
              <a:rPr lang="en-US" dirty="0"/>
              <a:t>Information managers have advised numerous plans and procedures to counter the external and internal security threats.</a:t>
            </a:r>
          </a:p>
          <a:p>
            <a:pPr>
              <a:buFont typeface="Wingdings" pitchFamily="2" charset="2"/>
              <a:buChar char="Ø"/>
            </a:pPr>
            <a:r>
              <a:rPr lang="en-US" dirty="0"/>
              <a:t>Many of these procedures involves, the process of authentication, which is identifying the user entering a system.</a:t>
            </a:r>
          </a:p>
          <a:p>
            <a:pPr>
              <a:buFont typeface="Wingdings" pitchFamily="2" charset="2"/>
              <a:buChar char="Ø"/>
            </a:pPr>
            <a:r>
              <a:rPr lang="en-US" dirty="0"/>
              <a:t>Authentication addresses both external and internal threats as it is a process by which certain persons or entities are allowed access and others are not. This filter is what acts as a security device.</a:t>
            </a:r>
          </a:p>
          <a:p>
            <a:pPr>
              <a:buFont typeface="Wingdings" pitchFamily="2" charset="2"/>
              <a:buChar char="Ø"/>
            </a:pPr>
            <a:endParaRPr lang="en-IN" dirty="0"/>
          </a:p>
        </p:txBody>
      </p:sp>
    </p:spTree>
    <p:extLst>
      <p:ext uri="{BB962C8B-B14F-4D97-AF65-F5344CB8AC3E}">
        <p14:creationId xmlns:p14="http://schemas.microsoft.com/office/powerpoint/2010/main" val="406853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Information System</a:t>
            </a:r>
            <a:endParaRPr lang="en-IN" dirty="0"/>
          </a:p>
        </p:txBody>
      </p:sp>
      <p:sp>
        <p:nvSpPr>
          <p:cNvPr id="3" name="Content Placeholder 2"/>
          <p:cNvSpPr>
            <a:spLocks noGrp="1"/>
          </p:cNvSpPr>
          <p:nvPr>
            <p:ph sz="quarter" idx="1"/>
          </p:nvPr>
        </p:nvSpPr>
        <p:spPr/>
        <p:txBody>
          <a:bodyPr>
            <a:normAutofit lnSpcReduction="10000"/>
          </a:bodyPr>
          <a:lstStyle/>
          <a:p>
            <a:pPr marL="514350" indent="-514350">
              <a:buFont typeface="+mj-lt"/>
              <a:buAutoNum type="alphaUcPeriod" startAt="4"/>
            </a:pPr>
            <a:r>
              <a:rPr lang="en-US" dirty="0"/>
              <a:t>Technology Selection</a:t>
            </a:r>
          </a:p>
          <a:p>
            <a:pPr>
              <a:buFont typeface="Wingdings" pitchFamily="2" charset="2"/>
              <a:buChar char="Ø"/>
            </a:pPr>
            <a:r>
              <a:rPr lang="en-US" dirty="0"/>
              <a:t>With the constant innovation in technology, the challenge to select the most appropriate one for the organization is based on many criteria.</a:t>
            </a:r>
          </a:p>
          <a:p>
            <a:pPr marL="514350" indent="-514350">
              <a:buFont typeface="+mj-lt"/>
              <a:buAutoNum type="arabicPeriod"/>
            </a:pPr>
            <a:r>
              <a:rPr lang="en-US" dirty="0"/>
              <a:t>Cost</a:t>
            </a:r>
          </a:p>
          <a:p>
            <a:pPr marL="514350" indent="-514350">
              <a:buFont typeface="+mj-lt"/>
              <a:buAutoNum type="arabicPeriod"/>
            </a:pPr>
            <a:r>
              <a:rPr lang="en-US" dirty="0"/>
              <a:t>Scalability</a:t>
            </a:r>
          </a:p>
          <a:p>
            <a:pPr marL="514350" indent="-514350">
              <a:buFont typeface="+mj-lt"/>
              <a:buAutoNum type="arabicPeriod"/>
            </a:pPr>
            <a:r>
              <a:rPr lang="en-US" dirty="0"/>
              <a:t>Interoperability</a:t>
            </a:r>
          </a:p>
          <a:p>
            <a:pPr marL="514350" indent="-514350">
              <a:buFont typeface="+mj-lt"/>
              <a:buAutoNum type="arabicPeriod"/>
            </a:pPr>
            <a:r>
              <a:rPr lang="en-US" dirty="0"/>
              <a:t>Security</a:t>
            </a:r>
          </a:p>
          <a:p>
            <a:pPr marL="514350" indent="-514350">
              <a:buFont typeface="+mj-lt"/>
              <a:buAutoNum type="arabicPeriod"/>
            </a:pPr>
            <a:r>
              <a:rPr lang="en-US" dirty="0"/>
              <a:t>Maturity</a:t>
            </a:r>
          </a:p>
          <a:p>
            <a:pPr marL="514350" indent="-514350">
              <a:buFont typeface="+mj-lt"/>
              <a:buAutoNum type="arabicPeriod"/>
            </a:pPr>
            <a:r>
              <a:rPr lang="en-US" dirty="0"/>
              <a:t>upgrades</a:t>
            </a:r>
            <a:endParaRPr lang="en-IN" dirty="0"/>
          </a:p>
        </p:txBody>
      </p:sp>
    </p:spTree>
    <p:extLst>
      <p:ext uri="{BB962C8B-B14F-4D97-AF65-F5344CB8AC3E}">
        <p14:creationId xmlns:p14="http://schemas.microsoft.com/office/powerpoint/2010/main" val="3612156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 Management</a:t>
            </a:r>
            <a:endParaRPr lang="en-IN" dirty="0"/>
          </a:p>
        </p:txBody>
      </p:sp>
      <p:sp>
        <p:nvSpPr>
          <p:cNvPr id="3" name="Content Placeholder 2"/>
          <p:cNvSpPr>
            <a:spLocks noGrp="1"/>
          </p:cNvSpPr>
          <p:nvPr>
            <p:ph sz="quarter" idx="1"/>
          </p:nvPr>
        </p:nvSpPr>
        <p:spPr/>
        <p:txBody>
          <a:bodyPr>
            <a:normAutofit lnSpcReduction="10000"/>
          </a:bodyPr>
          <a:lstStyle/>
          <a:p>
            <a:pPr marL="514350" indent="-514350">
              <a:buFont typeface="+mj-lt"/>
              <a:buAutoNum type="arabicPeriod"/>
            </a:pPr>
            <a:r>
              <a:rPr lang="en-US" dirty="0"/>
              <a:t>Vendor Selection</a:t>
            </a:r>
          </a:p>
          <a:p>
            <a:pPr>
              <a:buFont typeface="Wingdings" pitchFamily="2" charset="2"/>
              <a:buChar char="Ø"/>
            </a:pPr>
            <a:r>
              <a:rPr lang="en-US" dirty="0"/>
              <a:t>Vendors are located and identified through different processes. Usually organizations release advertisements stating their requirements in the popular media, and ask for vendors to respond.</a:t>
            </a:r>
          </a:p>
          <a:p>
            <a:pPr>
              <a:buFont typeface="Wingdings" pitchFamily="2" charset="2"/>
              <a:buChar char="Ø"/>
            </a:pPr>
            <a:r>
              <a:rPr lang="en-US" dirty="0"/>
              <a:t>After initial screening, vendors are requested to bid for service or project, with technical details and commercial terms.</a:t>
            </a:r>
          </a:p>
          <a:p>
            <a:pPr>
              <a:buFont typeface="Wingdings" pitchFamily="2" charset="2"/>
              <a:buChar char="Ø"/>
            </a:pPr>
            <a:r>
              <a:rPr lang="en-US" dirty="0"/>
              <a:t>A technical bid is a proposal that the vendor prepares regarding the work it plans to do and the manner in which it will go about doing it.</a:t>
            </a:r>
            <a:endParaRPr lang="en-IN" dirty="0"/>
          </a:p>
        </p:txBody>
      </p:sp>
    </p:spTree>
    <p:extLst>
      <p:ext uri="{BB962C8B-B14F-4D97-AF65-F5344CB8AC3E}">
        <p14:creationId xmlns:p14="http://schemas.microsoft.com/office/powerpoint/2010/main" val="2319323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 Management</a:t>
            </a:r>
            <a:endParaRPr lang="en-IN" dirty="0"/>
          </a:p>
        </p:txBody>
      </p:sp>
      <p:sp>
        <p:nvSpPr>
          <p:cNvPr id="3" name="Content Placeholder 2"/>
          <p:cNvSpPr>
            <a:spLocks noGrp="1"/>
          </p:cNvSpPr>
          <p:nvPr>
            <p:ph sz="quarter" idx="1"/>
          </p:nvPr>
        </p:nvSpPr>
        <p:spPr/>
        <p:txBody>
          <a:bodyPr/>
          <a:lstStyle/>
          <a:p>
            <a:r>
              <a:rPr lang="en-US" dirty="0"/>
              <a:t>Many government organizations have rules specifying that the commercial bid of a vendor can only be opened after its technical bid has been examined.</a:t>
            </a:r>
          </a:p>
          <a:p>
            <a:r>
              <a:rPr lang="en-US" dirty="0"/>
              <a:t>Other organizations, there is no such restriction and both bids can be examined together.</a:t>
            </a:r>
            <a:endParaRPr lang="en-IN" dirty="0"/>
          </a:p>
        </p:txBody>
      </p:sp>
    </p:spTree>
    <p:extLst>
      <p:ext uri="{BB962C8B-B14F-4D97-AF65-F5344CB8AC3E}">
        <p14:creationId xmlns:p14="http://schemas.microsoft.com/office/powerpoint/2010/main" val="5690045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 Management</a:t>
            </a:r>
            <a:endParaRPr lang="en-IN" dirty="0"/>
          </a:p>
        </p:txBody>
      </p:sp>
      <p:sp>
        <p:nvSpPr>
          <p:cNvPr id="3" name="Content Placeholder 2"/>
          <p:cNvSpPr>
            <a:spLocks noGrp="1"/>
          </p:cNvSpPr>
          <p:nvPr>
            <p:ph sz="quarter" idx="1"/>
          </p:nvPr>
        </p:nvSpPr>
        <p:spPr/>
        <p:txBody>
          <a:bodyPr/>
          <a:lstStyle/>
          <a:p>
            <a:pPr marL="514350" indent="-514350">
              <a:buFont typeface="+mj-lt"/>
              <a:buAutoNum type="arabicPeriod" startAt="2"/>
            </a:pPr>
            <a:r>
              <a:rPr lang="en-US" dirty="0"/>
              <a:t>Vendor Contracts and Service Levels</a:t>
            </a:r>
          </a:p>
          <a:p>
            <a:pPr>
              <a:buFont typeface="Wingdings" pitchFamily="2" charset="2"/>
              <a:buChar char="Ø"/>
            </a:pPr>
            <a:r>
              <a:rPr lang="en-US" dirty="0"/>
              <a:t>Once the vendor is selected, a contract has to be drawn up that specifies clearly the terms of the work that has to be performed, the payment terms, the service levels that have to maintained, etc.</a:t>
            </a:r>
          </a:p>
          <a:p>
            <a:pPr>
              <a:buFont typeface="Wingdings" pitchFamily="2" charset="2"/>
              <a:buChar char="Ø"/>
            </a:pPr>
            <a:r>
              <a:rPr lang="en-US" dirty="0"/>
              <a:t>IT management point of view is that service levels have to be clearly specified.</a:t>
            </a:r>
          </a:p>
          <a:p>
            <a:pPr>
              <a:buFont typeface="Wingdings" pitchFamily="2" charset="2"/>
              <a:buChar char="Ø"/>
            </a:pPr>
            <a:endParaRPr lang="en-IN" dirty="0"/>
          </a:p>
        </p:txBody>
      </p:sp>
    </p:spTree>
    <p:extLst>
      <p:ext uri="{BB962C8B-B14F-4D97-AF65-F5344CB8AC3E}">
        <p14:creationId xmlns:p14="http://schemas.microsoft.com/office/powerpoint/2010/main" val="346941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 Management</a:t>
            </a:r>
            <a:endParaRPr lang="en-IN"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397456645"/>
              </p:ext>
            </p:extLst>
          </p:nvPr>
        </p:nvGraphicFramePr>
        <p:xfrm>
          <a:off x="611560" y="1916832"/>
          <a:ext cx="7992888" cy="3822340"/>
        </p:xfrm>
        <a:graphic>
          <a:graphicData uri="http://schemas.openxmlformats.org/drawingml/2006/table">
            <a:tbl>
              <a:tblPr firstRow="1" bandRow="1">
                <a:tableStyleId>{5C22544A-7EE6-4342-B048-85BDC9FD1C3A}</a:tableStyleId>
              </a:tblPr>
              <a:tblGrid>
                <a:gridCol w="2088232">
                  <a:extLst>
                    <a:ext uri="{9D8B030D-6E8A-4147-A177-3AD203B41FA5}">
                      <a16:colId xmlns:a16="http://schemas.microsoft.com/office/drawing/2014/main" val="20000"/>
                    </a:ext>
                  </a:extLst>
                </a:gridCol>
                <a:gridCol w="1908212">
                  <a:extLst>
                    <a:ext uri="{9D8B030D-6E8A-4147-A177-3AD203B41FA5}">
                      <a16:colId xmlns:a16="http://schemas.microsoft.com/office/drawing/2014/main" val="20001"/>
                    </a:ext>
                  </a:extLst>
                </a:gridCol>
                <a:gridCol w="1998222">
                  <a:extLst>
                    <a:ext uri="{9D8B030D-6E8A-4147-A177-3AD203B41FA5}">
                      <a16:colId xmlns:a16="http://schemas.microsoft.com/office/drawing/2014/main" val="20002"/>
                    </a:ext>
                  </a:extLst>
                </a:gridCol>
                <a:gridCol w="1998222">
                  <a:extLst>
                    <a:ext uri="{9D8B030D-6E8A-4147-A177-3AD203B41FA5}">
                      <a16:colId xmlns:a16="http://schemas.microsoft.com/office/drawing/2014/main" val="20003"/>
                    </a:ext>
                  </a:extLst>
                </a:gridCol>
              </a:tblGrid>
              <a:tr h="612068">
                <a:tc gridSpan="4">
                  <a:txBody>
                    <a:bodyPr/>
                    <a:lstStyle/>
                    <a:p>
                      <a:r>
                        <a:rPr lang="en-US" sz="2800" dirty="0"/>
                        <a:t>Downtime for Different Levels of Service</a:t>
                      </a:r>
                      <a:endParaRPr lang="en-IN" sz="2800"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0"/>
                  </a:ext>
                </a:extLst>
              </a:tr>
              <a:tr h="612068">
                <a:tc>
                  <a:txBody>
                    <a:bodyPr/>
                    <a:lstStyle/>
                    <a:p>
                      <a:pPr algn="ctr"/>
                      <a:r>
                        <a:rPr lang="en-US" sz="2200" dirty="0"/>
                        <a:t>Service Level in %</a:t>
                      </a:r>
                      <a:endParaRPr lang="en-IN" sz="2200" dirty="0"/>
                    </a:p>
                  </a:txBody>
                  <a:tcPr/>
                </a:tc>
                <a:tc>
                  <a:txBody>
                    <a:bodyPr/>
                    <a:lstStyle/>
                    <a:p>
                      <a:pPr algn="ctr"/>
                      <a:r>
                        <a:rPr lang="en-US" sz="2200" dirty="0"/>
                        <a:t>Downtime</a:t>
                      </a:r>
                      <a:r>
                        <a:rPr lang="en-US" sz="2200" baseline="0" dirty="0"/>
                        <a:t> per Day</a:t>
                      </a:r>
                      <a:endParaRPr lang="en-IN" sz="2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a:t>Downtime</a:t>
                      </a:r>
                      <a:r>
                        <a:rPr lang="en-US" sz="2200" baseline="0" dirty="0"/>
                        <a:t> per Month</a:t>
                      </a:r>
                      <a:endParaRPr lang="en-IN" sz="2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a:t>Downtime</a:t>
                      </a:r>
                      <a:r>
                        <a:rPr lang="en-US" sz="2200" baseline="0" dirty="0"/>
                        <a:t> per Year</a:t>
                      </a:r>
                      <a:endParaRPr lang="en-IN" sz="2200" dirty="0"/>
                    </a:p>
                  </a:txBody>
                  <a:tcPr/>
                </a:tc>
                <a:extLst>
                  <a:ext uri="{0D108BD9-81ED-4DB2-BD59-A6C34878D82A}">
                    <a16:rowId xmlns:a16="http://schemas.microsoft.com/office/drawing/2014/main" val="10001"/>
                  </a:ext>
                </a:extLst>
              </a:tr>
              <a:tr h="612068">
                <a:tc>
                  <a:txBody>
                    <a:bodyPr/>
                    <a:lstStyle/>
                    <a:p>
                      <a:pPr algn="ctr"/>
                      <a:r>
                        <a:rPr lang="en-US" dirty="0"/>
                        <a:t>99 %</a:t>
                      </a:r>
                      <a:endParaRPr lang="en-IN" dirty="0"/>
                    </a:p>
                  </a:txBody>
                  <a:tcPr/>
                </a:tc>
                <a:tc>
                  <a:txBody>
                    <a:bodyPr/>
                    <a:lstStyle/>
                    <a:p>
                      <a:pPr algn="ctr"/>
                      <a:r>
                        <a:rPr lang="en-US" dirty="0"/>
                        <a:t>14.4 Min</a:t>
                      </a:r>
                      <a:endParaRPr lang="en-IN" dirty="0"/>
                    </a:p>
                  </a:txBody>
                  <a:tcPr/>
                </a:tc>
                <a:tc>
                  <a:txBody>
                    <a:bodyPr/>
                    <a:lstStyle/>
                    <a:p>
                      <a:pPr algn="ctr"/>
                      <a:r>
                        <a:rPr lang="en-US" dirty="0"/>
                        <a:t>432 Min</a:t>
                      </a:r>
                      <a:endParaRPr lang="en-IN" dirty="0"/>
                    </a:p>
                  </a:txBody>
                  <a:tcPr/>
                </a:tc>
                <a:tc>
                  <a:txBody>
                    <a:bodyPr/>
                    <a:lstStyle/>
                    <a:p>
                      <a:pPr algn="ctr"/>
                      <a:r>
                        <a:rPr lang="en-US" dirty="0"/>
                        <a:t>87.6 Hrs.</a:t>
                      </a:r>
                      <a:endParaRPr lang="en-IN" dirty="0"/>
                    </a:p>
                  </a:txBody>
                  <a:tcPr/>
                </a:tc>
                <a:extLst>
                  <a:ext uri="{0D108BD9-81ED-4DB2-BD59-A6C34878D82A}">
                    <a16:rowId xmlns:a16="http://schemas.microsoft.com/office/drawing/2014/main" val="10002"/>
                  </a:ext>
                </a:extLst>
              </a:tr>
              <a:tr h="612068">
                <a:tc>
                  <a:txBody>
                    <a:bodyPr/>
                    <a:lstStyle/>
                    <a:p>
                      <a:pPr algn="ctr"/>
                      <a:r>
                        <a:rPr lang="en-US" dirty="0"/>
                        <a:t>99.9 %</a:t>
                      </a:r>
                      <a:endParaRPr lang="en-IN" dirty="0"/>
                    </a:p>
                  </a:txBody>
                  <a:tcPr/>
                </a:tc>
                <a:tc>
                  <a:txBody>
                    <a:bodyPr/>
                    <a:lstStyle/>
                    <a:p>
                      <a:pPr algn="ctr"/>
                      <a:r>
                        <a:rPr lang="en-US" dirty="0"/>
                        <a:t>1.44 Min</a:t>
                      </a:r>
                      <a:endParaRPr lang="en-IN" dirty="0"/>
                    </a:p>
                  </a:txBody>
                  <a:tcPr/>
                </a:tc>
                <a:tc>
                  <a:txBody>
                    <a:bodyPr/>
                    <a:lstStyle/>
                    <a:p>
                      <a:pPr algn="ctr"/>
                      <a:r>
                        <a:rPr lang="en-US" dirty="0"/>
                        <a:t>43.2 Min</a:t>
                      </a:r>
                      <a:endParaRPr lang="en-IN" dirty="0"/>
                    </a:p>
                  </a:txBody>
                  <a:tcPr/>
                </a:tc>
                <a:tc>
                  <a:txBody>
                    <a:bodyPr/>
                    <a:lstStyle/>
                    <a:p>
                      <a:pPr algn="ctr"/>
                      <a:r>
                        <a:rPr lang="en-US" dirty="0"/>
                        <a:t>8.76 Hrs.</a:t>
                      </a:r>
                      <a:endParaRPr lang="en-IN" dirty="0"/>
                    </a:p>
                  </a:txBody>
                  <a:tcPr/>
                </a:tc>
                <a:extLst>
                  <a:ext uri="{0D108BD9-81ED-4DB2-BD59-A6C34878D82A}">
                    <a16:rowId xmlns:a16="http://schemas.microsoft.com/office/drawing/2014/main" val="10003"/>
                  </a:ext>
                </a:extLst>
              </a:tr>
              <a:tr h="612068">
                <a:tc>
                  <a:txBody>
                    <a:bodyPr/>
                    <a:lstStyle/>
                    <a:p>
                      <a:pPr algn="ctr"/>
                      <a:r>
                        <a:rPr lang="en-US" dirty="0"/>
                        <a:t>99.99 %</a:t>
                      </a:r>
                      <a:endParaRPr lang="en-IN" dirty="0"/>
                    </a:p>
                  </a:txBody>
                  <a:tcPr/>
                </a:tc>
                <a:tc>
                  <a:txBody>
                    <a:bodyPr/>
                    <a:lstStyle/>
                    <a:p>
                      <a:pPr algn="ctr"/>
                      <a:r>
                        <a:rPr lang="en-US" dirty="0"/>
                        <a:t>8.6</a:t>
                      </a:r>
                      <a:r>
                        <a:rPr lang="en-US" baseline="0" dirty="0"/>
                        <a:t> Sec</a:t>
                      </a:r>
                      <a:endParaRPr lang="en-IN" dirty="0"/>
                    </a:p>
                  </a:txBody>
                  <a:tcPr/>
                </a:tc>
                <a:tc>
                  <a:txBody>
                    <a:bodyPr/>
                    <a:lstStyle/>
                    <a:p>
                      <a:pPr algn="ctr"/>
                      <a:r>
                        <a:rPr lang="en-US" dirty="0"/>
                        <a:t>4.32 Sec</a:t>
                      </a:r>
                      <a:endParaRPr lang="en-IN" dirty="0"/>
                    </a:p>
                  </a:txBody>
                  <a:tcPr/>
                </a:tc>
                <a:tc>
                  <a:txBody>
                    <a:bodyPr/>
                    <a:lstStyle/>
                    <a:p>
                      <a:pPr algn="ctr"/>
                      <a:r>
                        <a:rPr lang="en-US" dirty="0"/>
                        <a:t>52.56 Min</a:t>
                      </a:r>
                      <a:endParaRPr lang="en-IN" dirty="0"/>
                    </a:p>
                  </a:txBody>
                  <a:tcPr/>
                </a:tc>
                <a:extLst>
                  <a:ext uri="{0D108BD9-81ED-4DB2-BD59-A6C34878D82A}">
                    <a16:rowId xmlns:a16="http://schemas.microsoft.com/office/drawing/2014/main" val="10004"/>
                  </a:ext>
                </a:extLst>
              </a:tr>
              <a:tr h="612068">
                <a:tc>
                  <a:txBody>
                    <a:bodyPr/>
                    <a:lstStyle/>
                    <a:p>
                      <a:pPr algn="ctr"/>
                      <a:r>
                        <a:rPr lang="en-US" dirty="0"/>
                        <a:t>99.999 %</a:t>
                      </a:r>
                      <a:endParaRPr lang="en-IN" dirty="0"/>
                    </a:p>
                  </a:txBody>
                  <a:tcPr/>
                </a:tc>
                <a:tc>
                  <a:txBody>
                    <a:bodyPr/>
                    <a:lstStyle/>
                    <a:p>
                      <a:pPr algn="ctr"/>
                      <a:r>
                        <a:rPr lang="en-US" dirty="0"/>
                        <a:t>0.86 Sec</a:t>
                      </a:r>
                      <a:endParaRPr lang="en-IN" dirty="0"/>
                    </a:p>
                  </a:txBody>
                  <a:tcPr/>
                </a:tc>
                <a:tc>
                  <a:txBody>
                    <a:bodyPr/>
                    <a:lstStyle/>
                    <a:p>
                      <a:pPr algn="ctr"/>
                      <a:r>
                        <a:rPr lang="en-US" dirty="0"/>
                        <a:t>26 Sec</a:t>
                      </a:r>
                      <a:endParaRPr lang="en-IN" dirty="0"/>
                    </a:p>
                  </a:txBody>
                  <a:tcPr/>
                </a:tc>
                <a:tc>
                  <a:txBody>
                    <a:bodyPr/>
                    <a:lstStyle/>
                    <a:p>
                      <a:pPr algn="ctr"/>
                      <a:r>
                        <a:rPr lang="en-US" dirty="0"/>
                        <a:t>5.26 Min</a:t>
                      </a:r>
                      <a:endParaRPr lang="en-IN"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3044677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 Management</a:t>
            </a:r>
            <a:endParaRPr lang="en-IN" dirty="0"/>
          </a:p>
        </p:txBody>
      </p:sp>
      <p:sp>
        <p:nvSpPr>
          <p:cNvPr id="3" name="Content Placeholder 2"/>
          <p:cNvSpPr>
            <a:spLocks noGrp="1"/>
          </p:cNvSpPr>
          <p:nvPr>
            <p:ph sz="quarter" idx="1"/>
          </p:nvPr>
        </p:nvSpPr>
        <p:spPr/>
        <p:txBody>
          <a:bodyPr/>
          <a:lstStyle/>
          <a:p>
            <a:pPr marL="514350" indent="-514350">
              <a:buFont typeface="+mj-lt"/>
              <a:buAutoNum type="arabicPeriod" startAt="3"/>
            </a:pPr>
            <a:r>
              <a:rPr lang="en-US" dirty="0"/>
              <a:t>Ongoing Relationship Management</a:t>
            </a:r>
          </a:p>
          <a:p>
            <a:pPr>
              <a:buFont typeface="Wingdings" pitchFamily="2" charset="2"/>
              <a:buChar char="Ø"/>
            </a:pPr>
            <a:r>
              <a:rPr lang="en-US" dirty="0"/>
              <a:t>Once a vendor has been hired and a service level agreed upon, it is important for the IT management to ensure that a clear plan is in place to manage the ongoing relationship with the vendor.</a:t>
            </a:r>
          </a:p>
          <a:p>
            <a:pPr>
              <a:buFont typeface="Wingdings" pitchFamily="2" charset="2"/>
              <a:buChar char="Ø"/>
            </a:pPr>
            <a:r>
              <a:rPr lang="en-US" dirty="0"/>
              <a:t>The client organization has to identify a person or team that will  interact with the vendor, have a point person who will be the first person to contact on breaking issue, and have a clear plan for responding to request and emergencies. </a:t>
            </a:r>
          </a:p>
          <a:p>
            <a:pPr>
              <a:buFont typeface="Wingdings" pitchFamily="2" charset="2"/>
              <a:buChar char="Ø"/>
            </a:pPr>
            <a:endParaRPr lang="en-IN" dirty="0"/>
          </a:p>
        </p:txBody>
      </p:sp>
    </p:spTree>
    <p:extLst>
      <p:ext uri="{BB962C8B-B14F-4D97-AF65-F5344CB8AC3E}">
        <p14:creationId xmlns:p14="http://schemas.microsoft.com/office/powerpoint/2010/main" val="2265208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Managing Information System</a:t>
            </a:r>
            <a:endParaRPr lang="en-IN" dirty="0"/>
          </a:p>
        </p:txBody>
      </p:sp>
      <p:sp>
        <p:nvSpPr>
          <p:cNvPr id="3" name="Content Placeholder 2"/>
          <p:cNvSpPr>
            <a:spLocks noGrp="1"/>
          </p:cNvSpPr>
          <p:nvPr>
            <p:ph sz="quarter" idx="1"/>
          </p:nvPr>
        </p:nvSpPr>
        <p:spPr/>
        <p:txBody>
          <a:bodyPr/>
          <a:lstStyle/>
          <a:p>
            <a:r>
              <a:rPr lang="en-US" dirty="0"/>
              <a:t>Managing an IS within an organization required organizational change</a:t>
            </a:r>
          </a:p>
          <a:p>
            <a:r>
              <a:rPr lang="en-US" dirty="0"/>
              <a:t>The introduction of an IS much more than mere introduction of New hardware and software</a:t>
            </a:r>
          </a:p>
          <a:p>
            <a:r>
              <a:rPr lang="en-US" dirty="0"/>
              <a:t>It involves changes in jobs, skills, management, etc..</a:t>
            </a:r>
          </a:p>
          <a:p>
            <a:r>
              <a:rPr lang="en-US" dirty="0"/>
              <a:t>Whenever a new IS being introduced in  organization the entire organization need to be redesigned around the IS.</a:t>
            </a:r>
          </a:p>
          <a:p>
            <a:r>
              <a:rPr lang="en-US" dirty="0"/>
              <a:t>Hence it is necessary that the IS manager understand how the new system will affect specific organizational process and the organization as whole.</a:t>
            </a:r>
          </a:p>
        </p:txBody>
      </p:sp>
    </p:spTree>
    <p:extLst>
      <p:ext uri="{BB962C8B-B14F-4D97-AF65-F5344CB8AC3E}">
        <p14:creationId xmlns:p14="http://schemas.microsoft.com/office/powerpoint/2010/main" val="2343250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 Management</a:t>
            </a:r>
            <a:endParaRPr lang="en-IN" dirty="0"/>
          </a:p>
        </p:txBody>
      </p:sp>
      <p:sp>
        <p:nvSpPr>
          <p:cNvPr id="3" name="Content Placeholder 2"/>
          <p:cNvSpPr>
            <a:spLocks noGrp="1"/>
          </p:cNvSpPr>
          <p:nvPr>
            <p:ph sz="quarter" idx="1"/>
          </p:nvPr>
        </p:nvSpPr>
        <p:spPr/>
        <p:txBody>
          <a:bodyPr/>
          <a:lstStyle/>
          <a:p>
            <a:pPr marL="514350" indent="-514350">
              <a:buFont typeface="+mj-lt"/>
              <a:buAutoNum type="arabicPeriod" startAt="4"/>
            </a:pPr>
            <a:r>
              <a:rPr lang="en-US" dirty="0"/>
              <a:t>Vendor Retention or Termination</a:t>
            </a:r>
          </a:p>
          <a:p>
            <a:pPr>
              <a:buFont typeface="Wingdings" pitchFamily="2" charset="2"/>
              <a:buChar char="Ø"/>
            </a:pPr>
            <a:r>
              <a:rPr lang="en-US" dirty="0"/>
              <a:t>At the end of the contract period, vendors may be retained and their contracts extended or their contracts may be terminated.</a:t>
            </a:r>
          </a:p>
          <a:p>
            <a:pPr>
              <a:buFont typeface="Wingdings" pitchFamily="2" charset="2"/>
              <a:buChar char="Ø"/>
            </a:pPr>
            <a:r>
              <a:rPr lang="en-US" dirty="0"/>
              <a:t>Clients organisation have to make an assessment of the adequacy of the service provided by the vendor.</a:t>
            </a:r>
          </a:p>
          <a:p>
            <a:pPr>
              <a:buFont typeface="Wingdings" pitchFamily="2" charset="2"/>
              <a:buChar char="Ø"/>
            </a:pPr>
            <a:r>
              <a:rPr lang="en-US" dirty="0"/>
              <a:t>Many organizations routinely consider rival vendors before renewing the contract with the current vendor.</a:t>
            </a:r>
            <a:endParaRPr lang="en-IN" dirty="0"/>
          </a:p>
        </p:txBody>
      </p:sp>
    </p:spTree>
    <p:extLst>
      <p:ext uri="{BB962C8B-B14F-4D97-AF65-F5344CB8AC3E}">
        <p14:creationId xmlns:p14="http://schemas.microsoft.com/office/powerpoint/2010/main" val="2988592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Role of The CIO</a:t>
            </a:r>
            <a:endParaRPr lang="en-IN" dirty="0"/>
          </a:p>
        </p:txBody>
      </p:sp>
      <p:sp>
        <p:nvSpPr>
          <p:cNvPr id="3" name="Content Placeholder 2"/>
          <p:cNvSpPr>
            <a:spLocks noGrp="1"/>
          </p:cNvSpPr>
          <p:nvPr>
            <p:ph sz="quarter" idx="1"/>
          </p:nvPr>
        </p:nvSpPr>
        <p:spPr>
          <a:xfrm>
            <a:off x="914400" y="1447800"/>
            <a:ext cx="7772400" cy="4861520"/>
          </a:xfrm>
        </p:spPr>
        <p:txBody>
          <a:bodyPr>
            <a:normAutofit/>
          </a:bodyPr>
          <a:lstStyle/>
          <a:p>
            <a:pPr>
              <a:buFont typeface="Wingdings" pitchFamily="2" charset="2"/>
              <a:buChar char="Ø"/>
            </a:pPr>
            <a:r>
              <a:rPr lang="en-US" dirty="0"/>
              <a:t>The CIO is typically the designation of the person who heads the information system management function in an organisation.</a:t>
            </a:r>
          </a:p>
          <a:p>
            <a:pPr>
              <a:buFont typeface="Wingdings" pitchFamily="2" charset="2"/>
              <a:buChar char="Ø"/>
            </a:pPr>
            <a:r>
              <a:rPr lang="en-US" dirty="0"/>
              <a:t>It is part of top management.</a:t>
            </a:r>
          </a:p>
          <a:p>
            <a:pPr>
              <a:buFont typeface="Wingdings" pitchFamily="2" charset="2"/>
              <a:buChar char="Ø"/>
            </a:pPr>
            <a:r>
              <a:rPr lang="en-US" dirty="0"/>
              <a:t>The role and responsibilities of the CIO varies in the organisation.</a:t>
            </a:r>
          </a:p>
          <a:p>
            <a:pPr>
              <a:buFont typeface="Wingdings" pitchFamily="2" charset="2"/>
              <a:buChar char="Ø"/>
            </a:pPr>
            <a:r>
              <a:rPr lang="en-US" dirty="0"/>
              <a:t>System engineer, technician, data entry operator, network engineer and project manager.</a:t>
            </a:r>
          </a:p>
          <a:p>
            <a:pPr>
              <a:buFont typeface="Wingdings" pitchFamily="2" charset="2"/>
              <a:buChar char="Ø"/>
            </a:pPr>
            <a:r>
              <a:rPr lang="en-US" dirty="0"/>
              <a:t>The CIO’s role is to primarily participate in decision making at the highest levels about the management of the IT infrastructure</a:t>
            </a:r>
            <a:endParaRPr lang="en-IN" dirty="0"/>
          </a:p>
        </p:txBody>
      </p:sp>
    </p:spTree>
    <p:extLst>
      <p:ext uri="{BB962C8B-B14F-4D97-AF65-F5344CB8AC3E}">
        <p14:creationId xmlns:p14="http://schemas.microsoft.com/office/powerpoint/2010/main" val="15217082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Role of The CIO</a:t>
            </a:r>
            <a:endParaRPr lang="en-IN" dirty="0"/>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a:t>The Information Systems Plan</a:t>
            </a:r>
          </a:p>
          <a:p>
            <a:pPr>
              <a:buFont typeface="Wingdings" pitchFamily="2" charset="2"/>
              <a:buChar char="Ø"/>
            </a:pPr>
            <a:r>
              <a:rPr lang="en-US" dirty="0"/>
              <a:t>It states the precise roles that the IS have to play in supporting the vision and goals of the organisation.</a:t>
            </a:r>
          </a:p>
          <a:p>
            <a:pPr>
              <a:buFont typeface="Wingdings" pitchFamily="2" charset="2"/>
              <a:buChar char="Ø"/>
            </a:pPr>
            <a:r>
              <a:rPr lang="en-US" dirty="0"/>
              <a:t>This is high level statement that outlines the nature of the IT infrastructure, the processes that will be enabled by and supported by the IS, the manner in which business will interact with the IS and the future direction that the IS function will take.</a:t>
            </a:r>
          </a:p>
          <a:p>
            <a:pPr>
              <a:buFont typeface="Wingdings" pitchFamily="2" charset="2"/>
              <a:buChar char="Ø"/>
            </a:pPr>
            <a:r>
              <a:rPr lang="en-US" dirty="0"/>
              <a:t>The CIO has to create IS plan for the organisation in consultation with the other officers.</a:t>
            </a:r>
          </a:p>
          <a:p>
            <a:pPr>
              <a:buFont typeface="Wingdings" pitchFamily="2" charset="2"/>
              <a:buChar char="Ø"/>
            </a:pPr>
            <a:endParaRPr lang="en-IN" dirty="0"/>
          </a:p>
        </p:txBody>
      </p:sp>
    </p:spTree>
    <p:extLst>
      <p:ext uri="{BB962C8B-B14F-4D97-AF65-F5344CB8AC3E}">
        <p14:creationId xmlns:p14="http://schemas.microsoft.com/office/powerpoint/2010/main" val="27276267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Role of The CIO</a:t>
            </a:r>
            <a:endParaRPr lang="en-IN" dirty="0"/>
          </a:p>
        </p:txBody>
      </p:sp>
      <p:sp>
        <p:nvSpPr>
          <p:cNvPr id="3" name="Content Placeholder 2"/>
          <p:cNvSpPr>
            <a:spLocks noGrp="1"/>
          </p:cNvSpPr>
          <p:nvPr>
            <p:ph sz="quarter" idx="1"/>
          </p:nvPr>
        </p:nvSpPr>
        <p:spPr/>
        <p:txBody>
          <a:bodyPr/>
          <a:lstStyle/>
          <a:p>
            <a:pPr>
              <a:buFont typeface="Wingdings" pitchFamily="2" charset="2"/>
              <a:buChar char="Ø"/>
            </a:pPr>
            <a:r>
              <a:rPr lang="en-US" dirty="0"/>
              <a:t>The typical contents of the IS plan are</a:t>
            </a:r>
          </a:p>
          <a:p>
            <a:pPr marL="514350" indent="-514350">
              <a:buFont typeface="+mj-lt"/>
              <a:buAutoNum type="arabicPeriod"/>
            </a:pPr>
            <a:r>
              <a:rPr lang="en-US" dirty="0"/>
              <a:t>Specifying the role of IT to support different activities and processes.</a:t>
            </a:r>
          </a:p>
          <a:p>
            <a:pPr marL="514350" indent="-514350">
              <a:buFont typeface="+mj-lt"/>
              <a:buAutoNum type="arabicPeriod"/>
            </a:pPr>
            <a:r>
              <a:rPr lang="en-US" dirty="0"/>
              <a:t>The manner in which the IT infrastructure will be designed and managed.</a:t>
            </a:r>
          </a:p>
          <a:p>
            <a:pPr marL="514350" indent="-514350">
              <a:buFont typeface="+mj-lt"/>
              <a:buAutoNum type="arabicPeriod"/>
            </a:pPr>
            <a:r>
              <a:rPr lang="en-US" dirty="0"/>
              <a:t>The specific tasks that will have to be undertaken to manage the IS.</a:t>
            </a:r>
          </a:p>
          <a:p>
            <a:pPr marL="514350" indent="-514350">
              <a:buFont typeface="+mj-lt"/>
              <a:buAutoNum type="arabicPeriod"/>
            </a:pPr>
            <a:r>
              <a:rPr lang="en-US" dirty="0"/>
              <a:t>The organisational setup of employees and reporting relationships that will be created</a:t>
            </a:r>
          </a:p>
          <a:p>
            <a:pPr marL="514350" indent="-514350">
              <a:buFont typeface="+mj-lt"/>
              <a:buAutoNum type="arabicPeriod"/>
            </a:pPr>
            <a:r>
              <a:rPr lang="en-US" dirty="0"/>
              <a:t>The policies that will be followed for the use of the IS.</a:t>
            </a:r>
            <a:endParaRPr lang="en-IN" dirty="0"/>
          </a:p>
        </p:txBody>
      </p:sp>
    </p:spTree>
    <p:extLst>
      <p:ext uri="{BB962C8B-B14F-4D97-AF65-F5344CB8AC3E}">
        <p14:creationId xmlns:p14="http://schemas.microsoft.com/office/powerpoint/2010/main" val="7562348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Role of The CIO</a:t>
            </a:r>
            <a:endParaRPr lang="en-IN" dirty="0"/>
          </a:p>
        </p:txBody>
      </p:sp>
      <p:sp>
        <p:nvSpPr>
          <p:cNvPr id="3" name="Content Placeholder 2"/>
          <p:cNvSpPr>
            <a:spLocks noGrp="1"/>
          </p:cNvSpPr>
          <p:nvPr>
            <p:ph sz="quarter" idx="1"/>
          </p:nvPr>
        </p:nvSpPr>
        <p:spPr/>
        <p:txBody>
          <a:bodyPr/>
          <a:lstStyle/>
          <a:p>
            <a:pPr marL="514350" indent="-514350">
              <a:buFont typeface="+mj-lt"/>
              <a:buAutoNum type="arabicPeriod" startAt="2"/>
            </a:pPr>
            <a:r>
              <a:rPr lang="en-US" dirty="0"/>
              <a:t>Vendor Coordination</a:t>
            </a:r>
          </a:p>
          <a:p>
            <a:pPr>
              <a:buFont typeface="Wingdings" pitchFamily="2" charset="2"/>
              <a:buChar char="Ø"/>
            </a:pPr>
            <a:r>
              <a:rPr lang="en-US" dirty="0"/>
              <a:t>The CIO is the nodal person who interfaces with large vendors, particularly for the centralised IT management.</a:t>
            </a:r>
          </a:p>
          <a:p>
            <a:pPr>
              <a:buFont typeface="Wingdings" pitchFamily="2" charset="2"/>
              <a:buChar char="Ø"/>
            </a:pPr>
            <a:r>
              <a:rPr lang="en-US" dirty="0"/>
              <a:t>The CIO is responsible for selecting, contracting and managing the vendor.</a:t>
            </a:r>
          </a:p>
          <a:p>
            <a:pPr>
              <a:buFont typeface="Wingdings" pitchFamily="2" charset="2"/>
              <a:buChar char="Ø"/>
            </a:pPr>
            <a:r>
              <a:rPr lang="en-US" dirty="0"/>
              <a:t>This high level interaction enables the vendors to report to and request resources from a person of responsibilities.</a:t>
            </a:r>
          </a:p>
          <a:p>
            <a:pPr>
              <a:buFont typeface="Wingdings" pitchFamily="2" charset="2"/>
              <a:buChar char="Ø"/>
            </a:pPr>
            <a:r>
              <a:rPr lang="en-US" dirty="0"/>
              <a:t>  </a:t>
            </a:r>
            <a:endParaRPr lang="en-IN" dirty="0"/>
          </a:p>
        </p:txBody>
      </p:sp>
    </p:spTree>
    <p:extLst>
      <p:ext uri="{BB962C8B-B14F-4D97-AF65-F5344CB8AC3E}">
        <p14:creationId xmlns:p14="http://schemas.microsoft.com/office/powerpoint/2010/main" val="35000322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Role of The CIO</a:t>
            </a:r>
            <a:endParaRPr lang="en-IN" dirty="0"/>
          </a:p>
        </p:txBody>
      </p:sp>
      <p:sp>
        <p:nvSpPr>
          <p:cNvPr id="3" name="Content Placeholder 2"/>
          <p:cNvSpPr>
            <a:spLocks noGrp="1"/>
          </p:cNvSpPr>
          <p:nvPr>
            <p:ph sz="quarter" idx="1"/>
          </p:nvPr>
        </p:nvSpPr>
        <p:spPr/>
        <p:txBody>
          <a:bodyPr/>
          <a:lstStyle/>
          <a:p>
            <a:pPr marL="514350" indent="-514350">
              <a:buFont typeface="+mj-lt"/>
              <a:buAutoNum type="arabicPeriod" startAt="3"/>
            </a:pPr>
            <a:r>
              <a:rPr lang="en-US" dirty="0"/>
              <a:t>Technology Updates</a:t>
            </a:r>
          </a:p>
          <a:p>
            <a:pPr>
              <a:buFont typeface="Wingdings" pitchFamily="2" charset="2"/>
              <a:buChar char="Ø"/>
            </a:pPr>
            <a:r>
              <a:rPr lang="en-US" dirty="0"/>
              <a:t>The CIO also has to monitor the technical developments happening in the industry.</a:t>
            </a:r>
          </a:p>
          <a:p>
            <a:pPr>
              <a:buFont typeface="Wingdings" pitchFamily="2" charset="2"/>
              <a:buChar char="Ø"/>
            </a:pPr>
            <a:r>
              <a:rPr lang="en-US" dirty="0"/>
              <a:t>CIOs often attend conferences and seminars organised by industry associations to understand the growth path of the technologies and firms supporting them.</a:t>
            </a:r>
          </a:p>
          <a:p>
            <a:pPr>
              <a:buFont typeface="Wingdings" pitchFamily="2" charset="2"/>
              <a:buChar char="Ø"/>
            </a:pPr>
            <a:r>
              <a:rPr lang="en-US" dirty="0"/>
              <a:t>The CIO provides the essential link between the needs of the organisation and the technology advances that can help meet those needs.</a:t>
            </a:r>
            <a:endParaRPr lang="en-IN" dirty="0"/>
          </a:p>
        </p:txBody>
      </p:sp>
    </p:spTree>
    <p:extLst>
      <p:ext uri="{BB962C8B-B14F-4D97-AF65-F5344CB8AC3E}">
        <p14:creationId xmlns:p14="http://schemas.microsoft.com/office/powerpoint/2010/main" val="32347723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Role of The CIO</a:t>
            </a:r>
            <a:endParaRPr lang="en-IN" dirty="0"/>
          </a:p>
        </p:txBody>
      </p:sp>
      <p:sp>
        <p:nvSpPr>
          <p:cNvPr id="3" name="Content Placeholder 2"/>
          <p:cNvSpPr>
            <a:spLocks noGrp="1"/>
          </p:cNvSpPr>
          <p:nvPr>
            <p:ph sz="quarter" idx="1"/>
          </p:nvPr>
        </p:nvSpPr>
        <p:spPr/>
        <p:txBody>
          <a:bodyPr/>
          <a:lstStyle/>
          <a:p>
            <a:pPr marL="514350" indent="-514350">
              <a:buFont typeface="+mj-lt"/>
              <a:buAutoNum type="arabicPeriod" startAt="4"/>
            </a:pPr>
            <a:r>
              <a:rPr lang="en-US" dirty="0"/>
              <a:t>Return on Investment of Technology</a:t>
            </a:r>
          </a:p>
          <a:p>
            <a:pPr>
              <a:buFont typeface="Wingdings" pitchFamily="2" charset="2"/>
              <a:buChar char="Ø"/>
            </a:pPr>
            <a:r>
              <a:rPr lang="en-US" dirty="0"/>
              <a:t>The ROI is a numerical measure of the financial value of an investment.</a:t>
            </a:r>
          </a:p>
          <a:p>
            <a:pPr>
              <a:buFont typeface="Wingdings" pitchFamily="2" charset="2"/>
              <a:buChar char="Ø"/>
            </a:pPr>
            <a:r>
              <a:rPr lang="en-US" dirty="0"/>
              <a:t>One part of the CIO’s job is to compute whether IT investments have provided a return, and if so, how much is the return.</a:t>
            </a:r>
          </a:p>
          <a:p>
            <a:pPr>
              <a:buFont typeface="Wingdings" pitchFamily="2" charset="2"/>
              <a:buChar char="Ø"/>
            </a:pPr>
            <a:r>
              <a:rPr lang="en-US" dirty="0"/>
              <a:t>The CIO has to ensure that IT investments lead to an adequate return. This involves determining the improvements in processes that are supported by IT, and devising measures of productivity gains. </a:t>
            </a:r>
            <a:endParaRPr lang="en-IN" dirty="0"/>
          </a:p>
        </p:txBody>
      </p:sp>
    </p:spTree>
    <p:extLst>
      <p:ext uri="{BB962C8B-B14F-4D97-AF65-F5344CB8AC3E}">
        <p14:creationId xmlns:p14="http://schemas.microsoft.com/office/powerpoint/2010/main" val="17143414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Governance</a:t>
            </a:r>
            <a:endParaRPr lang="en-IN" dirty="0"/>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a:t>IT Principles</a:t>
            </a:r>
          </a:p>
          <a:p>
            <a:pPr marL="514350" indent="-514350">
              <a:buFont typeface="+mj-lt"/>
              <a:buAutoNum type="arabicPeriod"/>
            </a:pPr>
            <a:endParaRPr lang="en-US" dirty="0"/>
          </a:p>
          <a:p>
            <a:pPr marL="514350" indent="-514350">
              <a:buFont typeface="+mj-lt"/>
              <a:buAutoNum type="arabicPeriod"/>
            </a:pPr>
            <a:r>
              <a:rPr lang="en-US" dirty="0"/>
              <a:t>IT Architecture</a:t>
            </a:r>
          </a:p>
          <a:p>
            <a:pPr marL="514350" indent="-514350">
              <a:buFont typeface="+mj-lt"/>
              <a:buAutoNum type="arabicPeriod"/>
            </a:pPr>
            <a:endParaRPr lang="en-US" dirty="0"/>
          </a:p>
          <a:p>
            <a:pPr marL="514350" indent="-514350">
              <a:buFont typeface="+mj-lt"/>
              <a:buAutoNum type="arabicPeriod"/>
            </a:pPr>
            <a:r>
              <a:rPr lang="en-US" dirty="0"/>
              <a:t>IT Services</a:t>
            </a:r>
          </a:p>
          <a:p>
            <a:pPr marL="514350" indent="-514350">
              <a:buFont typeface="+mj-lt"/>
              <a:buAutoNum type="arabicPeriod"/>
            </a:pPr>
            <a:endParaRPr lang="en-US" dirty="0"/>
          </a:p>
          <a:p>
            <a:pPr marL="514350" indent="-514350">
              <a:buFont typeface="+mj-lt"/>
              <a:buAutoNum type="arabicPeriod"/>
            </a:pPr>
            <a:r>
              <a:rPr lang="en-US" dirty="0"/>
              <a:t>Business Application Needs</a:t>
            </a:r>
          </a:p>
          <a:p>
            <a:pPr marL="514350" indent="-514350">
              <a:buFont typeface="+mj-lt"/>
              <a:buAutoNum type="arabicPeriod"/>
            </a:pPr>
            <a:endParaRPr lang="en-US" dirty="0"/>
          </a:p>
          <a:p>
            <a:pPr marL="514350" indent="-514350">
              <a:buFont typeface="+mj-lt"/>
              <a:buAutoNum type="arabicPeriod"/>
            </a:pPr>
            <a:r>
              <a:rPr lang="en-US" dirty="0"/>
              <a:t>IT Budgets</a:t>
            </a:r>
            <a:endParaRPr lang="en-IN" dirty="0"/>
          </a:p>
        </p:txBody>
      </p:sp>
    </p:spTree>
    <p:extLst>
      <p:ext uri="{BB962C8B-B14F-4D97-AF65-F5344CB8AC3E}">
        <p14:creationId xmlns:p14="http://schemas.microsoft.com/office/powerpoint/2010/main" val="1908246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Governance</a:t>
            </a:r>
            <a:endParaRPr lang="en-IN" dirty="0"/>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a:t>Business Monarchy</a:t>
            </a:r>
          </a:p>
          <a:p>
            <a:pPr marL="514350" indent="-514350">
              <a:buFont typeface="+mj-lt"/>
              <a:buAutoNum type="arabicPeriod"/>
            </a:pPr>
            <a:r>
              <a:rPr lang="en-US" dirty="0"/>
              <a:t>IT Monarchy</a:t>
            </a:r>
          </a:p>
          <a:p>
            <a:pPr marL="514350" indent="-514350">
              <a:buFont typeface="+mj-lt"/>
              <a:buAutoNum type="arabicPeriod"/>
            </a:pPr>
            <a:r>
              <a:rPr lang="en-US" dirty="0"/>
              <a:t>Feudal</a:t>
            </a:r>
          </a:p>
          <a:p>
            <a:pPr marL="514350" indent="-514350">
              <a:buFont typeface="+mj-lt"/>
              <a:buAutoNum type="arabicPeriod"/>
            </a:pPr>
            <a:r>
              <a:rPr lang="en-US" dirty="0"/>
              <a:t>Federal</a:t>
            </a:r>
          </a:p>
          <a:p>
            <a:pPr marL="514350" indent="-514350">
              <a:buFont typeface="+mj-lt"/>
              <a:buAutoNum type="arabicPeriod"/>
            </a:pPr>
            <a:r>
              <a:rPr lang="en-US" dirty="0"/>
              <a:t>IT </a:t>
            </a:r>
            <a:r>
              <a:rPr lang="en-US" dirty="0" err="1"/>
              <a:t>Douply</a:t>
            </a:r>
            <a:endParaRPr lang="en-US" dirty="0"/>
          </a:p>
          <a:p>
            <a:pPr marL="514350" indent="-514350">
              <a:buFont typeface="+mj-lt"/>
              <a:buAutoNum type="arabicPeriod"/>
            </a:pPr>
            <a:r>
              <a:rPr lang="en-US" dirty="0"/>
              <a:t>Anarchy</a:t>
            </a:r>
            <a:endParaRPr lang="en-IN" dirty="0"/>
          </a:p>
        </p:txBody>
      </p:sp>
    </p:spTree>
    <p:extLst>
      <p:ext uri="{BB962C8B-B14F-4D97-AF65-F5344CB8AC3E}">
        <p14:creationId xmlns:p14="http://schemas.microsoft.com/office/powerpoint/2010/main" val="2365776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Ethical and Social Issues</a:t>
            </a:r>
            <a:endParaRPr lang="en-IN" dirty="0"/>
          </a:p>
        </p:txBody>
      </p:sp>
      <p:sp>
        <p:nvSpPr>
          <p:cNvPr id="3" name="Content Placeholder 2"/>
          <p:cNvSpPr>
            <a:spLocks noGrp="1"/>
          </p:cNvSpPr>
          <p:nvPr>
            <p:ph sz="quarter" idx="1"/>
          </p:nvPr>
        </p:nvSpPr>
        <p:spPr/>
        <p:txBody>
          <a:bodyPr/>
          <a:lstStyle/>
          <a:p>
            <a:r>
              <a:rPr lang="en-US" dirty="0"/>
              <a:t>Ethical Issues</a:t>
            </a:r>
          </a:p>
          <a:p>
            <a:pPr>
              <a:buFont typeface="Wingdings" pitchFamily="2" charset="2"/>
              <a:buChar char="Ø"/>
            </a:pPr>
            <a:r>
              <a:rPr lang="en-US" dirty="0"/>
              <a:t>IS are used by people in organisation and in society.</a:t>
            </a:r>
          </a:p>
          <a:p>
            <a:pPr>
              <a:buFont typeface="Wingdings" pitchFamily="2" charset="2"/>
              <a:buChar char="Ø"/>
            </a:pPr>
            <a:r>
              <a:rPr lang="en-US" dirty="0"/>
              <a:t>The use of these systems is guided by the limits imposed by the systems themselves.</a:t>
            </a:r>
          </a:p>
          <a:p>
            <a:pPr>
              <a:buFont typeface="Wingdings" pitchFamily="2" charset="2"/>
              <a:buChar char="Ø"/>
            </a:pPr>
            <a:r>
              <a:rPr lang="en-US" dirty="0"/>
              <a:t>Ethics are publically accepted rules of behavior for social engagement.</a:t>
            </a:r>
          </a:p>
          <a:p>
            <a:pPr>
              <a:buFont typeface="Wingdings" pitchFamily="2" charset="2"/>
              <a:buChar char="Ø"/>
            </a:pPr>
            <a:r>
              <a:rPr lang="en-US" dirty="0"/>
              <a:t>Ethics are the moral rules and codes that individuals and society follow.  </a:t>
            </a:r>
            <a:endParaRPr lang="en-IN" dirty="0"/>
          </a:p>
        </p:txBody>
      </p:sp>
    </p:spTree>
    <p:extLst>
      <p:ext uri="{BB962C8B-B14F-4D97-AF65-F5344CB8AC3E}">
        <p14:creationId xmlns:p14="http://schemas.microsoft.com/office/powerpoint/2010/main" val="1459466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and Organizational Change</a:t>
            </a:r>
            <a:endParaRPr lang="en-IN" dirty="0"/>
          </a:p>
        </p:txBody>
      </p:sp>
      <p:sp>
        <p:nvSpPr>
          <p:cNvPr id="3" name="Content Placeholder 2"/>
          <p:cNvSpPr>
            <a:spLocks noGrp="1"/>
          </p:cNvSpPr>
          <p:nvPr>
            <p:ph sz="quarter" idx="1"/>
          </p:nvPr>
        </p:nvSpPr>
        <p:spPr/>
        <p:txBody>
          <a:bodyPr/>
          <a:lstStyle/>
          <a:p>
            <a:r>
              <a:rPr lang="en-US" dirty="0"/>
              <a:t>The introduction of IS system ensure organizational change which may be vary from smaller to larger changes.</a:t>
            </a:r>
          </a:p>
          <a:p>
            <a:r>
              <a:rPr lang="en-US" dirty="0"/>
              <a:t>These changes are categorized are:</a:t>
            </a:r>
          </a:p>
          <a:p>
            <a:pPr marL="514350" indent="-514350">
              <a:buFont typeface="+mj-lt"/>
              <a:buAutoNum type="arabicPeriod"/>
            </a:pPr>
            <a:r>
              <a:rPr lang="en-US" dirty="0"/>
              <a:t>Automation</a:t>
            </a:r>
          </a:p>
          <a:p>
            <a:pPr>
              <a:buFont typeface="Wingdings" pitchFamily="2" charset="2"/>
              <a:buChar char="Ø"/>
            </a:pPr>
            <a:r>
              <a:rPr lang="en-US" dirty="0"/>
              <a:t> the first and most evident form of organizational change is the automation that is an outcome of the introduction of the new IS.</a:t>
            </a:r>
          </a:p>
          <a:p>
            <a:pPr>
              <a:buFont typeface="Wingdings" pitchFamily="2" charset="2"/>
              <a:buChar char="Ø"/>
            </a:pPr>
            <a:r>
              <a:rPr lang="en-US" dirty="0"/>
              <a:t>The new IS assist employee  in performing their tasks more efficiently &amp; effectively.</a:t>
            </a:r>
          </a:p>
        </p:txBody>
      </p:sp>
    </p:spTree>
    <p:extLst>
      <p:ext uri="{BB962C8B-B14F-4D97-AF65-F5344CB8AC3E}">
        <p14:creationId xmlns:p14="http://schemas.microsoft.com/office/powerpoint/2010/main" val="35129925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Ethical and Social Issues</a:t>
            </a:r>
            <a:endParaRPr lang="en-IN" dirty="0"/>
          </a:p>
        </p:txBody>
      </p:sp>
      <p:sp>
        <p:nvSpPr>
          <p:cNvPr id="3" name="Content Placeholder 2"/>
          <p:cNvSpPr>
            <a:spLocks noGrp="1"/>
          </p:cNvSpPr>
          <p:nvPr>
            <p:ph sz="quarter" idx="1"/>
          </p:nvPr>
        </p:nvSpPr>
        <p:spPr/>
        <p:txBody>
          <a:bodyPr>
            <a:normAutofit lnSpcReduction="10000"/>
          </a:bodyPr>
          <a:lstStyle/>
          <a:p>
            <a:r>
              <a:rPr lang="en-US" dirty="0"/>
              <a:t>Privacy</a:t>
            </a:r>
          </a:p>
          <a:p>
            <a:pPr>
              <a:buFont typeface="Wingdings" pitchFamily="2" charset="2"/>
              <a:buChar char="Ø"/>
            </a:pPr>
            <a:r>
              <a:rPr lang="en-US" dirty="0"/>
              <a:t>IS are used widely across organisation and they enable data and information to be widely distributed for use.</a:t>
            </a:r>
          </a:p>
          <a:p>
            <a:pPr>
              <a:buFont typeface="Wingdings" pitchFamily="2" charset="2"/>
              <a:buChar char="Ø"/>
            </a:pPr>
            <a:r>
              <a:rPr lang="en-US" dirty="0"/>
              <a:t>When the data pertains for the individuals, and it resides on organisational IS, the question of privacy arises here: </a:t>
            </a:r>
            <a:r>
              <a:rPr lang="en-US" dirty="0" err="1"/>
              <a:t>whoes</a:t>
            </a:r>
            <a:r>
              <a:rPr lang="en-US" dirty="0"/>
              <a:t> data is this – of the individual or the organisation?</a:t>
            </a:r>
          </a:p>
          <a:p>
            <a:pPr>
              <a:buFont typeface="Wingdings" pitchFamily="2" charset="2"/>
              <a:buChar char="Ø"/>
            </a:pPr>
            <a:r>
              <a:rPr lang="en-US" dirty="0"/>
              <a:t>The answer to above mentioned question is difficult</a:t>
            </a:r>
          </a:p>
          <a:p>
            <a:pPr>
              <a:buFont typeface="Wingdings" pitchFamily="2" charset="2"/>
              <a:buChar char="Ø"/>
            </a:pPr>
            <a:r>
              <a:rPr lang="en-US" dirty="0"/>
              <a:t>To answer the question of privacy one has to consider why it is important in the first place.</a:t>
            </a:r>
          </a:p>
          <a:p>
            <a:pPr>
              <a:buFont typeface="Wingdings" pitchFamily="2" charset="2"/>
              <a:buChar char="Ø"/>
            </a:pPr>
            <a:r>
              <a:rPr lang="en-US" dirty="0"/>
              <a:t>Data and information relating to individuals could be sensitive nature.</a:t>
            </a:r>
            <a:endParaRPr lang="en-IN" dirty="0"/>
          </a:p>
        </p:txBody>
      </p:sp>
    </p:spTree>
    <p:extLst>
      <p:ext uri="{BB962C8B-B14F-4D97-AF65-F5344CB8AC3E}">
        <p14:creationId xmlns:p14="http://schemas.microsoft.com/office/powerpoint/2010/main" val="25870086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Ethical and Social Issues</a:t>
            </a:r>
            <a:endParaRPr lang="en-IN" dirty="0"/>
          </a:p>
        </p:txBody>
      </p:sp>
      <p:sp>
        <p:nvSpPr>
          <p:cNvPr id="3" name="Content Placeholder 2"/>
          <p:cNvSpPr>
            <a:spLocks noGrp="1"/>
          </p:cNvSpPr>
          <p:nvPr>
            <p:ph sz="quarter" idx="1"/>
          </p:nvPr>
        </p:nvSpPr>
        <p:spPr/>
        <p:txBody>
          <a:bodyPr>
            <a:normAutofit lnSpcReduction="10000"/>
          </a:bodyPr>
          <a:lstStyle/>
          <a:p>
            <a:r>
              <a:rPr lang="en-US" dirty="0"/>
              <a:t>Examples</a:t>
            </a:r>
          </a:p>
          <a:p>
            <a:pPr marL="514350" indent="-514350">
              <a:buFont typeface="+mj-lt"/>
              <a:buAutoNum type="arabicPeriod"/>
            </a:pPr>
            <a:r>
              <a:rPr lang="en-US" dirty="0"/>
              <a:t>Employee who work extensively with computers, login every morning when they come to work and log out in the evening when they leave. During the working day, every time they leave their desk or are not working on the computer, the system logs their inactivity at work.</a:t>
            </a:r>
          </a:p>
          <a:p>
            <a:pPr marL="514350" indent="-514350">
              <a:buFont typeface="+mj-lt"/>
              <a:buAutoNum type="arabicPeriod"/>
            </a:pPr>
            <a:r>
              <a:rPr lang="en-US" dirty="0"/>
              <a:t>Medical records detailing illnesses and treatments, hospital visits and medication routines are all stored on organisational databases that contain personal data. The data is specific to individuals and for some organisations, also contains details about the individuals family member.</a:t>
            </a:r>
            <a:endParaRPr lang="en-IN" dirty="0"/>
          </a:p>
        </p:txBody>
      </p:sp>
    </p:spTree>
    <p:extLst>
      <p:ext uri="{BB962C8B-B14F-4D97-AF65-F5344CB8AC3E}">
        <p14:creationId xmlns:p14="http://schemas.microsoft.com/office/powerpoint/2010/main" val="20311765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Ethical and Social Issues</a:t>
            </a:r>
            <a:endParaRPr lang="en-IN" dirty="0"/>
          </a:p>
        </p:txBody>
      </p:sp>
      <p:sp>
        <p:nvSpPr>
          <p:cNvPr id="3" name="Content Placeholder 2"/>
          <p:cNvSpPr>
            <a:spLocks noGrp="1"/>
          </p:cNvSpPr>
          <p:nvPr>
            <p:ph sz="quarter" idx="1"/>
          </p:nvPr>
        </p:nvSpPr>
        <p:spPr/>
        <p:txBody>
          <a:bodyPr/>
          <a:lstStyle/>
          <a:p>
            <a:pPr marL="514350" indent="-514350">
              <a:buFont typeface="+mj-lt"/>
              <a:buAutoNum type="arabicPeriod" startAt="3"/>
            </a:pPr>
            <a:r>
              <a:rPr lang="en-US" dirty="0"/>
              <a:t>Web surfing activities of individuals are also logged by corporate web servers. </a:t>
            </a:r>
          </a:p>
          <a:p>
            <a:pPr marL="514350" indent="-514350">
              <a:buFont typeface="+mj-lt"/>
              <a:buAutoNum type="arabicPeriod" startAt="3"/>
            </a:pPr>
            <a:r>
              <a:rPr lang="en-US" dirty="0"/>
              <a:t>Security systems in some organisations, which are based on swipe cards or security cards that enable doors and office buildings to be opened or accessed, retain records of all individual movements is available in security logs.</a:t>
            </a:r>
          </a:p>
          <a:p>
            <a:pPr marL="514350" indent="-514350">
              <a:buFont typeface="+mj-lt"/>
              <a:buAutoNum type="arabicPeriod" startAt="3"/>
            </a:pPr>
            <a:r>
              <a:rPr lang="en-US" dirty="0"/>
              <a:t>Many organisations also check all incoming and outgoing e-mails of their personnel. The e-mails are checked for content and attachments.</a:t>
            </a:r>
            <a:endParaRPr lang="en-IN" dirty="0"/>
          </a:p>
        </p:txBody>
      </p:sp>
    </p:spTree>
    <p:extLst>
      <p:ext uri="{BB962C8B-B14F-4D97-AF65-F5344CB8AC3E}">
        <p14:creationId xmlns:p14="http://schemas.microsoft.com/office/powerpoint/2010/main" val="34344108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Ethical and Social Issues</a:t>
            </a:r>
            <a:endParaRPr lang="en-IN" dirty="0"/>
          </a:p>
        </p:txBody>
      </p:sp>
      <p:sp>
        <p:nvSpPr>
          <p:cNvPr id="3" name="Content Placeholder 2"/>
          <p:cNvSpPr>
            <a:spLocks noGrp="1"/>
          </p:cNvSpPr>
          <p:nvPr>
            <p:ph sz="quarter" idx="1"/>
          </p:nvPr>
        </p:nvSpPr>
        <p:spPr/>
        <p:txBody>
          <a:bodyPr>
            <a:normAutofit lnSpcReduction="10000"/>
          </a:bodyPr>
          <a:lstStyle/>
          <a:p>
            <a:pPr>
              <a:buFont typeface="Wingdings" pitchFamily="2" charset="2"/>
              <a:buChar char="Ø"/>
            </a:pPr>
            <a:r>
              <a:rPr lang="en-US" dirty="0"/>
              <a:t>The matter becomes complex when the decision is not easy to make.</a:t>
            </a:r>
          </a:p>
          <a:p>
            <a:pPr>
              <a:buFont typeface="Wingdings" pitchFamily="2" charset="2"/>
              <a:buChar char="Ø"/>
            </a:pPr>
            <a:r>
              <a:rPr lang="en-US" dirty="0"/>
              <a:t>The important ethical issue here is whether the management should use private data related to an employee for their decision making.</a:t>
            </a:r>
          </a:p>
          <a:p>
            <a:pPr>
              <a:buFont typeface="Wingdings" pitchFamily="2" charset="2"/>
              <a:buChar char="Ø"/>
            </a:pPr>
            <a:r>
              <a:rPr lang="en-US" dirty="0"/>
              <a:t>The option they have is of asking the employee for their decision making.</a:t>
            </a:r>
          </a:p>
          <a:p>
            <a:pPr>
              <a:buFont typeface="Wingdings" pitchFamily="2" charset="2"/>
              <a:buChar char="Ø"/>
            </a:pPr>
            <a:r>
              <a:rPr lang="en-US" dirty="0"/>
              <a:t>Another aspect of privacy is that of maintaining  confidentiality of clients and partners of an organisation. It is often the case that the firm who have data on clients sell the data in aggregate form for commercial profit. </a:t>
            </a:r>
          </a:p>
        </p:txBody>
      </p:sp>
    </p:spTree>
    <p:extLst>
      <p:ext uri="{BB962C8B-B14F-4D97-AF65-F5344CB8AC3E}">
        <p14:creationId xmlns:p14="http://schemas.microsoft.com/office/powerpoint/2010/main" val="28187039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Ethical and Social Issues</a:t>
            </a:r>
            <a:endParaRPr lang="en-IN" dirty="0"/>
          </a:p>
        </p:txBody>
      </p:sp>
      <p:sp>
        <p:nvSpPr>
          <p:cNvPr id="3" name="Content Placeholder 2"/>
          <p:cNvSpPr>
            <a:spLocks noGrp="1"/>
          </p:cNvSpPr>
          <p:nvPr>
            <p:ph sz="quarter" idx="1"/>
          </p:nvPr>
        </p:nvSpPr>
        <p:spPr/>
        <p:txBody>
          <a:bodyPr>
            <a:normAutofit fontScale="92500" lnSpcReduction="10000"/>
          </a:bodyPr>
          <a:lstStyle/>
          <a:p>
            <a:pPr>
              <a:buFont typeface="Wingdings" pitchFamily="2" charset="2"/>
              <a:buChar char="Ø"/>
            </a:pPr>
            <a:r>
              <a:rPr lang="en-US" dirty="0"/>
              <a:t>Countries around the world have framed legislation around this issue, mandating that commercial firms must have explicit permission of the users before such information is divulged to others.</a:t>
            </a:r>
          </a:p>
          <a:p>
            <a:pPr>
              <a:buFont typeface="Wingdings" pitchFamily="2" charset="2"/>
              <a:buChar char="Ø"/>
            </a:pPr>
            <a:r>
              <a:rPr lang="en-US" dirty="0"/>
              <a:t>However, in many cases the law is ambiguous, and individuals and firms are able to dispense various forms of data. The major ethical questions that arise in these situations are  </a:t>
            </a:r>
          </a:p>
          <a:p>
            <a:pPr marL="514350" indent="-514350">
              <a:buFont typeface="+mj-lt"/>
              <a:buAutoNum type="arabicPeriod"/>
            </a:pPr>
            <a:r>
              <a:rPr lang="en-US" dirty="0"/>
              <a:t>Who has the ownership of data?</a:t>
            </a:r>
          </a:p>
          <a:p>
            <a:pPr marL="514350" indent="-514350">
              <a:buFont typeface="+mj-lt"/>
              <a:buAutoNum type="arabicPeriod"/>
            </a:pPr>
            <a:r>
              <a:rPr lang="en-US" dirty="0"/>
              <a:t>If the profit is made with the data then should this be shared with the customer?</a:t>
            </a:r>
          </a:p>
          <a:p>
            <a:pPr marL="514350" indent="-514350">
              <a:buFont typeface="+mj-lt"/>
              <a:buAutoNum type="arabicPeriod"/>
            </a:pPr>
            <a:r>
              <a:rPr lang="en-US" dirty="0"/>
              <a:t>Do customers have any rights to the information that is derived from their data?</a:t>
            </a:r>
            <a:endParaRPr lang="en-IN" dirty="0"/>
          </a:p>
        </p:txBody>
      </p:sp>
    </p:spTree>
    <p:extLst>
      <p:ext uri="{BB962C8B-B14F-4D97-AF65-F5344CB8AC3E}">
        <p14:creationId xmlns:p14="http://schemas.microsoft.com/office/powerpoint/2010/main" val="40601478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Ethical and Social Issues</a:t>
            </a:r>
            <a:endParaRPr lang="en-IN" dirty="0"/>
          </a:p>
        </p:txBody>
      </p:sp>
      <p:sp>
        <p:nvSpPr>
          <p:cNvPr id="3" name="Content Placeholder 2"/>
          <p:cNvSpPr>
            <a:spLocks noGrp="1"/>
          </p:cNvSpPr>
          <p:nvPr>
            <p:ph sz="quarter" idx="1"/>
          </p:nvPr>
        </p:nvSpPr>
        <p:spPr/>
        <p:txBody>
          <a:bodyPr>
            <a:normAutofit lnSpcReduction="10000"/>
          </a:bodyPr>
          <a:lstStyle/>
          <a:p>
            <a:pPr>
              <a:buFont typeface="Wingdings" pitchFamily="2" charset="2"/>
              <a:buChar char="Ø"/>
            </a:pPr>
            <a:r>
              <a:rPr lang="en-US" dirty="0"/>
              <a:t>The questions of the privacy and ownership of data become critical when the government also participate in the collection of data form citizens and also in its use.</a:t>
            </a:r>
          </a:p>
          <a:p>
            <a:pPr>
              <a:buFont typeface="Wingdings" pitchFamily="2" charset="2"/>
              <a:buChar char="Ø"/>
            </a:pPr>
            <a:r>
              <a:rPr lang="en-US" dirty="0"/>
              <a:t>In India, it is common for government departments to collect data on citizens details and store them in massive databases.</a:t>
            </a:r>
          </a:p>
          <a:p>
            <a:pPr>
              <a:buFont typeface="Wingdings" pitchFamily="2" charset="2"/>
              <a:buChar char="Ø"/>
            </a:pPr>
            <a:r>
              <a:rPr lang="en-US" dirty="0"/>
              <a:t>In this context of individuals privacy, it is worth mentioning that many countries, including India, have also passed the right to information laws that require government departments to open up their internal records and files to citizens who desire to see them.</a:t>
            </a:r>
            <a:endParaRPr lang="en-IN" dirty="0"/>
          </a:p>
        </p:txBody>
      </p:sp>
    </p:spTree>
    <p:extLst>
      <p:ext uri="{BB962C8B-B14F-4D97-AF65-F5344CB8AC3E}">
        <p14:creationId xmlns:p14="http://schemas.microsoft.com/office/powerpoint/2010/main" val="432043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Ethical and Social Issues</a:t>
            </a:r>
            <a:endParaRPr lang="en-IN" dirty="0"/>
          </a:p>
        </p:txBody>
      </p:sp>
      <p:sp>
        <p:nvSpPr>
          <p:cNvPr id="3" name="Content Placeholder 2"/>
          <p:cNvSpPr>
            <a:spLocks noGrp="1"/>
          </p:cNvSpPr>
          <p:nvPr>
            <p:ph sz="quarter" idx="1"/>
          </p:nvPr>
        </p:nvSpPr>
        <p:spPr/>
        <p:txBody>
          <a:bodyPr/>
          <a:lstStyle/>
          <a:p>
            <a:r>
              <a:rPr lang="en-US" dirty="0"/>
              <a:t>Internal challenges to Privacy</a:t>
            </a:r>
          </a:p>
          <a:p>
            <a:pPr>
              <a:buFont typeface="Wingdings" pitchFamily="2" charset="2"/>
              <a:buChar char="Ø"/>
            </a:pPr>
            <a:r>
              <a:rPr lang="en-US" dirty="0"/>
              <a:t>Cookies are small files that are maintained by the browser a user is using to surf the internet. These files keep track of the user’s activity to help sites that the user has visited or is working with.</a:t>
            </a:r>
          </a:p>
          <a:p>
            <a:pPr>
              <a:buFont typeface="Wingdings" pitchFamily="2" charset="2"/>
              <a:buChar char="Ø"/>
            </a:pPr>
            <a:r>
              <a:rPr lang="en-US" dirty="0"/>
              <a:t>Cookies present a threat to privacy, as they reveal the user’s surfing behavior.</a:t>
            </a:r>
          </a:p>
          <a:p>
            <a:pPr>
              <a:buFont typeface="Wingdings" pitchFamily="2" charset="2"/>
              <a:buChar char="Ø"/>
            </a:pPr>
            <a:r>
              <a:rPr lang="en-US" dirty="0"/>
              <a:t>Several countries, such as USA, have passed laws banning the use of cookies by agencies that host web pages.</a:t>
            </a:r>
          </a:p>
          <a:p>
            <a:pPr>
              <a:buFont typeface="Wingdings" pitchFamily="2" charset="2"/>
              <a:buChar char="Ø"/>
            </a:pPr>
            <a:endParaRPr lang="en-IN" dirty="0"/>
          </a:p>
        </p:txBody>
      </p:sp>
    </p:spTree>
    <p:extLst>
      <p:ext uri="{BB962C8B-B14F-4D97-AF65-F5344CB8AC3E}">
        <p14:creationId xmlns:p14="http://schemas.microsoft.com/office/powerpoint/2010/main" val="13413391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Ethical and Social Issues</a:t>
            </a:r>
            <a:endParaRPr lang="en-IN" dirty="0"/>
          </a:p>
        </p:txBody>
      </p:sp>
      <p:sp>
        <p:nvSpPr>
          <p:cNvPr id="3" name="Content Placeholder 2"/>
          <p:cNvSpPr>
            <a:spLocks noGrp="1"/>
          </p:cNvSpPr>
          <p:nvPr>
            <p:ph sz="quarter" idx="1"/>
          </p:nvPr>
        </p:nvSpPr>
        <p:spPr/>
        <p:txBody>
          <a:bodyPr/>
          <a:lstStyle/>
          <a:p>
            <a:r>
              <a:rPr lang="en-US" dirty="0"/>
              <a:t>Workspace Monitoring</a:t>
            </a:r>
          </a:p>
          <a:p>
            <a:pPr>
              <a:buFont typeface="Wingdings" pitchFamily="2" charset="2"/>
              <a:buChar char="Ø"/>
            </a:pPr>
            <a:r>
              <a:rPr lang="en-US" dirty="0"/>
              <a:t>Throughout the history of industrial revolution, workspace monitoring has remained one of the most continuous and prevalent management practices</a:t>
            </a:r>
          </a:p>
          <a:p>
            <a:pPr>
              <a:buFont typeface="Wingdings" pitchFamily="2" charset="2"/>
              <a:buChar char="Ø"/>
            </a:pPr>
            <a:r>
              <a:rPr lang="en-US" dirty="0"/>
              <a:t>Supervision in factories of the industrial era involved closely watching workers as to how they went about their work, how many units they produced, how they interacted with co workers, how efficiently they used their time, and other details.</a:t>
            </a:r>
            <a:endParaRPr lang="en-IN" dirty="0"/>
          </a:p>
        </p:txBody>
      </p:sp>
    </p:spTree>
    <p:extLst>
      <p:ext uri="{BB962C8B-B14F-4D97-AF65-F5344CB8AC3E}">
        <p14:creationId xmlns:p14="http://schemas.microsoft.com/office/powerpoint/2010/main" val="13038827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spTree>
    <p:extLst>
      <p:ext uri="{BB962C8B-B14F-4D97-AF65-F5344CB8AC3E}">
        <p14:creationId xmlns:p14="http://schemas.microsoft.com/office/powerpoint/2010/main" val="2108559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spTree>
    <p:extLst>
      <p:ext uri="{BB962C8B-B14F-4D97-AF65-F5344CB8AC3E}">
        <p14:creationId xmlns:p14="http://schemas.microsoft.com/office/powerpoint/2010/main" val="961851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and Organizational Change</a:t>
            </a:r>
            <a:endParaRPr lang="en-IN" dirty="0"/>
          </a:p>
        </p:txBody>
      </p:sp>
      <p:sp>
        <p:nvSpPr>
          <p:cNvPr id="3" name="Content Placeholder 2"/>
          <p:cNvSpPr>
            <a:spLocks noGrp="1"/>
          </p:cNvSpPr>
          <p:nvPr>
            <p:ph sz="quarter" idx="1"/>
          </p:nvPr>
        </p:nvSpPr>
        <p:spPr/>
        <p:txBody>
          <a:bodyPr/>
          <a:lstStyle/>
          <a:p>
            <a:pPr>
              <a:buFont typeface="Wingdings" pitchFamily="2" charset="2"/>
              <a:buChar char="Ø"/>
            </a:pPr>
            <a:r>
              <a:rPr lang="en-US" dirty="0"/>
              <a:t>Examples of automation: </a:t>
            </a:r>
          </a:p>
          <a:p>
            <a:pPr marL="0" indent="0">
              <a:buNone/>
            </a:pPr>
            <a:r>
              <a:rPr lang="en-US" dirty="0"/>
              <a:t>  - Computerized stocks/inventory/material checking</a:t>
            </a:r>
          </a:p>
          <a:p>
            <a:pPr marL="0" indent="0">
              <a:buNone/>
            </a:pPr>
            <a:r>
              <a:rPr lang="en-US" dirty="0"/>
              <a:t>  - Rail reservation system</a:t>
            </a:r>
          </a:p>
          <a:p>
            <a:pPr marL="514350" indent="-514350">
              <a:buFont typeface="+mj-lt"/>
              <a:buAutoNum type="arabicPeriod" startAt="2"/>
            </a:pPr>
            <a:r>
              <a:rPr lang="en-US" dirty="0"/>
              <a:t>Business Process Redesign</a:t>
            </a:r>
          </a:p>
          <a:p>
            <a:pPr>
              <a:buFont typeface="Wingdings" pitchFamily="2" charset="2"/>
              <a:buChar char="Ø"/>
            </a:pPr>
            <a:r>
              <a:rPr lang="en-US" dirty="0"/>
              <a:t>The more powerful organizational change is business process redesign in which the existing business processes are analyzed, simplified and redesigned.</a:t>
            </a:r>
          </a:p>
          <a:p>
            <a:pPr>
              <a:buFont typeface="Wingdings" pitchFamily="2" charset="2"/>
              <a:buChar char="Ø"/>
            </a:pPr>
            <a:r>
              <a:rPr lang="en-US" dirty="0"/>
              <a:t>The redesign of business process result in organization of workflow, elimination of unnecessary and repetitive steps, restructuring of some jobs made redundant by new system</a:t>
            </a:r>
            <a:endParaRPr lang="en-IN" dirty="0"/>
          </a:p>
          <a:p>
            <a:pPr>
              <a:buFont typeface="Wingdings" pitchFamily="2" charset="2"/>
              <a:buChar char="Ø"/>
            </a:pPr>
            <a:endParaRPr lang="en-IN" dirty="0"/>
          </a:p>
        </p:txBody>
      </p:sp>
    </p:spTree>
    <p:extLst>
      <p:ext uri="{BB962C8B-B14F-4D97-AF65-F5344CB8AC3E}">
        <p14:creationId xmlns:p14="http://schemas.microsoft.com/office/powerpoint/2010/main" val="20025412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spTree>
    <p:extLst>
      <p:ext uri="{BB962C8B-B14F-4D97-AF65-F5344CB8AC3E}">
        <p14:creationId xmlns:p14="http://schemas.microsoft.com/office/powerpoint/2010/main" val="22345189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spTree>
    <p:extLst>
      <p:ext uri="{BB962C8B-B14F-4D97-AF65-F5344CB8AC3E}">
        <p14:creationId xmlns:p14="http://schemas.microsoft.com/office/powerpoint/2010/main" val="25162404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quarter" idx="1"/>
          </p:nvPr>
        </p:nvSpPr>
        <p:spPr/>
        <p:txBody>
          <a:bodyPr/>
          <a:lstStyle/>
          <a:p>
            <a:endParaRPr lang="en-IN" dirty="0"/>
          </a:p>
        </p:txBody>
      </p:sp>
    </p:spTree>
    <p:extLst>
      <p:ext uri="{BB962C8B-B14F-4D97-AF65-F5344CB8AC3E}">
        <p14:creationId xmlns:p14="http://schemas.microsoft.com/office/powerpoint/2010/main" val="20843999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quarter" idx="1"/>
          </p:nvPr>
        </p:nvSpPr>
        <p:spPr/>
        <p:txBody>
          <a:bodyPr/>
          <a:lstStyle/>
          <a:p>
            <a:endParaRPr lang="en-IN" dirty="0"/>
          </a:p>
        </p:txBody>
      </p:sp>
    </p:spTree>
    <p:extLst>
      <p:ext uri="{BB962C8B-B14F-4D97-AF65-F5344CB8AC3E}">
        <p14:creationId xmlns:p14="http://schemas.microsoft.com/office/powerpoint/2010/main" val="2138132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644B1-A450-44DA-BE25-F068AD1B24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8181D6E-6F75-49D2-A5C7-8FA8F1FAE7D3}"/>
              </a:ext>
            </a:extLst>
          </p:cNvPr>
          <p:cNvSpPr>
            <a:spLocks noGrp="1"/>
          </p:cNvSpPr>
          <p:nvPr>
            <p:ph sz="quarter" idx="1"/>
          </p:nvPr>
        </p:nvSpPr>
        <p:spPr/>
        <p:txBody>
          <a:bodyPr/>
          <a:lstStyle/>
          <a:p>
            <a:endParaRPr lang="en-US"/>
          </a:p>
        </p:txBody>
      </p:sp>
    </p:spTree>
    <p:extLst>
      <p:ext uri="{BB962C8B-B14F-4D97-AF65-F5344CB8AC3E}">
        <p14:creationId xmlns:p14="http://schemas.microsoft.com/office/powerpoint/2010/main" val="167169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and Organizational Change</a:t>
            </a:r>
            <a:endParaRPr lang="en-IN" dirty="0"/>
          </a:p>
        </p:txBody>
      </p:sp>
      <p:sp>
        <p:nvSpPr>
          <p:cNvPr id="3" name="Content Placeholder 2"/>
          <p:cNvSpPr>
            <a:spLocks noGrp="1"/>
          </p:cNvSpPr>
          <p:nvPr>
            <p:ph sz="quarter" idx="1"/>
          </p:nvPr>
        </p:nvSpPr>
        <p:spPr/>
        <p:txBody>
          <a:bodyPr/>
          <a:lstStyle/>
          <a:p>
            <a:pPr>
              <a:buFont typeface="Wingdings" pitchFamily="2" charset="2"/>
              <a:buChar char="Ø"/>
            </a:pPr>
            <a:r>
              <a:rPr lang="en-US" dirty="0"/>
              <a:t>It is proved that business process redesign brings  changes inn functionality of organization.</a:t>
            </a:r>
          </a:p>
          <a:p>
            <a:pPr>
              <a:buFont typeface="Wingdings" pitchFamily="2" charset="2"/>
              <a:buChar char="Ø"/>
            </a:pPr>
            <a:r>
              <a:rPr lang="en-US" dirty="0"/>
              <a:t>Example – IS in banking sector</a:t>
            </a:r>
          </a:p>
          <a:p>
            <a:pPr marL="514350" indent="-514350">
              <a:buFont typeface="+mj-lt"/>
              <a:buAutoNum type="arabicPeriod" startAt="3"/>
            </a:pPr>
            <a:r>
              <a:rPr lang="en-US" dirty="0"/>
              <a:t>Rationalization of procedure</a:t>
            </a:r>
          </a:p>
          <a:p>
            <a:pPr>
              <a:buFont typeface="Wingdings" pitchFamily="2" charset="2"/>
              <a:buChar char="Ø"/>
            </a:pPr>
            <a:r>
              <a:rPr lang="en-US" dirty="0"/>
              <a:t>Next effect of IS on the various procedure that run within organization.</a:t>
            </a:r>
          </a:p>
          <a:p>
            <a:pPr>
              <a:buFont typeface="Wingdings" pitchFamily="2" charset="2"/>
              <a:buChar char="Ø"/>
            </a:pPr>
            <a:r>
              <a:rPr lang="en-US" dirty="0"/>
              <a:t>Automation automatically induce (produce, generate or motivate) rationalization of procedure</a:t>
            </a:r>
          </a:p>
          <a:p>
            <a:pPr>
              <a:buFont typeface="Wingdings" pitchFamily="2" charset="2"/>
              <a:buChar char="Ø"/>
            </a:pPr>
            <a:r>
              <a:rPr lang="en-US" dirty="0"/>
              <a:t>Rationalization is the reorganization of a company in order to increase it’s operating efficiency.</a:t>
            </a:r>
            <a:endParaRPr lang="en-IN" dirty="0"/>
          </a:p>
        </p:txBody>
      </p:sp>
    </p:spTree>
    <p:extLst>
      <p:ext uri="{BB962C8B-B14F-4D97-AF65-F5344CB8AC3E}">
        <p14:creationId xmlns:p14="http://schemas.microsoft.com/office/powerpoint/2010/main" val="3114743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and Organizational Change</a:t>
            </a:r>
            <a:endParaRPr lang="en-IN" dirty="0"/>
          </a:p>
        </p:txBody>
      </p:sp>
      <p:sp>
        <p:nvSpPr>
          <p:cNvPr id="3" name="Content Placeholder 2"/>
          <p:cNvSpPr>
            <a:spLocks noGrp="1"/>
          </p:cNvSpPr>
          <p:nvPr>
            <p:ph sz="quarter" idx="1"/>
          </p:nvPr>
        </p:nvSpPr>
        <p:spPr/>
        <p:txBody>
          <a:bodyPr/>
          <a:lstStyle/>
          <a:p>
            <a:pPr>
              <a:buFont typeface="Wingdings" pitchFamily="2" charset="2"/>
              <a:buChar char="Ø"/>
            </a:pPr>
            <a:r>
              <a:rPr lang="en-US" dirty="0"/>
              <a:t>This sort of reorganization may lead to an expansion or reduction in company size, a change of policy or rules or alteration of strategy pertaining to particular products offered.</a:t>
            </a:r>
          </a:p>
          <a:p>
            <a:pPr>
              <a:buFont typeface="Wingdings" pitchFamily="2" charset="2"/>
              <a:buChar char="Ø"/>
            </a:pPr>
            <a:endParaRPr lang="en-IN" dirty="0"/>
          </a:p>
        </p:txBody>
      </p:sp>
    </p:spTree>
    <p:extLst>
      <p:ext uri="{BB962C8B-B14F-4D97-AF65-F5344CB8AC3E}">
        <p14:creationId xmlns:p14="http://schemas.microsoft.com/office/powerpoint/2010/main" val="318245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Business</a:t>
            </a:r>
            <a:endParaRPr lang="en-IN" dirty="0"/>
          </a:p>
        </p:txBody>
      </p:sp>
      <p:sp>
        <p:nvSpPr>
          <p:cNvPr id="3" name="Content Placeholder 2"/>
          <p:cNvSpPr>
            <a:spLocks noGrp="1"/>
          </p:cNvSpPr>
          <p:nvPr>
            <p:ph sz="quarter" idx="1"/>
          </p:nvPr>
        </p:nvSpPr>
        <p:spPr/>
        <p:txBody>
          <a:bodyPr/>
          <a:lstStyle/>
          <a:p>
            <a:pPr>
              <a:buFont typeface="Wingdings" pitchFamily="2" charset="2"/>
              <a:buChar char="Ø"/>
            </a:pPr>
            <a:r>
              <a:rPr lang="en-US" dirty="0"/>
              <a:t>An organization or enterprise engaged in commercial, industrial and professional activities.</a:t>
            </a:r>
          </a:p>
          <a:p>
            <a:pPr>
              <a:buFont typeface="Wingdings" pitchFamily="2" charset="2"/>
              <a:buChar char="Ø"/>
            </a:pPr>
            <a:r>
              <a:rPr lang="en-US" dirty="0"/>
              <a:t>Business is an economic activity, which is related with continuous and regular production and distribution of goods and services for satisfying human wants.</a:t>
            </a:r>
          </a:p>
          <a:p>
            <a:endParaRPr lang="en-IN" dirty="0"/>
          </a:p>
        </p:txBody>
      </p:sp>
    </p:spTree>
    <p:extLst>
      <p:ext uri="{BB962C8B-B14F-4D97-AF65-F5344CB8AC3E}">
        <p14:creationId xmlns:p14="http://schemas.microsoft.com/office/powerpoint/2010/main" val="41467085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01576DA9CE5D84CA0EDDA188CBE1047" ma:contentTypeVersion="6" ma:contentTypeDescription="Create a new document." ma:contentTypeScope="" ma:versionID="015de5c4286953a4b60981a40b956019">
  <xsd:schema xmlns:xsd="http://www.w3.org/2001/XMLSchema" xmlns:xs="http://www.w3.org/2001/XMLSchema" xmlns:p="http://schemas.microsoft.com/office/2006/metadata/properties" xmlns:ns2="acecfce8-4927-4593-a839-0cd968fe16e4" targetNamespace="http://schemas.microsoft.com/office/2006/metadata/properties" ma:root="true" ma:fieldsID="da0f885f2148d44a5628ade4ead914d7" ns2:_="">
    <xsd:import namespace="acecfce8-4927-4593-a839-0cd968fe16e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ecfce8-4927-4593-a839-0cd968fe16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E5BC3F-D279-4F5D-86F4-A41DE8DF554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9F270A1-3A9E-4C2F-BEC9-264091D734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cecfce8-4927-4593-a839-0cd968fe16e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CC1E793-1AF6-42BC-AF2B-D3DB2C3880F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Equity</Template>
  <TotalTime>1805</TotalTime>
  <Words>2962</Words>
  <Application>Microsoft Office PowerPoint</Application>
  <PresentationFormat>On-screen Show (4:3)</PresentationFormat>
  <Paragraphs>267</Paragraphs>
  <Slides>53</Slides>
  <Notes>0</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Equity</vt:lpstr>
      <vt:lpstr>Managing Information System</vt:lpstr>
      <vt:lpstr>Characteristics of IS</vt:lpstr>
      <vt:lpstr>Managing Information System</vt:lpstr>
      <vt:lpstr>IS and Organizational Change</vt:lpstr>
      <vt:lpstr>IS and Organizational Change</vt:lpstr>
      <vt:lpstr>PowerPoint Presentation</vt:lpstr>
      <vt:lpstr>IS and Organizational Change</vt:lpstr>
      <vt:lpstr>IS and Organizational Change</vt:lpstr>
      <vt:lpstr>What is Business</vt:lpstr>
      <vt:lpstr>Operations in Business</vt:lpstr>
      <vt:lpstr>Managing Information System</vt:lpstr>
      <vt:lpstr>Managing Information System</vt:lpstr>
      <vt:lpstr>Managing Information System</vt:lpstr>
      <vt:lpstr>Managing Information System</vt:lpstr>
      <vt:lpstr>Managing Information System</vt:lpstr>
      <vt:lpstr>Managing Information System</vt:lpstr>
      <vt:lpstr>Managing Information System</vt:lpstr>
      <vt:lpstr>Managing Information System</vt:lpstr>
      <vt:lpstr>Managing Information System</vt:lpstr>
      <vt:lpstr>Managing Information System</vt:lpstr>
      <vt:lpstr>Managing Information System</vt:lpstr>
      <vt:lpstr>Managing Information System</vt:lpstr>
      <vt:lpstr>Managing Information System</vt:lpstr>
      <vt:lpstr>Managing Information System</vt:lpstr>
      <vt:lpstr>Vendor Management</vt:lpstr>
      <vt:lpstr>Vendor Management</vt:lpstr>
      <vt:lpstr>Vendor Management</vt:lpstr>
      <vt:lpstr>Vendor Management</vt:lpstr>
      <vt:lpstr>Vendor Management</vt:lpstr>
      <vt:lpstr>Vendor Management</vt:lpstr>
      <vt:lpstr>The Role of The CIO</vt:lpstr>
      <vt:lpstr>The Role of The CIO</vt:lpstr>
      <vt:lpstr>The Role of The CIO</vt:lpstr>
      <vt:lpstr>The Role of The CIO</vt:lpstr>
      <vt:lpstr>The Role of The CIO</vt:lpstr>
      <vt:lpstr>The Role of The CIO</vt:lpstr>
      <vt:lpstr>IT Governance</vt:lpstr>
      <vt:lpstr>IT Governance</vt:lpstr>
      <vt:lpstr>Ethical and Social Issues</vt:lpstr>
      <vt:lpstr>Ethical and Social Issues</vt:lpstr>
      <vt:lpstr>Ethical and Social Issues</vt:lpstr>
      <vt:lpstr>Ethical and Social Issues</vt:lpstr>
      <vt:lpstr>Ethical and Social Issues</vt:lpstr>
      <vt:lpstr>Ethical and Social Issues</vt:lpstr>
      <vt:lpstr>Ethical and Social Issues</vt:lpstr>
      <vt:lpstr>Ethical and Social Issues</vt:lpstr>
      <vt:lpstr>Ethical and Social Issues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viraj</dc:creator>
  <cp:lastModifiedBy>viraj</cp:lastModifiedBy>
  <cp:revision>76</cp:revision>
  <dcterms:created xsi:type="dcterms:W3CDTF">2020-08-10T18:30:24Z</dcterms:created>
  <dcterms:modified xsi:type="dcterms:W3CDTF">2020-09-24T07:13:14Z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0x010100601576DA9CE5D84CA0EDDA188CBE1047</vt:lpwstr>
  </property>
</Properties>
</file>