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8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796088" cy="987425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>
            <a:extLst>
              <a:ext uri="{FF2B5EF4-FFF2-40B4-BE49-F238E27FC236}">
                <a16:creationId xmlns:a16="http://schemas.microsoft.com/office/drawing/2014/main" id="{27BB88A0-490B-4155-97E4-30D8D438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3" name="AutoShape 2">
            <a:extLst>
              <a:ext uri="{FF2B5EF4-FFF2-40B4-BE49-F238E27FC236}">
                <a16:creationId xmlns:a16="http://schemas.microsoft.com/office/drawing/2014/main" id="{58891C0B-A7E3-4C08-AC14-B536558C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4" name="AutoShape 3">
            <a:extLst>
              <a:ext uri="{FF2B5EF4-FFF2-40B4-BE49-F238E27FC236}">
                <a16:creationId xmlns:a16="http://schemas.microsoft.com/office/drawing/2014/main" id="{819B1727-C1A2-40AC-A3F8-484676EF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6777B57F-0674-4CFB-845E-02AFB676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C7B99D-E50A-4003-B288-6B6EADD8D05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00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97B99BC-6087-49F7-9019-CC95DE558A0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00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B7C8714A-08AC-4142-AC1B-E2D974A4FEAB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931863" y="741363"/>
            <a:ext cx="4929187" cy="3695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CE86FDE4-9994-4239-B4C0-ED342C69E3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78400" cy="44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C4B5BF9-F204-4503-8D0C-2648A48894C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00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472A667D-ED64-4792-9D6D-5F8FFCD56D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5866A951-C87B-49BC-BCC5-3247F0B8FD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>
            <a:extLst>
              <a:ext uri="{FF2B5EF4-FFF2-40B4-BE49-F238E27FC236}">
                <a16:creationId xmlns:a16="http://schemas.microsoft.com/office/drawing/2014/main" id="{C1BA3BF9-BB8C-48CF-82C6-8E14A3C183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78A02AB-BE50-493C-9BED-E34D97A6699A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89A1D6CD-12B6-4C22-9B28-CD9E4AEDD3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C0808FBE-F9EE-4425-A20C-EBDCB79A0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>
            <a:extLst>
              <a:ext uri="{FF2B5EF4-FFF2-40B4-BE49-F238E27FC236}">
                <a16:creationId xmlns:a16="http://schemas.microsoft.com/office/drawing/2014/main" id="{7057F88D-D48B-4B7A-8432-324906BFDD8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623C0149-3475-462B-A757-722FBF77B4F2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69E9987F-EF1F-42BA-9854-3DC78B8CC3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F0A01832-60F1-4E46-9534-2F790248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>
            <a:extLst>
              <a:ext uri="{FF2B5EF4-FFF2-40B4-BE49-F238E27FC236}">
                <a16:creationId xmlns:a16="http://schemas.microsoft.com/office/drawing/2014/main" id="{A34A9EB3-E9F6-4370-BCC8-A982754430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EBAD7900-8C83-43F1-B11E-BC68759CD3AF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6ABCA5EC-4599-4EF8-807D-E058A98439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311E67ED-A28E-4E07-84F1-CFBE7C8D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>
            <a:extLst>
              <a:ext uri="{FF2B5EF4-FFF2-40B4-BE49-F238E27FC236}">
                <a16:creationId xmlns:a16="http://schemas.microsoft.com/office/drawing/2014/main" id="{26A35C84-7D66-431D-896A-6A9298D29C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315BA1C6-B388-4FC6-A552-5798DFB7BD6F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7641F904-CBE4-46E9-8BB8-609C4E7042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A0AA9CB9-B872-416B-B0A6-0F408240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>
            <a:extLst>
              <a:ext uri="{FF2B5EF4-FFF2-40B4-BE49-F238E27FC236}">
                <a16:creationId xmlns:a16="http://schemas.microsoft.com/office/drawing/2014/main" id="{2AB2C3B5-ED7D-431E-AF29-8AD7130286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476BC19-1098-4E4D-90A7-BFDFE467DE44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D76DE0AE-0C8B-41F1-9164-B8B48A4BE8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C237E97C-E6C5-4D3F-9B9F-7BE7B4D8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>
            <a:extLst>
              <a:ext uri="{FF2B5EF4-FFF2-40B4-BE49-F238E27FC236}">
                <a16:creationId xmlns:a16="http://schemas.microsoft.com/office/drawing/2014/main" id="{BC7B47E8-C592-4D60-959C-9A2B54E426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FDA54F5-D3B4-4E0A-91C4-C6149A20D12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A55EA4B2-636C-411C-879A-0D7B2738AF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1EFEEE6-1FA8-4750-B0CF-64B03578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>
            <a:extLst>
              <a:ext uri="{FF2B5EF4-FFF2-40B4-BE49-F238E27FC236}">
                <a16:creationId xmlns:a16="http://schemas.microsoft.com/office/drawing/2014/main" id="{0BD6E841-FC79-4247-A8CA-49A8912989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2682CCED-0E14-4462-9C63-00C45D85336F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6751B9AD-2FFC-4E2C-AA0E-F273CDFD2C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E4B8A669-F37E-4081-BA70-590C5FB7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>
            <a:extLst>
              <a:ext uri="{FF2B5EF4-FFF2-40B4-BE49-F238E27FC236}">
                <a16:creationId xmlns:a16="http://schemas.microsoft.com/office/drawing/2014/main" id="{46CD510A-0EC8-480B-AEF2-73B00A5E53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9CC9CDD2-108A-4450-B12E-C3204A9D37B7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679BDAD8-042F-4555-8000-F7E36B2736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F7D2E218-078A-4E25-9418-31AFE993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>
            <a:extLst>
              <a:ext uri="{FF2B5EF4-FFF2-40B4-BE49-F238E27FC236}">
                <a16:creationId xmlns:a16="http://schemas.microsoft.com/office/drawing/2014/main" id="{6A9C5272-40F9-4707-976A-16B96D15FA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11FCE2A3-5E60-4B31-82E9-39C666C79793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180ABB67-E52D-4C94-ABB3-14D1C4DE12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75DDA20B-2C2E-4134-943C-783D966B8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>
            <a:extLst>
              <a:ext uri="{FF2B5EF4-FFF2-40B4-BE49-F238E27FC236}">
                <a16:creationId xmlns:a16="http://schemas.microsoft.com/office/drawing/2014/main" id="{AB224FCE-38CD-4E9A-A3ED-D6758C2229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5B7CE8B8-A78D-4D81-B3CA-FF78A2B334E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F7EF79E9-B7CA-4A17-BBF5-471F33FF26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90876911-7BA5-4A5A-BA0B-295BCD99D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>
            <a:extLst>
              <a:ext uri="{FF2B5EF4-FFF2-40B4-BE49-F238E27FC236}">
                <a16:creationId xmlns:a16="http://schemas.microsoft.com/office/drawing/2014/main" id="{67A2059C-FFDC-4923-A9FA-11077C0C09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54DC0951-E552-4C6C-B89B-73A34225D3F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B07DE072-48E7-4A1F-B347-9C866D5E00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DB10F107-9F2A-4A31-8352-6F8272B1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>
            <a:extLst>
              <a:ext uri="{FF2B5EF4-FFF2-40B4-BE49-F238E27FC236}">
                <a16:creationId xmlns:a16="http://schemas.microsoft.com/office/drawing/2014/main" id="{0B02B89B-34E1-405C-A995-4BCFBEA1E0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F98B40E-1DF5-4FD8-B600-264EFAD769A4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57C95063-4CD9-4438-9A06-81357A9CBD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140B57D5-71AB-4B50-9A89-9BF9B7A0A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9EE89C7B-361F-4848-A8D2-7F9188301C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E638140A-5443-4F90-8FF6-1736123BE48D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06591352-8D31-4ED7-83AC-E41DE010FD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2362" cy="36988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F4F876FA-288D-4846-8C96-2F760C70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15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>
            <a:extLst>
              <a:ext uri="{FF2B5EF4-FFF2-40B4-BE49-F238E27FC236}">
                <a16:creationId xmlns:a16="http://schemas.microsoft.com/office/drawing/2014/main" id="{C5187159-8A08-466C-A1AF-4EC977219D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92C48DAF-D010-4299-A8AE-2BA66B96DE9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11516E86-D479-4A6A-91EE-3D9D203913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49A2E862-9D1C-4611-B018-F42478BD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>
            <a:extLst>
              <a:ext uri="{FF2B5EF4-FFF2-40B4-BE49-F238E27FC236}">
                <a16:creationId xmlns:a16="http://schemas.microsoft.com/office/drawing/2014/main" id="{920E82D3-2614-4762-B055-EAEDF27C929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B7033D17-0C33-4BED-90DE-E608DF18BB4A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CBF412D9-A29B-4D4B-8200-74F65A0ACA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F238BA4D-3222-405F-9B5E-20FC2608C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C2EB9605-9690-403B-83D6-29EDC4EEE2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4FF1369-8557-4798-BE1B-6564F6DFBE7B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71243DAF-CBEC-4F36-BC01-367106423A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6134E153-8788-4518-85B7-EA67A50F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35DB5DC6-4248-461F-8BB9-A0C16EF3CD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0D8FD633-111D-4DB7-BF1B-BDB03CEA6B0F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5ECD46E4-CE2B-458B-8418-7C171A2CEF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0AF7D77D-A38F-45B2-85F6-D4C228A7D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>
            <a:extLst>
              <a:ext uri="{FF2B5EF4-FFF2-40B4-BE49-F238E27FC236}">
                <a16:creationId xmlns:a16="http://schemas.microsoft.com/office/drawing/2014/main" id="{583E8182-1980-4166-8FEF-4443379430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C7A56BEA-7DDF-487D-B4AC-74919992774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13AA6CCA-AF4A-4FAF-B3C7-CDEB906747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440425AA-2E7F-4995-8752-24159CEED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>
            <a:extLst>
              <a:ext uri="{FF2B5EF4-FFF2-40B4-BE49-F238E27FC236}">
                <a16:creationId xmlns:a16="http://schemas.microsoft.com/office/drawing/2014/main" id="{7AFA6549-5367-4731-A1CA-843EE86F87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2E8CD225-3B85-4DC4-A5C1-0CADE9823980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66CDDE8B-139C-41C7-A96C-9530F1143D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62D489ED-049A-49FF-8420-6BC78AF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">
            <a:extLst>
              <a:ext uri="{FF2B5EF4-FFF2-40B4-BE49-F238E27FC236}">
                <a16:creationId xmlns:a16="http://schemas.microsoft.com/office/drawing/2014/main" id="{18BE17A9-D118-44A1-BC98-474144F204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9928B857-19AC-4974-975E-67DA6284BE6E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5BE8E977-ACF0-4AAB-A5EE-B8627EDAF7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03E6FE14-D523-4A66-8A18-D78F14D0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>
            <a:extLst>
              <a:ext uri="{FF2B5EF4-FFF2-40B4-BE49-F238E27FC236}">
                <a16:creationId xmlns:a16="http://schemas.microsoft.com/office/drawing/2014/main" id="{54C84E04-5022-4A78-9696-88ACE5D32F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2645186-E160-4D96-B868-3D8081BAA7C4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711C4A3C-54D6-462A-9081-FEA0D8C263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AE9E8B8D-5DAE-4643-A8BF-74C995ED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">
            <a:extLst>
              <a:ext uri="{FF2B5EF4-FFF2-40B4-BE49-F238E27FC236}">
                <a16:creationId xmlns:a16="http://schemas.microsoft.com/office/drawing/2014/main" id="{01328C95-25B8-4FB7-BF79-139652A3FE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D8A51C5F-67BD-425A-8B20-19A9416F180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86F499AC-C35B-4C3B-96A4-4FC6AF5244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A09A71D4-7C6D-410F-80FF-78160D606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>
            <a:extLst>
              <a:ext uri="{FF2B5EF4-FFF2-40B4-BE49-F238E27FC236}">
                <a16:creationId xmlns:a16="http://schemas.microsoft.com/office/drawing/2014/main" id="{248EB991-6E75-47F6-BEDA-13253D8AE8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A28F19AA-F581-4C44-A39A-993EC2891DB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EA677DD2-6775-4450-875B-CCDC37A38A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C4C2B5EC-2027-42B6-9751-25D8DE0D2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">
            <a:extLst>
              <a:ext uri="{FF2B5EF4-FFF2-40B4-BE49-F238E27FC236}">
                <a16:creationId xmlns:a16="http://schemas.microsoft.com/office/drawing/2014/main" id="{AB1020BD-8D3B-48E1-BCDA-EC14BA5D5B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114BCA7-C783-4F8D-A76F-29B263139A44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C5D5ABFB-ABB2-424B-A442-55AC1F36FC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2">
            <a:extLst>
              <a:ext uri="{FF2B5EF4-FFF2-40B4-BE49-F238E27FC236}">
                <a16:creationId xmlns:a16="http://schemas.microsoft.com/office/drawing/2014/main" id="{A319BF9F-8CFE-4EFF-851B-FDDB001C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>
            <a:extLst>
              <a:ext uri="{FF2B5EF4-FFF2-40B4-BE49-F238E27FC236}">
                <a16:creationId xmlns:a16="http://schemas.microsoft.com/office/drawing/2014/main" id="{137A6F00-1168-458B-85A3-7DB7010BC2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B78F8529-0EF0-480F-838F-2E74DF913AE6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6D330AC7-D1A4-41AC-B63B-3A1C03F9F8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1296B90B-604B-4295-B02B-2B3C99CB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>
            <a:extLst>
              <a:ext uri="{FF2B5EF4-FFF2-40B4-BE49-F238E27FC236}">
                <a16:creationId xmlns:a16="http://schemas.microsoft.com/office/drawing/2014/main" id="{AFC2EF81-524D-4C8B-BDC7-0DB9578914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3C4980C-EFE5-495A-BA72-33E5B8ECB9A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D8A57FC7-F0D5-4B8D-9BB4-9A4DBAF8F6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8D71803B-D7C0-4FB8-A821-0F366810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>
            <a:extLst>
              <a:ext uri="{FF2B5EF4-FFF2-40B4-BE49-F238E27FC236}">
                <a16:creationId xmlns:a16="http://schemas.microsoft.com/office/drawing/2014/main" id="{1D02B16F-BEFB-45D9-9508-CE05D3EBEE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8F68A811-941E-419E-A7A3-6A394E469E9A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64B9E8B5-658A-4F61-A871-B0725B5FD6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F159BBE2-CDE8-4ED9-A3CD-86BD38BC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>
            <a:extLst>
              <a:ext uri="{FF2B5EF4-FFF2-40B4-BE49-F238E27FC236}">
                <a16:creationId xmlns:a16="http://schemas.microsoft.com/office/drawing/2014/main" id="{E3909926-B885-4D33-A422-796BB65287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F4285702-D8CE-4035-94D9-14CE81C3E99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9D8DD735-293B-4AB0-91C4-512CCFA49D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01D5CA19-2D32-48DF-94D9-6302B4FE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>
            <a:extLst>
              <a:ext uri="{FF2B5EF4-FFF2-40B4-BE49-F238E27FC236}">
                <a16:creationId xmlns:a16="http://schemas.microsoft.com/office/drawing/2014/main" id="{AB43E66A-0C8F-4526-B96A-13F7FB2FD1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79A6DC21-E610-4522-92B3-EF5823D8891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B822E765-3C1A-4790-8668-2350640015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C17DB5B8-A337-4E69-9341-4E15CED3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>
            <a:extLst>
              <a:ext uri="{FF2B5EF4-FFF2-40B4-BE49-F238E27FC236}">
                <a16:creationId xmlns:a16="http://schemas.microsoft.com/office/drawing/2014/main" id="{5C91EABB-4F58-494B-9805-8B2853F51D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B37F25F6-C203-4205-A10B-CCB1CF57578B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5E08CA78-4E11-4B8A-8225-A0CBAF7052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7907DCF7-B3C8-405B-9F08-9B881999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FD9C813E-4B70-4061-BF85-56453EB3CA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/>
            <a:fld id="{4E610655-A2DC-49EE-874C-07AD4317D8B5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72021215-D7D4-4BB5-BCF5-E5115578C4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BA31FC18-927A-496A-9325-ED14A1F5E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EA1CD2-4C9C-45FF-9E7B-610C0FACE4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6147AE-8520-4FAA-9D3C-D65D0E2A1F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68A583-52F8-414E-AF5F-1F419B8CA9B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9B6B9-91A7-494B-A125-9928F0B8D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2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2D1FFC-AB32-4C31-A9A0-9FB2BFC4306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20C028-93BC-4601-9C8E-4E87A6DA1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B47C7C3-D813-4EB3-86AA-0BF87A5B242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E9B93-4D4A-4D58-8678-3F6783AB7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23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41512" cy="548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80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2DD735-8FB6-4A57-8FFD-EB8B8735F41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F4CB91-B977-491B-B048-667DAED013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AE6C05-53F1-4E99-BA87-9F12896D3FF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7A652-2C46-49CF-8B9A-AC0D3B6FA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11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6050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D83C6F-C168-47C6-A35D-F1F48A2E5F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4F70D3-D16B-4111-B58A-75E098F6EEF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326966F-585B-4179-82B1-EF64773F8E2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9377C-F4A9-47D5-8EF9-F5ECB5D31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76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6BF5D5-E7A3-4675-AEC2-083925E8BC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2BAE306-31B7-4502-89DB-6C7AF0EFE89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B667D9-5D21-4F34-9235-21EFB936C68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80D9B-93D6-4CCC-A7D2-194C1FC90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654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73C14A-975F-4F1A-A132-44EC0F901D1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274E62-AD01-41DC-AEDE-9ADBB7333E9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92A12DD-2C1B-466E-8027-40B5AFBB1D1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F8F47-8191-4B11-A9D3-0AFBF232A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03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6280C8-2685-4919-9B15-94E3F2E33D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49FE05-6234-48B8-8220-DD3A32F580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F0A249D-C5C8-446B-A620-7F72C67F17F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9F337-5360-4B9D-88C8-D609FC0DD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3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EA831B-1004-46FD-83BA-7C1A2EA2B0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0777FC-BF8F-4524-8A3C-F3332ADE7A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8574FCE-71E2-48C6-A8B7-8F4293A1BEA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A0CA6-C251-458E-93EF-F83D73983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6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8406E-2AC4-4DA8-914F-03DABA04E0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7CB3E-33A9-40B0-BDF3-C49241C54E2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2D74B-B178-458F-9032-1C6EF97BCF2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396AA-654F-44B8-B834-DEB4DED54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13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ECDB6B-6F80-4C65-992A-B7419F603B8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F12F8D0-FB75-483B-9721-37A2EF3CC9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2AE7310-0856-4647-A93F-4B170AECE81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802F4-C59D-42E1-9CEA-F92901DB1C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9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6D31DAE-7945-44BB-95A7-34FB5A1B85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FB5211B-22C9-4C26-8B82-C59B23127E7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2CE37AF-EB8A-48A5-9C5D-4EB7B6A1D2F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C95F-F274-4210-86E1-B9AA6D993A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4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CBEEFC-8C87-4331-A5CB-377B13BED9E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9E64E7-062F-4CDF-B42C-BC260989176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DD006F0-9D88-4BC2-AB89-791E5B1986C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B008-9C48-4EA9-8E56-8347C06582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89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A30AF7-3959-48ED-A01F-4F7E6B69B78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35C9A4-62F3-4BD4-81B1-A6FAF70AE86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B8974AA-F4D0-445E-9212-2EA3118E839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5175D-C31A-4B98-9AF3-7A055A68E1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898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5B6019-A31F-4021-B39A-2DE29059E1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0B0FD48-C8FE-4A6E-8FF9-A0202C7BC45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DC0188B-EC35-4E11-9797-547F61FA56B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9C7A7-98A4-4195-9435-9F8CAC5C9F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811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26D704-21B6-4F28-B6D5-EFFD3999C6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9B41B9-CC87-45D7-8162-4E6A15B984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65816BD-A000-489F-ADB6-5E943FD2848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4B357-38DA-4FD6-9B64-CC2D70F39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150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762000"/>
            <a:ext cx="2149475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300788" cy="5364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506491-E653-4AA8-ADDC-216D1505BA4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91DCC39-3633-425F-B435-4EBFF5DF7A9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2EB52A3-8781-4631-AAF5-F13560BF69C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2582E-E61B-4DC3-AB69-13C6505218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1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A229A9-F10C-4C56-AA21-EE10F3F8A3C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6F0BC4-B12A-4443-B478-E02E48AF4E6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85F55BA-8E18-4A93-B4EE-2BBAA282A02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2FF69-5558-4807-91F2-DDE554F56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98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A6F0BA-6AC3-4A4B-B869-B1E72E36FD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1FF183-62BC-4557-8B6D-41FE3E8F3B7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42C28D9-74C0-419D-9A5B-2C1B12B0B3F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FA067-460E-4C63-9699-81B2F8710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79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8BF566-9195-469F-829C-456F479B5A7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5BEDF-1DD4-4549-8524-4CF16E5CFF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7303853-CF53-4FFD-8E33-A7DD9B2F558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0CD24-9E02-4F33-868B-D744E6E00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7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938EB0-C3C2-40F7-866B-8C28DC3639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E4B0D1-AC7A-4E46-AD48-8A8B8B2C9D6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865621-334B-425E-8491-5FF0D4638BC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804EB-6C0A-4985-87EE-A2C7FD142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39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B6547D3-5A68-4270-8B35-CB23A2EF9D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F3EEFB1-7859-40D7-BCA9-BAED8F24AC9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1D4CF5C-C016-4603-BF4B-FE4C6B39E8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7D2B4-9F3D-4D51-9A14-4696F34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60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AF93CE-77AF-4B6E-A0D2-0DFF8C6ED2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CBC32E-A5A4-4213-AAE3-953E9E7EDB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E9C500D-E12F-4DB2-AD1A-911A9F3673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47B05-2555-4A5A-82ED-A633E099B0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7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141204-1E3F-43DF-89F6-ACEFFC4BF9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BD4FD6-0C79-4033-B320-E890197B991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13A92F4-4D25-4099-929E-8ACCE1C1C9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42C26-0DEC-47D1-B4EF-E39BFAA0F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0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9D3A5000-CC6C-4951-BEE9-7DA957671FD4}"/>
              </a:ext>
            </a:extLst>
          </p:cNvPr>
          <p:cNvGrpSpPr>
            <a:grpSpLocks/>
          </p:cNvGrpSpPr>
          <p:nvPr/>
        </p:nvGrpSpPr>
        <p:grpSpPr bwMode="auto">
          <a:xfrm>
            <a:off x="-8410575" y="1588"/>
            <a:ext cx="17537113" cy="13684250"/>
            <a:chOff x="-5298" y="1"/>
            <a:chExt cx="11047" cy="8620"/>
          </a:xfrm>
        </p:grpSpPr>
        <p:sp>
          <p:nvSpPr>
            <p:cNvPr id="1032" name="Freeform 2">
              <a:extLst>
                <a:ext uri="{FF2B5EF4-FFF2-40B4-BE49-F238E27FC236}">
                  <a16:creationId xmlns:a16="http://schemas.microsoft.com/office/drawing/2014/main" id="{1789E2C2-E504-4891-A86C-D7B98E51C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999"/>
              <a:ext cx="2355" cy="3310"/>
            </a:xfrm>
            <a:custGeom>
              <a:avLst/>
              <a:gdLst>
                <a:gd name="T0" fmla="*/ 1899 w 2359"/>
                <a:gd name="T1" fmla="*/ 3304 h 3314"/>
                <a:gd name="T2" fmla="*/ 2350 w 2359"/>
                <a:gd name="T3" fmla="*/ 3305 h 3314"/>
                <a:gd name="T4" fmla="*/ 2350 w 2359"/>
                <a:gd name="T5" fmla="*/ 1433 h 3314"/>
                <a:gd name="T6" fmla="*/ 0 w 2359"/>
                <a:gd name="T7" fmla="*/ 0 h 3314"/>
                <a:gd name="T8" fmla="*/ 201 w 2359"/>
                <a:gd name="T9" fmla="*/ 150 h 3314"/>
                <a:gd name="T10" fmla="*/ 364 w 2359"/>
                <a:gd name="T11" fmla="*/ 279 h 3314"/>
                <a:gd name="T12" fmla="*/ 550 w 2359"/>
                <a:gd name="T13" fmla="*/ 439 h 3314"/>
                <a:gd name="T14" fmla="*/ 730 w 2359"/>
                <a:gd name="T15" fmla="*/ 610 h 3314"/>
                <a:gd name="T16" fmla="*/ 992 w 2359"/>
                <a:gd name="T17" fmla="*/ 901 h 3314"/>
                <a:gd name="T18" fmla="*/ 1226 w 2359"/>
                <a:gd name="T19" fmla="*/ 1210 h 3314"/>
                <a:gd name="T20" fmla="*/ 1396 w 2359"/>
                <a:gd name="T21" fmla="*/ 1478 h 3314"/>
                <a:gd name="T22" fmla="*/ 1542 w 2359"/>
                <a:gd name="T23" fmla="*/ 1757 h 3314"/>
                <a:gd name="T24" fmla="*/ 1659 w 2359"/>
                <a:gd name="T25" fmla="*/ 2036 h 3314"/>
                <a:gd name="T26" fmla="*/ 1745 w 2359"/>
                <a:gd name="T27" fmla="*/ 2289 h 3314"/>
                <a:gd name="T28" fmla="*/ 1803 w 2359"/>
                <a:gd name="T29" fmla="*/ 2505 h 3314"/>
                <a:gd name="T30" fmla="*/ 1857 w 2359"/>
                <a:gd name="T31" fmla="*/ 2772 h 3314"/>
                <a:gd name="T32" fmla="*/ 1884 w 2359"/>
                <a:gd name="T33" fmla="*/ 3004 h 3314"/>
                <a:gd name="T34" fmla="*/ 1899 w 2359"/>
                <a:gd name="T35" fmla="*/ 3304 h 33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72F75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AutoShape 3">
              <a:extLst>
                <a:ext uri="{FF2B5EF4-FFF2-40B4-BE49-F238E27FC236}">
                  <a16:creationId xmlns:a16="http://schemas.microsoft.com/office/drawing/2014/main" id="{9158D9FE-FA7B-4B6A-B646-74224EF2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98" y="1"/>
              <a:ext cx="10592" cy="86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76EB9E-6BE9-4F4A-AF59-80678ACA4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712598-9363-40E3-AC06-91F3431D23E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308B2D-5BA6-46E9-815B-E90F0208F1C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0D27190-4BAD-4BCF-9A5F-31F1B32525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3E14FF0D-9791-4E4C-963D-FF361B45E6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D8B76CEB-07C8-452A-A700-906432A9F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6B94FA27-AEA8-4E79-BEA0-C2596B767AA2}"/>
              </a:ext>
            </a:extLst>
          </p:cNvPr>
          <p:cNvGrpSpPr>
            <a:grpSpLocks/>
          </p:cNvGrpSpPr>
          <p:nvPr/>
        </p:nvGrpSpPr>
        <p:grpSpPr bwMode="auto">
          <a:xfrm>
            <a:off x="-7761288" y="1465263"/>
            <a:ext cx="16898938" cy="10779125"/>
            <a:chOff x="-4889" y="923"/>
            <a:chExt cx="10645" cy="6790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332FC858-D19B-4397-9104-F5315794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1707"/>
              <a:ext cx="3695" cy="2609"/>
            </a:xfrm>
            <a:custGeom>
              <a:avLst/>
              <a:gdLst>
                <a:gd name="T0" fmla="*/ 1519 w 3699"/>
                <a:gd name="T1" fmla="*/ 2603 h 2613"/>
                <a:gd name="T2" fmla="*/ 3690 w 3699"/>
                <a:gd name="T3" fmla="*/ 2604 h 2613"/>
                <a:gd name="T4" fmla="*/ 3690 w 3699"/>
                <a:gd name="T5" fmla="*/ 2222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5 h 2613"/>
                <a:gd name="T14" fmla="*/ 583 w 3699"/>
                <a:gd name="T15" fmla="*/ 480 h 2613"/>
                <a:gd name="T16" fmla="*/ 794 w 3699"/>
                <a:gd name="T17" fmla="*/ 709 h 2613"/>
                <a:gd name="T18" fmla="*/ 981 w 3699"/>
                <a:gd name="T19" fmla="*/ 953 h 2613"/>
                <a:gd name="T20" fmla="*/ 1117 w 3699"/>
                <a:gd name="T21" fmla="*/ 1164 h 2613"/>
                <a:gd name="T22" fmla="*/ 1236 w 3699"/>
                <a:gd name="T23" fmla="*/ 1384 h 2613"/>
                <a:gd name="T24" fmla="*/ 1329 w 3699"/>
                <a:gd name="T25" fmla="*/ 1604 h 2613"/>
                <a:gd name="T26" fmla="*/ 1396 w 3699"/>
                <a:gd name="T27" fmla="*/ 1803 h 2613"/>
                <a:gd name="T28" fmla="*/ 1443 w 3699"/>
                <a:gd name="T29" fmla="*/ 1973 h 2613"/>
                <a:gd name="T30" fmla="*/ 1486 w 3699"/>
                <a:gd name="T31" fmla="*/ 2184 h 2613"/>
                <a:gd name="T32" fmla="*/ 1507 w 3699"/>
                <a:gd name="T33" fmla="*/ 2366 h 2613"/>
                <a:gd name="T34" fmla="*/ 1519 w 3699"/>
                <a:gd name="T35" fmla="*/ 2603 h 26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72F75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3">
              <a:extLst>
                <a:ext uri="{FF2B5EF4-FFF2-40B4-BE49-F238E27FC236}">
                  <a16:creationId xmlns:a16="http://schemas.microsoft.com/office/drawing/2014/main" id="{235AD1D2-2144-4C14-891C-6A610E55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89" y="923"/>
              <a:ext cx="8470" cy="67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175 h 21600"/>
                <a:gd name="T20" fmla="*/ 21600 w 21600"/>
                <a:gd name="T21" fmla="*/ 108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2787" y="184"/>
                  </a:moveTo>
                  <a:cubicBezTo>
                    <a:pt x="17897" y="1141"/>
                    <a:pt x="21600" y="5601"/>
                    <a:pt x="21600" y="10800"/>
                  </a:cubicBezTo>
                  <a:lnTo>
                    <a:pt x="10800" y="10800"/>
                  </a:lnTo>
                  <a:lnTo>
                    <a:pt x="12787" y="184"/>
                  </a:lnTo>
                  <a:close/>
                </a:path>
                <a:path w="21600" h="21600" fill="none">
                  <a:moveTo>
                    <a:pt x="12787" y="184"/>
                  </a:moveTo>
                  <a:cubicBezTo>
                    <a:pt x="17897" y="1141"/>
                    <a:pt x="21600" y="5601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2" name="Rectangle 4">
            <a:extLst>
              <a:ext uri="{FF2B5EF4-FFF2-40B4-BE49-F238E27FC236}">
                <a16:creationId xmlns:a16="http://schemas.microsoft.com/office/drawing/2014/main" id="{6AAEE91F-716C-41BC-B204-C876D6D36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3813" y="7620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45B957-6104-4190-828A-C49EE371F2A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3429000"/>
            <a:ext cx="639445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/>
          <a:p>
            <a:pPr algn="ctr">
              <a:spcBef>
                <a:spcPts val="800"/>
              </a:spcBef>
            </a:pPr>
            <a:r>
              <a:rPr lang="en-GB" altLang="en-US" sz="3200">
                <a:solidFill>
                  <a:srgbClr val="FFFFFF"/>
                </a:solidFill>
              </a:rPr>
              <a:t>Click to add Text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BC6D98B-880D-4A5D-9D12-B97CE126D99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C8224D9-C7AA-4360-BEFE-CF0D2DDF41A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 algn="ctr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B89142C-6E5A-49AA-8E51-76B4C03E74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marL="215900" indent="-211138" algn="r"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FFFFFF"/>
                </a:solidFill>
                <a:cs typeface="DejaVu Sans" charset="0"/>
              </a:defRPr>
            </a:lvl1pPr>
          </a:lstStyle>
          <a:p>
            <a:fld id="{AB3A8621-9BBF-44C4-B425-379E4B7C6B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CC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ctr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B59515A-DBBD-4A38-B05F-1987BD0A41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8686800" cy="914400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Information Systems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EF124C6-AB5F-445D-A049-E135EC6E21F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200400"/>
            <a:ext cx="8915400" cy="3352800"/>
          </a:xfrm>
        </p:spPr>
        <p:txBody>
          <a:bodyPr lIns="0" tIns="0" rIns="0" bIns="0" anchor="ctr"/>
          <a:lstStyle/>
          <a:p>
            <a:pPr algn="ctr" eaLnBrk="1" hangingPunct="1"/>
            <a:r>
              <a:rPr lang="en-IN" altLang="en-US" sz="3600" b="1"/>
              <a:t>UNIT I</a:t>
            </a:r>
          </a:p>
          <a:p>
            <a:pPr algn="ctr" eaLnBrk="1" hangingPunct="1"/>
            <a:r>
              <a:rPr lang="en-IN" altLang="en-US" sz="3600" b="1"/>
              <a:t>Basic of Management </a:t>
            </a:r>
          </a:p>
          <a:p>
            <a:pPr algn="ctr" eaLnBrk="1" hangingPunct="1"/>
            <a:r>
              <a:rPr lang="en-IN" altLang="en-US" sz="3600" b="1"/>
              <a:t>Theory &amp; Practices</a:t>
            </a:r>
            <a:br>
              <a:rPr lang="en-IN" altLang="en-US" sz="3600"/>
            </a:br>
            <a:br>
              <a:rPr lang="en-IN" altLang="en-US" sz="3600"/>
            </a:br>
            <a:endParaRPr lang="en-IN" altLang="en-US" sz="36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3DE6BA04-6A0D-468D-AB43-3680F99E25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-249238"/>
            <a:ext cx="7772400" cy="9477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600" b="1">
                <a:solidFill>
                  <a:srgbClr val="FFFFFF"/>
                </a:solidFill>
              </a:rPr>
              <a:t>Inventory System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85D75C6-EAD2-47A1-92D6-CAEDB0DBA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36625"/>
            <a:ext cx="7772400" cy="5159375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Inventory management is a discipline primarily about specifying the shape and placement of stocked goods. 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It is required at different locations within a facility or within many locations of a supply network to precede the regular and planned course of production and stock of materials.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The concept of inventory, stock or work-in-process has been extended from manufacturing systems to service businesses and projects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 sz="2400"/>
              <a:t>By generalizing the definition to be "</a:t>
            </a:r>
            <a:r>
              <a:rPr lang="en-IN" altLang="en-US" sz="2400" b="1"/>
              <a:t>all work within the process of production- all work that is or has occurred prior to the completion of production.</a:t>
            </a:r>
            <a:r>
              <a:rPr lang="en-IN" altLang="en-US" sz="2400"/>
              <a:t>" 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78BEE2D6-D010-4EA2-BD74-5F2FD7B498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b="1" dirty="0">
                <a:solidFill>
                  <a:srgbClr val="FFFFFF"/>
                </a:solidFill>
              </a:rPr>
              <a:t>Marketing System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A9B91DD-31B6-41A9-A004-EFFEE2276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338" y="1439863"/>
            <a:ext cx="7772400" cy="4114800"/>
          </a:xfrm>
        </p:spPr>
        <p:txBody>
          <a:bodyPr/>
          <a:lstStyle/>
          <a:p>
            <a:pPr marL="0" indent="0" eaLnBrk="1" hangingPunct="1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altLang="en-US"/>
              <a:t>A market system is a place (virtual or physical) that facilitates the matching of buyers and sellers. </a:t>
            </a:r>
          </a:p>
          <a:p>
            <a:pPr marL="0" indent="0" eaLnBrk="1" hangingPunct="1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IN" altLang="en-US"/>
              <a:t>Many markets exist, and each can be defined based on a number of characteristics, such as what is being exchanged in the market, the regulations, who is allowed to participate, and how transactions occur.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192CA22-4B3A-4E1F-AD06-F0D557402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1488"/>
            <a:ext cx="7772400" cy="1419225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  <a:defRPr/>
            </a:pPr>
            <a:endParaRPr lang="en-I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03F866E-064B-4D51-BE9F-5A3C106F9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21A771FF-E058-42DB-9A49-5674670E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4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DFBE0F9-3763-4191-ADAE-C034E7D40F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 </a:t>
            </a:r>
            <a:r>
              <a:rPr lang="en-IN" b="1"/>
              <a:t>Customer service system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8EEF93D-9C41-46A9-B74F-682BAAFA7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A service system (or customer service system, CSS) is a configuration of technology and organizational networks designed to deliver services that satisfy the needs, wants, or aspirations of customers.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2841E4E-DBE7-4220-AEE5-63B20E05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Expanding Roles of IS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95D974EB-5F67-4701-BB89-70C5F27B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9154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Data Processing: 1950s-1960s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Management Reporting: 1960s-1970s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Decision support: 1970s-1980s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Strategic and End User Support: 1980s-1990s</a:t>
            </a:r>
          </a:p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/>
              <a:t>Global Internetworking: 1990s-2000s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 b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A5B04BD6-C72D-4608-A269-D9CCEB97F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Classification of  IS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BBA20D8-995B-48D4-9F0B-9235ADE4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90600"/>
            <a:ext cx="2819400" cy="10668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4D58677-8045-44C7-885F-FDC07EE15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745E9AA6-C738-473E-9B23-B70D21CC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EDC9207A-1164-4B37-9B70-B1CD6FC5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57D9D9C7-FED3-4623-8E87-A4B415FC3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BA0E8EE5-9A28-4ACF-94A7-273C8D73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F22410C9-554E-407C-A031-302E55BD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24400"/>
            <a:ext cx="1371600" cy="838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E69A73D3-11FA-4B15-AE30-9F17DF82D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066800"/>
            <a:ext cx="274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 Systems</a:t>
            </a:r>
          </a:p>
        </p:txBody>
      </p:sp>
      <p:sp>
        <p:nvSpPr>
          <p:cNvPr id="17419" name="Text Box 10">
            <a:extLst>
              <a:ext uri="{FF2B5EF4-FFF2-40B4-BE49-F238E27FC236}">
                <a16:creationId xmlns:a16="http://schemas.microsoft.com/office/drawing/2014/main" id="{32A5C651-4A2A-40CA-BB96-A616D7975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2514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Operations Support System</a:t>
            </a:r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id="{8ED3962B-42C6-4CA9-A274-032C881F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43200"/>
            <a:ext cx="2286000" cy="11430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21" name="Rectangle 12">
            <a:extLst>
              <a:ext uri="{FF2B5EF4-FFF2-40B4-BE49-F238E27FC236}">
                <a16:creationId xmlns:a16="http://schemas.microsoft.com/office/drawing/2014/main" id="{1781FE2A-B331-4306-A90D-7AE2D4BC4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2286000" cy="11430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5AA88DD5-62F9-400F-B82B-591A5CBB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0"/>
            <a:ext cx="2362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Management Support System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82112007-EDA7-4A65-A6DA-B39337A1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1600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Transaction processing systems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AAA0D5F1-2720-40B5-A35C-ED5CA500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6800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Process control systems</a:t>
            </a:r>
          </a:p>
        </p:txBody>
      </p:sp>
      <p:sp>
        <p:nvSpPr>
          <p:cNvPr id="17425" name="Text Box 16">
            <a:extLst>
              <a:ext uri="{FF2B5EF4-FFF2-40B4-BE49-F238E27FC236}">
                <a16:creationId xmlns:a16="http://schemas.microsoft.com/office/drawing/2014/main" id="{27A3FD1B-D242-4847-95AF-12C71024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244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Office automation systems</a:t>
            </a:r>
          </a:p>
        </p:txBody>
      </p:sp>
      <p:sp>
        <p:nvSpPr>
          <p:cNvPr id="17426" name="Text Box 17">
            <a:extLst>
              <a:ext uri="{FF2B5EF4-FFF2-40B4-BE49-F238E27FC236}">
                <a16:creationId xmlns:a16="http://schemas.microsoft.com/office/drawing/2014/main" id="{A847867A-6317-4D9A-9726-AA0346F4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Management information systems</a:t>
            </a:r>
          </a:p>
        </p:txBody>
      </p:sp>
      <p:sp>
        <p:nvSpPr>
          <p:cNvPr id="17427" name="Text Box 18">
            <a:extLst>
              <a:ext uri="{FF2B5EF4-FFF2-40B4-BE49-F238E27FC236}">
                <a16:creationId xmlns:a16="http://schemas.microsoft.com/office/drawing/2014/main" id="{491EE336-C282-4C1A-BE73-D3A1E07A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1143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Decision support systems</a:t>
            </a:r>
          </a:p>
        </p:txBody>
      </p:sp>
      <p:sp>
        <p:nvSpPr>
          <p:cNvPr id="17428" name="Text Box 19">
            <a:extLst>
              <a:ext uri="{FF2B5EF4-FFF2-40B4-BE49-F238E27FC236}">
                <a16:creationId xmlns:a16="http://schemas.microsoft.com/office/drawing/2014/main" id="{A8FCDD3A-FBCB-4A03-8DEB-0015A571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724400"/>
            <a:ext cx="1295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Executive information systems</a:t>
            </a:r>
          </a:p>
        </p:txBody>
      </p:sp>
      <p:sp>
        <p:nvSpPr>
          <p:cNvPr id="17429" name="Line 20">
            <a:extLst>
              <a:ext uri="{FF2B5EF4-FFF2-40B4-BE49-F238E27FC236}">
                <a16:creationId xmlns:a16="http://schemas.microsoft.com/office/drawing/2014/main" id="{F8EB654A-57D4-4C23-B777-FFFCE8BF1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50292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1">
            <a:extLst>
              <a:ext uri="{FF2B5EF4-FFF2-40B4-BE49-F238E27FC236}">
                <a16:creationId xmlns:a16="http://schemas.microsoft.com/office/drawing/2014/main" id="{0C6467C6-3959-4306-A3DF-AD027FF5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1588" cy="3810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2">
            <a:extLst>
              <a:ext uri="{FF2B5EF4-FFF2-40B4-BE49-F238E27FC236}">
                <a16:creationId xmlns:a16="http://schemas.microsoft.com/office/drawing/2014/main" id="{4A2005D5-05B8-4929-9B41-08A13FBE9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1588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3">
            <a:extLst>
              <a:ext uri="{FF2B5EF4-FFF2-40B4-BE49-F238E27FC236}">
                <a16:creationId xmlns:a16="http://schemas.microsoft.com/office/drawing/2014/main" id="{7EF05491-9DE5-412C-B8F1-A2481455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1588" cy="304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4">
            <a:extLst>
              <a:ext uri="{FF2B5EF4-FFF2-40B4-BE49-F238E27FC236}">
                <a16:creationId xmlns:a16="http://schemas.microsoft.com/office/drawing/2014/main" id="{E36DF91C-70E6-47A5-ACB9-B86314C08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057400"/>
            <a:ext cx="1588" cy="304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5">
            <a:extLst>
              <a:ext uri="{FF2B5EF4-FFF2-40B4-BE49-F238E27FC236}">
                <a16:creationId xmlns:a16="http://schemas.microsoft.com/office/drawing/2014/main" id="{39F85687-3BA3-48DC-AD80-E38B19C19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33528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6">
            <a:extLst>
              <a:ext uri="{FF2B5EF4-FFF2-40B4-BE49-F238E27FC236}">
                <a16:creationId xmlns:a16="http://schemas.microsoft.com/office/drawing/2014/main" id="{97B72190-9B02-438B-AC47-BCC0656FF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7">
            <a:extLst>
              <a:ext uri="{FF2B5EF4-FFF2-40B4-BE49-F238E27FC236}">
                <a16:creationId xmlns:a16="http://schemas.microsoft.com/office/drawing/2014/main" id="{1BCFD091-408B-46AD-97DE-AC0CEA4CC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8">
            <a:extLst>
              <a:ext uri="{FF2B5EF4-FFF2-40B4-BE49-F238E27FC236}">
                <a16:creationId xmlns:a16="http://schemas.microsoft.com/office/drawing/2014/main" id="{64B1DE4C-3A92-43BA-9F57-77C8E86BE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1588" cy="83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29">
            <a:extLst>
              <a:ext uri="{FF2B5EF4-FFF2-40B4-BE49-F238E27FC236}">
                <a16:creationId xmlns:a16="http://schemas.microsoft.com/office/drawing/2014/main" id="{365F0D81-DE8E-49B7-85C1-601809785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31242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0">
            <a:extLst>
              <a:ext uri="{FF2B5EF4-FFF2-40B4-BE49-F238E27FC236}">
                <a16:creationId xmlns:a16="http://schemas.microsoft.com/office/drawing/2014/main" id="{CE8AA014-1B97-4290-B4F6-D0E22AAD2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1">
            <a:extLst>
              <a:ext uri="{FF2B5EF4-FFF2-40B4-BE49-F238E27FC236}">
                <a16:creationId xmlns:a16="http://schemas.microsoft.com/office/drawing/2014/main" id="{ECCA0A2E-9B64-41A6-B963-28FBDAD1B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267200"/>
            <a:ext cx="1588" cy="457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2">
            <a:extLst>
              <a:ext uri="{FF2B5EF4-FFF2-40B4-BE49-F238E27FC236}">
                <a16:creationId xmlns:a16="http://schemas.microsoft.com/office/drawing/2014/main" id="{6E8945C5-0C53-461F-930F-E98A66B8A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0"/>
            <a:ext cx="1588" cy="83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B3C070F3-06B1-4E79-8950-1DCB67F3A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458200" cy="842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95300" indent="-488950"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1. Operations support systems </a:t>
            </a:r>
            <a:r>
              <a:rPr lang="en-IN"/>
              <a:t>process data generated by business operations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Major categories are: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i) Transaction processing systems 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ii) Process control systems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iii) Office automation systems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2. Management Support Systems </a:t>
            </a:r>
            <a:r>
              <a:rPr lang="en-IN"/>
              <a:t>provide information and support needed for effective decision making by managers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/>
              <a:t>Major categories are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/>
              <a:defRPr/>
            </a:pPr>
            <a:r>
              <a:rPr lang="en-IN"/>
              <a:t>Management Information System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 startAt="2"/>
              <a:defRPr/>
            </a:pPr>
            <a:r>
              <a:rPr lang="en-IN"/>
              <a:t>Decision Support Systems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 startAt="2"/>
              <a:defRPr/>
            </a:pPr>
            <a:r>
              <a:rPr lang="en-IN"/>
              <a:t>Executive Information System</a:t>
            </a:r>
          </a:p>
          <a:p>
            <a:pPr marL="493713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5A84899E-1CE0-4AC5-8819-9F6921A87A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35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b="1"/>
              <a:t>Transaction processing System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3500686-40E6-4C01-91B2-6C79D7696BC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981200"/>
            <a:ext cx="7769225" cy="4111625"/>
          </a:xfrm>
        </p:spPr>
        <p:txBody>
          <a:bodyPr lIns="0" tIns="0" rIns="0" bIns="0" anchor="ctr"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b="1"/>
              <a:t>Transaction processing is a style of computing that divides work into individual, indivisible operations, called transactions.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b="1"/>
              <a:t> A transaction processing system (TPS) or transaction server is a software system, or software/hardware combination, that supports transaction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95C903DA-312A-4AC3-B527-2B3F303EA3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b="1"/>
              <a:t>Batch processing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F79C867-8346-49CB-B700-794B20F25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Batch processing is execution of a series of programs (jobs) on a computer without manual intervention. Several transactions, called a batch are collected and processed at the same time. The results of each transaction are not immediately available when the transaction is being entered; there is a time delay.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1A23BCFD-DC06-4FE4-9516-16A641AC55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Real-time processing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296A78-2BB1-48ED-BF23-F6545544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Real time systems attempt to guarantee an appropriate response to a stimulus or request quickly enough to affect the conditions that caused the stimulus."[9] Each transaction in real-time processing is unique; it is not part of a group of transactions.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47D04BD2-8DE1-442E-8371-1666C7BF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Outline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39C12FCB-AC61-4354-B59F-60818184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6106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Definitions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Types of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 Vs Information Technology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Expanding Roles of 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Classification of  IS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Enterprise Resource Planning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 Development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IS as Discipline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Information systems: Opportunities and Challenges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E512F266-4E5F-47A5-8FA5-72D33CF689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Transaction processing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A808E51-0BEC-4DBF-875A-D8BB7F936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A Transaction Processing System (TPS) is a type of information system that collects, stores, modifies and retrieves the data transactions of an enterprise.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Transaction processing systems also attempt to provide predictable response times to requests, although this is not as critical as for real-time systems.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C6CF9732-5B8A-40B5-9BFA-F51D40726A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69225" cy="143351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Examples of transaction processing systems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48D0E1E-FD90-4383-88A3-532232E96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 Include payroll, order processing, reservations, employee records, accounts payable and accounts receivable.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 These systems collect and store data about transactions, which are activities that change stored data. For example, using a credit card, reserving a flight and ordering products from a catalog are transactions.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1A673BC2-1FF9-48F6-8304-236074948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85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465686A0-CAC1-421A-9127-25F06F8B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0850"/>
            <a:ext cx="8458200" cy="948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/>
              <a:t>Operations Support System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r>
              <a:rPr lang="en-IN" b="1"/>
              <a:t>i) Transaction processing systems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 b="1"/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Process business exchanges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Maintain records about the exchanges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Handle routine, yet critical, tasks</a:t>
            </a:r>
          </a:p>
          <a:p>
            <a:pPr>
              <a:spcBef>
                <a:spcPts val="600"/>
              </a:spcBef>
              <a:buClr>
                <a:srgbClr val="00FFFF"/>
              </a:buClr>
              <a:buSzPct val="70000"/>
              <a:buFont typeface="Times New Roman" pitchFamily="16" charset="0"/>
              <a:buChar char="•"/>
              <a:defRPr/>
            </a:pPr>
            <a:r>
              <a:rPr lang="en-IN"/>
              <a:t> Perform simple calculations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r>
              <a:rPr lang="en-IN"/>
              <a:t>ii) </a:t>
            </a:r>
            <a:r>
              <a:rPr lang="en-IN" b="1"/>
              <a:t>Process control systems </a:t>
            </a:r>
            <a:r>
              <a:rPr lang="en-IN"/>
              <a:t>monitor and control industrial processes.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r>
              <a:rPr lang="en-IN"/>
              <a:t>iii) </a:t>
            </a:r>
            <a:r>
              <a:rPr lang="en-IN" b="1"/>
              <a:t>Office automation systems </a:t>
            </a:r>
            <a:r>
              <a:rPr lang="en-IN"/>
              <a:t>automate office procedures and enhance office communications and productivity.</a:t>
            </a:r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 b="1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 b="1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600"/>
              </a:spcBef>
              <a:buClrTx/>
              <a:buSzPct val="70000"/>
              <a:buFontTx/>
              <a:buNone/>
              <a:defRPr/>
            </a:pPr>
            <a:endParaRPr lang="en-IN"/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84AA548D-0CDD-4071-93EA-A12725AD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9400"/>
            <a:ext cx="8458200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>
              <a:solidFill>
                <a:srgbClr val="FFFFFF"/>
              </a:solidFill>
              <a:latin typeface="Times New Roman" pitchFamily="16" charset="0"/>
            </a:endParaRP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 b="1">
                <a:solidFill>
                  <a:srgbClr val="FFFFFF"/>
                </a:solidFill>
                <a:latin typeface="Times New Roman" pitchFamily="16" charset="0"/>
              </a:rPr>
              <a:t>2. Management support systems </a:t>
            </a: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provide information and support needed for effective decision making by managers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Major categories are: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 b="1">
              <a:solidFill>
                <a:srgbClr val="FFFFFF"/>
              </a:solidFill>
              <a:latin typeface="Times New Roman" pitchFamily="16" charset="0"/>
            </a:endParaRP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romanLcParenR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 b="1">
                <a:solidFill>
                  <a:srgbClr val="FFFFFF"/>
                </a:solidFill>
                <a:latin typeface="Times New Roman" pitchFamily="16" charset="0"/>
              </a:rPr>
              <a:t>Management information systems</a:t>
            </a:r>
          </a:p>
          <a:p>
            <a:pPr marL="488950" indent="-482600">
              <a:spcBef>
                <a:spcPts val="1500"/>
              </a:spcBef>
              <a:buClr>
                <a:srgbClr val="FFFFFF"/>
              </a:buClr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Routine information for routine decisions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Operational efficiency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Use transaction data as main input</a:t>
            </a:r>
          </a:p>
          <a:p>
            <a:pPr marL="488950" indent="-482600">
              <a:spcBef>
                <a:spcPts val="600"/>
              </a:spcBef>
              <a:buClr>
                <a:srgbClr val="00FFFF"/>
              </a:buClr>
              <a:buSzPct val="70000"/>
              <a:buFont typeface="Wingdings" charset="2"/>
              <a:buChar char=""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r>
              <a:rPr lang="en-IN">
                <a:solidFill>
                  <a:srgbClr val="FFFFFF"/>
                </a:solidFill>
                <a:latin typeface="Times New Roman" pitchFamily="16" charset="0"/>
              </a:rPr>
              <a:t>Databases integrate MIS in different functional areas</a:t>
            </a:r>
          </a:p>
          <a:p>
            <a:pPr marL="495300" indent="-488950">
              <a:spcBef>
                <a:spcPts val="1500"/>
              </a:spcBef>
              <a:buClrTx/>
              <a:buFontTx/>
              <a:buNone/>
              <a:tabLst>
                <a:tab pos="495300" algn="l"/>
                <a:tab pos="942975" algn="l"/>
                <a:tab pos="1392238" algn="l"/>
                <a:tab pos="1841500" algn="l"/>
                <a:tab pos="2290763" algn="l"/>
                <a:tab pos="2740025" algn="l"/>
                <a:tab pos="3189288" algn="l"/>
                <a:tab pos="3638550" algn="l"/>
                <a:tab pos="4087813" algn="l"/>
                <a:tab pos="4537075" algn="l"/>
                <a:tab pos="4986338" algn="l"/>
                <a:tab pos="5435600" algn="l"/>
                <a:tab pos="5884863" algn="l"/>
                <a:tab pos="6334125" algn="l"/>
                <a:tab pos="6783388" algn="l"/>
                <a:tab pos="7232650" algn="l"/>
                <a:tab pos="7681913" algn="l"/>
                <a:tab pos="8131175" algn="l"/>
                <a:tab pos="8580438" algn="l"/>
                <a:tab pos="9029700" algn="l"/>
                <a:tab pos="9478963" algn="l"/>
              </a:tabLst>
              <a:defRPr/>
            </a:pPr>
            <a:endParaRPr lang="en-IN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4ACF844C-87F6-4A56-A1B9-EEE2BBA3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68C00710-D0D0-4CE9-925A-36C7311E9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305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ii) Decision Support System</a:t>
            </a:r>
          </a:p>
          <a:p>
            <a:pPr eaLnBrk="1" hangingPunct="1">
              <a:spcBef>
                <a:spcPts val="600"/>
              </a:spcBef>
              <a:buClr>
                <a:srgbClr val="00FFFF"/>
              </a:buClr>
              <a:buSzPct val="70000"/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IN" altLang="en-US">
                <a:solidFill>
                  <a:srgbClr val="FFFFFF"/>
                </a:solidFill>
              </a:rPr>
              <a:t>Interactive support for non-routine decisions or problems</a:t>
            </a:r>
          </a:p>
          <a:p>
            <a:pPr eaLnBrk="1" hangingPunct="1">
              <a:spcBef>
                <a:spcPts val="600"/>
              </a:spcBef>
              <a:buClr>
                <a:srgbClr val="00FFFF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IN" altLang="en-US">
                <a:solidFill>
                  <a:srgbClr val="FFFFFF"/>
                </a:solidFill>
              </a:rPr>
              <a:t> End-users are more involved in creating a DSS than an MIS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iii) Executive information systems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provide critical information tailored to the information needs of executives</a:t>
            </a:r>
          </a:p>
          <a:p>
            <a:pPr eaLnBrk="1" hangingPunct="1">
              <a:spcBef>
                <a:spcPts val="600"/>
              </a:spcBef>
              <a:buClrTx/>
              <a:buSzPct val="70000"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40DC45EB-3CC4-4B4E-929E-1513F507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534400" cy="673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085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Other categories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Expert systems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End user computing systems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lphaLcParenR"/>
            </a:pPr>
            <a:r>
              <a:rPr lang="en-IN" altLang="en-US" b="1">
                <a:solidFill>
                  <a:srgbClr val="FFFFFF"/>
                </a:solidFill>
              </a:rPr>
              <a:t> Business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d)   Strategic information systems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 </a:t>
            </a:r>
            <a:r>
              <a:rPr lang="en-IN" altLang="en-US">
                <a:solidFill>
                  <a:srgbClr val="FFFFFF"/>
                </a:solidFill>
              </a:rPr>
              <a:t> a) Expert Systems are knowledge-based systems that provides expert advice and act as expert consultants to the users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  b)  End user computing systems support the direct, hands on use of computers by end users for operational and managerial applications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c)   Business information systems support the operational and managerial applications of the basic business functions of a firm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d) Strategic information systems provide a firm which strategic products, services, and capabilities for competitive advantage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76D66CC4-F945-44FC-A6C2-FB2F206E41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Enterprise Resource Planning (ERP)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B5C2F52-ABC6-46DD-9044-28C081C59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Integrated programs that can manage a company’s entire set of business operations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Often coordinate planning, inventory control, production and ordering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3627AD8A-78AD-41FE-9FBE-563A3DF8F7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/>
            </a:pPr>
            <a:r>
              <a:rPr lang="en-IN"/>
              <a:t>Information Systems Development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5858164D-EA2F-47DB-A113-781BC2152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12875"/>
          <a:ext cx="7920038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4" imgW="3443699" imgH="5997882" progId="">
                  <p:embed/>
                </p:oleObj>
              </mc:Choice>
              <mc:Fallback>
                <p:oleObj r:id="rId4" imgW="3443699" imgH="599788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920038" cy="499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8B016531-F4AB-4F6A-B2EB-E693D717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IS as Discipline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FF694A35-FC59-4C04-9411-DE9F02AC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38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IS is an interdisciplinary field influenced by Computer Science, Political Science, Psychology, Operations Research, Linguistics, Sociology, and Organizational Theory.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B02B4E56-48FD-4AED-8336-7E65F204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5DA03825-ABC9-405E-87A4-911D87FA8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4" imgW="4455808" imgH="4321707" progId="">
                  <p:embed/>
                </p:oleObj>
              </mc:Choice>
              <mc:Fallback>
                <p:oleObj r:id="rId4" imgW="4455808" imgH="432170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3C83FF7-E436-42F5-A4A3-10BF9FC4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Definitions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1BC82944-74C4-4DE7-8F0F-53EE660E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3152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Data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Raw facts such as an employee’s name and number of hours worked in a week, inventory part numbers or sales orders.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 b="1">
                <a:solidFill>
                  <a:srgbClr val="FFFFFF"/>
                </a:solidFill>
              </a:rPr>
              <a:t>Information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A collection of facts organized in such a way that they have additional value beyond the value of the facts themselves.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FAB4717-A2C9-4FB4-B7EF-0F8D3DAB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08500"/>
            <a:ext cx="2743200" cy="2057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10007ED6-8212-4075-9131-D685CB84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13300"/>
            <a:ext cx="1828800" cy="1295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DEAB0FA4-FB54-4DCE-A5DD-569BEE918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1066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40EB7C0D-B2DA-4C1E-BBF6-64FB1145B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86200"/>
            <a:ext cx="1752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CDB9077D-39BD-4446-954B-6B9EF0AD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28194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$35,000  12 Units $12,000  J. Jones Western Region $100,000  100 Units  	35 Units</a:t>
            </a:r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id="{B6BA59DD-2FA4-40C7-AB41-9F1A8356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1676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Data Processing</a:t>
            </a:r>
          </a:p>
        </p:txBody>
      </p:sp>
      <p:sp>
        <p:nvSpPr>
          <p:cNvPr id="5130" name="Text Box 9">
            <a:extLst>
              <a:ext uri="{FF2B5EF4-FFF2-40B4-BE49-F238E27FC236}">
                <a16:creationId xmlns:a16="http://schemas.microsoft.com/office/drawing/2014/main" id="{1452A732-5B31-4F9F-8BBC-A032B854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48200"/>
            <a:ext cx="28194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Salesperson: J. Jones Sales Territory: Western Region Current Sales: 147 Units = $147,000</a:t>
            </a:r>
          </a:p>
        </p:txBody>
      </p:sp>
      <p:sp>
        <p:nvSpPr>
          <p:cNvPr id="5131" name="Rectangle 10">
            <a:extLst>
              <a:ext uri="{FF2B5EF4-FFF2-40B4-BE49-F238E27FC236}">
                <a16:creationId xmlns:a16="http://schemas.microsoft.com/office/drawing/2014/main" id="{1E6BFE29-F591-4B0A-A80D-4ED3E7FE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08500"/>
            <a:ext cx="2743200" cy="20574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5132" name="Line 11">
            <a:extLst>
              <a:ext uri="{FF2B5EF4-FFF2-40B4-BE49-F238E27FC236}">
                <a16:creationId xmlns:a16="http://schemas.microsoft.com/office/drawing/2014/main" id="{B8CE3663-7974-4E9D-B860-304B90A21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562600"/>
            <a:ext cx="5334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2">
            <a:extLst>
              <a:ext uri="{FF2B5EF4-FFF2-40B4-BE49-F238E27FC236}">
                <a16:creationId xmlns:a16="http://schemas.microsoft.com/office/drawing/2014/main" id="{050CD005-5217-4770-A507-427A51166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5626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B23CF45-6A4C-40C0-B1AC-74ADEEFFDF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  <a:cs typeface="Times New Roman" pitchFamily="16" charset="0"/>
              </a:rPr>
              <a:t>Challenges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B11953D-680A-429B-9EAE-C8EC0C80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57150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Workforce downsizing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Information overload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Employee mistrust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Difficult to built</a:t>
            </a: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anose="02020603050405020304" pitchFamily="18" charset="0"/>
              <a:buAutoNum type="arabicPeriod"/>
            </a:pPr>
            <a:r>
              <a:rPr lang="en-IN" altLang="en-US">
                <a:solidFill>
                  <a:srgbClr val="FFFFFF"/>
                </a:solidFill>
              </a:rPr>
              <a:t>Security breaches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6026FE34-004D-4A6C-A145-9EC5B01D9E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</a:rPr>
              <a:t>Opportunities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C5C60C7C-53C9-4937-955A-B0E1D5B3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4582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Enhanced global competitiveness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Capture market opportunities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Support corporate strategy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Enhance worker productivity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/>
              <a:t>Improve quality of goods and services</a:t>
            </a:r>
          </a:p>
          <a:p>
            <a:pPr indent="-450850">
              <a:spcBef>
                <a:spcPts val="1500"/>
              </a:spcBef>
              <a:buClrTx/>
              <a:buFontTx/>
              <a:buNone/>
              <a:defRPr/>
            </a:pPr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2B85382F-99D4-46A5-970E-303D44D3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6" charset="0"/>
              </a:rPr>
              <a:t>Conclusion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1B555C5E-B20B-463D-9952-FBDD698D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696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Information Systems are indispensable to the business, industry, academia and any organization to meet the future challenges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B80AEA7F-5ED4-4AA8-835A-D236649E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88392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 marL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IN" b="1" dirty="0">
                <a:latin typeface="Arial" charset="0"/>
                <a:cs typeface="Times New Roman" pitchFamily="16" charset="0"/>
              </a:rPr>
              <a:t>Information Systems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An information system(IS) is typically considered to be a set of interrelated elements or components that collect(input), manipulate(processes), and disseminate (output) data and information and provide a feedback mechanism to meet an objective.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Open System</a:t>
            </a:r>
          </a:p>
          <a:p>
            <a:pPr marL="457200">
              <a:spcBef>
                <a:spcPts val="1500"/>
              </a:spcBef>
              <a:buFont typeface="Times New Roman" pitchFamily="16" charset="0"/>
              <a:buChar char="•"/>
              <a:defRPr/>
            </a:pPr>
            <a:r>
              <a:rPr lang="en-IN" dirty="0">
                <a:latin typeface="Arial" charset="0"/>
                <a:cs typeface="Times New Roman" pitchFamily="16" charset="0"/>
              </a:rPr>
              <a:t>Close System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ECD0880C-AE82-45AF-A05B-06360A9D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64008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2750"/>
              </a:spcBef>
              <a:buClrTx/>
              <a:buFontTx/>
              <a:buNone/>
            </a:pPr>
            <a:r>
              <a:rPr lang="en-IN" altLang="en-US" sz="4400" b="1">
                <a:solidFill>
                  <a:srgbClr val="FFFFFF"/>
                </a:solidFill>
              </a:rPr>
              <a:t>Definitions</a:t>
            </a:r>
          </a:p>
        </p:txBody>
      </p:sp>
      <p:graphicFrame>
        <p:nvGraphicFramePr>
          <p:cNvPr id="6148" name="Object 3">
            <a:extLst>
              <a:ext uri="{FF2B5EF4-FFF2-40B4-BE49-F238E27FC236}">
                <a16:creationId xmlns:a16="http://schemas.microsoft.com/office/drawing/2014/main" id="{F523F68A-DB84-43B0-B786-7C8DB6213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24400"/>
          <a:ext cx="80010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3677163" imgH="1162212" progId="">
                  <p:embed/>
                </p:oleObj>
              </mc:Choice>
              <mc:Fallback>
                <p:oleObj r:id="rId4" imgW="3677163" imgH="116221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80010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3413FEB5-87E1-4665-BAA6-45D2F321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I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Types of Information Systems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33A9ADA1-1634-4E68-9E06-B4617FF6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76200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>
                <a:solidFill>
                  <a:srgbClr val="FFFFFF"/>
                </a:solidFill>
              </a:rPr>
              <a:t>Informal Information System - </a:t>
            </a:r>
            <a:r>
              <a:rPr lang="en-US" b="1" dirty="0">
                <a:solidFill>
                  <a:srgbClr val="FFFFFF"/>
                </a:solidFill>
              </a:rPr>
              <a:t>Based on organization represented chart</a:t>
            </a:r>
            <a:endParaRPr lang="en-IN" b="1" dirty="0">
              <a:solidFill>
                <a:srgbClr val="FFFFFF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AutoNum type="arabicPeriod"/>
              <a:defRPr/>
            </a:pPr>
            <a:r>
              <a:rPr lang="en-IN" b="1" dirty="0">
                <a:solidFill>
                  <a:srgbClr val="FFFFFF"/>
                </a:solidFill>
              </a:rPr>
              <a:t>Formal Information System – Based on employee based system design to meet personal needs and help in the solutions of work related problems </a:t>
            </a:r>
          </a:p>
          <a:p>
            <a:pPr marL="0" indent="0" eaLnBrk="1" hangingPunct="1">
              <a:spcBef>
                <a:spcPts val="1500"/>
              </a:spcBef>
              <a:buClr>
                <a:srgbClr val="FFFFFF"/>
              </a:buClr>
              <a:buFont typeface="Times New Roman" pitchFamily="16" charset="0"/>
              <a:buNone/>
              <a:defRPr/>
            </a:pPr>
            <a:endParaRPr lang="en-IN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60B913EC-1B4B-4A6F-8035-9020CC7A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IN" altLang="en-US">
                <a:solidFill>
                  <a:srgbClr val="FFFFFF"/>
                </a:solidFill>
              </a:rPr>
              <a:t>An Information System is an organized combination of people, hardware, software, communication networks and the data resources that collects, transforms and disseminates information in a organization.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3506F3F-8748-453E-930D-05497D756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IN" altLang="en-US" sz="4400" b="1">
                <a:solidFill>
                  <a:srgbClr val="FFFFFF"/>
                </a:solidFill>
              </a:rPr>
              <a:t>Computer-based Information System</a:t>
            </a:r>
            <a:br>
              <a:rPr lang="en-IN" altLang="en-US" b="1">
                <a:solidFill>
                  <a:srgbClr val="FFFFFF"/>
                </a:solidFill>
              </a:rPr>
            </a:br>
            <a:endParaRPr lang="en-IN" altLang="en-US" b="1">
              <a:solidFill>
                <a:srgbClr val="FFFFFF"/>
              </a:solidFill>
            </a:endParaRP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64AE0E60-A099-4228-8180-ED0644E47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048000"/>
          <a:ext cx="8229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4" imgW="3847619" imgH="1924319" progId="">
                  <p:embed/>
                </p:oleObj>
              </mc:Choice>
              <mc:Fallback>
                <p:oleObj r:id="rId4" imgW="3847619" imgH="192431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229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877B4C25-4AC1-46B7-895A-D7B3D50A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33600" cy="3505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4F8217-C931-48C8-A7AC-6178C0FA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1524000" cy="14478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BBAB8A2-5CA8-4458-907A-CBCBC7EF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ED8BEF11-B525-42E7-94F1-28EBE5C5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9A6956F5-0106-447D-9470-C276AACC4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21A3BF3F-C706-4F95-A719-F1788722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1219200" cy="12192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60223E43-300A-4CE9-AFEB-FBAAA4B1C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2133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BF3705CB-151F-4DFE-8309-F1029659A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838200"/>
            <a:ext cx="6223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426C94AB-10DA-459A-A55B-657BB8DAE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838200"/>
            <a:ext cx="1588" cy="4648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0">
            <a:extLst>
              <a:ext uri="{FF2B5EF4-FFF2-40B4-BE49-F238E27FC236}">
                <a16:creationId xmlns:a16="http://schemas.microsoft.com/office/drawing/2014/main" id="{6A9042A3-6A5C-46F8-B0DD-707A4497F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486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1">
            <a:extLst>
              <a:ext uri="{FF2B5EF4-FFF2-40B4-BE49-F238E27FC236}">
                <a16:creationId xmlns:a16="http://schemas.microsoft.com/office/drawing/2014/main" id="{AB42DEDE-5F30-4357-9154-F67A244F7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2">
            <a:extLst>
              <a:ext uri="{FF2B5EF4-FFF2-40B4-BE49-F238E27FC236}">
                <a16:creationId xmlns:a16="http://schemas.microsoft.com/office/drawing/2014/main" id="{FFD7A760-AD3A-43DC-B4B0-137C94417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962400"/>
            <a:ext cx="6096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3">
            <a:extLst>
              <a:ext uri="{FF2B5EF4-FFF2-40B4-BE49-F238E27FC236}">
                <a16:creationId xmlns:a16="http://schemas.microsoft.com/office/drawing/2014/main" id="{AF8FF668-F11C-4E9F-BB07-3E51A30C4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19812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 b="1">
                <a:solidFill>
                  <a:srgbClr val="FFFFFF"/>
                </a:solidFill>
              </a:rPr>
              <a:t>INFORMATION TECHNOLOGY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Hardware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Software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Databases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Networks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Other related components</a:t>
            </a:r>
          </a:p>
        </p:txBody>
      </p:sp>
      <p:sp>
        <p:nvSpPr>
          <p:cNvPr id="9231" name="Text Box 14">
            <a:extLst>
              <a:ext uri="{FF2B5EF4-FFF2-40B4-BE49-F238E27FC236}">
                <a16:creationId xmlns:a16="http://schemas.microsoft.com/office/drawing/2014/main" id="{273FAE20-6BD7-41A9-99A1-0378A3B5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432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are used to build</a:t>
            </a:r>
          </a:p>
        </p:txBody>
      </p:sp>
      <p:sp>
        <p:nvSpPr>
          <p:cNvPr id="9232" name="Text Box 15">
            <a:extLst>
              <a:ext uri="{FF2B5EF4-FFF2-40B4-BE49-F238E27FC236}">
                <a16:creationId xmlns:a16="http://schemas.microsoft.com/office/drawing/2014/main" id="{E241AA9B-0A15-4757-BF7C-353A5E3E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sp>
        <p:nvSpPr>
          <p:cNvPr id="9233" name="Text Box 16">
            <a:extLst>
              <a:ext uri="{FF2B5EF4-FFF2-40B4-BE49-F238E27FC236}">
                <a16:creationId xmlns:a16="http://schemas.microsoft.com/office/drawing/2014/main" id="{006F1110-552B-4FBB-B92D-E8B27826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INFORMATION SYSTEMS</a:t>
            </a:r>
          </a:p>
        </p:txBody>
      </p:sp>
      <p:sp>
        <p:nvSpPr>
          <p:cNvPr id="9234" name="Line 17">
            <a:extLst>
              <a:ext uri="{FF2B5EF4-FFF2-40B4-BE49-F238E27FC236}">
                <a16:creationId xmlns:a16="http://schemas.microsoft.com/office/drawing/2014/main" id="{3804B904-9DFF-45BC-BF03-581449EE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00400"/>
            <a:ext cx="3810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18">
            <a:extLst>
              <a:ext uri="{FF2B5EF4-FFF2-40B4-BE49-F238E27FC236}">
                <a16:creationId xmlns:a16="http://schemas.microsoft.com/office/drawing/2014/main" id="{9D3D11F0-3A15-4B45-80EF-1B78CDBA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503238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Payroll System</a:t>
            </a:r>
          </a:p>
        </p:txBody>
      </p:sp>
      <p:sp>
        <p:nvSpPr>
          <p:cNvPr id="9236" name="Text Box 19">
            <a:extLst>
              <a:ext uri="{FF2B5EF4-FFF2-40B4-BE49-F238E27FC236}">
                <a16:creationId xmlns:a16="http://schemas.microsoft.com/office/drawing/2014/main" id="{AD18DC5E-13B0-4292-810F-C7A8285B7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227263"/>
            <a:ext cx="99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Inventory System</a:t>
            </a:r>
          </a:p>
        </p:txBody>
      </p:sp>
      <p:sp>
        <p:nvSpPr>
          <p:cNvPr id="9237" name="Text Box 20">
            <a:extLst>
              <a:ext uri="{FF2B5EF4-FFF2-40B4-BE49-F238E27FC236}">
                <a16:creationId xmlns:a16="http://schemas.microsoft.com/office/drawing/2014/main" id="{7B270C7A-949A-4FA3-8F35-45400D82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57600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Marketing System</a:t>
            </a:r>
          </a:p>
        </p:txBody>
      </p:sp>
      <p:sp>
        <p:nvSpPr>
          <p:cNvPr id="9238" name="Text Box 21">
            <a:extLst>
              <a:ext uri="{FF2B5EF4-FFF2-40B4-BE49-F238E27FC236}">
                <a16:creationId xmlns:a16="http://schemas.microsoft.com/office/drawing/2014/main" id="{AA255B86-A829-48EA-BF6D-AFFFF6F1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5029200"/>
            <a:ext cx="1066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IN" altLang="en-US" sz="1600">
                <a:solidFill>
                  <a:srgbClr val="FFFFFF"/>
                </a:solidFill>
              </a:rPr>
              <a:t>Customer Service System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1405D911-C4FE-4BC7-AD85-1270B5B6CA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0"/>
            <a:ext cx="34290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>
                <a:solidFill>
                  <a:srgbClr val="FFFFFF"/>
                </a:solidFill>
                <a:cs typeface="Times New Roman" pitchFamily="16" charset="0"/>
              </a:rPr>
              <a:t>IS Vs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8943D2F-1182-4E8C-9D60-5BEBC1C1A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3563"/>
            <a:ext cx="7772400" cy="12350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Payroll system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70D6A4A-46C8-469D-A1C1-F3396D855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A payroll system is software designed to organize all the tasks of employee payment and the filing of employee taxes.</a:t>
            </a:r>
          </a:p>
          <a:p>
            <a:pPr marL="336550" indent="-336550" eaLnBrk="1" hangingPunct="1">
              <a:buClr>
                <a:srgbClr val="3366FF"/>
              </a:buClr>
              <a:buSzPct val="80000"/>
              <a:buFont typeface="Wingdings" panose="05000000000000000000" pitchFamily="2" charset="2"/>
              <a:buChar char="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IN" altLang="en-US"/>
              <a:t> These tasks can include keeping track of hours, calculating wages, withholding taxes and deductions, printing and delivering checks and paying employment taxes to the government.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Shape 1">
            <a:extLst>
              <a:ext uri="{FF2B5EF4-FFF2-40B4-BE49-F238E27FC236}">
                <a16:creationId xmlns:a16="http://schemas.microsoft.com/office/drawing/2014/main" id="{38CA60A4-CB1D-4FF7-8EC7-7AEED677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TPS payroll system</a:t>
            </a:r>
            <a:endParaRPr lang="en-US" altLang="en-US"/>
          </a:p>
        </p:txBody>
      </p:sp>
      <p:pic>
        <p:nvPicPr>
          <p:cNvPr id="11267" name="Content Placeholder 3">
            <a:extLst>
              <a:ext uri="{FF2B5EF4-FFF2-40B4-BE49-F238E27FC236}">
                <a16:creationId xmlns:a16="http://schemas.microsoft.com/office/drawing/2014/main" id="{7C88CDAD-A0D9-420D-B408-0E0E781F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4200"/>
            <a:ext cx="8229600" cy="40179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TextShape 2">
            <a:extLst>
              <a:ext uri="{FF2B5EF4-FFF2-40B4-BE49-F238E27FC236}">
                <a16:creationId xmlns:a16="http://schemas.microsoft.com/office/drawing/2014/main" id="{759578B4-53F4-4A2F-A581-1EF3DE3A2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fld id="{0BDFD8CF-59CE-4CEF-A9D1-B406CD0F03CA}" type="slidenum">
              <a:rPr lang="en-IN" altLang="en-US" sz="1200">
                <a:solidFill>
                  <a:srgbClr val="8B8B8B"/>
                </a:solidFill>
                <a:latin typeface="Calibri" panose="020F0502020204030204" pitchFamily="34" charset="0"/>
              </a:rPr>
              <a:pPr algn="r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Times New Roman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Times New Roman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576DA9CE5D84CA0EDDA188CBE1047" ma:contentTypeVersion="6" ma:contentTypeDescription="Create a new document." ma:contentTypeScope="" ma:versionID="015de5c4286953a4b60981a40b956019">
  <xsd:schema xmlns:xsd="http://www.w3.org/2001/XMLSchema" xmlns:xs="http://www.w3.org/2001/XMLSchema" xmlns:p="http://schemas.microsoft.com/office/2006/metadata/properties" xmlns:ns2="acecfce8-4927-4593-a839-0cd968fe16e4" targetNamespace="http://schemas.microsoft.com/office/2006/metadata/properties" ma:root="true" ma:fieldsID="da0f885f2148d44a5628ade4ead914d7" ns2:_="">
    <xsd:import namespace="acecfce8-4927-4593-a839-0cd968fe1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cfce8-4927-4593-a839-0cd968fe1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278C8F-A8BA-4985-900F-18D19E8B37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ecfce8-4927-4593-a839-0cd968fe16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1DD29F-6974-4DF9-B464-A2CCE8A32D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1289</Words>
  <Application>Microsoft Office PowerPoint</Application>
  <PresentationFormat>On-screen Show (4:3)</PresentationFormat>
  <Paragraphs>196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Vs IT</vt:lpstr>
      <vt:lpstr>Payroll system</vt:lpstr>
      <vt:lpstr>PowerPoint Presentation</vt:lpstr>
      <vt:lpstr>Inventory System</vt:lpstr>
      <vt:lpstr>Marketing System</vt:lpstr>
      <vt:lpstr>PowerPoint Presentation</vt:lpstr>
      <vt:lpstr> Customer service system</vt:lpstr>
      <vt:lpstr>PowerPoint Presentation</vt:lpstr>
      <vt:lpstr>PowerPoint Presentation</vt:lpstr>
      <vt:lpstr>PowerPoint Presentation</vt:lpstr>
      <vt:lpstr>Transaction processing System</vt:lpstr>
      <vt:lpstr>Batch processing</vt:lpstr>
      <vt:lpstr>Real-time processing</vt:lpstr>
      <vt:lpstr>Transaction processing</vt:lpstr>
      <vt:lpstr>Examples of transaction processing systems</vt:lpstr>
      <vt:lpstr>PowerPoint Presentation</vt:lpstr>
      <vt:lpstr>PowerPoint Presentation</vt:lpstr>
      <vt:lpstr>PowerPoint Presentation</vt:lpstr>
      <vt:lpstr>PowerPoint Presentation</vt:lpstr>
      <vt:lpstr>Enterprise Resource Planning (ERP)</vt:lpstr>
      <vt:lpstr>Information Systems Development</vt:lpstr>
      <vt:lpstr>PowerPoint Presentation</vt:lpstr>
      <vt:lpstr>PowerPoint Presentation</vt:lpstr>
      <vt:lpstr>Challenges</vt:lpstr>
      <vt:lpstr>Opportunities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</dc:title>
  <dc:subject/>
  <dc:creator>ajmal</dc:creator>
  <cp:keywords/>
  <dc:description/>
  <cp:lastModifiedBy>viraj</cp:lastModifiedBy>
  <cp:revision>199</cp:revision>
  <cp:lastPrinted>1601-01-01T00:00:00Z</cp:lastPrinted>
  <dcterms:created xsi:type="dcterms:W3CDTF">2005-11-26T06:03:36Z</dcterms:created>
  <dcterms:modified xsi:type="dcterms:W3CDTF">2020-07-30T07:07:39Z</dcterms:modified>
</cp:coreProperties>
</file>