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8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796088" cy="987425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">
            <a:extLst>
              <a:ext uri="{FF2B5EF4-FFF2-40B4-BE49-F238E27FC236}">
                <a16:creationId xmlns:a16="http://schemas.microsoft.com/office/drawing/2014/main" id="{3210786A-4137-45E4-A70A-C9110D6D8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5843" name="AutoShape 2">
            <a:extLst>
              <a:ext uri="{FF2B5EF4-FFF2-40B4-BE49-F238E27FC236}">
                <a16:creationId xmlns:a16="http://schemas.microsoft.com/office/drawing/2014/main" id="{D16CE079-3D04-4A6E-80BE-EE5F9DE1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5844" name="AutoShape 3">
            <a:extLst>
              <a:ext uri="{FF2B5EF4-FFF2-40B4-BE49-F238E27FC236}">
                <a16:creationId xmlns:a16="http://schemas.microsoft.com/office/drawing/2014/main" id="{210330FE-601A-40B3-85D4-EB5812E9F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C8CE8A67-6FF1-4E4C-9547-4D3636DA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9D430C8-C01E-4B61-8CED-F8F4EBE481B2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00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3EE8AC6-7697-4446-968A-4E04C184C1E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00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7550E460-14C4-4AEA-8DAF-E67C551F1648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931863" y="741363"/>
            <a:ext cx="4929187" cy="3695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13E49E84-5D9C-42FE-935B-5178AD2A86C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78400" cy="44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7D4906A8-515A-4F9D-8ED1-4E119D6BEE4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00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433E2F26-F8E7-452F-B90D-C921518693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980C8B31-D202-4CE2-91DF-46586DFD4E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>
            <a:extLst>
              <a:ext uri="{FF2B5EF4-FFF2-40B4-BE49-F238E27FC236}">
                <a16:creationId xmlns:a16="http://schemas.microsoft.com/office/drawing/2014/main" id="{0CB0AAC2-6080-4249-B808-4B13136CE9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2BA55799-95A6-40C1-9E90-1942A21DB3B4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850BE659-911F-471A-B59F-EDE34FE718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>
            <a:extLst>
              <a:ext uri="{FF2B5EF4-FFF2-40B4-BE49-F238E27FC236}">
                <a16:creationId xmlns:a16="http://schemas.microsoft.com/office/drawing/2014/main" id="{E458262E-C8BD-4D0C-8E33-8E80E634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>
            <a:extLst>
              <a:ext uri="{FF2B5EF4-FFF2-40B4-BE49-F238E27FC236}">
                <a16:creationId xmlns:a16="http://schemas.microsoft.com/office/drawing/2014/main" id="{72FA8B3D-A1BF-4B17-AE2A-B396675D55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36935F95-7280-4D99-A634-AFC314193238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50C3F005-3FD6-4D55-80C9-9FE9EEBBA0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63B7CF6C-35FF-4A1A-9664-415F9CB51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>
            <a:extLst>
              <a:ext uri="{FF2B5EF4-FFF2-40B4-BE49-F238E27FC236}">
                <a16:creationId xmlns:a16="http://schemas.microsoft.com/office/drawing/2014/main" id="{576F258C-4D8D-486F-BC86-3801BB433A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EE8F99CB-01F1-43B2-BFDB-D67F5D95EABF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02C33284-D002-49E1-B3EF-9DE007F6DF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B47C53B1-4209-4E8F-BEEB-3C86C7D9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>
            <a:extLst>
              <a:ext uri="{FF2B5EF4-FFF2-40B4-BE49-F238E27FC236}">
                <a16:creationId xmlns:a16="http://schemas.microsoft.com/office/drawing/2014/main" id="{7F418752-1CA3-49F0-811C-0C76D9117E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958889AA-1DFF-4513-B944-2BDF98BCC57C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11A93F31-C964-4ADB-A4B0-2CBE2C3CE7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19A69A1C-6206-4E9C-8589-E75078C19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>
            <a:extLst>
              <a:ext uri="{FF2B5EF4-FFF2-40B4-BE49-F238E27FC236}">
                <a16:creationId xmlns:a16="http://schemas.microsoft.com/office/drawing/2014/main" id="{D1C62457-33FD-429A-8D45-FA69397FD9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260AA256-F1E5-47A0-AA79-575FE61B42BB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F5592FEB-23E6-4D8E-8D9E-8258155FB1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5D635BF7-126E-47D3-858A-492E2AA1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>
            <a:extLst>
              <a:ext uri="{FF2B5EF4-FFF2-40B4-BE49-F238E27FC236}">
                <a16:creationId xmlns:a16="http://schemas.microsoft.com/office/drawing/2014/main" id="{26E6A7DB-7C00-4B6B-B87D-DC8D2FD2F4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DADF5686-12BB-4EA5-A05F-2870D9D06F87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9ADF742A-BC5C-46ED-8468-4978DB3BCC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BA908CF6-1C4B-4BAC-A9D4-7DB70DF79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>
            <a:extLst>
              <a:ext uri="{FF2B5EF4-FFF2-40B4-BE49-F238E27FC236}">
                <a16:creationId xmlns:a16="http://schemas.microsoft.com/office/drawing/2014/main" id="{8CFFEA1A-CA0F-4BFC-8207-0863CFB86A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B8E95120-5F6B-4783-80B3-E43A05A6042C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86813ECB-1481-485A-A373-31085371DE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C8AA818F-5FAE-4ACA-A61C-7458FC56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>
            <a:extLst>
              <a:ext uri="{FF2B5EF4-FFF2-40B4-BE49-F238E27FC236}">
                <a16:creationId xmlns:a16="http://schemas.microsoft.com/office/drawing/2014/main" id="{B84D5102-D014-4F57-B253-589CE1678B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5A6117DF-B2B8-4A13-B83E-0993AE83FB00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5BB03802-6735-4F55-A715-EB18C1CC0A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8CD0C66F-F675-46F0-9E85-327E0EF9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>
            <a:extLst>
              <a:ext uri="{FF2B5EF4-FFF2-40B4-BE49-F238E27FC236}">
                <a16:creationId xmlns:a16="http://schemas.microsoft.com/office/drawing/2014/main" id="{9300F76E-D77E-49CF-98DD-D8AD621BB0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675EEF0F-4732-484B-8374-56F885990BF0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F02F995E-3521-49E7-A3E1-50EB411BE5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83208FC4-8843-4838-B522-BDCE3BF68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>
            <a:extLst>
              <a:ext uri="{FF2B5EF4-FFF2-40B4-BE49-F238E27FC236}">
                <a16:creationId xmlns:a16="http://schemas.microsoft.com/office/drawing/2014/main" id="{AE94176B-0786-4BB1-82D4-0EF6DB6C10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F1428A45-7B98-407F-8190-D1AB804791D2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BF617F3C-2D9B-4FC5-996D-22298EF783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8F192F78-508C-419C-83BB-F275D07C3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>
            <a:extLst>
              <a:ext uri="{FF2B5EF4-FFF2-40B4-BE49-F238E27FC236}">
                <a16:creationId xmlns:a16="http://schemas.microsoft.com/office/drawing/2014/main" id="{223DE0CC-30F3-457B-B2A1-4D39844F96C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980403AD-3E97-4C9D-99FE-F59530DFB650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D28D90E3-EC9E-480E-BCAA-0ADDEAADB6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2D05A2E7-E208-4FFE-8213-F4FDC79E9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>
            <a:extLst>
              <a:ext uri="{FF2B5EF4-FFF2-40B4-BE49-F238E27FC236}">
                <a16:creationId xmlns:a16="http://schemas.microsoft.com/office/drawing/2014/main" id="{5571D6DD-B24B-4D31-BB1C-EBA9658EDC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70215C2C-47BF-49BA-8F32-DB7B3400C7DC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EFE35931-6F91-450E-87F2-8BEE0BF904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082B824C-BE05-4892-B2F7-63772F2ED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>
            <a:extLst>
              <a:ext uri="{FF2B5EF4-FFF2-40B4-BE49-F238E27FC236}">
                <a16:creationId xmlns:a16="http://schemas.microsoft.com/office/drawing/2014/main" id="{E2C27880-8F3B-495D-B9D2-D18841D5F3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4CDE3518-D222-4B9A-A579-B488F54BEE7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68AD2B4C-F628-43F9-9A60-AF085AE370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BA8D5906-9320-4737-8ECF-3DB0C0738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>
            <a:extLst>
              <a:ext uri="{FF2B5EF4-FFF2-40B4-BE49-F238E27FC236}">
                <a16:creationId xmlns:a16="http://schemas.microsoft.com/office/drawing/2014/main" id="{B8A3A013-18A7-4C56-A0CF-067EEE889E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72617252-24C3-402E-B6E4-D97426431744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A0EBDF11-32AF-4D42-9E7E-290403E8AE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619EBB67-8A40-4D7B-B63A-000071899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>
            <a:extLst>
              <a:ext uri="{FF2B5EF4-FFF2-40B4-BE49-F238E27FC236}">
                <a16:creationId xmlns:a16="http://schemas.microsoft.com/office/drawing/2014/main" id="{4C0623E4-93FE-4D20-B8AD-EEAB0A5F39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EA67B028-57D3-4E44-A4CA-37193641B208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C8D74697-3836-45E5-922A-C134CDE539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id="{6F647FB4-30B3-407C-BFB9-11FE4D991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>
            <a:extLst>
              <a:ext uri="{FF2B5EF4-FFF2-40B4-BE49-F238E27FC236}">
                <a16:creationId xmlns:a16="http://schemas.microsoft.com/office/drawing/2014/main" id="{2117E198-39FE-4702-A562-D561955A80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AA3BE2E3-ADA8-4938-805B-9CE4647AAD70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F2EF6670-0B75-4027-B919-88DF6D8513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EC7BD35F-CDAA-4B5C-A920-4674E3C0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>
            <a:extLst>
              <a:ext uri="{FF2B5EF4-FFF2-40B4-BE49-F238E27FC236}">
                <a16:creationId xmlns:a16="http://schemas.microsoft.com/office/drawing/2014/main" id="{5EEEAD8A-1DDF-498F-B8D4-C27734727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59252AFB-BE3B-4226-821E-1F00FCD11E49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3E6B17AA-AC63-4BD2-80BE-060E4A6999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79D3BA4B-69CD-47BF-A4ED-E73A009AB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>
            <a:extLst>
              <a:ext uri="{FF2B5EF4-FFF2-40B4-BE49-F238E27FC236}">
                <a16:creationId xmlns:a16="http://schemas.microsoft.com/office/drawing/2014/main" id="{4D7C4C41-8BF3-43D6-80C0-877BD6A67A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22662CF-C235-42A4-BD41-4192F84F8F01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CC0FC800-2D1B-42E0-9340-9B16511D98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918FC28A-E5CE-4EC4-BDCD-4616049DD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>
            <a:extLst>
              <a:ext uri="{FF2B5EF4-FFF2-40B4-BE49-F238E27FC236}">
                <a16:creationId xmlns:a16="http://schemas.microsoft.com/office/drawing/2014/main" id="{8BA35AC8-C46C-4CFC-A015-661A9E59AB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24E66492-3FA8-4CC5-9D76-EB8D4BE328F6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D4802B62-8F22-47CC-BD66-AD283BD73B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52B3F47F-6ED9-4D36-8977-DB901C469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">
            <a:extLst>
              <a:ext uri="{FF2B5EF4-FFF2-40B4-BE49-F238E27FC236}">
                <a16:creationId xmlns:a16="http://schemas.microsoft.com/office/drawing/2014/main" id="{F444C20B-57AF-443A-A292-CE7D83FD91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66E53797-6B25-4047-97B5-88119A2BACF2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C11ECBF8-8314-4123-9C4E-9AD247708D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BB924EB1-42D4-449B-980C-8E134623C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>
            <a:extLst>
              <a:ext uri="{FF2B5EF4-FFF2-40B4-BE49-F238E27FC236}">
                <a16:creationId xmlns:a16="http://schemas.microsoft.com/office/drawing/2014/main" id="{050D4E9C-F82F-41A4-8A25-2E22CE076B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A18F264-72B9-4A08-B70E-EE370C1713E6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29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A7D93908-3B21-46FD-9B8D-E48EBA4D9F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7AB68F34-81AB-42BD-9A7A-4BC3158D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">
            <a:extLst>
              <a:ext uri="{FF2B5EF4-FFF2-40B4-BE49-F238E27FC236}">
                <a16:creationId xmlns:a16="http://schemas.microsoft.com/office/drawing/2014/main" id="{C1A0679C-9F24-406E-AF27-CAC728CE1F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F2EC4A51-5448-4980-B427-DE5AB0D59A76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96D160DE-7520-42D0-A0F3-EC87BC40A4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8E8290CE-9832-4085-A9C3-F62C0875E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>
            <a:extLst>
              <a:ext uri="{FF2B5EF4-FFF2-40B4-BE49-F238E27FC236}">
                <a16:creationId xmlns:a16="http://schemas.microsoft.com/office/drawing/2014/main" id="{D0D5D762-72FA-4576-8ED2-97F5A761AE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D1E54A32-2844-41D8-B08A-8AAED3923D91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BB598BBA-CAEB-4570-808B-8351484F48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5DEEFF3E-F795-4733-AAA1-89ABF6580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">
            <a:extLst>
              <a:ext uri="{FF2B5EF4-FFF2-40B4-BE49-F238E27FC236}">
                <a16:creationId xmlns:a16="http://schemas.microsoft.com/office/drawing/2014/main" id="{0912DB53-C609-4F33-93BF-00A4F2B2CA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BF9FCB2F-1088-4A0C-ACB3-283F9DC03876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6C37D144-E7B8-44A1-89A4-FCEF34834C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2">
            <a:extLst>
              <a:ext uri="{FF2B5EF4-FFF2-40B4-BE49-F238E27FC236}">
                <a16:creationId xmlns:a16="http://schemas.microsoft.com/office/drawing/2014/main" id="{469A4C12-BF7B-4722-87ED-81D706AFE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">
            <a:extLst>
              <a:ext uri="{FF2B5EF4-FFF2-40B4-BE49-F238E27FC236}">
                <a16:creationId xmlns:a16="http://schemas.microsoft.com/office/drawing/2014/main" id="{9241141A-736A-4E2C-94FD-547BE21782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974E9DE7-E574-4DE0-911B-17F49A6BB9B9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65BDD511-499C-4F06-BB74-A7CB62711B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44F0208D-F0A4-4A2D-BEC5-93173C13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>
            <a:extLst>
              <a:ext uri="{FF2B5EF4-FFF2-40B4-BE49-F238E27FC236}">
                <a16:creationId xmlns:a16="http://schemas.microsoft.com/office/drawing/2014/main" id="{ED62418E-745B-42BF-ADF8-3C35F82ECD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AA1163D-1D3C-4521-BE0E-850AD3FF1060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0170A934-1803-4F3D-801E-24F9B22083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CC17F6B9-75B9-4F44-A97A-D7FDD22F2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>
            <a:extLst>
              <a:ext uri="{FF2B5EF4-FFF2-40B4-BE49-F238E27FC236}">
                <a16:creationId xmlns:a16="http://schemas.microsoft.com/office/drawing/2014/main" id="{AB27A0A6-4462-4C39-AEB4-38A77ADF5B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AA70631B-7888-4712-9833-7A965AD22DBA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3262B12F-D702-4776-B9D3-CFF2581B33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3BA4358E-D0C5-49F1-AE3D-9084B3B68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>
            <a:extLst>
              <a:ext uri="{FF2B5EF4-FFF2-40B4-BE49-F238E27FC236}">
                <a16:creationId xmlns:a16="http://schemas.microsoft.com/office/drawing/2014/main" id="{34C8029D-E8BA-4013-9315-2CC1A40093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1A87FF05-CCC1-47F9-9BB3-7DC12DBDABF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CFC63757-DA4B-4630-A585-0EE1101EC5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id="{787329AE-FCED-4EB4-AC7C-E4825DCE6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>
            <a:extLst>
              <a:ext uri="{FF2B5EF4-FFF2-40B4-BE49-F238E27FC236}">
                <a16:creationId xmlns:a16="http://schemas.microsoft.com/office/drawing/2014/main" id="{ABC09EBA-B103-427A-BAFF-9E5B1CFA8E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1B6495C4-7FFB-4453-B2AD-B81600282552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CF8D38DA-5B99-4470-90CC-17D42EFE27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2FA58A93-D46C-4B30-86D7-810481D8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>
            <a:extLst>
              <a:ext uri="{FF2B5EF4-FFF2-40B4-BE49-F238E27FC236}">
                <a16:creationId xmlns:a16="http://schemas.microsoft.com/office/drawing/2014/main" id="{D81E5667-C935-4C3E-A95B-85B1459889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34ED267C-CA26-47E8-A829-49F2ABDD290B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B7AD398B-A93F-4CC8-B1CC-0A371AF940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5AAF0115-3043-4ACE-B1BE-795DAB778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>
            <a:extLst>
              <a:ext uri="{FF2B5EF4-FFF2-40B4-BE49-F238E27FC236}">
                <a16:creationId xmlns:a16="http://schemas.microsoft.com/office/drawing/2014/main" id="{71EC3FC5-C032-463A-9A6D-6006387255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2DDD32C-5446-4137-B7E1-AE6A09BECA6F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78165A81-65CF-438B-9524-8F06B919CF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29632698-C9C6-4A10-ACC5-F68B6EB1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4654F0-426D-430F-A04E-B9E544B4C51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DA7812-CBAC-47D4-9BAD-43AEA92E633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37B9B9E-DC15-4BF1-BDF6-04149A31532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0FF27-69BD-4309-A113-7BEB2F4721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7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3EC1EC-EDD9-40E1-8805-D62AB2BDEE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DB648C-5B94-4F3C-82C7-1728EBA5CD2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B9D7764-1FB6-4089-8C05-1034CB75995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B6C1D-3510-41E3-9FAB-225953B2DA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59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41512" cy="548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80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384832-C401-4F98-AA43-E9D83B543A2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EBF739-C62C-4AFC-99BE-C6081E1BE4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53830D4-F8FE-476A-BE75-E64F989959C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87713-AC9F-42D2-9765-68AA66742E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40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6050" cy="1136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FE8B90-A72D-4AAB-BC74-A057E21ABF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8B6EB5-0E37-450B-B931-02D55723162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7B367EB-5759-411C-B892-E3E57DB2F7B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C5B75-4A82-4A3F-980D-3012EF419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93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E073EB-564E-4E25-862C-A5710BBB41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D4502E3-57A9-4D5A-AC08-F6E6197DD4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E1B7037-212C-49C0-A6B7-F49DB0185DE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3F9F17-0F8F-4B5D-BF7E-D51F757FC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194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475564-C28E-42B8-B471-AE41D21F6F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2F1AEF8-80DF-4232-9BF7-5C6BA150495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1B3A08-1CDA-43CA-A71E-5CA6097527C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9007A-FCBD-4B82-9FF7-8740312E8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301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F885196-D6ED-4434-8DA2-45324C10F6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C977779-95A7-4EC4-91A2-3F0D439D5F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9D056D2-A74C-4DD0-9726-A7890068B01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1B3C7-3DAF-43EE-B9A0-10808B41DD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14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99B4BF-8E01-42F0-A1E9-AA82F63EC2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8207239-B0BC-47C7-9B67-2B95D0AD720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AD281BB-33ED-4170-A972-786563788B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AE6CB-0757-4702-BAB4-7D16A6DA5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11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81665-9204-4E51-8322-F366D1A6D9F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6F566-B54D-4E24-ADA4-141D991764B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FF0DBC-1BB7-4C1B-A1C3-1925A358F7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DE139-10E9-4677-A6A3-57D5BE074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620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A574B07-01AC-45DC-A701-E25EC38967E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E3DA86-072D-410F-BCF8-DDC9F45834A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53DADCE-919F-4AFC-B1B1-D42DE86CC5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08522-109C-4216-B810-BE6FAD334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207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F2F80C8-F026-4A0F-9F33-BE4BE4BB2E4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565CC3-3623-4C97-9359-5C6B77DCE20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E22F9BD-2F34-4DCA-BE82-4BC07A7A504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50F9C-DA93-4F4E-9D8B-C5D46C8D07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3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2E199B-848B-4FEB-8AC9-F780F448CAC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5423F7-606C-4CE8-8379-8AD28FBFF2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D9A3B9-72D5-4203-A216-BCAD81E556B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0644B-D7EF-4D66-A88E-EF5FE9996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3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3DEC1-D1A9-4A1B-A670-A9EF7B0FA1C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8446EE1-8105-4593-82E3-370EF6C659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8E8D2F3-0199-427B-BDDF-32625DEB44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C63F1-EC1B-4238-844A-9D95441E7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936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5B3F46-C4D2-4D90-A139-A05A4FF93D5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268BB4-E993-4183-A928-1636908CCAE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462764E-3624-4C66-B13E-D886DBD6EA0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C453D-AFBD-4095-AED4-7A79CAA58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921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44B30D-556C-4B65-A900-93F6406649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9541EE-91E8-412C-BB5A-6D43AAA6BE3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659B1B9-558A-4F77-83CA-72EF6812080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F91D7-4459-423D-A43C-F81FAE835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858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762000"/>
            <a:ext cx="2149475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300788" cy="5364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1A703F-5234-49B1-A8F6-51F4FBE913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650D0A-2A3D-435E-A138-D399C1DC347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43BC27-1732-4752-8813-476E574E65E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0A7FD-1BA0-44FF-B0E0-1F86248FB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8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AD8136-A990-4860-8088-98F50C6B552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503BC4-F731-4FC3-B9EE-6E160C04ADD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B889BE-283B-4123-B6FF-A23170B72D2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3271E-FB4B-4BCD-A537-703596ED22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7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A6ED24-50E8-4DDB-9892-2139F2823E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8FCB0E-7F8A-42A1-960E-543C5CCB075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B49D34-7451-491B-BB0A-D9BBB5213F7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03EA9-D027-4050-AE44-264369EB7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43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13B8AA-BCB9-4547-88E8-89F2553194A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611E8A-437D-4AD6-A29E-64265527AC7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2F21F13-A98B-4B80-8165-AF364908D0D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AEFF6-F2F5-4C98-B794-F9B92D24DC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1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3C96AA-5A2C-4AEC-8C2A-9D1B29E9A9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C4CB3D-2576-4435-BA4D-2B947BDEFF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2D23684-4F06-4FA5-95AB-F030FF3116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4DF22-797A-4452-8F71-5BFCEDB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8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4217EED-3783-4EAF-8421-636D482CCCC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39C9015-00F6-4BF0-8F8E-66C8FA76381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7A6FC4B-BA42-455C-8EF4-06C2BDDDB7A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0466D-C2F2-42C7-A33C-44C3DFF42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6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790788-5B37-407E-ADD1-A9AEBEE6EF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CF21AD-4058-4989-875B-642531D93A0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2F4CCE2-1A67-451F-8276-6772A31C3C3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6147A-D8EF-4255-8090-013B30440C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86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F5695-A330-4599-8B12-7DD7FA11551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3E4908-F9D4-48B7-9167-5D33347B025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6EF1F35-2835-42E6-A071-3991D12DBA7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50FC0-F1C3-4293-B365-5C64C1CB01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1413C42E-1AFE-417D-B813-12C33B62274A}"/>
              </a:ext>
            </a:extLst>
          </p:cNvPr>
          <p:cNvGrpSpPr>
            <a:grpSpLocks/>
          </p:cNvGrpSpPr>
          <p:nvPr/>
        </p:nvGrpSpPr>
        <p:grpSpPr bwMode="auto">
          <a:xfrm>
            <a:off x="-8410575" y="1588"/>
            <a:ext cx="17537113" cy="13684250"/>
            <a:chOff x="-5298" y="1"/>
            <a:chExt cx="11047" cy="8620"/>
          </a:xfrm>
        </p:grpSpPr>
        <p:sp>
          <p:nvSpPr>
            <p:cNvPr id="1032" name="Freeform 2">
              <a:extLst>
                <a:ext uri="{FF2B5EF4-FFF2-40B4-BE49-F238E27FC236}">
                  <a16:creationId xmlns:a16="http://schemas.microsoft.com/office/drawing/2014/main" id="{79245F2E-FF9E-4774-9856-5230D44BE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999"/>
              <a:ext cx="2355" cy="3310"/>
            </a:xfrm>
            <a:custGeom>
              <a:avLst/>
              <a:gdLst>
                <a:gd name="T0" fmla="*/ 1899 w 2359"/>
                <a:gd name="T1" fmla="*/ 3304 h 3314"/>
                <a:gd name="T2" fmla="*/ 2350 w 2359"/>
                <a:gd name="T3" fmla="*/ 3305 h 3314"/>
                <a:gd name="T4" fmla="*/ 2350 w 2359"/>
                <a:gd name="T5" fmla="*/ 1433 h 3314"/>
                <a:gd name="T6" fmla="*/ 0 w 2359"/>
                <a:gd name="T7" fmla="*/ 0 h 3314"/>
                <a:gd name="T8" fmla="*/ 201 w 2359"/>
                <a:gd name="T9" fmla="*/ 150 h 3314"/>
                <a:gd name="T10" fmla="*/ 364 w 2359"/>
                <a:gd name="T11" fmla="*/ 279 h 3314"/>
                <a:gd name="T12" fmla="*/ 550 w 2359"/>
                <a:gd name="T13" fmla="*/ 439 h 3314"/>
                <a:gd name="T14" fmla="*/ 730 w 2359"/>
                <a:gd name="T15" fmla="*/ 610 h 3314"/>
                <a:gd name="T16" fmla="*/ 992 w 2359"/>
                <a:gd name="T17" fmla="*/ 901 h 3314"/>
                <a:gd name="T18" fmla="*/ 1226 w 2359"/>
                <a:gd name="T19" fmla="*/ 1210 h 3314"/>
                <a:gd name="T20" fmla="*/ 1396 w 2359"/>
                <a:gd name="T21" fmla="*/ 1478 h 3314"/>
                <a:gd name="T22" fmla="*/ 1542 w 2359"/>
                <a:gd name="T23" fmla="*/ 1757 h 3314"/>
                <a:gd name="T24" fmla="*/ 1659 w 2359"/>
                <a:gd name="T25" fmla="*/ 2036 h 3314"/>
                <a:gd name="T26" fmla="*/ 1745 w 2359"/>
                <a:gd name="T27" fmla="*/ 2289 h 3314"/>
                <a:gd name="T28" fmla="*/ 1803 w 2359"/>
                <a:gd name="T29" fmla="*/ 2505 h 3314"/>
                <a:gd name="T30" fmla="*/ 1857 w 2359"/>
                <a:gd name="T31" fmla="*/ 2772 h 3314"/>
                <a:gd name="T32" fmla="*/ 1884 w 2359"/>
                <a:gd name="T33" fmla="*/ 3004 h 3314"/>
                <a:gd name="T34" fmla="*/ 1899 w 2359"/>
                <a:gd name="T35" fmla="*/ 3304 h 33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172F75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AutoShape 3">
              <a:extLst>
                <a:ext uri="{FF2B5EF4-FFF2-40B4-BE49-F238E27FC236}">
                  <a16:creationId xmlns:a16="http://schemas.microsoft.com/office/drawing/2014/main" id="{A746982F-7D7A-4440-95B1-FCD09989F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98" y="1"/>
              <a:ext cx="10592" cy="86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lnTo>
                    <a:pt x="10799" y="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Rectangle 4">
            <a:extLst>
              <a:ext uri="{FF2B5EF4-FFF2-40B4-BE49-F238E27FC236}">
                <a16:creationId xmlns:a16="http://schemas.microsoft.com/office/drawing/2014/main" id="{5E61778A-3246-4EFB-8F7D-57506A12E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60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B335FD-B3ED-4D31-AA64-1CB624636FB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FC4635B-B3EA-44FB-B234-1A11C17089E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B139A2F-C509-4838-963F-1010F496A2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CDBB8DA1-B4FB-4D10-9312-CFE3CE1AAC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F71CBC6-7B59-4534-BC98-321AD825F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6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562C6517-CB56-4441-9E25-DFC486998AA5}"/>
              </a:ext>
            </a:extLst>
          </p:cNvPr>
          <p:cNvGrpSpPr>
            <a:grpSpLocks/>
          </p:cNvGrpSpPr>
          <p:nvPr/>
        </p:nvGrpSpPr>
        <p:grpSpPr bwMode="auto">
          <a:xfrm>
            <a:off x="-7761288" y="1465263"/>
            <a:ext cx="16898938" cy="10779125"/>
            <a:chOff x="-4889" y="923"/>
            <a:chExt cx="10645" cy="6790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A77D29E8-6412-4F4D-B0E9-FAF6F89B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1707"/>
              <a:ext cx="3695" cy="2609"/>
            </a:xfrm>
            <a:custGeom>
              <a:avLst/>
              <a:gdLst>
                <a:gd name="T0" fmla="*/ 1519 w 3699"/>
                <a:gd name="T1" fmla="*/ 2603 h 2613"/>
                <a:gd name="T2" fmla="*/ 3690 w 3699"/>
                <a:gd name="T3" fmla="*/ 2604 h 2613"/>
                <a:gd name="T4" fmla="*/ 3690 w 3699"/>
                <a:gd name="T5" fmla="*/ 2222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5 h 2613"/>
                <a:gd name="T14" fmla="*/ 583 w 3699"/>
                <a:gd name="T15" fmla="*/ 480 h 2613"/>
                <a:gd name="T16" fmla="*/ 794 w 3699"/>
                <a:gd name="T17" fmla="*/ 709 h 2613"/>
                <a:gd name="T18" fmla="*/ 981 w 3699"/>
                <a:gd name="T19" fmla="*/ 953 h 2613"/>
                <a:gd name="T20" fmla="*/ 1117 w 3699"/>
                <a:gd name="T21" fmla="*/ 1164 h 2613"/>
                <a:gd name="T22" fmla="*/ 1236 w 3699"/>
                <a:gd name="T23" fmla="*/ 1384 h 2613"/>
                <a:gd name="T24" fmla="*/ 1329 w 3699"/>
                <a:gd name="T25" fmla="*/ 1604 h 2613"/>
                <a:gd name="T26" fmla="*/ 1396 w 3699"/>
                <a:gd name="T27" fmla="*/ 1803 h 2613"/>
                <a:gd name="T28" fmla="*/ 1443 w 3699"/>
                <a:gd name="T29" fmla="*/ 1973 h 2613"/>
                <a:gd name="T30" fmla="*/ 1486 w 3699"/>
                <a:gd name="T31" fmla="*/ 2184 h 2613"/>
                <a:gd name="T32" fmla="*/ 1507 w 3699"/>
                <a:gd name="T33" fmla="*/ 2366 h 2613"/>
                <a:gd name="T34" fmla="*/ 1519 w 3699"/>
                <a:gd name="T35" fmla="*/ 2603 h 26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172F75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3">
              <a:extLst>
                <a:ext uri="{FF2B5EF4-FFF2-40B4-BE49-F238E27FC236}">
                  <a16:creationId xmlns:a16="http://schemas.microsoft.com/office/drawing/2014/main" id="{35DCF3F2-9661-4275-BAEE-767EB163C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89" y="923"/>
              <a:ext cx="8470" cy="67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175 h 21600"/>
                <a:gd name="T20" fmla="*/ 21600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2787" y="184"/>
                  </a:moveTo>
                  <a:cubicBezTo>
                    <a:pt x="17897" y="1141"/>
                    <a:pt x="21600" y="5601"/>
                    <a:pt x="21600" y="10800"/>
                  </a:cubicBezTo>
                  <a:lnTo>
                    <a:pt x="10800" y="10800"/>
                  </a:lnTo>
                  <a:lnTo>
                    <a:pt x="12787" y="184"/>
                  </a:lnTo>
                  <a:close/>
                </a:path>
                <a:path w="21600" h="21600" fill="none">
                  <a:moveTo>
                    <a:pt x="12787" y="184"/>
                  </a:moveTo>
                  <a:cubicBezTo>
                    <a:pt x="17897" y="1141"/>
                    <a:pt x="21600" y="5601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2" name="Rectangle 4">
            <a:extLst>
              <a:ext uri="{FF2B5EF4-FFF2-40B4-BE49-F238E27FC236}">
                <a16:creationId xmlns:a16="http://schemas.microsoft.com/office/drawing/2014/main" id="{D47A8F1A-9F37-4EAD-B853-56631941A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3813" y="762000"/>
            <a:ext cx="77660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5A68CA-29B2-4F70-ACD4-B0F1563000B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3429000"/>
            <a:ext cx="6394450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/>
          <a:p>
            <a:pPr algn="ctr">
              <a:spcBef>
                <a:spcPts val="800"/>
              </a:spcBef>
            </a:pPr>
            <a:r>
              <a:rPr lang="en-GB" altLang="en-US" sz="3200">
                <a:solidFill>
                  <a:srgbClr val="FFFFFF"/>
                </a:solidFill>
              </a:rPr>
              <a:t>Click to add Text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107B023-D545-4F9A-99E8-0121B893CFD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marL="215900" indent="-211138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23ACD55-C061-4CC9-B1B5-6A68B61D4BB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marL="215900" indent="-211138" algn="ctr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35F4BE5A-496C-4B16-833E-D1E1094C76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marL="215900" indent="-211138" algn="r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FFFFFF"/>
                </a:solidFill>
                <a:cs typeface="DejaVu Sans" charset="0"/>
              </a:defRPr>
            </a:lvl1pPr>
          </a:lstStyle>
          <a:p>
            <a:fld id="{5C1B9630-E227-4728-A40E-819F78E250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ctr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CC1CAFA-A292-47CD-8811-20EA35813A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8200"/>
            <a:ext cx="8686800" cy="914400"/>
          </a:xfrm>
        </p:spPr>
        <p:txBody>
          <a:bodyPr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Information Systems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BE9711F9-7B82-4F42-AC98-C00733DBE56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200400"/>
            <a:ext cx="8915400" cy="3352800"/>
          </a:xfrm>
        </p:spPr>
        <p:txBody>
          <a:bodyPr lIns="0" tIns="0" rIns="0" bIns="0" anchor="ctr"/>
          <a:lstStyle/>
          <a:p>
            <a:pPr algn="ctr" eaLnBrk="1" hangingPunct="1"/>
            <a:r>
              <a:rPr lang="en-IN" altLang="en-US" sz="3600" b="1"/>
              <a:t>UNIT I</a:t>
            </a:r>
          </a:p>
          <a:p>
            <a:pPr algn="ctr" eaLnBrk="1" hangingPunct="1"/>
            <a:r>
              <a:rPr lang="en-IN" altLang="en-US" sz="3600" b="1"/>
              <a:t>Basic of Management </a:t>
            </a:r>
          </a:p>
          <a:p>
            <a:pPr algn="ctr" eaLnBrk="1" hangingPunct="1"/>
            <a:r>
              <a:rPr lang="en-IN" altLang="en-US" sz="3600" b="1"/>
              <a:t>Theory &amp; Practices</a:t>
            </a:r>
            <a:br>
              <a:rPr lang="en-IN" altLang="en-US" sz="3600"/>
            </a:br>
            <a:br>
              <a:rPr lang="en-IN" altLang="en-US" sz="3600"/>
            </a:br>
            <a:endParaRPr lang="en-IN" altLang="en-US" sz="36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F2FAC315-3024-4F59-8585-5C1FAF9ACB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-249238"/>
            <a:ext cx="7772400" cy="9477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600" b="1">
                <a:solidFill>
                  <a:srgbClr val="FFFFFF"/>
                </a:solidFill>
              </a:rPr>
              <a:t>Inventory System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5790E12-508D-4CA1-B6A3-E5C964730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36625"/>
            <a:ext cx="7772400" cy="5159375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Inventory management is a discipline primarily about specifying the shape and placement of stocked goods. 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It is required at different locations within a facility or within many locations of a supply network to precede the regular and planned course of production and stock of materials.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The concept of inventory, stock or work-in-process has been extended from manufacturing systems to service businesses and projects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By generalizing the definition to be "</a:t>
            </a:r>
            <a:r>
              <a:rPr lang="en-IN" altLang="en-US" sz="2400" b="1"/>
              <a:t>all work within the process of production- all work that is or has occurred prior to the completion of production.</a:t>
            </a:r>
            <a:r>
              <a:rPr lang="en-IN" altLang="en-US" sz="2400"/>
              <a:t>" 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F5D702A4-2741-4841-9E1D-DB7864B859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1" dirty="0">
                <a:solidFill>
                  <a:srgbClr val="FFFFFF"/>
                </a:solidFill>
              </a:rPr>
              <a:t>Marketing System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B359FC2-8250-406D-8678-C182DEAB5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5338" y="1439863"/>
            <a:ext cx="7772400" cy="4114800"/>
          </a:xfrm>
        </p:spPr>
        <p:txBody>
          <a:bodyPr/>
          <a:lstStyle/>
          <a:p>
            <a:pPr marL="0" indent="0" eaLnBrk="1" hangingPunct="1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altLang="en-US"/>
              <a:t>A market system is a place (virtual or physical) that facilitates the matching of buyers and sellers. </a:t>
            </a:r>
          </a:p>
          <a:p>
            <a:pPr marL="0" indent="0" eaLnBrk="1" hangingPunct="1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altLang="en-US"/>
              <a:t>Many markets exist, and each can be defined based on a number of characteristics, such as what is being exchanged in the market, the regulations, who is allowed to participate, and how transactions occur.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1F835D0D-C842-4216-831F-6F265C0E86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1488"/>
            <a:ext cx="7772400" cy="1419225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  <a:defRPr/>
            </a:pPr>
            <a:endParaRPr lang="en-I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0D18BF3-1D29-4332-ADA7-322D9D1D9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CFDBB461-D0F5-4AB3-863E-708B85C0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4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F7711D1-6FE7-4FA9-B7D5-1DF66640D2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 </a:t>
            </a:r>
            <a:r>
              <a:rPr lang="en-IN" b="1"/>
              <a:t>Customer service system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804BD3C-F97B-424F-993E-DF349A1B0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A service system (or customer service system, CSS) is a configuration of technology and organizational networks designed to deliver services that satisfy the needs, wants, or aspirations of customers.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EB8A3D37-8B7B-40FE-B941-6621DE36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Expanding Roles of IS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C684264A-637C-45B7-A2CC-F6CD82415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9154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Data Processing: 1950s-1960s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Management Reporting: 1960s-1970s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Decision support: 1970s-1980s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Strategic and End User Support: 1980s-1990s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Global Internetworking: 1990s-2000s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 b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80A94269-20F7-497D-8C45-DCC25DA23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6" charset="0"/>
              </a:rPr>
              <a:t>Classification of  IS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33B5E3E-E364-4EAF-86CC-A2A335BE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90600"/>
            <a:ext cx="2819400" cy="10668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508AF55-A8BD-4CF6-B747-86FB43197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8EF633EF-6D6B-4BF3-B072-BB16A132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63DED455-51A1-4B7E-BF3C-3F972EEF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D5CF1461-C939-44FF-A9BF-B569256D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08777975-5AC5-43B6-B306-25A98D79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A67760BC-4786-44F2-90CF-D1D4FCD7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8" name="Text Box 9">
            <a:extLst>
              <a:ext uri="{FF2B5EF4-FFF2-40B4-BE49-F238E27FC236}">
                <a16:creationId xmlns:a16="http://schemas.microsoft.com/office/drawing/2014/main" id="{FF3DCA45-DE92-4A88-BCD0-FC8BC5BCA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066800"/>
            <a:ext cx="274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Information Systems</a:t>
            </a:r>
          </a:p>
        </p:txBody>
      </p:sp>
      <p:sp>
        <p:nvSpPr>
          <p:cNvPr id="17419" name="Text Box 10">
            <a:extLst>
              <a:ext uri="{FF2B5EF4-FFF2-40B4-BE49-F238E27FC236}">
                <a16:creationId xmlns:a16="http://schemas.microsoft.com/office/drawing/2014/main" id="{95AC6BCC-A212-44D4-90F1-A8236817E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43200"/>
            <a:ext cx="2514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Operations Support System</a:t>
            </a:r>
          </a:p>
        </p:txBody>
      </p:sp>
      <p:sp>
        <p:nvSpPr>
          <p:cNvPr id="17420" name="Rectangle 11">
            <a:extLst>
              <a:ext uri="{FF2B5EF4-FFF2-40B4-BE49-F238E27FC236}">
                <a16:creationId xmlns:a16="http://schemas.microsoft.com/office/drawing/2014/main" id="{D68E17A8-50FE-446A-89FB-9C9A41D5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43200"/>
            <a:ext cx="2286000" cy="11430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21" name="Rectangle 12">
            <a:extLst>
              <a:ext uri="{FF2B5EF4-FFF2-40B4-BE49-F238E27FC236}">
                <a16:creationId xmlns:a16="http://schemas.microsoft.com/office/drawing/2014/main" id="{B60C2B1E-B5DE-4249-959A-4498B62C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43200"/>
            <a:ext cx="2286000" cy="11430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22" name="Text Box 13">
            <a:extLst>
              <a:ext uri="{FF2B5EF4-FFF2-40B4-BE49-F238E27FC236}">
                <a16:creationId xmlns:a16="http://schemas.microsoft.com/office/drawing/2014/main" id="{FD4D93C0-74D6-40B2-91A1-AC90F866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95600"/>
            <a:ext cx="2362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Management Support System</a:t>
            </a:r>
          </a:p>
        </p:txBody>
      </p:sp>
      <p:sp>
        <p:nvSpPr>
          <p:cNvPr id="17423" name="Text Box 14">
            <a:extLst>
              <a:ext uri="{FF2B5EF4-FFF2-40B4-BE49-F238E27FC236}">
                <a16:creationId xmlns:a16="http://schemas.microsoft.com/office/drawing/2014/main" id="{CC2C748B-A639-4B07-AF4B-F6272F4F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4400"/>
            <a:ext cx="1600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Transaction processing systems</a:t>
            </a:r>
          </a:p>
        </p:txBody>
      </p:sp>
      <p:sp>
        <p:nvSpPr>
          <p:cNvPr id="17424" name="Text Box 15">
            <a:extLst>
              <a:ext uri="{FF2B5EF4-FFF2-40B4-BE49-F238E27FC236}">
                <a16:creationId xmlns:a16="http://schemas.microsoft.com/office/drawing/2014/main" id="{2A603CEC-3B6A-4CB1-8F18-F02E0292D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6800"/>
            <a:ext cx="1447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Process control systems</a:t>
            </a:r>
          </a:p>
        </p:txBody>
      </p:sp>
      <p:sp>
        <p:nvSpPr>
          <p:cNvPr id="17425" name="Text Box 16">
            <a:extLst>
              <a:ext uri="{FF2B5EF4-FFF2-40B4-BE49-F238E27FC236}">
                <a16:creationId xmlns:a16="http://schemas.microsoft.com/office/drawing/2014/main" id="{467E0BAE-9097-4977-AFB3-8E7A0350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724400"/>
            <a:ext cx="1295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Office automation systems</a:t>
            </a:r>
          </a:p>
        </p:txBody>
      </p:sp>
      <p:sp>
        <p:nvSpPr>
          <p:cNvPr id="17426" name="Text Box 17">
            <a:extLst>
              <a:ext uri="{FF2B5EF4-FFF2-40B4-BE49-F238E27FC236}">
                <a16:creationId xmlns:a16="http://schemas.microsoft.com/office/drawing/2014/main" id="{35A27BCF-2487-4551-B6A1-E48AB6EF1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1295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Management information systems</a:t>
            </a:r>
          </a:p>
        </p:txBody>
      </p:sp>
      <p:sp>
        <p:nvSpPr>
          <p:cNvPr id="17427" name="Text Box 18">
            <a:extLst>
              <a:ext uri="{FF2B5EF4-FFF2-40B4-BE49-F238E27FC236}">
                <a16:creationId xmlns:a16="http://schemas.microsoft.com/office/drawing/2014/main" id="{36F03B2F-EC06-456E-967F-76F3CB1DD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1143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Decision support systems</a:t>
            </a:r>
          </a:p>
        </p:txBody>
      </p:sp>
      <p:sp>
        <p:nvSpPr>
          <p:cNvPr id="17428" name="Text Box 19">
            <a:extLst>
              <a:ext uri="{FF2B5EF4-FFF2-40B4-BE49-F238E27FC236}">
                <a16:creationId xmlns:a16="http://schemas.microsoft.com/office/drawing/2014/main" id="{8D157DC3-9C6C-4B73-A5A3-353A4A71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724400"/>
            <a:ext cx="1295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Executive information systems</a:t>
            </a:r>
          </a:p>
        </p:txBody>
      </p:sp>
      <p:sp>
        <p:nvSpPr>
          <p:cNvPr id="17429" name="Line 20">
            <a:extLst>
              <a:ext uri="{FF2B5EF4-FFF2-40B4-BE49-F238E27FC236}">
                <a16:creationId xmlns:a16="http://schemas.microsoft.com/office/drawing/2014/main" id="{4C474FBF-864F-413D-8AB4-9A1B0FDE6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50292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1">
            <a:extLst>
              <a:ext uri="{FF2B5EF4-FFF2-40B4-BE49-F238E27FC236}">
                <a16:creationId xmlns:a16="http://schemas.microsoft.com/office/drawing/2014/main" id="{4B8CA8D7-5DD9-402D-A9BE-2C42C1941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1588" cy="3810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2">
            <a:extLst>
              <a:ext uri="{FF2B5EF4-FFF2-40B4-BE49-F238E27FC236}">
                <a16:creationId xmlns:a16="http://schemas.microsoft.com/office/drawing/2014/main" id="{CD13CEC2-E63A-458B-8513-B89521C3E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1588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3">
            <a:extLst>
              <a:ext uri="{FF2B5EF4-FFF2-40B4-BE49-F238E27FC236}">
                <a16:creationId xmlns:a16="http://schemas.microsoft.com/office/drawing/2014/main" id="{73792677-859A-438C-A663-5BAC70276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1588" cy="304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4">
            <a:extLst>
              <a:ext uri="{FF2B5EF4-FFF2-40B4-BE49-F238E27FC236}">
                <a16:creationId xmlns:a16="http://schemas.microsoft.com/office/drawing/2014/main" id="{B309E648-2A02-412B-8A27-CA869F898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057400"/>
            <a:ext cx="1588" cy="304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5">
            <a:extLst>
              <a:ext uri="{FF2B5EF4-FFF2-40B4-BE49-F238E27FC236}">
                <a16:creationId xmlns:a16="http://schemas.microsoft.com/office/drawing/2014/main" id="{48C4C732-5749-4BF8-B4D1-D98E8949C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33528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6">
            <a:extLst>
              <a:ext uri="{FF2B5EF4-FFF2-40B4-BE49-F238E27FC236}">
                <a16:creationId xmlns:a16="http://schemas.microsoft.com/office/drawing/2014/main" id="{FFF96178-E9F4-40B7-B34A-49D3ECF86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7">
            <a:extLst>
              <a:ext uri="{FF2B5EF4-FFF2-40B4-BE49-F238E27FC236}">
                <a16:creationId xmlns:a16="http://schemas.microsoft.com/office/drawing/2014/main" id="{FC342154-B2EA-4E65-9A42-3CBED6C9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8">
            <a:extLst>
              <a:ext uri="{FF2B5EF4-FFF2-40B4-BE49-F238E27FC236}">
                <a16:creationId xmlns:a16="http://schemas.microsoft.com/office/drawing/2014/main" id="{77E7C79F-59D3-4791-920F-B3A4AABF1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1588" cy="838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29">
            <a:extLst>
              <a:ext uri="{FF2B5EF4-FFF2-40B4-BE49-F238E27FC236}">
                <a16:creationId xmlns:a16="http://schemas.microsoft.com/office/drawing/2014/main" id="{5EF4B0A5-A76F-4C07-81DC-15B29C02D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31242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0">
            <a:extLst>
              <a:ext uri="{FF2B5EF4-FFF2-40B4-BE49-F238E27FC236}">
                <a16:creationId xmlns:a16="http://schemas.microsoft.com/office/drawing/2014/main" id="{A3F6C24D-58AF-428A-A806-6A161E39E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1">
            <a:extLst>
              <a:ext uri="{FF2B5EF4-FFF2-40B4-BE49-F238E27FC236}">
                <a16:creationId xmlns:a16="http://schemas.microsoft.com/office/drawing/2014/main" id="{E25AE640-5432-49CC-A7C4-E602D57F8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32">
            <a:extLst>
              <a:ext uri="{FF2B5EF4-FFF2-40B4-BE49-F238E27FC236}">
                <a16:creationId xmlns:a16="http://schemas.microsoft.com/office/drawing/2014/main" id="{EA633AC8-5F9D-4F1B-8ECF-0AB36C1FA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0"/>
            <a:ext cx="1588" cy="838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75044EDD-FA04-4F4B-984A-556F8DB20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458200" cy="842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95300" indent="-488950"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 b="1"/>
              <a:t>1. Operations support systems </a:t>
            </a:r>
            <a:r>
              <a:rPr lang="en-IN"/>
              <a:t>process data generated by business operations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Major categories are: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i) Transaction processing systems 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ii) Process control systems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iii) Office automation systems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 b="1"/>
              <a:t>2. Management Support Systems </a:t>
            </a:r>
            <a:r>
              <a:rPr lang="en-IN"/>
              <a:t>provide information and support needed for effective decision making by managers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Major categories are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/>
              <a:defRPr/>
            </a:pPr>
            <a:r>
              <a:rPr lang="en-IN"/>
              <a:t>Management Information System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 startAt="2"/>
              <a:defRPr/>
            </a:pPr>
            <a:r>
              <a:rPr lang="en-IN"/>
              <a:t>Decision Support Systems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 startAt="2"/>
              <a:defRPr/>
            </a:pPr>
            <a:r>
              <a:rPr lang="en-IN"/>
              <a:t>Executive Information System</a:t>
            </a:r>
          </a:p>
          <a:p>
            <a:pPr marL="493713"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8DD814FB-A614-4A73-8319-A5ADC805E7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69225" cy="143351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b="1"/>
              <a:t>Transaction processing System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8104FEA-DCF1-4200-AD75-573B0E8C2E5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981200"/>
            <a:ext cx="7769225" cy="4111625"/>
          </a:xfrm>
        </p:spPr>
        <p:txBody>
          <a:bodyPr lIns="0" tIns="0" rIns="0" bIns="0" anchor="ctr"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b="1"/>
              <a:t>Transaction processing is a style of computing that divides work into individual, indivisible operations, called transactions.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b="1"/>
              <a:t> A transaction processing system (TPS) or transaction server is a software system, or software/hardware combination, that supports transaction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6B75740E-242C-4C87-B5A5-05764CD4FE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b="1"/>
              <a:t>Batch processing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EA0737A-A243-4E1B-B328-AA501C27F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Batch processing is execution of a series of programs (jobs) on a computer without manual intervention. Several transactions, called a batch are collected and processed at the same time. The results of each transaction are not immediately available when the transaction is being entered; there is a time delay.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CB8786B-3BDC-4A9E-85C0-99EC5E7654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Real-time processing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58CB498-58F9-4A59-A91B-ECC021FB8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Real time systems attempt to guarantee an appropriate response to a stimulus or request quickly enough to affect the conditions that caused the stimulus."[9] Each transaction in real-time processing is unique; it is not part of a group of transactions.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E168F250-535D-4377-B960-B6927AB64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Outline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FFF5CDF7-D57C-4D27-A8D6-148A3C830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6106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Definitions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Types of Information Systems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Information Systems Vs Information Technology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Expanding Roles of IS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Classification of  IS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Enterprise Resource Planning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Information Systems Development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IS as Discipline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Information systems: Opportunities and Challenges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IN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11A4A887-9738-4766-8DC3-F3206824B8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Transaction processing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25B8F97-486C-424F-9327-FB55E0D16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A Transaction Processing System (TPS) is a type of information system that collects, stores, modifies and retrieves the data transactions of an enterprise. 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Transaction processing systems also attempt to provide predictable response times to requests, although this is not as critical as for real-time systems. 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037E1C8E-AAC5-4A25-9F02-F4D5120530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69225" cy="143351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Examples of transaction processing systems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D43D3A3-6EF2-4B76-8411-18ACEBB53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 Include payroll, order processing, reservations, employee records, accounts payable and accounts receivable.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 These systems collect and store data about transactions, which are activities that change stored data. For example, using a credit card, reserving a flight and ordering products from a catalog are transactions.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A1EA7B60-5654-460F-823F-6A4461C5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85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6CB7FE86-AD5F-4E4E-B44A-BCF333A3D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0850"/>
            <a:ext cx="8458200" cy="948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/>
              <a:t>Operations Support System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r>
              <a:rPr lang="en-IN" b="1"/>
              <a:t>i) Transaction processing systems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 b="1"/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Process business exchanges</a:t>
            </a:r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Maintain records about the exchanges</a:t>
            </a:r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Handle routine, yet critical, tasks</a:t>
            </a:r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Perform simple calculations</a:t>
            </a:r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r>
              <a:rPr lang="en-IN"/>
              <a:t>ii) </a:t>
            </a:r>
            <a:r>
              <a:rPr lang="en-IN" b="1"/>
              <a:t>Process control systems </a:t>
            </a:r>
            <a:r>
              <a:rPr lang="en-IN"/>
              <a:t>monitor and control industrial processes.</a:t>
            </a:r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r>
              <a:rPr lang="en-IN"/>
              <a:t>iii) </a:t>
            </a:r>
            <a:r>
              <a:rPr lang="en-IN" b="1"/>
              <a:t>Office automation systems </a:t>
            </a:r>
            <a:r>
              <a:rPr lang="en-IN"/>
              <a:t>automate office procedures and enhance office communications and productivity.</a:t>
            </a:r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 b="1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 b="1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EA2DFB76-F82C-4A8A-BBF8-B3A4E4C0B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9400"/>
            <a:ext cx="8458200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endParaRPr lang="en-IN">
              <a:solidFill>
                <a:srgbClr val="FFFFFF"/>
              </a:solidFill>
              <a:latin typeface="Times New Roman" pitchFamily="16" charset="0"/>
            </a:endParaRP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 b="1">
                <a:solidFill>
                  <a:srgbClr val="FFFFFF"/>
                </a:solidFill>
                <a:latin typeface="Times New Roman" pitchFamily="16" charset="0"/>
              </a:rPr>
              <a:t>2. Management support systems </a:t>
            </a: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provide information and support needed for effective decision making by managers</a:t>
            </a: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Major categories are:</a:t>
            </a: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endParaRPr lang="en-IN" b="1">
              <a:solidFill>
                <a:srgbClr val="FFFFFF"/>
              </a:solidFill>
              <a:latin typeface="Times New Roman" pitchFamily="16" charset="0"/>
            </a:endParaRP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 b="1">
                <a:solidFill>
                  <a:srgbClr val="FFFFFF"/>
                </a:solidFill>
                <a:latin typeface="Times New Roman" pitchFamily="16" charset="0"/>
              </a:rPr>
              <a:t>Management information systems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Routine information for routine decisions</a:t>
            </a:r>
          </a:p>
          <a:p>
            <a:pPr marL="488950" indent="-482600">
              <a:spcBef>
                <a:spcPts val="600"/>
              </a:spcBef>
              <a:buClr>
                <a:srgbClr val="00FFFF"/>
              </a:buClr>
              <a:buSzPct val="70000"/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Operational efficiency</a:t>
            </a:r>
          </a:p>
          <a:p>
            <a:pPr marL="488950" indent="-482600">
              <a:spcBef>
                <a:spcPts val="600"/>
              </a:spcBef>
              <a:buClr>
                <a:srgbClr val="00FFFF"/>
              </a:buClr>
              <a:buSzPct val="70000"/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Use transaction data as main input</a:t>
            </a:r>
          </a:p>
          <a:p>
            <a:pPr marL="488950" indent="-482600">
              <a:spcBef>
                <a:spcPts val="600"/>
              </a:spcBef>
              <a:buClr>
                <a:srgbClr val="00FFFF"/>
              </a:buClr>
              <a:buSzPct val="70000"/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Databases integrate MIS in different functional areas</a:t>
            </a: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endParaRPr lang="en-IN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67FD352C-34A6-4D29-AA03-F710AF83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37F7630C-473F-4E23-BE95-34A006828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3058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ii) Decision Support System</a:t>
            </a:r>
          </a:p>
          <a:p>
            <a:pPr eaLnBrk="1" hangingPunct="1">
              <a:spcBef>
                <a:spcPts val="600"/>
              </a:spcBef>
              <a:buClr>
                <a:srgbClr val="00FFFF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IN" altLang="en-US">
                <a:solidFill>
                  <a:srgbClr val="FFFFFF"/>
                </a:solidFill>
              </a:rPr>
              <a:t>Interactive support for non-routine decisions or problems</a:t>
            </a:r>
          </a:p>
          <a:p>
            <a:pPr eaLnBrk="1" hangingPunct="1">
              <a:spcBef>
                <a:spcPts val="600"/>
              </a:spcBef>
              <a:buClr>
                <a:srgbClr val="00FFFF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IN" altLang="en-US">
                <a:solidFill>
                  <a:srgbClr val="FFFFFF"/>
                </a:solidFill>
              </a:rPr>
              <a:t> End-users are more involved in creating a DSS than an MIS</a:t>
            </a: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endParaRPr lang="en-IN" altLang="en-US" b="1">
              <a:solidFill>
                <a:srgbClr val="FFFFFF"/>
              </a:solidFill>
            </a:endParaRP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iii) Executive information systems</a:t>
            </a: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provide critical information tailored to the information needs of executives</a:t>
            </a: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endParaRPr lang="en-IN" altLang="en-US" b="1">
              <a:solidFill>
                <a:srgbClr val="FFFFFF"/>
              </a:solidFill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I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212021BF-64DD-4AC8-B285-79A59E17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534400" cy="673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085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Other categories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lphaLcParenR"/>
            </a:pPr>
            <a:r>
              <a:rPr lang="en-IN" altLang="en-US" b="1">
                <a:solidFill>
                  <a:srgbClr val="FFFFFF"/>
                </a:solidFill>
              </a:rPr>
              <a:t> Expert systems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lphaLcParenR"/>
            </a:pPr>
            <a:r>
              <a:rPr lang="en-IN" altLang="en-US" b="1">
                <a:solidFill>
                  <a:srgbClr val="FFFFFF"/>
                </a:solidFill>
              </a:rPr>
              <a:t> End user computing systems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lphaLcParenR"/>
            </a:pPr>
            <a:r>
              <a:rPr lang="en-IN" altLang="en-US" b="1">
                <a:solidFill>
                  <a:srgbClr val="FFFFFF"/>
                </a:solidFill>
              </a:rPr>
              <a:t> Business information systems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d)   Strategic information systems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 </a:t>
            </a:r>
            <a:r>
              <a:rPr lang="en-IN" altLang="en-US">
                <a:solidFill>
                  <a:srgbClr val="FFFFFF"/>
                </a:solidFill>
              </a:rPr>
              <a:t> a) Expert Systems are knowledge-based systems that provides expert advice and act as expert consultants to the users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  b)  End user computing systems support the direct, hands on use of computers by end users for operational and managerial applications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c)   Business information systems support the operational and managerial applications of the basic business functions of a firm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d) Strategic information systems provide a firm which strategic products, services, and capabilities for competitive advantage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5858583D-004A-426A-9842-7DA5C29F71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Enterprise Resource Planning (ERP)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6EB7227-A51B-48EF-AA35-08408A0CF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Integrated programs that can manage a company’s entire set of business operations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Often coordinate planning, inventory control, production and ordering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A3A08B4C-5947-444D-8CE9-AC4CA12A50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/>
            </a:pPr>
            <a:r>
              <a:rPr lang="en-IN"/>
              <a:t>Information Systems Development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53417053-CDC9-45AB-ABDE-048955899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12875"/>
          <a:ext cx="7920038" cy="499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4" imgW="3443699" imgH="5997882" progId="">
                  <p:embed/>
                </p:oleObj>
              </mc:Choice>
              <mc:Fallback>
                <p:oleObj r:id="rId4" imgW="3443699" imgH="599788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920038" cy="499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64908F16-815B-4C67-A97D-818E83FDC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6" charset="0"/>
              </a:rPr>
              <a:t>IS as Discipline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C94A0A97-23AA-4CEE-8494-94AF9CC1B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38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IS is an interdisciplinary field influenced by Computer Science, Political Science, Psychology, Operations Research, Linguistics, Sociology, and Organizational Theory.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F0287111-B76B-425B-9CE8-78758DC6E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81D4DED5-623E-4680-81D5-DF23590CB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r:id="rId4" imgW="4455808" imgH="4321707" progId="">
                  <p:embed/>
                </p:oleObj>
              </mc:Choice>
              <mc:Fallback>
                <p:oleObj r:id="rId4" imgW="4455808" imgH="432170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16979F89-B3E5-497F-94ED-B706A0A3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Definitions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0F7B528-A1F2-4BD3-A2BB-59F7D95AB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73152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Data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Raw facts such as an employee’s name and number of hours worked in a week, inventory part numbers or sales orders.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Information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A collection of facts organized in such a way that they have additional value beyond the value of the facts themselves.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05DB8A9-D348-41A5-9E7A-CC6C0423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08500"/>
            <a:ext cx="2743200" cy="20574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F3C3526A-A085-46EF-9F34-5562461A9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13300"/>
            <a:ext cx="1828800" cy="12954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94DA276A-5BB9-4FCB-B822-700573D3F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1066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194AAC73-809B-43ED-A0F6-82B12200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86200"/>
            <a:ext cx="1752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Information</a:t>
            </a:r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4A4D63EA-081B-494E-B555-90B9A08B6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28194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$35,000  12 Units $12,000  J. Jones Western Region $100,000  100 Units  	35 Units</a:t>
            </a:r>
          </a:p>
        </p:txBody>
      </p:sp>
      <p:sp>
        <p:nvSpPr>
          <p:cNvPr id="5129" name="Text Box 8">
            <a:extLst>
              <a:ext uri="{FF2B5EF4-FFF2-40B4-BE49-F238E27FC236}">
                <a16:creationId xmlns:a16="http://schemas.microsoft.com/office/drawing/2014/main" id="{FC2C1EDF-5BFB-4C23-81BE-244C522F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29200"/>
            <a:ext cx="1676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Data Processing</a:t>
            </a:r>
          </a:p>
        </p:txBody>
      </p:sp>
      <p:sp>
        <p:nvSpPr>
          <p:cNvPr id="5130" name="Text Box 9">
            <a:extLst>
              <a:ext uri="{FF2B5EF4-FFF2-40B4-BE49-F238E27FC236}">
                <a16:creationId xmlns:a16="http://schemas.microsoft.com/office/drawing/2014/main" id="{E8F30A13-A204-48CC-9B4A-0A0FBAE9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648200"/>
            <a:ext cx="28194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Salesperson: J. Jones Sales Territory: Western Region Current Sales: 147 Units = $147,000</a:t>
            </a:r>
          </a:p>
        </p:txBody>
      </p:sp>
      <p:sp>
        <p:nvSpPr>
          <p:cNvPr id="5131" name="Rectangle 10">
            <a:extLst>
              <a:ext uri="{FF2B5EF4-FFF2-40B4-BE49-F238E27FC236}">
                <a16:creationId xmlns:a16="http://schemas.microsoft.com/office/drawing/2014/main" id="{2D9A14C4-EE48-4902-9E0D-F17B3F36E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08500"/>
            <a:ext cx="2743200" cy="20574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5132" name="Line 11">
            <a:extLst>
              <a:ext uri="{FF2B5EF4-FFF2-40B4-BE49-F238E27FC236}">
                <a16:creationId xmlns:a16="http://schemas.microsoft.com/office/drawing/2014/main" id="{18B0A35C-5919-4C3C-B7AF-977D2844E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562600"/>
            <a:ext cx="5334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2">
            <a:extLst>
              <a:ext uri="{FF2B5EF4-FFF2-40B4-BE49-F238E27FC236}">
                <a16:creationId xmlns:a16="http://schemas.microsoft.com/office/drawing/2014/main" id="{273B9441-524B-4574-B02C-C0027D421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5626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A8D8936D-C2DF-4E71-8674-F2146DB948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>
                <a:solidFill>
                  <a:srgbClr val="FFFFFF"/>
                </a:solidFill>
                <a:cs typeface="Times New Roman" pitchFamily="16" charset="0"/>
              </a:rPr>
              <a:t>Challenges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EED292F9-27C1-4B69-93DC-EF8DC1578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0"/>
            <a:ext cx="571500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Workforce downsizing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Information overload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Employee mistrust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Difficult to built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Security breaches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9C92CAF8-4633-45B8-A039-423751C4F4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>
                <a:solidFill>
                  <a:srgbClr val="FFFFFF"/>
                </a:solidFill>
              </a:rPr>
              <a:t>Opportunities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BB8042C5-09CE-4FC4-9606-E15CD63D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4582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Enhanced global competitiveness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Capture market opportunities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Support corporate strategy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Enhance worker productivity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Improve quality of goods and services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943E7655-022B-4C15-A98A-BD7D0679C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6" charset="0"/>
              </a:rPr>
              <a:t>Conclusion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387182B1-F2DD-461F-9CB2-3D6E06A1B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696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Information Systems are indispensable to the business, industry, academia and any organization to meet the future challenges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67EF4DB5-EAD3-4F8C-A635-04366785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88392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 marL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 b="1" dirty="0">
                <a:latin typeface="Arial" charset="0"/>
                <a:cs typeface="Times New Roman" pitchFamily="16" charset="0"/>
              </a:rPr>
              <a:t>Information Systems</a:t>
            </a:r>
          </a:p>
          <a:p>
            <a:pPr marL="457200">
              <a:spcBef>
                <a:spcPts val="1500"/>
              </a:spcBef>
              <a:buFont typeface="Times New Roman" pitchFamily="16" charset="0"/>
              <a:buChar char="•"/>
              <a:defRPr/>
            </a:pPr>
            <a:r>
              <a:rPr lang="en-IN" dirty="0">
                <a:latin typeface="Arial" charset="0"/>
                <a:cs typeface="Times New Roman" pitchFamily="16" charset="0"/>
              </a:rPr>
              <a:t>An information system(IS) is typically considered to be a set of interrelated elements or components that collect(input), manipulate(processes), and disseminate (output) data and information and provide a feedback mechanism to meet an objective.</a:t>
            </a:r>
          </a:p>
          <a:p>
            <a:pPr marL="457200">
              <a:spcBef>
                <a:spcPts val="1500"/>
              </a:spcBef>
              <a:buFont typeface="Times New Roman" pitchFamily="16" charset="0"/>
              <a:buChar char="•"/>
              <a:defRPr/>
            </a:pPr>
            <a:r>
              <a:rPr lang="en-IN" dirty="0">
                <a:latin typeface="Arial" charset="0"/>
                <a:cs typeface="Times New Roman" pitchFamily="16" charset="0"/>
              </a:rPr>
              <a:t>Open System</a:t>
            </a:r>
          </a:p>
          <a:p>
            <a:pPr marL="457200">
              <a:spcBef>
                <a:spcPts val="1500"/>
              </a:spcBef>
              <a:buFont typeface="Times New Roman" pitchFamily="16" charset="0"/>
              <a:buChar char="•"/>
              <a:defRPr/>
            </a:pPr>
            <a:r>
              <a:rPr lang="en-IN" dirty="0">
                <a:latin typeface="Arial" charset="0"/>
                <a:cs typeface="Times New Roman" pitchFamily="16" charset="0"/>
              </a:rPr>
              <a:t>Close System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037021B6-B85F-477D-A058-6AF9A3E5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640080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2750"/>
              </a:spcBef>
              <a:buClrTx/>
              <a:buFontTx/>
              <a:buNone/>
            </a:pPr>
            <a:r>
              <a:rPr lang="en-IN" altLang="en-US" sz="4400" b="1">
                <a:solidFill>
                  <a:srgbClr val="FFFFFF"/>
                </a:solidFill>
              </a:rPr>
              <a:t>Definitions</a:t>
            </a:r>
          </a:p>
        </p:txBody>
      </p:sp>
      <p:graphicFrame>
        <p:nvGraphicFramePr>
          <p:cNvPr id="6148" name="Object 3">
            <a:extLst>
              <a:ext uri="{FF2B5EF4-FFF2-40B4-BE49-F238E27FC236}">
                <a16:creationId xmlns:a16="http://schemas.microsoft.com/office/drawing/2014/main" id="{AC06328A-C467-4BA4-850F-6DF6E9ECE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24400"/>
          <a:ext cx="80010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4" imgW="3677163" imgH="1162212" progId="">
                  <p:embed/>
                </p:oleObj>
              </mc:Choice>
              <mc:Fallback>
                <p:oleObj r:id="rId4" imgW="3677163" imgH="116221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80010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198C0C5A-3118-4D00-B9D4-09F96A2E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Types of Information Systems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6EE61811-A800-42EF-840D-57BD88DB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76200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>
                <a:solidFill>
                  <a:srgbClr val="FFFFFF"/>
                </a:solidFill>
              </a:rPr>
              <a:t>Informal Information System - </a:t>
            </a:r>
            <a:r>
              <a:rPr lang="en-US" b="1" dirty="0">
                <a:solidFill>
                  <a:srgbClr val="FFFFFF"/>
                </a:solidFill>
              </a:rPr>
              <a:t>Based on organization represented chart</a:t>
            </a:r>
            <a:endParaRPr lang="en-IN" b="1" dirty="0">
              <a:solidFill>
                <a:srgbClr val="FFFFFF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>
                <a:solidFill>
                  <a:srgbClr val="FFFFFF"/>
                </a:solidFill>
              </a:rPr>
              <a:t>Formal Information System – Based on employee based system design to meet personal needs and help in the solutions of work related problems </a:t>
            </a:r>
          </a:p>
          <a:p>
            <a:pPr marL="0" indent="0" eaLnBrk="1" hangingPunct="1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None/>
              <a:defRPr/>
            </a:pPr>
            <a:endParaRPr lang="en-IN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8C397001-2A9E-470E-B437-41EA1C564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91440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An Information System is an organized combination of people, hardware, software, communication networks and the data resources that collects, transforms and disseminates information in a organization.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AF048C81-22A3-4AB8-BF6C-B871BB7A1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IN" altLang="en-US" sz="4400" b="1">
                <a:solidFill>
                  <a:srgbClr val="FFFFFF"/>
                </a:solidFill>
              </a:rPr>
              <a:t>Computer-based Information System</a:t>
            </a:r>
            <a:br>
              <a:rPr lang="en-IN" altLang="en-US" b="1">
                <a:solidFill>
                  <a:srgbClr val="FFFFFF"/>
                </a:solidFill>
              </a:rPr>
            </a:br>
            <a:endParaRPr lang="en-IN" altLang="en-US" b="1">
              <a:solidFill>
                <a:srgbClr val="FFFFFF"/>
              </a:solidFill>
            </a:endParaRP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24D84320-6A82-4D85-912D-C993C4B4C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048000"/>
          <a:ext cx="8229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4" imgW="3847619" imgH="1924319" progId="">
                  <p:embed/>
                </p:oleObj>
              </mc:Choice>
              <mc:Fallback>
                <p:oleObj r:id="rId4" imgW="3847619" imgH="192431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82296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6DA63C46-9313-47BF-A6BB-13109CAC4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2133600" cy="3505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BDD2B69-D312-4B4E-A1F8-EDA2D363C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14600"/>
            <a:ext cx="1524000" cy="14478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12DA05D-3578-41BB-8629-D3BC5B18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90DEB060-4730-4F2C-92BD-5AC4C769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88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E54AE124-EAD6-4670-92BC-025E54FC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41BB92A9-0E71-4E65-B8CA-EB887C526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4" name="Line 7">
            <a:extLst>
              <a:ext uri="{FF2B5EF4-FFF2-40B4-BE49-F238E27FC236}">
                <a16:creationId xmlns:a16="http://schemas.microsoft.com/office/drawing/2014/main" id="{F82AF8F8-7149-4901-821C-4389BBB66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2133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8">
            <a:extLst>
              <a:ext uri="{FF2B5EF4-FFF2-40B4-BE49-F238E27FC236}">
                <a16:creationId xmlns:a16="http://schemas.microsoft.com/office/drawing/2014/main" id="{4B36A6C4-66DC-4C99-BF48-2869C2EF13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838200"/>
            <a:ext cx="6223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9">
            <a:extLst>
              <a:ext uri="{FF2B5EF4-FFF2-40B4-BE49-F238E27FC236}">
                <a16:creationId xmlns:a16="http://schemas.microsoft.com/office/drawing/2014/main" id="{3D614FC1-EE75-4872-B159-05D057906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838200"/>
            <a:ext cx="1588" cy="4648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0">
            <a:extLst>
              <a:ext uri="{FF2B5EF4-FFF2-40B4-BE49-F238E27FC236}">
                <a16:creationId xmlns:a16="http://schemas.microsoft.com/office/drawing/2014/main" id="{978929DE-D559-4C06-BDEE-8FF04564C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4864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1">
            <a:extLst>
              <a:ext uri="{FF2B5EF4-FFF2-40B4-BE49-F238E27FC236}">
                <a16:creationId xmlns:a16="http://schemas.microsoft.com/office/drawing/2014/main" id="{0D4B30F7-CC47-43C5-A220-009E0B48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2">
            <a:extLst>
              <a:ext uri="{FF2B5EF4-FFF2-40B4-BE49-F238E27FC236}">
                <a16:creationId xmlns:a16="http://schemas.microsoft.com/office/drawing/2014/main" id="{BFFFA1C9-A277-4748-9EAB-C45BBC80E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9624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3">
            <a:extLst>
              <a:ext uri="{FF2B5EF4-FFF2-40B4-BE49-F238E27FC236}">
                <a16:creationId xmlns:a16="http://schemas.microsoft.com/office/drawing/2014/main" id="{943BE2C1-9B8F-43E1-9AEA-568FE18F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19812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 b="1">
                <a:solidFill>
                  <a:srgbClr val="FFFFFF"/>
                </a:solidFill>
              </a:rPr>
              <a:t>INFORMATION TECHNOLOGY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Hardware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Software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Databases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Networks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Other related components</a:t>
            </a:r>
          </a:p>
        </p:txBody>
      </p:sp>
      <p:sp>
        <p:nvSpPr>
          <p:cNvPr id="9231" name="Text Box 14">
            <a:extLst>
              <a:ext uri="{FF2B5EF4-FFF2-40B4-BE49-F238E27FC236}">
                <a16:creationId xmlns:a16="http://schemas.microsoft.com/office/drawing/2014/main" id="{412E2E93-BEEB-4566-BD47-616E73134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432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are used to build</a:t>
            </a:r>
          </a:p>
        </p:txBody>
      </p:sp>
      <p:sp>
        <p:nvSpPr>
          <p:cNvPr id="9232" name="Text Box 15">
            <a:extLst>
              <a:ext uri="{FF2B5EF4-FFF2-40B4-BE49-F238E27FC236}">
                <a16:creationId xmlns:a16="http://schemas.microsoft.com/office/drawing/2014/main" id="{29DA5607-5476-48F0-B03C-344FA1E07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004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33" name="Text Box 16">
            <a:extLst>
              <a:ext uri="{FF2B5EF4-FFF2-40B4-BE49-F238E27FC236}">
                <a16:creationId xmlns:a16="http://schemas.microsoft.com/office/drawing/2014/main" id="{C72EDE17-CDD6-43E3-B6FB-EBE6DAC1E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718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INFORMATION SYSTEMS</a:t>
            </a:r>
          </a:p>
        </p:txBody>
      </p:sp>
      <p:sp>
        <p:nvSpPr>
          <p:cNvPr id="9234" name="Line 17">
            <a:extLst>
              <a:ext uri="{FF2B5EF4-FFF2-40B4-BE49-F238E27FC236}">
                <a16:creationId xmlns:a16="http://schemas.microsoft.com/office/drawing/2014/main" id="{8F3CA729-CB7A-4274-86D4-BA251B7D4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00400"/>
            <a:ext cx="3810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18">
            <a:extLst>
              <a:ext uri="{FF2B5EF4-FFF2-40B4-BE49-F238E27FC236}">
                <a16:creationId xmlns:a16="http://schemas.microsoft.com/office/drawing/2014/main" id="{BFE9EC38-819E-4E62-915C-5A8440B0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503238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Payroll System</a:t>
            </a:r>
          </a:p>
        </p:txBody>
      </p:sp>
      <p:sp>
        <p:nvSpPr>
          <p:cNvPr id="9236" name="Text Box 19">
            <a:extLst>
              <a:ext uri="{FF2B5EF4-FFF2-40B4-BE49-F238E27FC236}">
                <a16:creationId xmlns:a16="http://schemas.microsoft.com/office/drawing/2014/main" id="{EB1FD06B-7AFA-47C6-A1D2-FD20DD1B3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2227263"/>
            <a:ext cx="990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Inventory System</a:t>
            </a:r>
          </a:p>
        </p:txBody>
      </p:sp>
      <p:sp>
        <p:nvSpPr>
          <p:cNvPr id="9237" name="Text Box 20">
            <a:extLst>
              <a:ext uri="{FF2B5EF4-FFF2-40B4-BE49-F238E27FC236}">
                <a16:creationId xmlns:a16="http://schemas.microsoft.com/office/drawing/2014/main" id="{4D84AB3D-3A5E-405F-8004-09F59ECD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57600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Marketing System</a:t>
            </a:r>
          </a:p>
        </p:txBody>
      </p:sp>
      <p:sp>
        <p:nvSpPr>
          <p:cNvPr id="9238" name="Text Box 21">
            <a:extLst>
              <a:ext uri="{FF2B5EF4-FFF2-40B4-BE49-F238E27FC236}">
                <a16:creationId xmlns:a16="http://schemas.microsoft.com/office/drawing/2014/main" id="{05D5442D-F37E-4783-AFE7-839586839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5029200"/>
            <a:ext cx="1066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Customer Service System</a:t>
            </a:r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20EF9E57-EAB4-4524-B557-7EA45DB0B6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0"/>
            <a:ext cx="34290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>
                <a:solidFill>
                  <a:srgbClr val="FFFFFF"/>
                </a:solidFill>
                <a:cs typeface="Times New Roman" pitchFamily="16" charset="0"/>
              </a:rPr>
              <a:t>IS Vs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87B03D3-60F1-4C4A-9AD1-17023ABB0B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3563"/>
            <a:ext cx="7772400" cy="12350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Payroll system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8F05A11-C28F-42A9-B487-20A70DAEB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A payroll system is software designed to organize all the tasks of employee payment and the filing of employee taxes.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 These tasks can include keeping track of hours, calculating wages, withholding taxes and deductions, printing and delivering checks and paying employment taxes to the government.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Shape 1">
            <a:extLst>
              <a:ext uri="{FF2B5EF4-FFF2-40B4-BE49-F238E27FC236}">
                <a16:creationId xmlns:a16="http://schemas.microsoft.com/office/drawing/2014/main" id="{D55FF70E-BDF2-4780-BBEF-5FCE8099E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TPS payroll system</a:t>
            </a:r>
            <a:endParaRPr lang="en-US" altLang="en-US"/>
          </a:p>
        </p:txBody>
      </p:sp>
      <p:pic>
        <p:nvPicPr>
          <p:cNvPr id="11267" name="Content Placeholder 3">
            <a:extLst>
              <a:ext uri="{FF2B5EF4-FFF2-40B4-BE49-F238E27FC236}">
                <a16:creationId xmlns:a16="http://schemas.microsoft.com/office/drawing/2014/main" id="{8725BC38-F132-41A2-80D3-08EFB49A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4200"/>
            <a:ext cx="8229600" cy="40179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TextShape 2">
            <a:extLst>
              <a:ext uri="{FF2B5EF4-FFF2-40B4-BE49-F238E27FC236}">
                <a16:creationId xmlns:a16="http://schemas.microsoft.com/office/drawing/2014/main" id="{3C36A11E-A060-49CD-9E9C-56F0C998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fld id="{1E4C0220-6042-411D-964D-D156BE9D1AFE}" type="slidenum">
              <a:rPr lang="en-IN" altLang="en-US" sz="1200">
                <a:solidFill>
                  <a:srgbClr val="8B8B8B"/>
                </a:solidFill>
                <a:latin typeface="Calibri" panose="020F0502020204030204" pitchFamily="34" charset="0"/>
              </a:rPr>
              <a:pPr algn="r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Times New Roman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Times New Roman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576DA9CE5D84CA0EDDA188CBE1047" ma:contentTypeVersion="6" ma:contentTypeDescription="Create a new document." ma:contentTypeScope="" ma:versionID="015de5c4286953a4b60981a40b956019">
  <xsd:schema xmlns:xsd="http://www.w3.org/2001/XMLSchema" xmlns:xs="http://www.w3.org/2001/XMLSchema" xmlns:p="http://schemas.microsoft.com/office/2006/metadata/properties" xmlns:ns2="acecfce8-4927-4593-a839-0cd968fe16e4" targetNamespace="http://schemas.microsoft.com/office/2006/metadata/properties" ma:root="true" ma:fieldsID="da0f885f2148d44a5628ade4ead914d7" ns2:_="">
    <xsd:import namespace="acecfce8-4927-4593-a839-0cd968fe1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cfce8-4927-4593-a839-0cd968fe1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278C8F-A8BA-4985-900F-18D19E8B37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ecfce8-4927-4593-a839-0cd968fe16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1DD29F-6974-4DF9-B464-A2CCE8A32D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1289</Words>
  <Application>Microsoft Office PowerPoint</Application>
  <PresentationFormat>On-screen Show (4:3)</PresentationFormat>
  <Paragraphs>196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1_Office Theme</vt:lpstr>
      <vt:lpstr>Information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Vs IT</vt:lpstr>
      <vt:lpstr>Payroll system</vt:lpstr>
      <vt:lpstr>PowerPoint Presentation</vt:lpstr>
      <vt:lpstr>Inventory System</vt:lpstr>
      <vt:lpstr>Marketing System</vt:lpstr>
      <vt:lpstr>PowerPoint Presentation</vt:lpstr>
      <vt:lpstr> Customer service system</vt:lpstr>
      <vt:lpstr>PowerPoint Presentation</vt:lpstr>
      <vt:lpstr>PowerPoint Presentation</vt:lpstr>
      <vt:lpstr>PowerPoint Presentation</vt:lpstr>
      <vt:lpstr>Transaction processing System</vt:lpstr>
      <vt:lpstr>Batch processing</vt:lpstr>
      <vt:lpstr>Real-time processing</vt:lpstr>
      <vt:lpstr>Transaction processing</vt:lpstr>
      <vt:lpstr>Examples of transaction processing systems</vt:lpstr>
      <vt:lpstr>PowerPoint Presentation</vt:lpstr>
      <vt:lpstr>PowerPoint Presentation</vt:lpstr>
      <vt:lpstr>PowerPoint Presentation</vt:lpstr>
      <vt:lpstr>PowerPoint Presentation</vt:lpstr>
      <vt:lpstr>Enterprise Resource Planning (ERP)</vt:lpstr>
      <vt:lpstr>Information Systems Development</vt:lpstr>
      <vt:lpstr>PowerPoint Presentation</vt:lpstr>
      <vt:lpstr>PowerPoint Presentation</vt:lpstr>
      <vt:lpstr>Challenges</vt:lpstr>
      <vt:lpstr>Opportunities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</dc:title>
  <dc:subject/>
  <dc:creator>ajmal</dc:creator>
  <cp:keywords/>
  <dc:description/>
  <cp:lastModifiedBy>viraj</cp:lastModifiedBy>
  <cp:revision>199</cp:revision>
  <cp:lastPrinted>1601-01-01T00:00:00Z</cp:lastPrinted>
  <dcterms:created xsi:type="dcterms:W3CDTF">2005-11-26T06:03:36Z</dcterms:created>
  <dcterms:modified xsi:type="dcterms:W3CDTF">2020-07-30T07:08:57Z</dcterms:modified>
</cp:coreProperties>
</file>