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8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796088" cy="987425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">
            <a:extLst>
              <a:ext uri="{FF2B5EF4-FFF2-40B4-BE49-F238E27FC236}">
                <a16:creationId xmlns:a16="http://schemas.microsoft.com/office/drawing/2014/main" id="{DFC5CD2E-AF95-4659-AD5D-EEC567FE3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5843" name="AutoShape 2">
            <a:extLst>
              <a:ext uri="{FF2B5EF4-FFF2-40B4-BE49-F238E27FC236}">
                <a16:creationId xmlns:a16="http://schemas.microsoft.com/office/drawing/2014/main" id="{3859E001-8BA8-471F-96EE-C8B2CE0C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5844" name="AutoShape 3">
            <a:extLst>
              <a:ext uri="{FF2B5EF4-FFF2-40B4-BE49-F238E27FC236}">
                <a16:creationId xmlns:a16="http://schemas.microsoft.com/office/drawing/2014/main" id="{69729EEB-3EAE-487D-A49E-67996A40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08669352-43D3-4869-81E9-862DC3DB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71C71A4-9210-4992-A7B1-FF8D1CA37A1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00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5275E8E-8329-42A5-9C73-C713749B50C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00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0A188414-5BE2-453E-856B-799EFF30AF86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931863" y="741363"/>
            <a:ext cx="4929187" cy="36957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0C9C5E06-9110-479C-B3F5-034C4CFA6AA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78400" cy="44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542F4146-59F2-4C41-8AE3-7FEA3850DA4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00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D6F7177A-C32E-431D-9EA6-CFD563328A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C16D9A20-98E8-4E8A-B2E3-2D45EBCA5C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>
            <a:extLst>
              <a:ext uri="{FF2B5EF4-FFF2-40B4-BE49-F238E27FC236}">
                <a16:creationId xmlns:a16="http://schemas.microsoft.com/office/drawing/2014/main" id="{83B529E7-8E05-4DF9-9BAE-392F62B3881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F2050BCC-75A6-49C5-ACF8-AB268F6F1557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D3A2EC09-A2CF-42D8-B6BB-B8A615601E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>
            <a:extLst>
              <a:ext uri="{FF2B5EF4-FFF2-40B4-BE49-F238E27FC236}">
                <a16:creationId xmlns:a16="http://schemas.microsoft.com/office/drawing/2014/main" id="{0C54B2D8-5282-4F44-82FF-5621676B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>
            <a:extLst>
              <a:ext uri="{FF2B5EF4-FFF2-40B4-BE49-F238E27FC236}">
                <a16:creationId xmlns:a16="http://schemas.microsoft.com/office/drawing/2014/main" id="{1CE8CC1A-5CED-4CA2-B096-9BE2E0A10F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AD2837F3-76D5-43BF-BA32-AC83B523F1F8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4A2BEB93-6313-409D-BEB7-D0F51C0376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3562A6A1-5552-414D-8ECE-29032F55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>
            <a:extLst>
              <a:ext uri="{FF2B5EF4-FFF2-40B4-BE49-F238E27FC236}">
                <a16:creationId xmlns:a16="http://schemas.microsoft.com/office/drawing/2014/main" id="{F008938F-8BDE-42B1-B1FA-EB65C54CBB1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8F05D663-8931-46D7-A806-B1F61BCC0089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10D77BB8-8EF4-4849-AAF1-5C4B84940A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Text Box 2">
            <a:extLst>
              <a:ext uri="{FF2B5EF4-FFF2-40B4-BE49-F238E27FC236}">
                <a16:creationId xmlns:a16="http://schemas.microsoft.com/office/drawing/2014/main" id="{824D62BB-6078-40FD-9A1B-D750AB6AA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>
            <a:extLst>
              <a:ext uri="{FF2B5EF4-FFF2-40B4-BE49-F238E27FC236}">
                <a16:creationId xmlns:a16="http://schemas.microsoft.com/office/drawing/2014/main" id="{37D97756-FD8C-48F5-A0C1-7A2202B4B6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3EAE7007-DA99-447F-BDA1-E8741D89ED71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CE7D7718-209C-466E-BEE4-2ADDD0B8A6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6C751974-BDE0-4832-BC99-FA71620F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>
            <a:extLst>
              <a:ext uri="{FF2B5EF4-FFF2-40B4-BE49-F238E27FC236}">
                <a16:creationId xmlns:a16="http://schemas.microsoft.com/office/drawing/2014/main" id="{B3016655-2703-4A67-96E8-66EC437F50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7EAF168E-DAC8-46F2-8F06-7BD0340F4BE3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6227A9FB-3EDD-401D-884E-7EF3F0F07C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687A1420-EF75-49AC-80C2-64589A254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>
            <a:extLst>
              <a:ext uri="{FF2B5EF4-FFF2-40B4-BE49-F238E27FC236}">
                <a16:creationId xmlns:a16="http://schemas.microsoft.com/office/drawing/2014/main" id="{414495BF-7371-44FD-B3E8-4A7413D8B2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AC1C1283-3A2B-4CF3-A0F4-B10CDF187941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919DA2EE-AD50-4B93-B0B5-02687C04A9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DEDEE0A4-58CB-4D67-B424-9B2499EC5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>
            <a:extLst>
              <a:ext uri="{FF2B5EF4-FFF2-40B4-BE49-F238E27FC236}">
                <a16:creationId xmlns:a16="http://schemas.microsoft.com/office/drawing/2014/main" id="{8C5D46FA-4337-4D8D-B4DB-A231FDE31D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217E405F-6236-4FC1-B6B9-229FE22E3F61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54B2CEF3-1051-450A-A71E-13B67F459C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2D6EC3D7-3B54-4D3D-9130-48A07E2D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>
            <a:extLst>
              <a:ext uri="{FF2B5EF4-FFF2-40B4-BE49-F238E27FC236}">
                <a16:creationId xmlns:a16="http://schemas.microsoft.com/office/drawing/2014/main" id="{9EF1F6A3-340D-409C-A2FD-EDE3C906AF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055D32C0-587F-4EE4-9DCE-BA8C0D452A21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6F3F14C4-0ECD-4264-A007-E7A0489291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2711BA59-63CD-4359-8E39-FACA3BCF8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>
            <a:extLst>
              <a:ext uri="{FF2B5EF4-FFF2-40B4-BE49-F238E27FC236}">
                <a16:creationId xmlns:a16="http://schemas.microsoft.com/office/drawing/2014/main" id="{9DAFB79C-E7E5-49A5-9659-3774CEB49F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DFCD6584-F2F2-4CFD-B021-ACD0F0338AA2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253FA9D8-20C4-4930-8BF6-390748FEBB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85E09770-E03A-4199-81B0-94EAAC572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>
            <a:extLst>
              <a:ext uri="{FF2B5EF4-FFF2-40B4-BE49-F238E27FC236}">
                <a16:creationId xmlns:a16="http://schemas.microsoft.com/office/drawing/2014/main" id="{12A7BCA0-B8CC-4D06-ADA9-A0C609EEB85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8D12F6C6-E8AC-420E-995E-5A13E366A938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1AE45661-9A45-4896-BB8E-B2E39C723A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352BB38E-51C1-42A0-874E-F659FEC14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>
            <a:extLst>
              <a:ext uri="{FF2B5EF4-FFF2-40B4-BE49-F238E27FC236}">
                <a16:creationId xmlns:a16="http://schemas.microsoft.com/office/drawing/2014/main" id="{8873E25C-0752-4179-B9DB-2C6BC9F32D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E6735DD9-71CB-4925-8305-E644D5FE2B4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3E056C78-82BB-4019-A86B-5261F5571D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0AC8BC2D-6F8A-4E15-B440-9D87CEB45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>
            <a:extLst>
              <a:ext uri="{FF2B5EF4-FFF2-40B4-BE49-F238E27FC236}">
                <a16:creationId xmlns:a16="http://schemas.microsoft.com/office/drawing/2014/main" id="{AE86EB1E-0364-4265-955A-34FE155E76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0B0C41DA-6398-4FA1-820A-2FCE9D1F849E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F9AB02D6-A24B-4A42-BF48-874B468535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id="{CF961B8D-423D-4F2C-A115-4A94D80C0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>
            <a:extLst>
              <a:ext uri="{FF2B5EF4-FFF2-40B4-BE49-F238E27FC236}">
                <a16:creationId xmlns:a16="http://schemas.microsoft.com/office/drawing/2014/main" id="{6BEEB5AF-667B-473F-848B-893999970C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12AF5A71-8F61-4597-8589-5D85E318FC0C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711E8A9D-F28F-4447-9AF6-EB87BE6591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F66BE38C-740E-4EEF-A941-89FD61DE4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">
            <a:extLst>
              <a:ext uri="{FF2B5EF4-FFF2-40B4-BE49-F238E27FC236}">
                <a16:creationId xmlns:a16="http://schemas.microsoft.com/office/drawing/2014/main" id="{953AF5C3-E22C-4F5A-B08B-9C531FC7FC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F9E95776-7085-4538-B632-D66D5D2AFCA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0223EBF3-1793-4790-8C4D-0CA708482A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196A691D-E53F-4D45-938B-0B58EA839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>
            <a:extLst>
              <a:ext uri="{FF2B5EF4-FFF2-40B4-BE49-F238E27FC236}">
                <a16:creationId xmlns:a16="http://schemas.microsoft.com/office/drawing/2014/main" id="{13B03DB5-9009-4FE2-8C70-DD323579B5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EE20EBFC-6E4B-4C97-AED4-3B15E9ADE5E0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23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EFE564AE-8127-428B-89E4-C808E8D403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Text Box 2">
            <a:extLst>
              <a:ext uri="{FF2B5EF4-FFF2-40B4-BE49-F238E27FC236}">
                <a16:creationId xmlns:a16="http://schemas.microsoft.com/office/drawing/2014/main" id="{2749E4D6-778C-489F-9824-6A21156AC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>
            <a:extLst>
              <a:ext uri="{FF2B5EF4-FFF2-40B4-BE49-F238E27FC236}">
                <a16:creationId xmlns:a16="http://schemas.microsoft.com/office/drawing/2014/main" id="{D4712C85-B665-4881-AA00-CECD7D386B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0DFF1E21-7769-4515-A5D9-77311EC9C873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24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F845EB04-CB2D-48DD-B343-79C013F5D8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EBCC3810-FB0E-41B2-BCC1-A098E89C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>
            <a:extLst>
              <a:ext uri="{FF2B5EF4-FFF2-40B4-BE49-F238E27FC236}">
                <a16:creationId xmlns:a16="http://schemas.microsoft.com/office/drawing/2014/main" id="{5EC0C0F9-2E66-4E23-B28F-2AF6B18E70E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93CE4CCF-D82E-4F7B-9507-FAD01BFBD239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FA8C153D-0B4B-4414-B99C-FE008103B6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9BF34FE9-2D36-4F7B-85B1-36FB96B0F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>
            <a:extLst>
              <a:ext uri="{FF2B5EF4-FFF2-40B4-BE49-F238E27FC236}">
                <a16:creationId xmlns:a16="http://schemas.microsoft.com/office/drawing/2014/main" id="{A5B5DF71-2976-4EF6-AA4D-E26DB964FD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04A3A19A-317A-4F51-95EB-9D769C662B4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26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CDB02B5D-8895-422D-A318-1C27957434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6762DB8D-D634-4503-BA4B-7A240141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>
            <a:extLst>
              <a:ext uri="{FF2B5EF4-FFF2-40B4-BE49-F238E27FC236}">
                <a16:creationId xmlns:a16="http://schemas.microsoft.com/office/drawing/2014/main" id="{E201BEE5-AE79-4B8F-BB78-6F3188887DB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85B15466-61B3-48EE-A012-CD383BDB884D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6BC43FF0-0F44-4E58-9EE6-F521D3802D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id="{E3F963BA-C3A4-4DDA-8E10-71AFE4B01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">
            <a:extLst>
              <a:ext uri="{FF2B5EF4-FFF2-40B4-BE49-F238E27FC236}">
                <a16:creationId xmlns:a16="http://schemas.microsoft.com/office/drawing/2014/main" id="{804ED83E-A36D-476D-9957-A542BC755B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CCB8801D-E933-446F-8008-AAB912C4D3E4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1AB2D1F6-C6E3-402C-A925-3130DA9066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2">
            <a:extLst>
              <a:ext uri="{FF2B5EF4-FFF2-40B4-BE49-F238E27FC236}">
                <a16:creationId xmlns:a16="http://schemas.microsoft.com/office/drawing/2014/main" id="{C1C57764-C8CD-48AE-B81C-A6804B89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>
            <a:extLst>
              <a:ext uri="{FF2B5EF4-FFF2-40B4-BE49-F238E27FC236}">
                <a16:creationId xmlns:a16="http://schemas.microsoft.com/office/drawing/2014/main" id="{65839752-B903-488C-8EBF-3A166669CAE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3864026D-8D7A-4C37-A6C9-68769D40AA72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29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3CB3804C-5386-4AF5-87E9-4FDFD41B02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55B3DF26-11EC-467C-87D6-98D83352B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">
            <a:extLst>
              <a:ext uri="{FF2B5EF4-FFF2-40B4-BE49-F238E27FC236}">
                <a16:creationId xmlns:a16="http://schemas.microsoft.com/office/drawing/2014/main" id="{75CB3618-4D9E-4602-BC03-15A88710E0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1A172C12-08E3-4D5A-83DF-771452DA80B6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0D3707B9-F254-44C6-8FA0-BD5708C7D3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3A609444-1DFD-4B2F-9DB7-2C165C73C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>
            <a:extLst>
              <a:ext uri="{FF2B5EF4-FFF2-40B4-BE49-F238E27FC236}">
                <a16:creationId xmlns:a16="http://schemas.microsoft.com/office/drawing/2014/main" id="{8CDBC17B-F3E0-401F-8FA6-4656CD11D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3F63752C-E5E7-404B-8805-D405864EF35B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85746E-4A2B-4921-AC3D-CA2B1C7181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8302DCC0-639E-407E-992D-CA584DD0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">
            <a:extLst>
              <a:ext uri="{FF2B5EF4-FFF2-40B4-BE49-F238E27FC236}">
                <a16:creationId xmlns:a16="http://schemas.microsoft.com/office/drawing/2014/main" id="{749AD570-9F8C-4406-9E14-B7754BA4A2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71A0E386-2713-4EEA-A162-4ECEE82A56E3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D00AAB78-D788-4C3B-A30A-A404248C07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Text Box 2">
            <a:extLst>
              <a:ext uri="{FF2B5EF4-FFF2-40B4-BE49-F238E27FC236}">
                <a16:creationId xmlns:a16="http://schemas.microsoft.com/office/drawing/2014/main" id="{18FFF4DC-38AC-4371-AC07-98BBB65D2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">
            <a:extLst>
              <a:ext uri="{FF2B5EF4-FFF2-40B4-BE49-F238E27FC236}">
                <a16:creationId xmlns:a16="http://schemas.microsoft.com/office/drawing/2014/main" id="{A3E18F64-4ADE-4987-B6A3-8F389C7C4D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684BC08A-2ABB-4994-BFDC-498D991D9703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F00B45E7-047A-4D78-9F02-24FA8608B5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7BFE10C9-0C31-4EE5-99A2-D464C0C0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>
            <a:extLst>
              <a:ext uri="{FF2B5EF4-FFF2-40B4-BE49-F238E27FC236}">
                <a16:creationId xmlns:a16="http://schemas.microsoft.com/office/drawing/2014/main" id="{0881ECB2-B98A-4A91-BC0F-A8B8E086B3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34A7EC0D-A388-4797-8984-8DCDDF3FDF7E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8637C7AD-8381-4DB4-B66F-4FE416E6D8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4878C5F1-E5C4-4F64-AA2D-D8BD40101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>
            <a:extLst>
              <a:ext uri="{FF2B5EF4-FFF2-40B4-BE49-F238E27FC236}">
                <a16:creationId xmlns:a16="http://schemas.microsoft.com/office/drawing/2014/main" id="{4E0CC53C-98FB-4593-8EBE-970B9E76BB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614F410B-7C06-4069-8A85-E3CDA8833A5C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7120AB32-352C-4967-9CDB-136F975549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7277CB62-468D-478B-A34F-5D971E847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>
            <a:extLst>
              <a:ext uri="{FF2B5EF4-FFF2-40B4-BE49-F238E27FC236}">
                <a16:creationId xmlns:a16="http://schemas.microsoft.com/office/drawing/2014/main" id="{77C5DA56-C1F1-494E-9484-ACB9065180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D97CAFD0-3243-4699-9299-077347134D09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5C7B6863-05FA-4106-84A0-853BEE8102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Text Box 2">
            <a:extLst>
              <a:ext uri="{FF2B5EF4-FFF2-40B4-BE49-F238E27FC236}">
                <a16:creationId xmlns:a16="http://schemas.microsoft.com/office/drawing/2014/main" id="{B2A886AE-2F79-4A3C-90B1-752A6ECAC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>
            <a:extLst>
              <a:ext uri="{FF2B5EF4-FFF2-40B4-BE49-F238E27FC236}">
                <a16:creationId xmlns:a16="http://schemas.microsoft.com/office/drawing/2014/main" id="{B9E0E20F-EF26-4424-8456-9E5B8970A0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84ACF906-EF50-4FA4-A55D-D03C12B837E1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BC6D60EF-76C5-45E4-9EFB-152765CD55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C41BEB63-1139-4E32-9FBD-F1BC892B1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>
            <a:extLst>
              <a:ext uri="{FF2B5EF4-FFF2-40B4-BE49-F238E27FC236}">
                <a16:creationId xmlns:a16="http://schemas.microsoft.com/office/drawing/2014/main" id="{28517025-D6B7-4D80-B2DA-CD2CF2CB9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44565983-BE29-453A-9A01-9103662C5E27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E4C8D762-8F77-4728-BEAC-67ECC04A4C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831ADB65-267F-4A2B-A5CF-41FA94832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>
            <a:extLst>
              <a:ext uri="{FF2B5EF4-FFF2-40B4-BE49-F238E27FC236}">
                <a16:creationId xmlns:a16="http://schemas.microsoft.com/office/drawing/2014/main" id="{86F19B47-DE1D-45F2-9EA1-684198FC33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72BAAA25-5BA7-4DF4-B162-3726F9F334ED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6C7A14B9-98D0-413F-A46F-7C00C902DC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1CE94FB6-7A55-4AFE-A29F-2664B3E4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D3164C-E214-442F-ADCA-29CA9EFE24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F021E1-CBE9-4A0F-9E5D-531ADAC35F0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53EA174-C717-4E96-9F52-6A64DBCE32E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B210D-6421-401D-9D7D-CDFB23DC10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59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8E2191-5E42-40F7-83A8-96D8A3B79A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F88B37-3E2A-4475-B5F5-0A1EA7F88B4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2C32BC7-80B0-488D-9B3E-786C0A064BB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DE255-F4CC-45CB-80EB-4CFC1DEA7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08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41512" cy="548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80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412386-D894-4753-A657-987DB296E3F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AD0F91-54AB-4353-AD86-A46F27262BD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F0BF5E-290B-44C9-BF07-144683C4BB9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0ABD5-E2B5-4411-A597-C98EDBF1A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60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6050" cy="1136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9593CF6-DBFE-4BF3-B394-9625E0DF8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2D49CE-D04E-4181-A80E-DB63C6AA308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CADFEC7-EC21-4035-94A7-F271802784E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EA939-95D6-41D8-8083-C47B2DCE1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328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668AEB-9E3B-46EC-886C-005680A43A8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26CBF32-3F99-4E76-BA08-5376147419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0225B74-8562-4626-A557-9908462479F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FA9DF-82BF-4AF1-BAFE-2B0024B5C1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934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25FF3D-3A1D-46DA-AE41-E97019B295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B32677D-3EFA-4A65-B0AB-7E80652765D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CE1100E-C18C-43C7-9928-FADDCE94A76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AE8C4-413B-41AA-9B62-473FB6FBA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0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A6E429D-9D82-4838-8E4D-4F422D0374F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B5B531-47A6-4618-98D8-FFA659BD0C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8F4EA6C-3B79-4E49-917B-07BEF6FA6A9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0D206-FB6C-4222-B5AC-739D6C2CF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65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3A9E0D-A3D9-437E-B650-AE692035BCD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F0F61ED-662D-4039-AF67-A2907641B0E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CF26DFA-82C1-4F8D-9766-AFD7A3CF31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D9852-0D8B-4A06-90AB-95A12925C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960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64BDC-EDC2-4000-9993-7FA56AFF3BE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5D5BB-27D1-442F-9C43-217A300C798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AE111-0A04-484F-A035-C8CDA518132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E72E8-8B7F-48D9-8521-46DB47FA7F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512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DC27A8E-85A2-4B89-BAA5-C58D4CC900F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1AFDB25-51E2-4A19-ABE8-DFDE8C519A6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986F62F-7075-48C7-B253-DB91797AE89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4D1F5-1DC6-48F2-B48B-78B97CF139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898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5747735-8703-4F5C-AA1E-0E0D6B9EB7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9006036-9D77-486E-AFD4-0792C899677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87592E1-1E8D-402D-92C2-82C22031F0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C0B03-9B86-4798-8FAC-21256824C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85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4BB7A5-F683-4D99-B41B-FD96419F8D7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0EC821-C3C7-4E82-866C-2D2EA1E9E6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394BB47-2720-47C6-B9EA-01CC7AFCADC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45879-EFA1-4995-BA3D-2C335D1E7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610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1BCB4A-D1B8-4DAC-9474-62225603FB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1C2D00-F80E-4057-8E7C-4D0B7C8B767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EB7C999-5262-4416-92B0-C6B347190EF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AF8AC-4247-4672-975A-F14EA70CF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354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4BE69E-C95C-4295-B048-1A0ED6FB2B7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F7B86B5-6660-4328-8FA2-B28AAC17F99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6E286EF-C6FD-4687-9BEA-F87EDC86C13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52A7-A92D-4851-ABE9-D6DEAC1F0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425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E9A7F8-FD19-4FB4-85FC-43F6F431D9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9E7A79-005F-41A2-BA93-B16407AA8C8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B06AC6C-D244-47D3-AC86-F522EAC7E0D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2BC0B-129B-4823-917A-7E26CE48A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798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762000"/>
            <a:ext cx="2149475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300788" cy="5364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50B92E-56FE-486E-AA3C-E42F83BCF8C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E6C689A-8D17-4448-B554-17446E75045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4F6BEAF-4622-438D-B26F-2A132451C39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B8C6A-D976-4D87-B12F-07114CC89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2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5AAB61-19E6-42FD-AA9B-F62B96E821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CADF94-49BD-4547-AA9B-CECA38C786E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E889E80-5CEC-486D-9563-A9E8295DF6E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9F285-8C15-466D-AFA7-E30047D3FA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72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E7A030-3EBE-48CE-8BDB-1E42767464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E45712-ECEA-459B-A653-E2D694AA921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F12075D-950D-49BB-8517-8BD8F3E8C37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EE570-BEAA-4E14-AF3B-8E514EFD7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7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C5920EF-EB83-4383-BAB0-1D533AA22C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1109243-CB4F-4C72-978A-BF8AE2EFF66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76689A8-7261-45D2-9BB9-8C8098B07A5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F4EF8-877E-43D3-8A68-A5E3D0B60A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29A7CC-F57C-42D7-B7B3-9D9384AEEEA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EEA805-392F-4B38-A7A5-E49A048E5DF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097F75-B82E-4908-B0ED-EFBDBA9E916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D944D-BF35-42B6-A777-25650A75DB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85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9D29E7F-2DF0-4212-9B0E-DFAB0A91F1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6388ABE-0747-4DB6-BC22-2B172898E69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66A0844-BF77-4A84-B033-493ED6A1E0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ECB98-27DB-43F5-A43F-B32BEBD3EA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270F51-B75E-4A7B-9BD2-FA7D7FB189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ABB384-B7C4-437B-893A-D4FDD8BC4FA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AD80BB3-03EB-48EF-9C4F-A907A1EA596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BDF7-85EB-47D0-B31A-7911B34EA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49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B5D33B-3B36-4314-BD51-73EEB35ACCF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EB2CEB-706D-4133-9A41-C1E18411E10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9E3A7C4-8D4A-4EE8-ABB7-84167E8C891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8875C-6A0D-4AF3-BDE2-E914B3B01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9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B0E0A4FA-FF4C-4BB3-BE0B-D77FC09267D5}"/>
              </a:ext>
            </a:extLst>
          </p:cNvPr>
          <p:cNvGrpSpPr>
            <a:grpSpLocks/>
          </p:cNvGrpSpPr>
          <p:nvPr/>
        </p:nvGrpSpPr>
        <p:grpSpPr bwMode="auto">
          <a:xfrm>
            <a:off x="-8410575" y="1588"/>
            <a:ext cx="17537113" cy="13684250"/>
            <a:chOff x="-5298" y="1"/>
            <a:chExt cx="11047" cy="8620"/>
          </a:xfrm>
        </p:grpSpPr>
        <p:sp>
          <p:nvSpPr>
            <p:cNvPr id="1032" name="Freeform 2">
              <a:extLst>
                <a:ext uri="{FF2B5EF4-FFF2-40B4-BE49-F238E27FC236}">
                  <a16:creationId xmlns:a16="http://schemas.microsoft.com/office/drawing/2014/main" id="{DDFC8E67-3394-468B-B037-83F402E1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999"/>
              <a:ext cx="2355" cy="3310"/>
            </a:xfrm>
            <a:custGeom>
              <a:avLst/>
              <a:gdLst>
                <a:gd name="T0" fmla="*/ 1899 w 2359"/>
                <a:gd name="T1" fmla="*/ 3304 h 3314"/>
                <a:gd name="T2" fmla="*/ 2350 w 2359"/>
                <a:gd name="T3" fmla="*/ 3305 h 3314"/>
                <a:gd name="T4" fmla="*/ 2350 w 2359"/>
                <a:gd name="T5" fmla="*/ 1433 h 3314"/>
                <a:gd name="T6" fmla="*/ 0 w 2359"/>
                <a:gd name="T7" fmla="*/ 0 h 3314"/>
                <a:gd name="T8" fmla="*/ 201 w 2359"/>
                <a:gd name="T9" fmla="*/ 150 h 3314"/>
                <a:gd name="T10" fmla="*/ 364 w 2359"/>
                <a:gd name="T11" fmla="*/ 279 h 3314"/>
                <a:gd name="T12" fmla="*/ 550 w 2359"/>
                <a:gd name="T13" fmla="*/ 439 h 3314"/>
                <a:gd name="T14" fmla="*/ 730 w 2359"/>
                <a:gd name="T15" fmla="*/ 610 h 3314"/>
                <a:gd name="T16" fmla="*/ 992 w 2359"/>
                <a:gd name="T17" fmla="*/ 901 h 3314"/>
                <a:gd name="T18" fmla="*/ 1226 w 2359"/>
                <a:gd name="T19" fmla="*/ 1210 h 3314"/>
                <a:gd name="T20" fmla="*/ 1396 w 2359"/>
                <a:gd name="T21" fmla="*/ 1478 h 3314"/>
                <a:gd name="T22" fmla="*/ 1542 w 2359"/>
                <a:gd name="T23" fmla="*/ 1757 h 3314"/>
                <a:gd name="T24" fmla="*/ 1659 w 2359"/>
                <a:gd name="T25" fmla="*/ 2036 h 3314"/>
                <a:gd name="T26" fmla="*/ 1745 w 2359"/>
                <a:gd name="T27" fmla="*/ 2289 h 3314"/>
                <a:gd name="T28" fmla="*/ 1803 w 2359"/>
                <a:gd name="T29" fmla="*/ 2505 h 3314"/>
                <a:gd name="T30" fmla="*/ 1857 w 2359"/>
                <a:gd name="T31" fmla="*/ 2772 h 3314"/>
                <a:gd name="T32" fmla="*/ 1884 w 2359"/>
                <a:gd name="T33" fmla="*/ 3004 h 3314"/>
                <a:gd name="T34" fmla="*/ 1899 w 2359"/>
                <a:gd name="T35" fmla="*/ 3304 h 33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172F75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AutoShape 3">
              <a:extLst>
                <a:ext uri="{FF2B5EF4-FFF2-40B4-BE49-F238E27FC236}">
                  <a16:creationId xmlns:a16="http://schemas.microsoft.com/office/drawing/2014/main" id="{8AF0B458-D129-471D-BF33-7EF4DF05D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98" y="1"/>
              <a:ext cx="10592" cy="86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0 h 21600"/>
                <a:gd name="T20" fmla="*/ 21600 w 21600"/>
                <a:gd name="T21" fmla="*/ 108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lnTo>
                    <a:pt x="10799" y="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12600" cap="rnd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7D5779-5AE9-409E-BCF1-8B45C53AF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60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0EA3AA-3667-4650-9325-62C5FB1330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ED3FB3-3D8C-44F1-8BB7-7611F4DEA87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DADE8A-CDE9-4110-A29D-450157E9A5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A9E7F0C4-CA95-4474-B23B-8150B37EF7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5E2B56F-BC6B-458F-AA9E-76B33EFB9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6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974DF11F-A72C-4047-9DD6-B4054FB20FE3}"/>
              </a:ext>
            </a:extLst>
          </p:cNvPr>
          <p:cNvGrpSpPr>
            <a:grpSpLocks/>
          </p:cNvGrpSpPr>
          <p:nvPr/>
        </p:nvGrpSpPr>
        <p:grpSpPr bwMode="auto">
          <a:xfrm>
            <a:off x="-7761288" y="1465263"/>
            <a:ext cx="16898938" cy="10779125"/>
            <a:chOff x="-4889" y="923"/>
            <a:chExt cx="10645" cy="6790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DDE940DB-2175-4BFB-B89D-6DAC0EBC6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1707"/>
              <a:ext cx="3695" cy="2609"/>
            </a:xfrm>
            <a:custGeom>
              <a:avLst/>
              <a:gdLst>
                <a:gd name="T0" fmla="*/ 1519 w 3699"/>
                <a:gd name="T1" fmla="*/ 2603 h 2613"/>
                <a:gd name="T2" fmla="*/ 3690 w 3699"/>
                <a:gd name="T3" fmla="*/ 2604 h 2613"/>
                <a:gd name="T4" fmla="*/ 3690 w 3699"/>
                <a:gd name="T5" fmla="*/ 2222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5 h 2613"/>
                <a:gd name="T14" fmla="*/ 583 w 3699"/>
                <a:gd name="T15" fmla="*/ 480 h 2613"/>
                <a:gd name="T16" fmla="*/ 794 w 3699"/>
                <a:gd name="T17" fmla="*/ 709 h 2613"/>
                <a:gd name="T18" fmla="*/ 981 w 3699"/>
                <a:gd name="T19" fmla="*/ 953 h 2613"/>
                <a:gd name="T20" fmla="*/ 1117 w 3699"/>
                <a:gd name="T21" fmla="*/ 1164 h 2613"/>
                <a:gd name="T22" fmla="*/ 1236 w 3699"/>
                <a:gd name="T23" fmla="*/ 1384 h 2613"/>
                <a:gd name="T24" fmla="*/ 1329 w 3699"/>
                <a:gd name="T25" fmla="*/ 1604 h 2613"/>
                <a:gd name="T26" fmla="*/ 1396 w 3699"/>
                <a:gd name="T27" fmla="*/ 1803 h 2613"/>
                <a:gd name="T28" fmla="*/ 1443 w 3699"/>
                <a:gd name="T29" fmla="*/ 1973 h 2613"/>
                <a:gd name="T30" fmla="*/ 1486 w 3699"/>
                <a:gd name="T31" fmla="*/ 2184 h 2613"/>
                <a:gd name="T32" fmla="*/ 1507 w 3699"/>
                <a:gd name="T33" fmla="*/ 2366 h 2613"/>
                <a:gd name="T34" fmla="*/ 1519 w 3699"/>
                <a:gd name="T35" fmla="*/ 2603 h 26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172F75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utoShape 3">
              <a:extLst>
                <a:ext uri="{FF2B5EF4-FFF2-40B4-BE49-F238E27FC236}">
                  <a16:creationId xmlns:a16="http://schemas.microsoft.com/office/drawing/2014/main" id="{33F609CE-3D46-4345-99F0-39E770351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89" y="923"/>
              <a:ext cx="8470" cy="67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175 h 21600"/>
                <a:gd name="T20" fmla="*/ 21600 w 21600"/>
                <a:gd name="T21" fmla="*/ 108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2787" y="184"/>
                  </a:moveTo>
                  <a:cubicBezTo>
                    <a:pt x="17897" y="1141"/>
                    <a:pt x="21600" y="5601"/>
                    <a:pt x="21600" y="10800"/>
                  </a:cubicBezTo>
                  <a:lnTo>
                    <a:pt x="10800" y="10800"/>
                  </a:lnTo>
                  <a:lnTo>
                    <a:pt x="12787" y="184"/>
                  </a:lnTo>
                  <a:close/>
                </a:path>
                <a:path w="21600" h="21600" fill="none">
                  <a:moveTo>
                    <a:pt x="12787" y="184"/>
                  </a:moveTo>
                  <a:cubicBezTo>
                    <a:pt x="17897" y="1141"/>
                    <a:pt x="21600" y="5601"/>
                    <a:pt x="21600" y="10800"/>
                  </a:cubicBezTo>
                </a:path>
              </a:pathLst>
            </a:custGeom>
            <a:noFill/>
            <a:ln w="12600" cap="rnd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2" name="Rectangle 4">
            <a:extLst>
              <a:ext uri="{FF2B5EF4-FFF2-40B4-BE49-F238E27FC236}">
                <a16:creationId xmlns:a16="http://schemas.microsoft.com/office/drawing/2014/main" id="{C04B4300-45EC-4272-BC47-9EA9AD959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3813" y="762000"/>
            <a:ext cx="77660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DB2CDC3-F9A7-4582-9EE2-1E843C02E4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3429000"/>
            <a:ext cx="6394450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/>
          <a:p>
            <a:pPr algn="ctr">
              <a:spcBef>
                <a:spcPts val="800"/>
              </a:spcBef>
            </a:pPr>
            <a:r>
              <a:rPr lang="en-GB" altLang="en-US" sz="3200">
                <a:solidFill>
                  <a:srgbClr val="FFFFFF"/>
                </a:solidFill>
              </a:rPr>
              <a:t>Click to add Text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DC9EB74-7A02-4CEC-809F-F4C92DEFA10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marL="215900" indent="-211138"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3425DDC-D597-4BE1-A5B8-F6EA7E6B54A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marL="215900" indent="-211138" algn="ctr"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10B6C271-EFF4-4DD9-8763-6F8B66C6509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marL="215900" indent="-211138" algn="r"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FFFFFF"/>
                </a:solidFill>
                <a:cs typeface="DejaVu Sans" charset="0"/>
              </a:defRPr>
            </a:lvl1pPr>
          </a:lstStyle>
          <a:p>
            <a:fld id="{B77BEE6E-DB7E-482E-AAF3-DF91C29B82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ctr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ctr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B6E11D0-9AA5-44E0-A40D-7F3D68A597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8200"/>
            <a:ext cx="8686800" cy="914400"/>
          </a:xfrm>
        </p:spPr>
        <p:txBody>
          <a:bodyPr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Information Systems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6F89E63E-CBDD-4118-989B-1DB894011C9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200400"/>
            <a:ext cx="8915400" cy="3352800"/>
          </a:xfrm>
        </p:spPr>
        <p:txBody>
          <a:bodyPr lIns="0" tIns="0" rIns="0" bIns="0" anchor="ctr"/>
          <a:lstStyle/>
          <a:p>
            <a:pPr algn="ctr" eaLnBrk="1" hangingPunct="1"/>
            <a:r>
              <a:rPr lang="en-IN" altLang="en-US" sz="3600" b="1"/>
              <a:t>UNIT I</a:t>
            </a:r>
          </a:p>
          <a:p>
            <a:pPr algn="ctr" eaLnBrk="1" hangingPunct="1"/>
            <a:r>
              <a:rPr lang="en-IN" altLang="en-US" sz="3600" b="1"/>
              <a:t>Basic of Management </a:t>
            </a:r>
          </a:p>
          <a:p>
            <a:pPr algn="ctr" eaLnBrk="1" hangingPunct="1"/>
            <a:r>
              <a:rPr lang="en-IN" altLang="en-US" sz="3600" b="1"/>
              <a:t>Theory &amp; Practices</a:t>
            </a:r>
            <a:br>
              <a:rPr lang="en-IN" altLang="en-US" sz="3600"/>
            </a:br>
            <a:br>
              <a:rPr lang="en-IN" altLang="en-US" sz="3600"/>
            </a:br>
            <a:endParaRPr lang="en-IN" altLang="en-US" sz="36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A90287EF-E7B5-4508-96C3-921B9913C1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-249238"/>
            <a:ext cx="7772400" cy="9477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600" b="1">
                <a:solidFill>
                  <a:srgbClr val="FFFFFF"/>
                </a:solidFill>
              </a:rPr>
              <a:t>Inventory System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4E4B1E0-E00C-47DA-A7B5-0126519E0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36625"/>
            <a:ext cx="7772400" cy="5159375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Inventory management is a discipline primarily about specifying the shape and placement of stocked goods. 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It is required at different locations within a facility or within many locations of a supply network to precede the regular and planned course of production and stock of materials.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The concept of inventory, stock or work-in-process has been extended from manufacturing systems to service businesses and projects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By generalizing the definition to be "</a:t>
            </a:r>
            <a:r>
              <a:rPr lang="en-IN" altLang="en-US" sz="2400" b="1"/>
              <a:t>all work within the process of production- all work that is or has occurred prior to the completion of production.</a:t>
            </a:r>
            <a:r>
              <a:rPr lang="en-IN" altLang="en-US" sz="2400"/>
              <a:t>" 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FA83CCAF-3CBF-4854-A5F6-D1B92DFC7F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1" dirty="0">
                <a:solidFill>
                  <a:srgbClr val="FFFFFF"/>
                </a:solidFill>
              </a:rPr>
              <a:t>Marketing System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44134FC-37C2-45C6-8F27-7CDE7C65B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5338" y="1439863"/>
            <a:ext cx="7772400" cy="4114800"/>
          </a:xfrm>
        </p:spPr>
        <p:txBody>
          <a:bodyPr/>
          <a:lstStyle/>
          <a:p>
            <a:pPr marL="0" indent="0" eaLnBrk="1" hangingPunct="1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 altLang="en-US"/>
              <a:t>A market system is a place (virtual or physical) that facilitates the matching of buyers and sellers. </a:t>
            </a:r>
          </a:p>
          <a:p>
            <a:pPr marL="0" indent="0" eaLnBrk="1" hangingPunct="1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 altLang="en-US"/>
              <a:t>Many markets exist, and each can be defined based on a number of characteristics, such as what is being exchanged in the market, the regulations, who is allowed to participate, and how transactions occur.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202C517C-E75D-4326-A4E2-B58A7FAB69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1488"/>
            <a:ext cx="7772400" cy="1419225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  <a:defRPr/>
            </a:pPr>
            <a:endParaRPr lang="en-I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2BFF6A1-68EC-4002-A335-D8BC2B2B0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7B365645-10D6-48E2-A87C-7234ABD2D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4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751FE187-406D-4594-A2BB-780DC97608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 </a:t>
            </a:r>
            <a:r>
              <a:rPr lang="en-IN" b="1"/>
              <a:t>Customer service system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B05041-E4FB-4B89-9FAA-F5D962069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A service system (or customer service system, CSS) is a configuration of technology and organizational networks designed to deliver services that satisfy the needs, wants, or aspirations of customers.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22CF44C6-1CD9-40E4-A6E3-6EDC5A81D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Expanding Roles of IS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D2769E19-22A7-48CE-A24F-A454F9F1C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9154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Data Processing: 1950s-1960s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Management Reporting: 1960s-1970s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Decision support: 1970s-1980s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Strategic and End User Support: 1980s-1990s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Global Internetworking: 1990s-2000s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 b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8FE2FB34-59E1-4B44-9B74-C09740D71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6" charset="0"/>
              </a:rPr>
              <a:t>Classification of  IS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B700E3A-9C45-4165-98D2-1BAEDEA1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90600"/>
            <a:ext cx="2819400" cy="10668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B7E7727-E67A-4423-818A-2E6BB3274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CB356166-904D-4E33-8621-F525D9C3E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5ED2BF26-1A94-4221-A3AF-5B32959C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62BCA1A7-8CEB-438C-9736-BB8C507BE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6B19B2FD-5937-4DE4-8F2F-7DF4D80B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59B7147A-4B35-405C-98F4-441B67169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8" name="Text Box 9">
            <a:extLst>
              <a:ext uri="{FF2B5EF4-FFF2-40B4-BE49-F238E27FC236}">
                <a16:creationId xmlns:a16="http://schemas.microsoft.com/office/drawing/2014/main" id="{BAECFB70-82DA-49FA-9013-3ABE6BF4C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066800"/>
            <a:ext cx="274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Information Systems</a:t>
            </a:r>
          </a:p>
        </p:txBody>
      </p:sp>
      <p:sp>
        <p:nvSpPr>
          <p:cNvPr id="17419" name="Text Box 10">
            <a:extLst>
              <a:ext uri="{FF2B5EF4-FFF2-40B4-BE49-F238E27FC236}">
                <a16:creationId xmlns:a16="http://schemas.microsoft.com/office/drawing/2014/main" id="{8446AA5D-29BC-45BA-BA65-8878075CB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43200"/>
            <a:ext cx="2514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Operations Support System</a:t>
            </a:r>
          </a:p>
        </p:txBody>
      </p:sp>
      <p:sp>
        <p:nvSpPr>
          <p:cNvPr id="17420" name="Rectangle 11">
            <a:extLst>
              <a:ext uri="{FF2B5EF4-FFF2-40B4-BE49-F238E27FC236}">
                <a16:creationId xmlns:a16="http://schemas.microsoft.com/office/drawing/2014/main" id="{D81DA9AD-AACF-4FB7-AAEB-DB570541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43200"/>
            <a:ext cx="2286000" cy="11430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21" name="Rectangle 12">
            <a:extLst>
              <a:ext uri="{FF2B5EF4-FFF2-40B4-BE49-F238E27FC236}">
                <a16:creationId xmlns:a16="http://schemas.microsoft.com/office/drawing/2014/main" id="{D7A2773C-0E8A-4CD7-BA13-7FB67A75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43200"/>
            <a:ext cx="2286000" cy="11430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22" name="Text Box 13">
            <a:extLst>
              <a:ext uri="{FF2B5EF4-FFF2-40B4-BE49-F238E27FC236}">
                <a16:creationId xmlns:a16="http://schemas.microsoft.com/office/drawing/2014/main" id="{D7D005F1-90F2-463B-96CC-C468C45E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95600"/>
            <a:ext cx="2362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Management Support System</a:t>
            </a:r>
          </a:p>
        </p:txBody>
      </p:sp>
      <p:sp>
        <p:nvSpPr>
          <p:cNvPr id="17423" name="Text Box 14">
            <a:extLst>
              <a:ext uri="{FF2B5EF4-FFF2-40B4-BE49-F238E27FC236}">
                <a16:creationId xmlns:a16="http://schemas.microsoft.com/office/drawing/2014/main" id="{76D04C01-E098-4AE7-B3B3-CE3071F40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4400"/>
            <a:ext cx="1600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Transaction processing systems</a:t>
            </a:r>
          </a:p>
        </p:txBody>
      </p:sp>
      <p:sp>
        <p:nvSpPr>
          <p:cNvPr id="17424" name="Text Box 15">
            <a:extLst>
              <a:ext uri="{FF2B5EF4-FFF2-40B4-BE49-F238E27FC236}">
                <a16:creationId xmlns:a16="http://schemas.microsoft.com/office/drawing/2014/main" id="{C3161CD7-1DE6-44EA-9D97-94223AF14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6800"/>
            <a:ext cx="1447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Process control systems</a:t>
            </a:r>
          </a:p>
        </p:txBody>
      </p:sp>
      <p:sp>
        <p:nvSpPr>
          <p:cNvPr id="17425" name="Text Box 16">
            <a:extLst>
              <a:ext uri="{FF2B5EF4-FFF2-40B4-BE49-F238E27FC236}">
                <a16:creationId xmlns:a16="http://schemas.microsoft.com/office/drawing/2014/main" id="{82922E97-D898-4F62-B985-5227E81BF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724400"/>
            <a:ext cx="1295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Office automation systems</a:t>
            </a:r>
          </a:p>
        </p:txBody>
      </p:sp>
      <p:sp>
        <p:nvSpPr>
          <p:cNvPr id="17426" name="Text Box 17">
            <a:extLst>
              <a:ext uri="{FF2B5EF4-FFF2-40B4-BE49-F238E27FC236}">
                <a16:creationId xmlns:a16="http://schemas.microsoft.com/office/drawing/2014/main" id="{03F88CCE-EA9E-432B-A0CE-0C66A11E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1295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Management information systems</a:t>
            </a:r>
          </a:p>
        </p:txBody>
      </p:sp>
      <p:sp>
        <p:nvSpPr>
          <p:cNvPr id="17427" name="Text Box 18">
            <a:extLst>
              <a:ext uri="{FF2B5EF4-FFF2-40B4-BE49-F238E27FC236}">
                <a16:creationId xmlns:a16="http://schemas.microsoft.com/office/drawing/2014/main" id="{F07450F8-E802-4C3B-9B48-0FB4566E4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1143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Decision support systems</a:t>
            </a:r>
          </a:p>
        </p:txBody>
      </p:sp>
      <p:sp>
        <p:nvSpPr>
          <p:cNvPr id="17428" name="Text Box 19">
            <a:extLst>
              <a:ext uri="{FF2B5EF4-FFF2-40B4-BE49-F238E27FC236}">
                <a16:creationId xmlns:a16="http://schemas.microsoft.com/office/drawing/2014/main" id="{D6543AC9-0F0F-4AFB-9FD3-C3100C75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724400"/>
            <a:ext cx="1295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Executive information systems</a:t>
            </a:r>
          </a:p>
        </p:txBody>
      </p:sp>
      <p:sp>
        <p:nvSpPr>
          <p:cNvPr id="17429" name="Line 20">
            <a:extLst>
              <a:ext uri="{FF2B5EF4-FFF2-40B4-BE49-F238E27FC236}">
                <a16:creationId xmlns:a16="http://schemas.microsoft.com/office/drawing/2014/main" id="{D45C17BD-2264-41F1-A941-3D2117822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50292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1">
            <a:extLst>
              <a:ext uri="{FF2B5EF4-FFF2-40B4-BE49-F238E27FC236}">
                <a16:creationId xmlns:a16="http://schemas.microsoft.com/office/drawing/2014/main" id="{D0628E05-C4B3-434D-A182-E0BB66432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1588" cy="3810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2">
            <a:extLst>
              <a:ext uri="{FF2B5EF4-FFF2-40B4-BE49-F238E27FC236}">
                <a16:creationId xmlns:a16="http://schemas.microsoft.com/office/drawing/2014/main" id="{816165E4-38B6-448B-ADB5-44AE5A2BF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1588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3">
            <a:extLst>
              <a:ext uri="{FF2B5EF4-FFF2-40B4-BE49-F238E27FC236}">
                <a16:creationId xmlns:a16="http://schemas.microsoft.com/office/drawing/2014/main" id="{A550EF8F-BFDA-43BD-A085-295F96C8B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1588" cy="304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4">
            <a:extLst>
              <a:ext uri="{FF2B5EF4-FFF2-40B4-BE49-F238E27FC236}">
                <a16:creationId xmlns:a16="http://schemas.microsoft.com/office/drawing/2014/main" id="{C273365B-CAC1-469C-9DF4-8D6AAE358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057400"/>
            <a:ext cx="1588" cy="304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5">
            <a:extLst>
              <a:ext uri="{FF2B5EF4-FFF2-40B4-BE49-F238E27FC236}">
                <a16:creationId xmlns:a16="http://schemas.microsoft.com/office/drawing/2014/main" id="{08689504-ED39-4642-933B-27CB5692F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267200"/>
            <a:ext cx="33528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6">
            <a:extLst>
              <a:ext uri="{FF2B5EF4-FFF2-40B4-BE49-F238E27FC236}">
                <a16:creationId xmlns:a16="http://schemas.microsoft.com/office/drawing/2014/main" id="{565EC68F-B088-4B91-8AE4-9D760FD28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7">
            <a:extLst>
              <a:ext uri="{FF2B5EF4-FFF2-40B4-BE49-F238E27FC236}">
                <a16:creationId xmlns:a16="http://schemas.microsoft.com/office/drawing/2014/main" id="{F0C750BF-AA9E-41AF-AF92-0FEA4FDDD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8">
            <a:extLst>
              <a:ext uri="{FF2B5EF4-FFF2-40B4-BE49-F238E27FC236}">
                <a16:creationId xmlns:a16="http://schemas.microsoft.com/office/drawing/2014/main" id="{DF09547A-2A6B-4B00-9702-23537B0AC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86200"/>
            <a:ext cx="1588" cy="838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29">
            <a:extLst>
              <a:ext uri="{FF2B5EF4-FFF2-40B4-BE49-F238E27FC236}">
                <a16:creationId xmlns:a16="http://schemas.microsoft.com/office/drawing/2014/main" id="{436DD23F-F032-47E1-AC60-CFDAC169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31242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0">
            <a:extLst>
              <a:ext uri="{FF2B5EF4-FFF2-40B4-BE49-F238E27FC236}">
                <a16:creationId xmlns:a16="http://schemas.microsoft.com/office/drawing/2014/main" id="{03F15BE8-A011-411A-A800-F4D788E05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1">
            <a:extLst>
              <a:ext uri="{FF2B5EF4-FFF2-40B4-BE49-F238E27FC236}">
                <a16:creationId xmlns:a16="http://schemas.microsoft.com/office/drawing/2014/main" id="{6EF9E8DE-4666-422C-976D-CA043F066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32">
            <a:extLst>
              <a:ext uri="{FF2B5EF4-FFF2-40B4-BE49-F238E27FC236}">
                <a16:creationId xmlns:a16="http://schemas.microsoft.com/office/drawing/2014/main" id="{7B6C74C6-1451-4838-83C0-D01819C4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86200"/>
            <a:ext cx="1588" cy="838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55995787-FC5A-4F60-8BE8-F8599DFEE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458200" cy="842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95300" indent="-488950"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 b="1"/>
              <a:t>1. Operations support systems </a:t>
            </a:r>
            <a:r>
              <a:rPr lang="en-IN"/>
              <a:t>process data generated by business operations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Major categories are: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i) Transaction processing systems 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ii) Process control systems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iii) Office automation systems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 b="1"/>
              <a:t>2. Management Support Systems </a:t>
            </a:r>
            <a:r>
              <a:rPr lang="en-IN"/>
              <a:t>provide information and support needed for effective decision making by managers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Major categories are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/>
              <a:defRPr/>
            </a:pPr>
            <a:r>
              <a:rPr lang="en-IN"/>
              <a:t>Management Information System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 startAt="2"/>
              <a:defRPr/>
            </a:pPr>
            <a:r>
              <a:rPr lang="en-IN"/>
              <a:t>Decision Support Systems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 startAt="2"/>
              <a:defRPr/>
            </a:pPr>
            <a:r>
              <a:rPr lang="en-IN"/>
              <a:t>Executive Information System</a:t>
            </a:r>
          </a:p>
          <a:p>
            <a:pPr marL="493713"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332413CA-F402-4A78-8CA0-CD511F4611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69225" cy="143351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b="1"/>
              <a:t>Transaction processing System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8E66611-EF63-49C4-8C00-348FED30839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981200"/>
            <a:ext cx="7769225" cy="4111625"/>
          </a:xfrm>
        </p:spPr>
        <p:txBody>
          <a:bodyPr lIns="0" tIns="0" rIns="0" bIns="0" anchor="ctr"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b="1"/>
              <a:t>Transaction processing is a style of computing that divides work into individual, indivisible operations, called transactions.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b="1"/>
              <a:t> A transaction processing system (TPS) or transaction server is a software system, or software/hardware combination, that supports transaction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95BA66DD-C482-4811-8460-03A288F200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b="1"/>
              <a:t>Batch processing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B935359-DD8B-455C-8ACB-604C4D87F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Batch processing is execution of a series of programs (jobs) on a computer without manual intervention. Several transactions, called a batch are collected and processed at the same time. The results of each transaction are not immediately available when the transaction is being entered; there is a time delay.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3DFAF63-9B33-42D5-8836-E4E8E27F9B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Real-time processing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4750C37-78A9-43A0-8B8C-2FBAF5299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Real time systems attempt to guarantee an appropriate response to a stimulus or request quickly enough to affect the conditions that caused the stimulus."[9] Each transaction in real-time processing is unique; it is not part of a group of transactions.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4980D93-4C2B-4C37-A1F4-FC5EFCE82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Outline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C370DF24-463B-4FE6-A43D-733D5F4C6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6106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Definitions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Types of Information Systems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Information Systems Vs Information Technology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Expanding Roles of IS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Classification of  IS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Enterprise Resource Planning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Information Systems Development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IS as Discipline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Information systems: Opportunities and Challenges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IN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DB4C3F67-F5A0-4E06-A9F7-0BB7306B30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Transaction processing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A0B6042-28BC-45BC-B6A3-AFE6A8A21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A Transaction Processing System (TPS) is a type of information system that collects, stores, modifies and retrieves the data transactions of an enterprise. 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Transaction processing systems also attempt to provide predictable response times to requests, although this is not as critical as for real-time systems. 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81C79DE6-7F57-4A79-A08F-1AB002FB16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69225" cy="143351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Examples of transaction processing systems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C597EB0-2CD5-4194-968D-274084584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 Include payroll, order processing, reservations, employee records, accounts payable and accounts receivable.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 These systems collect and store data about transactions, which are activities that change stored data. For example, using a credit card, reserving a flight and ordering products from a catalog are transactions.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894367B0-3AF1-4125-9B64-1A89F04CA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85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3E13FB32-D691-42F2-8426-2F114010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0850"/>
            <a:ext cx="8458200" cy="948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/>
              <a:t>Operations Support System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r>
              <a:rPr lang="en-IN" b="1"/>
              <a:t>i) Transaction processing systems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 b="1"/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Process business exchanges</a:t>
            </a:r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Maintain records about the exchanges</a:t>
            </a:r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Handle routine, yet critical, tasks</a:t>
            </a:r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Perform simple calculations</a:t>
            </a:r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r>
              <a:rPr lang="en-IN"/>
              <a:t>ii) </a:t>
            </a:r>
            <a:r>
              <a:rPr lang="en-IN" b="1"/>
              <a:t>Process control systems </a:t>
            </a:r>
            <a:r>
              <a:rPr lang="en-IN"/>
              <a:t>monitor and control industrial processes.</a:t>
            </a:r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r>
              <a:rPr lang="en-IN"/>
              <a:t>iii) </a:t>
            </a:r>
            <a:r>
              <a:rPr lang="en-IN" b="1"/>
              <a:t>Office automation systems </a:t>
            </a:r>
            <a:r>
              <a:rPr lang="en-IN"/>
              <a:t>automate office procedures and enhance office communications and productivity.</a:t>
            </a:r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 b="1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 b="1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9CDC28C6-1A4B-4043-BB62-D749E4B2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9400"/>
            <a:ext cx="8458200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endParaRPr lang="en-IN">
              <a:solidFill>
                <a:srgbClr val="FFFFFF"/>
              </a:solidFill>
              <a:latin typeface="Times New Roman" pitchFamily="16" charset="0"/>
            </a:endParaRP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 b="1">
                <a:solidFill>
                  <a:srgbClr val="FFFFFF"/>
                </a:solidFill>
                <a:latin typeface="Times New Roman" pitchFamily="16" charset="0"/>
              </a:rPr>
              <a:t>2. Management support systems </a:t>
            </a: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provide information and support needed for effective decision making by managers</a:t>
            </a: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Major categories are:</a:t>
            </a: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endParaRPr lang="en-IN" b="1">
              <a:solidFill>
                <a:srgbClr val="FFFFFF"/>
              </a:solidFill>
              <a:latin typeface="Times New Roman" pitchFamily="16" charset="0"/>
            </a:endParaRP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 b="1">
                <a:solidFill>
                  <a:srgbClr val="FFFFFF"/>
                </a:solidFill>
                <a:latin typeface="Times New Roman" pitchFamily="16" charset="0"/>
              </a:rPr>
              <a:t>Management information systems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Routine information for routine decisions</a:t>
            </a:r>
          </a:p>
          <a:p>
            <a:pPr marL="488950" indent="-482600">
              <a:spcBef>
                <a:spcPts val="600"/>
              </a:spcBef>
              <a:buClr>
                <a:srgbClr val="00FFFF"/>
              </a:buClr>
              <a:buSzPct val="70000"/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Operational efficiency</a:t>
            </a:r>
          </a:p>
          <a:p>
            <a:pPr marL="488950" indent="-482600">
              <a:spcBef>
                <a:spcPts val="600"/>
              </a:spcBef>
              <a:buClr>
                <a:srgbClr val="00FFFF"/>
              </a:buClr>
              <a:buSzPct val="70000"/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Use transaction data as main input</a:t>
            </a:r>
          </a:p>
          <a:p>
            <a:pPr marL="488950" indent="-482600">
              <a:spcBef>
                <a:spcPts val="600"/>
              </a:spcBef>
              <a:buClr>
                <a:srgbClr val="00FFFF"/>
              </a:buClr>
              <a:buSzPct val="70000"/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Databases integrate MIS in different functional areas</a:t>
            </a: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endParaRPr lang="en-IN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16B6367F-0FEE-47C1-AFE1-613922D0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76584FE1-E5F9-4CF9-B3F5-8389953C2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3058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ii) Decision Support System</a:t>
            </a:r>
          </a:p>
          <a:p>
            <a:pPr eaLnBrk="1" hangingPunct="1">
              <a:spcBef>
                <a:spcPts val="600"/>
              </a:spcBef>
              <a:buClr>
                <a:srgbClr val="00FFFF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IN" altLang="en-US">
                <a:solidFill>
                  <a:srgbClr val="FFFFFF"/>
                </a:solidFill>
              </a:rPr>
              <a:t>Interactive support for non-routine decisions or problems</a:t>
            </a:r>
          </a:p>
          <a:p>
            <a:pPr eaLnBrk="1" hangingPunct="1">
              <a:spcBef>
                <a:spcPts val="600"/>
              </a:spcBef>
              <a:buClr>
                <a:srgbClr val="00FFFF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IN" altLang="en-US">
                <a:solidFill>
                  <a:srgbClr val="FFFFFF"/>
                </a:solidFill>
              </a:rPr>
              <a:t> End-users are more involved in creating a DSS than an MIS</a:t>
            </a: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endParaRPr lang="en-IN" altLang="en-US" b="1">
              <a:solidFill>
                <a:srgbClr val="FFFFFF"/>
              </a:solidFill>
            </a:endParaRP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iii) Executive information systems</a:t>
            </a: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provide critical information tailored to the information needs of executives</a:t>
            </a: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endParaRPr lang="en-IN" altLang="en-US" b="1">
              <a:solidFill>
                <a:srgbClr val="FFFFFF"/>
              </a:solidFill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I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9948D9C3-CEC3-48E9-ADE6-105243F5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534400" cy="673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085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Other categories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lphaLcParenR"/>
            </a:pPr>
            <a:r>
              <a:rPr lang="en-IN" altLang="en-US" b="1">
                <a:solidFill>
                  <a:srgbClr val="FFFFFF"/>
                </a:solidFill>
              </a:rPr>
              <a:t> Expert systems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lphaLcParenR"/>
            </a:pPr>
            <a:r>
              <a:rPr lang="en-IN" altLang="en-US" b="1">
                <a:solidFill>
                  <a:srgbClr val="FFFFFF"/>
                </a:solidFill>
              </a:rPr>
              <a:t> End user computing systems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lphaLcParenR"/>
            </a:pPr>
            <a:r>
              <a:rPr lang="en-IN" altLang="en-US" b="1">
                <a:solidFill>
                  <a:srgbClr val="FFFFFF"/>
                </a:solidFill>
              </a:rPr>
              <a:t> Business information systems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d)   Strategic information systems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 </a:t>
            </a:r>
            <a:r>
              <a:rPr lang="en-IN" altLang="en-US">
                <a:solidFill>
                  <a:srgbClr val="FFFFFF"/>
                </a:solidFill>
              </a:rPr>
              <a:t> a) Expert Systems are knowledge-based systems that provides expert advice and act as expert consultants to the users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  b)  End user computing systems support the direct, hands on use of computers by end users for operational and managerial applications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c)   Business information systems support the operational and managerial applications of the basic business functions of a firm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d) Strategic information systems provide a firm which strategic products, services, and capabilities for competitive advantage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975CB583-4F63-4893-9D89-ACAF10F38D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Enterprise Resource Planning (ERP)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2B719C4-E145-4695-BAF1-959863700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Integrated programs that can manage a company’s entire set of business operations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Often coordinate planning, inventory control, production and ordering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DCAD413-AF12-4AFD-A3B3-19A5E3E70C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/>
            </a:pPr>
            <a:r>
              <a:rPr lang="en-IN"/>
              <a:t>Information Systems Development</a:t>
            </a:r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B4F68D96-DC2A-4548-BDD8-8DC049C2F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412875"/>
          <a:ext cx="7920038" cy="499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4" imgW="3443699" imgH="5997882" progId="">
                  <p:embed/>
                </p:oleObj>
              </mc:Choice>
              <mc:Fallback>
                <p:oleObj r:id="rId4" imgW="3443699" imgH="599788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920038" cy="499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2EF5DD1B-FFDA-4808-8BE0-B0724B2DF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6" charset="0"/>
              </a:rPr>
              <a:t>IS as Discipline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B38874C1-6346-494A-973C-F280DBBE2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38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IS is an interdisciplinary field influenced by Computer Science, Political Science, Psychology, Operations Research, Linguistics, Sociology, and Organizational Theory.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184D793A-5F51-4C7E-89B8-2F483BA4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graphicFrame>
        <p:nvGraphicFramePr>
          <p:cNvPr id="31747" name="Object 2">
            <a:extLst>
              <a:ext uri="{FF2B5EF4-FFF2-40B4-BE49-F238E27FC236}">
                <a16:creationId xmlns:a16="http://schemas.microsoft.com/office/drawing/2014/main" id="{16DB9D4F-ACDD-4C7D-B4DA-CB1F99480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r:id="rId4" imgW="4455808" imgH="4321707" progId="">
                  <p:embed/>
                </p:oleObj>
              </mc:Choice>
              <mc:Fallback>
                <p:oleObj r:id="rId4" imgW="4455808" imgH="432170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7E6CD97-87B1-43FD-8F83-1C2738769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Definitions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9D30A38A-EAFF-4E63-9D01-E26863FC8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73152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Data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Raw facts such as an employee’s name and number of hours worked in a week, inventory part numbers or sales orders.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Information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A collection of facts organized in such a way that they have additional value beyond the value of the facts themselves.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A06491D-AFB0-4D0E-9A54-F6852A96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08500"/>
            <a:ext cx="2743200" cy="20574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FEE5DA7D-00F5-410B-B063-41EB55BD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13300"/>
            <a:ext cx="1828800" cy="12954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FAA26C05-4073-4C70-A6FC-3A46A46A2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1066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888ADFFA-08BC-4FF2-A10A-34FF8A042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886200"/>
            <a:ext cx="1752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Information</a:t>
            </a:r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4B225416-D49F-4257-B294-F2A4FAFFB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8200"/>
            <a:ext cx="28194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$35,000  12 Units $12,000  J. Jones Western Region $100,000  100 Units  	35 Units</a:t>
            </a:r>
          </a:p>
        </p:txBody>
      </p:sp>
      <p:sp>
        <p:nvSpPr>
          <p:cNvPr id="5129" name="Text Box 8">
            <a:extLst>
              <a:ext uri="{FF2B5EF4-FFF2-40B4-BE49-F238E27FC236}">
                <a16:creationId xmlns:a16="http://schemas.microsoft.com/office/drawing/2014/main" id="{745B6563-397B-49FC-AC7D-03B8F6826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29200"/>
            <a:ext cx="1676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Data Processing</a:t>
            </a:r>
          </a:p>
        </p:txBody>
      </p:sp>
      <p:sp>
        <p:nvSpPr>
          <p:cNvPr id="5130" name="Text Box 9">
            <a:extLst>
              <a:ext uri="{FF2B5EF4-FFF2-40B4-BE49-F238E27FC236}">
                <a16:creationId xmlns:a16="http://schemas.microsoft.com/office/drawing/2014/main" id="{132BAF03-C7E2-4311-B5E6-27DC8FDF1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648200"/>
            <a:ext cx="28194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Salesperson: J. Jones Sales Territory: Western Region Current Sales: 147 Units = $147,000</a:t>
            </a:r>
          </a:p>
        </p:txBody>
      </p:sp>
      <p:sp>
        <p:nvSpPr>
          <p:cNvPr id="5131" name="Rectangle 10">
            <a:extLst>
              <a:ext uri="{FF2B5EF4-FFF2-40B4-BE49-F238E27FC236}">
                <a16:creationId xmlns:a16="http://schemas.microsoft.com/office/drawing/2014/main" id="{DEAECE67-A3B6-4EF6-8525-17ECDD49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08500"/>
            <a:ext cx="2743200" cy="20574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5132" name="Line 11">
            <a:extLst>
              <a:ext uri="{FF2B5EF4-FFF2-40B4-BE49-F238E27FC236}">
                <a16:creationId xmlns:a16="http://schemas.microsoft.com/office/drawing/2014/main" id="{C22B08E4-775B-4596-A502-B4588D298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562600"/>
            <a:ext cx="5334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2">
            <a:extLst>
              <a:ext uri="{FF2B5EF4-FFF2-40B4-BE49-F238E27FC236}">
                <a16:creationId xmlns:a16="http://schemas.microsoft.com/office/drawing/2014/main" id="{688C08E4-8C7A-489D-81F7-4BD9BE3B7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5626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B440EB19-CC31-4F74-AAE3-6CBC66F5E8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>
                <a:solidFill>
                  <a:srgbClr val="FFFFFF"/>
                </a:solidFill>
                <a:cs typeface="Times New Roman" pitchFamily="16" charset="0"/>
              </a:rPr>
              <a:t>Challenges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854A80DD-3C27-4855-BC90-34C2C0CAE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0"/>
            <a:ext cx="5715000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Workforce downsizing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Information overload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Employee mistrust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Difficult to built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Security breaches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8F01D9C4-EBC0-48DE-B7E2-812ABDDAA2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>
                <a:solidFill>
                  <a:srgbClr val="FFFFFF"/>
                </a:solidFill>
              </a:rPr>
              <a:t>Opportunities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383AFF47-4B9A-417E-B985-DAB879FD8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4582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Enhanced global competitiveness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Capture market opportunities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Support corporate strategy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Enhance worker productivity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Improve quality of goods and services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5E80B9B9-7212-4F33-9115-1462A309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6" charset="0"/>
              </a:rPr>
              <a:t>Conclusion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8058AD4E-5AAA-4077-8D48-130B01598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696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Information Systems are indispensable to the business, industry, academia and any organization to meet the future challenges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2FAFE992-0084-4238-A186-8DA5DB191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88392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 marL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 b="1" dirty="0">
                <a:latin typeface="Arial" charset="0"/>
                <a:cs typeface="Times New Roman" pitchFamily="16" charset="0"/>
              </a:rPr>
              <a:t>Information Systems</a:t>
            </a:r>
          </a:p>
          <a:p>
            <a:pPr marL="457200">
              <a:spcBef>
                <a:spcPts val="1500"/>
              </a:spcBef>
              <a:buFont typeface="Times New Roman" pitchFamily="16" charset="0"/>
              <a:buChar char="•"/>
              <a:defRPr/>
            </a:pPr>
            <a:r>
              <a:rPr lang="en-IN" dirty="0">
                <a:latin typeface="Arial" charset="0"/>
                <a:cs typeface="Times New Roman" pitchFamily="16" charset="0"/>
              </a:rPr>
              <a:t>An information system(IS) is typically considered to be a set of interrelated elements or components that collect(input), manipulate(processes), and disseminate (output) data and information and provide a feedback mechanism to meet an objective.</a:t>
            </a:r>
          </a:p>
          <a:p>
            <a:pPr marL="457200">
              <a:spcBef>
                <a:spcPts val="1500"/>
              </a:spcBef>
              <a:buFont typeface="Times New Roman" pitchFamily="16" charset="0"/>
              <a:buChar char="•"/>
              <a:defRPr/>
            </a:pPr>
            <a:r>
              <a:rPr lang="en-IN" dirty="0">
                <a:latin typeface="Arial" charset="0"/>
                <a:cs typeface="Times New Roman" pitchFamily="16" charset="0"/>
              </a:rPr>
              <a:t>Open System</a:t>
            </a:r>
          </a:p>
          <a:p>
            <a:pPr marL="457200">
              <a:spcBef>
                <a:spcPts val="1500"/>
              </a:spcBef>
              <a:buFont typeface="Times New Roman" pitchFamily="16" charset="0"/>
              <a:buChar char="•"/>
              <a:defRPr/>
            </a:pPr>
            <a:r>
              <a:rPr lang="en-IN" dirty="0">
                <a:latin typeface="Arial" charset="0"/>
                <a:cs typeface="Times New Roman" pitchFamily="16" charset="0"/>
              </a:rPr>
              <a:t>Close System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02A0601C-2D59-4735-B201-5A286B559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640080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2750"/>
              </a:spcBef>
              <a:buClrTx/>
              <a:buFontTx/>
              <a:buNone/>
            </a:pPr>
            <a:r>
              <a:rPr lang="en-IN" altLang="en-US" sz="4400" b="1">
                <a:solidFill>
                  <a:srgbClr val="FFFFFF"/>
                </a:solidFill>
              </a:rPr>
              <a:t>Definitions</a:t>
            </a:r>
          </a:p>
        </p:txBody>
      </p:sp>
      <p:graphicFrame>
        <p:nvGraphicFramePr>
          <p:cNvPr id="6148" name="Object 3">
            <a:extLst>
              <a:ext uri="{FF2B5EF4-FFF2-40B4-BE49-F238E27FC236}">
                <a16:creationId xmlns:a16="http://schemas.microsoft.com/office/drawing/2014/main" id="{40FBCF72-8405-46B8-94D1-E42C5C39C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724400"/>
          <a:ext cx="80010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4" imgW="3677163" imgH="1162212" progId="">
                  <p:embed/>
                </p:oleObj>
              </mc:Choice>
              <mc:Fallback>
                <p:oleObj r:id="rId4" imgW="3677163" imgH="116221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80010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41781CFD-7BDB-4F66-9398-02A908F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Types of Information Systems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4CFEE3B-1E42-42C2-ACA0-B6EAE76A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76200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>
                <a:solidFill>
                  <a:srgbClr val="FFFFFF"/>
                </a:solidFill>
              </a:rPr>
              <a:t>Informal Information System - </a:t>
            </a:r>
            <a:r>
              <a:rPr lang="en-US" b="1" dirty="0">
                <a:solidFill>
                  <a:srgbClr val="FFFFFF"/>
                </a:solidFill>
              </a:rPr>
              <a:t>Based on organization represented chart</a:t>
            </a:r>
            <a:endParaRPr lang="en-IN" b="1" dirty="0">
              <a:solidFill>
                <a:srgbClr val="FFFFFF"/>
              </a:solidFill>
            </a:endParaRP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>
                <a:solidFill>
                  <a:srgbClr val="FFFFFF"/>
                </a:solidFill>
              </a:rPr>
              <a:t>Formal Information System – Based on employee based system design to meet personal needs and help in the solutions of work related problems </a:t>
            </a:r>
          </a:p>
          <a:p>
            <a:pPr marL="0" indent="0" eaLnBrk="1" hangingPunct="1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None/>
              <a:defRPr/>
            </a:pPr>
            <a:endParaRPr lang="en-IN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91A2493A-BDEF-4205-B994-827E3C1E4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91440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An Information System is an organized combination of people, hardware, software, communication networks and the data resources that collects, transforms and disseminates information in a organization.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E530B5C1-ED74-4167-9B58-D372A9721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IN" altLang="en-US" sz="4400" b="1">
                <a:solidFill>
                  <a:srgbClr val="FFFFFF"/>
                </a:solidFill>
              </a:rPr>
              <a:t>Computer-based Information System</a:t>
            </a:r>
            <a:br>
              <a:rPr lang="en-IN" altLang="en-US" b="1">
                <a:solidFill>
                  <a:srgbClr val="FFFFFF"/>
                </a:solidFill>
              </a:rPr>
            </a:br>
            <a:endParaRPr lang="en-IN" altLang="en-US" b="1">
              <a:solidFill>
                <a:srgbClr val="FFFFFF"/>
              </a:solidFill>
            </a:endParaRP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67F89CC8-1CD4-4394-8F6D-D2C77A2C1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048000"/>
          <a:ext cx="8229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4" imgW="3847619" imgH="1924319" progId="">
                  <p:embed/>
                </p:oleObj>
              </mc:Choice>
              <mc:Fallback>
                <p:oleObj r:id="rId4" imgW="3847619" imgH="192431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82296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0A9C8EB2-90A4-487B-B91E-1D114FE1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2133600" cy="3505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6C5CA6-0DCA-4694-9DFC-A6C5343E7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14600"/>
            <a:ext cx="1524000" cy="14478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480C797-7738-461A-940E-7D447096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D9D90AC1-836D-4BA8-83F0-7461F82A6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288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2ECC1EED-F21A-401E-AECB-28EE2D18C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40B3BDED-03B3-4092-9A5D-2D2D6940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4" name="Line 7">
            <a:extLst>
              <a:ext uri="{FF2B5EF4-FFF2-40B4-BE49-F238E27FC236}">
                <a16:creationId xmlns:a16="http://schemas.microsoft.com/office/drawing/2014/main" id="{9812AA21-C30C-49BE-806A-56DBBA2D2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00400"/>
            <a:ext cx="2133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8">
            <a:extLst>
              <a:ext uri="{FF2B5EF4-FFF2-40B4-BE49-F238E27FC236}">
                <a16:creationId xmlns:a16="http://schemas.microsoft.com/office/drawing/2014/main" id="{FFABAC32-C21E-4CA4-B06E-2AFBDFDA38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838200"/>
            <a:ext cx="6223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9">
            <a:extLst>
              <a:ext uri="{FF2B5EF4-FFF2-40B4-BE49-F238E27FC236}">
                <a16:creationId xmlns:a16="http://schemas.microsoft.com/office/drawing/2014/main" id="{1552E291-7B88-4BB0-B85E-A88A5C486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838200"/>
            <a:ext cx="1588" cy="4648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0">
            <a:extLst>
              <a:ext uri="{FF2B5EF4-FFF2-40B4-BE49-F238E27FC236}">
                <a16:creationId xmlns:a16="http://schemas.microsoft.com/office/drawing/2014/main" id="{BA466459-ED12-4DFC-AE44-368399F5B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4864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1">
            <a:extLst>
              <a:ext uri="{FF2B5EF4-FFF2-40B4-BE49-F238E27FC236}">
                <a16:creationId xmlns:a16="http://schemas.microsoft.com/office/drawing/2014/main" id="{58352BCE-8DAA-42CF-8841-B88D9F3B1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384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2">
            <a:extLst>
              <a:ext uri="{FF2B5EF4-FFF2-40B4-BE49-F238E27FC236}">
                <a16:creationId xmlns:a16="http://schemas.microsoft.com/office/drawing/2014/main" id="{E5332E9E-181A-4BCE-819B-EC01E5C3F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9624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3">
            <a:extLst>
              <a:ext uri="{FF2B5EF4-FFF2-40B4-BE49-F238E27FC236}">
                <a16:creationId xmlns:a16="http://schemas.microsoft.com/office/drawing/2014/main" id="{1E06F8DB-E52F-4055-8AE5-16A8CCADD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198120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 b="1">
                <a:solidFill>
                  <a:srgbClr val="FFFFFF"/>
                </a:solidFill>
              </a:rPr>
              <a:t>INFORMATION TECHNOLOGY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Hardware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Software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Databases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Networks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Other related components</a:t>
            </a:r>
          </a:p>
        </p:txBody>
      </p:sp>
      <p:sp>
        <p:nvSpPr>
          <p:cNvPr id="9231" name="Text Box 14">
            <a:extLst>
              <a:ext uri="{FF2B5EF4-FFF2-40B4-BE49-F238E27FC236}">
                <a16:creationId xmlns:a16="http://schemas.microsoft.com/office/drawing/2014/main" id="{0DC0E0CE-874B-493E-B7BA-6C7DA0A5B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432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are used to build</a:t>
            </a:r>
          </a:p>
        </p:txBody>
      </p:sp>
      <p:sp>
        <p:nvSpPr>
          <p:cNvPr id="9232" name="Text Box 15">
            <a:extLst>
              <a:ext uri="{FF2B5EF4-FFF2-40B4-BE49-F238E27FC236}">
                <a16:creationId xmlns:a16="http://schemas.microsoft.com/office/drawing/2014/main" id="{72490150-096A-4CDC-9CFF-5CE3A8294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2004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33" name="Text Box 16">
            <a:extLst>
              <a:ext uri="{FF2B5EF4-FFF2-40B4-BE49-F238E27FC236}">
                <a16:creationId xmlns:a16="http://schemas.microsoft.com/office/drawing/2014/main" id="{63404292-1ED4-4111-8288-B3E0034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718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INFORMATION SYSTEMS</a:t>
            </a:r>
          </a:p>
        </p:txBody>
      </p:sp>
      <p:sp>
        <p:nvSpPr>
          <p:cNvPr id="9234" name="Line 17">
            <a:extLst>
              <a:ext uri="{FF2B5EF4-FFF2-40B4-BE49-F238E27FC236}">
                <a16:creationId xmlns:a16="http://schemas.microsoft.com/office/drawing/2014/main" id="{B81CA992-A1FD-4DD2-A5FC-2AE374831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00400"/>
            <a:ext cx="3810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18">
            <a:extLst>
              <a:ext uri="{FF2B5EF4-FFF2-40B4-BE49-F238E27FC236}">
                <a16:creationId xmlns:a16="http://schemas.microsoft.com/office/drawing/2014/main" id="{BBB166BD-1393-4CDB-90C1-997D5ECF0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503238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Payroll System</a:t>
            </a:r>
          </a:p>
        </p:txBody>
      </p:sp>
      <p:sp>
        <p:nvSpPr>
          <p:cNvPr id="9236" name="Text Box 19">
            <a:extLst>
              <a:ext uri="{FF2B5EF4-FFF2-40B4-BE49-F238E27FC236}">
                <a16:creationId xmlns:a16="http://schemas.microsoft.com/office/drawing/2014/main" id="{243CAA41-BD83-482B-81A0-481391DFA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2227263"/>
            <a:ext cx="990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Inventory System</a:t>
            </a:r>
          </a:p>
        </p:txBody>
      </p:sp>
      <p:sp>
        <p:nvSpPr>
          <p:cNvPr id="9237" name="Text Box 20">
            <a:extLst>
              <a:ext uri="{FF2B5EF4-FFF2-40B4-BE49-F238E27FC236}">
                <a16:creationId xmlns:a16="http://schemas.microsoft.com/office/drawing/2014/main" id="{87D4BE34-FDA7-48BB-A495-95D56E736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57600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Marketing System</a:t>
            </a:r>
          </a:p>
        </p:txBody>
      </p:sp>
      <p:sp>
        <p:nvSpPr>
          <p:cNvPr id="9238" name="Text Box 21">
            <a:extLst>
              <a:ext uri="{FF2B5EF4-FFF2-40B4-BE49-F238E27FC236}">
                <a16:creationId xmlns:a16="http://schemas.microsoft.com/office/drawing/2014/main" id="{41913CFA-E72B-441E-A84F-8A970BF2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5029200"/>
            <a:ext cx="1066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Customer Service System</a:t>
            </a:r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66E55277-FA85-44C0-9609-9CFB289787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0"/>
            <a:ext cx="34290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>
                <a:solidFill>
                  <a:srgbClr val="FFFFFF"/>
                </a:solidFill>
                <a:cs typeface="Times New Roman" pitchFamily="16" charset="0"/>
              </a:rPr>
              <a:t>IS Vs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E4B6080F-C956-4606-9F41-0851C80F2A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3563"/>
            <a:ext cx="7772400" cy="12350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Payroll system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E5C9822-B628-489F-82AB-8C5956118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A payroll system is software designed to organize all the tasks of employee payment and the filing of employee taxes.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 These tasks can include keeping track of hours, calculating wages, withholding taxes and deductions, printing and delivering checks and paying employment taxes to the government.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Shape 1">
            <a:extLst>
              <a:ext uri="{FF2B5EF4-FFF2-40B4-BE49-F238E27FC236}">
                <a16:creationId xmlns:a16="http://schemas.microsoft.com/office/drawing/2014/main" id="{02E1631A-635E-417F-AAC7-A940F49F6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TPS payroll system</a:t>
            </a:r>
            <a:endParaRPr lang="en-US" altLang="en-US"/>
          </a:p>
        </p:txBody>
      </p:sp>
      <p:pic>
        <p:nvPicPr>
          <p:cNvPr id="11267" name="Content Placeholder 3">
            <a:extLst>
              <a:ext uri="{FF2B5EF4-FFF2-40B4-BE49-F238E27FC236}">
                <a16:creationId xmlns:a16="http://schemas.microsoft.com/office/drawing/2014/main" id="{7F611799-4009-45B0-A49C-CCA51C60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4200"/>
            <a:ext cx="8229600" cy="40179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TextShape 2">
            <a:extLst>
              <a:ext uri="{FF2B5EF4-FFF2-40B4-BE49-F238E27FC236}">
                <a16:creationId xmlns:a16="http://schemas.microsoft.com/office/drawing/2014/main" id="{A7D134E1-2E72-465F-984F-14A0C9580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fld id="{C41904B6-4429-41B4-8D66-00FFC0532653}" type="slidenum">
              <a:rPr lang="en-IN" altLang="en-US" sz="1200">
                <a:solidFill>
                  <a:srgbClr val="8B8B8B"/>
                </a:solidFill>
                <a:latin typeface="Calibri" panose="020F0502020204030204" pitchFamily="34" charset="0"/>
              </a:rPr>
              <a:pPr algn="r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Times New Roman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Times New Roman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576DA9CE5D84CA0EDDA188CBE1047" ma:contentTypeVersion="6" ma:contentTypeDescription="Create a new document." ma:contentTypeScope="" ma:versionID="015de5c4286953a4b60981a40b956019">
  <xsd:schema xmlns:xsd="http://www.w3.org/2001/XMLSchema" xmlns:xs="http://www.w3.org/2001/XMLSchema" xmlns:p="http://schemas.microsoft.com/office/2006/metadata/properties" xmlns:ns2="acecfce8-4927-4593-a839-0cd968fe16e4" targetNamespace="http://schemas.microsoft.com/office/2006/metadata/properties" ma:root="true" ma:fieldsID="da0f885f2148d44a5628ade4ead914d7" ns2:_="">
    <xsd:import namespace="acecfce8-4927-4593-a839-0cd968fe1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cfce8-4927-4593-a839-0cd968fe1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278C8F-A8BA-4985-900F-18D19E8B37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ecfce8-4927-4593-a839-0cd968fe16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1DD29F-6974-4DF9-B464-A2CCE8A32D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1289</Words>
  <Application>Microsoft Office PowerPoint</Application>
  <PresentationFormat>On-screen Show (4:3)</PresentationFormat>
  <Paragraphs>196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1_Office Theme</vt:lpstr>
      <vt:lpstr>Information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Vs IT</vt:lpstr>
      <vt:lpstr>Payroll system</vt:lpstr>
      <vt:lpstr>PowerPoint Presentation</vt:lpstr>
      <vt:lpstr>Inventory System</vt:lpstr>
      <vt:lpstr>Marketing System</vt:lpstr>
      <vt:lpstr>PowerPoint Presentation</vt:lpstr>
      <vt:lpstr> Customer service system</vt:lpstr>
      <vt:lpstr>PowerPoint Presentation</vt:lpstr>
      <vt:lpstr>PowerPoint Presentation</vt:lpstr>
      <vt:lpstr>PowerPoint Presentation</vt:lpstr>
      <vt:lpstr>Transaction processing System</vt:lpstr>
      <vt:lpstr>Batch processing</vt:lpstr>
      <vt:lpstr>Real-time processing</vt:lpstr>
      <vt:lpstr>Transaction processing</vt:lpstr>
      <vt:lpstr>Examples of transaction processing systems</vt:lpstr>
      <vt:lpstr>PowerPoint Presentation</vt:lpstr>
      <vt:lpstr>PowerPoint Presentation</vt:lpstr>
      <vt:lpstr>PowerPoint Presentation</vt:lpstr>
      <vt:lpstr>PowerPoint Presentation</vt:lpstr>
      <vt:lpstr>Enterprise Resource Planning (ERP)</vt:lpstr>
      <vt:lpstr>Information Systems Development</vt:lpstr>
      <vt:lpstr>PowerPoint Presentation</vt:lpstr>
      <vt:lpstr>PowerPoint Presentation</vt:lpstr>
      <vt:lpstr>Challenges</vt:lpstr>
      <vt:lpstr>Opportunities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</dc:title>
  <dc:subject/>
  <dc:creator>ajmal</dc:creator>
  <cp:keywords/>
  <dc:description/>
  <cp:lastModifiedBy>viraj</cp:lastModifiedBy>
  <cp:revision>199</cp:revision>
  <cp:lastPrinted>1601-01-01T00:00:00Z</cp:lastPrinted>
  <dcterms:created xsi:type="dcterms:W3CDTF">2005-11-26T06:03:36Z</dcterms:created>
  <dcterms:modified xsi:type="dcterms:W3CDTF">2020-07-30T07:09:05Z</dcterms:modified>
</cp:coreProperties>
</file>