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61" r:id="rId3"/>
    <p:sldId id="256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CB84-F915-C8B3-F1B8-86FC005FA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C5AA3-EF6E-EF99-BD1F-2824126D2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619A-11C8-2933-B498-FD79445A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5B22-269B-1146-66A9-92CCDE80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467E-7116-C498-B534-95A7B81F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3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668B-22D0-F079-9FBA-062E31E0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ABF0D-7481-3D46-B01B-F999F3C1D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287-0E3C-F04A-BDEA-885BB67E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892E-FE2D-84C9-F2A9-978234F1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6C070-5E70-567F-B708-A6366A3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4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EF54E-EB6C-9148-8A7D-5A6941DE8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D553A-0D78-BC19-FFEC-0732D89C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CE0C-3007-064F-4310-4D776767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C6DD-BA63-8457-AA2F-9D081A94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8D080-C2CE-F8C7-CA4E-7620462A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5F41-8633-529B-48D0-BED62C43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5769-995E-FAE4-452B-64AD1320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BB05-A8F1-19C2-9A2B-653CC639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FA6C-7091-DBFB-CC56-DE370FD4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37C4-4897-DB44-4E07-29BF7293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237B-87FB-407C-E8A9-C9166640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6BDB5-D140-4CEE-2BC9-E84A6A91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1B40-D1C9-C67E-D85C-6DCE6DAB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E046A-41D3-7FFE-8E26-D77C1733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2216-A1F0-0E41-756D-201635F7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5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9A6C-809C-A3EA-3E66-9D7C6974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2269-A532-B37E-CB4A-9C6AC11E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5E7D3-C48A-74C1-E04D-0BA6E471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C0E90-9A11-3BE4-7D05-3C16F9CF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2696-C30B-0AC1-CD59-2CC6794A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C0169-C32B-B3B0-2341-0384B104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6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F168-854D-D937-43ED-4B403ACA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19132-8EF5-52D8-4C21-5E59C6D6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4D497-B613-7CE6-9806-D042B980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1FCD1-084C-D70D-51FD-9EED831A0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E3029-D922-F9A5-CC8A-289BFBF27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907B8-95E2-A939-C0EA-DD7317E0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B53E2-E153-808B-9162-31B457DF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93F7E-9C89-471B-90D4-C8EFE830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6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F146-9FB2-DBC8-05FB-3313BFF3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68A19-BC05-6C28-742D-E13A5CFF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B8DA3-D437-83F6-71B5-356BCC03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74649-0787-8DBC-4794-57FCF6E4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40448-B8C7-6665-B45F-74344E4B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B29C3-173D-3D7A-8C16-93FE2C78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4F0E-B937-C3A0-E1EA-FD5DA78C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6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0898-6BE2-BA0D-89A5-2FEED99E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2040-6DB3-B126-6ACD-99793C116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B9C2-EE0D-B827-1C49-9FD0E1E83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70560-4D82-6AE8-994A-9E4D5156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71BBF-E98D-BEA1-EC27-70143421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CCF16-F47A-95C0-A96D-3E6B0CA3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1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3C9F-AAB5-4F63-BE83-1EA958F7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8E153-456D-C338-F11A-79E5A449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7E21A-0172-CE6C-2ACE-4B280D746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A4B42-4DC0-EA80-71D8-F866E19A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CAFC3-1F16-0879-BC92-52BD2F79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710FB-E902-CF15-8143-D0F90FED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FFD16-A0E9-9739-53BB-AB1B5B00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C53BE-FBAD-B18D-2910-1E9ECD25D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24FD-3B1D-E94F-7588-20916F82C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23AC-4C5E-4D51-81F1-1CBA6428067A}" type="datetimeFigureOut">
              <a:rPr lang="en-IN" smtClean="0"/>
              <a:t>14/06/25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747E-A19A-327C-4492-32D9F7AE1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6A03-54FD-482A-553C-F13B129B6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F94E-07A5-4765-9702-CCF08361C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5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F71ED-40AC-4826-B7CB-9486EA346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on </a:t>
            </a:r>
            <a:r>
              <a:rPr lang="en-US" sz="2800" dirty="0"/>
              <a:t>Bay Wheels</a:t>
            </a:r>
            <a:br>
              <a:rPr lang="en-US" sz="2800" b="1" dirty="0"/>
            </a:br>
            <a:r>
              <a:rPr lang="en-US" sz="2800" b="1" dirty="0"/>
              <a:t>     </a:t>
            </a:r>
            <a:r>
              <a:rPr lang="en-US" sz="1800" b="1" dirty="0"/>
              <a:t>by Nikhil Isaac Manohar</a:t>
            </a:r>
          </a:p>
        </p:txBody>
      </p:sp>
      <p:pic>
        <p:nvPicPr>
          <p:cNvPr id="5" name="Picture 4" descr="A bicycle parked beside a large tree in an open field">
            <a:extLst>
              <a:ext uri="{FF2B5EF4-FFF2-40B4-BE49-F238E27FC236}">
                <a16:creationId xmlns:a16="http://schemas.microsoft.com/office/drawing/2014/main" id="{514DD474-1128-D427-C34F-D6BF0D06F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5" r="6235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9C2FCC2-EE52-4D75-A0F6-1EFEB3C73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dirty="0"/>
              <a:t>Agenda: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Demand Prediction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Optimizing Operations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Couple Bikes business proposal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Conclusion                           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1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71ED-40AC-4826-B7CB-9486EA346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625" y="628618"/>
            <a:ext cx="6884987" cy="75144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FCC2-EE52-4D75-A0F6-1EFEB3C73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2760" y="1439331"/>
            <a:ext cx="6344802" cy="396928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most least popular stations used by travelers.</a:t>
            </a:r>
          </a:p>
          <a:p>
            <a:pPr algn="just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with least popular , we also calculated stations which were very close to each other using Haversine approach and we could see out of the 10 Least most popular stations,</a:t>
            </a:r>
          </a:p>
          <a:p>
            <a:pPr algn="just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‘Redwood City Public Library’ and ‘Franklin at Maple’ are very close as well as not so popular</a:t>
            </a:r>
          </a:p>
          <a:p>
            <a:pPr algn="just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‘Franklin at Maple’ and ‘San Mateo County Center’ are very close as well as not so popular</a:t>
            </a:r>
          </a:p>
          <a:p>
            <a:pPr algn="just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‘Redwood City Public Library’ and ‘San Mateo County Center’ are very close as well as not so popular.</a:t>
            </a:r>
          </a:p>
          <a:p>
            <a:pPr algn="just"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stations we recommend to be discontinued are,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Redwood City Public Library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Franklin at Maple</a:t>
            </a:r>
          </a:p>
          <a:p>
            <a:pPr marL="342900" indent="-342900" algn="just">
              <a:lnSpc>
                <a:spcPct val="90000"/>
              </a:lnSpc>
              <a:buFont typeface="+mj-lt"/>
              <a:buAutoNum type="arabicPeriod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Mateo County Center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4858B-7E00-4F71-93C1-31406467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1" y="1266825"/>
            <a:ext cx="3038474" cy="399097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63A6C4F8-7221-4BC7-A7CC-177611D5CFE7}"/>
              </a:ext>
            </a:extLst>
          </p:cNvPr>
          <p:cNvSpPr/>
          <p:nvPr/>
        </p:nvSpPr>
        <p:spPr>
          <a:xfrm>
            <a:off x="4181475" y="1524000"/>
            <a:ext cx="598923" cy="2476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08157-FC7D-2A87-6C5D-E953D9618476}"/>
              </a:ext>
            </a:extLst>
          </p:cNvPr>
          <p:cNvSpPr txBox="1"/>
          <p:nvPr/>
        </p:nvSpPr>
        <p:spPr>
          <a:xfrm>
            <a:off x="687388" y="564244"/>
            <a:ext cx="6100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l"/>
            <a:r>
              <a:rPr lang="en-US" sz="2800" b="1" dirty="0"/>
              <a:t>Demand Prediction</a:t>
            </a:r>
          </a:p>
        </p:txBody>
      </p:sp>
    </p:spTree>
    <p:extLst>
      <p:ext uri="{BB962C8B-B14F-4D97-AF65-F5344CB8AC3E}">
        <p14:creationId xmlns:p14="http://schemas.microsoft.com/office/powerpoint/2010/main" val="346533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71ED-40AC-4826-B7CB-9486EA346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710" y="1676400"/>
            <a:ext cx="3971902" cy="523344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Operations</a:t>
            </a:r>
            <a:br>
              <a:rPr lang="en-IN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FCC2-EE52-4D75-A0F6-1EFEB3C73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709" y="1676400"/>
            <a:ext cx="4025291" cy="373221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see which are the most popular areas and through tableau map for customer &amp; subscriber, we could see how popularity varies. To optimize and get more profits we could increase the avg available bikes at most popular areas one such,</a:t>
            </a:r>
          </a:p>
          <a:p>
            <a:pPr algn="just">
              <a:lnSpc>
                <a:spcPct val="90000"/>
              </a:lnSpc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is id = 70 (San Francisco Caltrain (Townsend at 4th)) this station is one of the most popular among subscribers, at this station we can increase avg available bikes</a:t>
            </a:r>
            <a:endParaRPr lang="en-IN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FFC69A4-C2EA-44E7-A229-C56897F7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37" y="1676400"/>
            <a:ext cx="6561988" cy="2985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27A1C-8E71-A044-BA12-0D94965A345C}"/>
              </a:ext>
            </a:extLst>
          </p:cNvPr>
          <p:cNvSpPr txBox="1"/>
          <p:nvPr/>
        </p:nvSpPr>
        <p:spPr>
          <a:xfrm>
            <a:off x="775937" y="594823"/>
            <a:ext cx="6100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l"/>
            <a:r>
              <a:rPr lang="en-US" sz="2800" b="1" dirty="0"/>
              <a:t>Optimizing Operations</a:t>
            </a:r>
          </a:p>
        </p:txBody>
      </p:sp>
    </p:spTree>
    <p:extLst>
      <p:ext uri="{BB962C8B-B14F-4D97-AF65-F5344CB8AC3E}">
        <p14:creationId xmlns:p14="http://schemas.microsoft.com/office/powerpoint/2010/main" val="3026542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71ED-40AC-4826-B7CB-9486EA346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994266" cy="872412"/>
          </a:xfrm>
        </p:spPr>
        <p:txBody>
          <a:bodyPr anchor="ctr">
            <a:noAutofit/>
          </a:bodyPr>
          <a:lstStyle/>
          <a:p>
            <a:pPr algn="ctr"/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FCC2-EE52-4D75-A0F6-1EFEB3C73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446" y="1122005"/>
            <a:ext cx="10994266" cy="533875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inherit"/>
              </a:rPr>
              <a:t>F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inherit"/>
              </a:rPr>
              <a:t>actors to consider for validating the possibility of couple bike are,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Factor-1: If Start Station Name and End Station Name are same.</a:t>
            </a:r>
          </a:p>
          <a:p>
            <a:pPr algn="just"/>
            <a:r>
              <a:rPr lang="en-US" sz="1600" b="1" dirty="0">
                <a:solidFill>
                  <a:srgbClr val="002060"/>
                </a:solidFill>
                <a:latin typeface="inherit"/>
              </a:rPr>
              <a:t>Target above areas which had same start and end location these area had total 9,68,09,91,556 trips out of 3,08,43,70,70,970 trips in 3 years that is around 3 % of trips with same start and end location.</a:t>
            </a:r>
          </a:p>
          <a:p>
            <a:pPr algn="just"/>
            <a:endParaRPr lang="en-US" sz="1600" b="1" dirty="0">
              <a:solidFill>
                <a:srgbClr val="000000"/>
              </a:solidFill>
              <a:latin typeface="inherit"/>
            </a:endParaRPr>
          </a:p>
          <a:p>
            <a:pPr algn="just"/>
            <a:endParaRPr lang="en-US" sz="1600" b="1" dirty="0">
              <a:solidFill>
                <a:srgbClr val="000000"/>
              </a:solidFill>
              <a:latin typeface="inherit"/>
            </a:endParaRPr>
          </a:p>
          <a:p>
            <a:pPr algn="just"/>
            <a:endParaRPr lang="en-US" sz="1600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just"/>
            <a:endParaRPr lang="en-US" sz="19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Factor-2: Target the most popular areas as these areas will mostly be from where working professionals, students etc. will travel.</a:t>
            </a:r>
          </a:p>
          <a:p>
            <a:pPr algn="just"/>
            <a:r>
              <a:rPr lang="en-US" sz="1400" b="1" i="0" dirty="0">
                <a:solidFill>
                  <a:srgbClr val="002060"/>
                </a:solidFill>
                <a:effectLst/>
                <a:latin typeface="Helvetica Neue"/>
              </a:rPr>
              <a:t>Target Areas such as,</a:t>
            </a:r>
          </a:p>
          <a:p>
            <a:pPr lvl="1" algn="just"/>
            <a:r>
              <a:rPr lang="en-US" sz="1400" b="1" i="0" dirty="0">
                <a:solidFill>
                  <a:srgbClr val="002060"/>
                </a:solidFill>
                <a:effectLst/>
                <a:latin typeface="Helvetica Neue"/>
              </a:rPr>
              <a:t>1. College/University from nearest metro stations</a:t>
            </a:r>
          </a:p>
          <a:p>
            <a:pPr lvl="1" algn="just"/>
            <a:r>
              <a:rPr lang="en-US" sz="1400" b="1" i="0" dirty="0">
                <a:solidFill>
                  <a:srgbClr val="002060"/>
                </a:solidFill>
                <a:effectLst/>
                <a:latin typeface="Helvetica Neue"/>
              </a:rPr>
              <a:t>These are the areas which will have same start and end between college/university to metro vice versa.</a:t>
            </a:r>
          </a:p>
          <a:p>
            <a:pPr lvl="1" algn="just"/>
            <a:r>
              <a:rPr lang="en-US" sz="1400" b="1" i="0" dirty="0">
                <a:solidFill>
                  <a:srgbClr val="002060"/>
                </a:solidFill>
                <a:effectLst/>
                <a:latin typeface="Helvetica Neue"/>
              </a:rPr>
              <a:t>2. IT Tech parks / Hospitals / Major Bank Branches to nearest Metro Stations</a:t>
            </a:r>
          </a:p>
          <a:p>
            <a:pPr lvl="1" algn="just"/>
            <a:r>
              <a:rPr lang="en-US" sz="1400" b="1" i="0" dirty="0">
                <a:solidFill>
                  <a:srgbClr val="002060"/>
                </a:solidFill>
                <a:effectLst/>
                <a:latin typeface="Helvetica Neue"/>
              </a:rPr>
              <a:t>These area are also those can be busy 24 hrs. as they function 24hrs due to there work culture and since crowed travelling to &amp; fro from metro stations to these areas is more frequent, its one of the best location to tackle</a:t>
            </a:r>
          </a:p>
          <a:p>
            <a:pPr lvl="1" algn="just"/>
            <a:r>
              <a:rPr lang="en-US" sz="1400" b="1" i="0" dirty="0">
                <a:solidFill>
                  <a:srgbClr val="002060"/>
                </a:solidFill>
                <a:effectLst/>
                <a:latin typeface="Helvetica Neue"/>
              </a:rPr>
              <a:t>3. Lastly Grocery/hypermart/Supermarket such as Walmart to the nearest housing society/flats/apartment residential areas. These are very good location which will target all group of people, since it involve day to day basic shopping</a:t>
            </a:r>
          </a:p>
          <a:p>
            <a:pPr algn="just"/>
            <a:endParaRPr lang="en-US" sz="16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100E9-68C5-42A2-B9C8-E12E20F8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99" y="2533338"/>
            <a:ext cx="10674292" cy="1124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6CC12-2608-103D-E8CD-644E76B18A88}"/>
              </a:ext>
            </a:extLst>
          </p:cNvPr>
          <p:cNvSpPr txBox="1"/>
          <p:nvPr/>
        </p:nvSpPr>
        <p:spPr>
          <a:xfrm>
            <a:off x="513522" y="541176"/>
            <a:ext cx="6100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en-IN" sz="2800" b="1" dirty="0">
                <a:cs typeface="Times New Roman" panose="02020603050405020304" pitchFamily="18" charset="0"/>
              </a:rPr>
              <a:t>Couple Bikes business proposal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9640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C2FCC2-EE52-4D75-A0F6-1EFEB3C73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007706"/>
            <a:ext cx="10994266" cy="5164494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Factor-3 : Cost when 2 person travelling in single bike must be less than the cost that 2 individual bikes would have cost</a:t>
            </a:r>
          </a:p>
          <a:p>
            <a:pPr algn="just"/>
            <a:r>
              <a:rPr lang="en-US" sz="1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for transportation is one of the main factors that every individual compares while opting the best options available in public transport</a:t>
            </a:r>
          </a:p>
          <a:p>
            <a:pPr algn="just"/>
            <a:r>
              <a:rPr lang="en-US" sz="1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very least, an individual cost while in couple travel must be less than 25%. Because this % shall give individual 25 % and Bike company will get 50%.</a:t>
            </a:r>
          </a:p>
          <a:p>
            <a:pPr algn="just"/>
            <a:r>
              <a:rPr lang="en-US" sz="1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say P1 and P2 are two individual who are travelling same destination, in normal situation it will cost them X amount each respectively i.e., 2X in Total and lets also assume travel cost of bike for bike company also as 2X.</a:t>
            </a:r>
          </a:p>
          <a:p>
            <a:pPr algn="just"/>
            <a:r>
              <a:rPr lang="en-US" sz="1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if travelled in couple bike with 25% discount P1 and P2. Total cost would be 1.5X (0.75X each) and let’s say travel cost of bike for bike company as X (assuming same amount from above for single bike), then we clearly see that profit for bike company also is 50%.</a:t>
            </a:r>
          </a:p>
          <a:p>
            <a:pPr algn="just"/>
            <a:r>
              <a:rPr lang="en-US" sz="1600" b="1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2 &amp; 3 cannot be completely accurate/validated since these are just formulated on based market needs that we all see day to day.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Also,</a:t>
            </a:r>
            <a:r>
              <a:rPr lang="en-US" sz="1400" b="1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above data does not contain any such column through which we can check Cost or specific locations related to metro stations/universities/Markets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Factor-4: Least most Popular area</a:t>
            </a:r>
          </a:p>
          <a:p>
            <a:pPr algn="just"/>
            <a:r>
              <a:rPr lang="en-US" sz="16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must avoid those regions/stations which are least used</a:t>
            </a:r>
            <a:endParaRPr lang="en-IN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3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C2FCC2-EE52-4D75-A0F6-1EFEB3C73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828801"/>
            <a:ext cx="10994266" cy="3962400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Two main parameters to be considered while deciding couple bikes idea,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1. Location: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		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a.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Best fit stations – 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Most popular stations.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Helvetica Neue"/>
              </a:rPr>
              <a:t>		 b. Wort fit stations – Least popular stations(to avoid).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		 c. Stations near Universities/Markets/Metro Stations/IT Tech Parks/Hospitals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2. Cost/Price point for customers such that it is win-win situation for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6DBAB-BF7E-F89A-2F01-F3B3DCCE7F15}"/>
              </a:ext>
            </a:extLst>
          </p:cNvPr>
          <p:cNvSpPr txBox="1"/>
          <p:nvPr/>
        </p:nvSpPr>
        <p:spPr>
          <a:xfrm>
            <a:off x="4073773" y="743633"/>
            <a:ext cx="61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l"/>
            <a:r>
              <a:rPr lang="en-US" sz="36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5847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804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inherit</vt:lpstr>
      <vt:lpstr>Times New Roman</vt:lpstr>
      <vt:lpstr>Office Theme</vt:lpstr>
      <vt:lpstr>Insights on Bay Wheels      by Nikhil Isaac Manohar</vt:lpstr>
      <vt:lpstr>Demand Prediction</vt:lpstr>
      <vt:lpstr>Optimizing Operations 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on Yulu Bikes</dc:title>
  <dc:creator>19092</dc:creator>
  <cp:lastModifiedBy>Nikhil Manohar</cp:lastModifiedBy>
  <cp:revision>31</cp:revision>
  <dcterms:created xsi:type="dcterms:W3CDTF">2022-01-16T15:08:50Z</dcterms:created>
  <dcterms:modified xsi:type="dcterms:W3CDTF">2025-06-14T08:22:59Z</dcterms:modified>
</cp:coreProperties>
</file>