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aveat"/>
      <p:regular r:id="rId18"/>
      <p:bold r:id="rId19"/>
    </p:embeddedFont>
    <p:embeddedFont>
      <p:font typeface="Lobster"/>
      <p:regular r:id="rId20"/>
    </p:embeddedFont>
    <p:embeddedFont>
      <p:font typeface="Amatic SC"/>
      <p:regular r:id="rId21"/>
      <p:bold r:id="rId22"/>
    </p:embeddedFont>
    <p:embeddedFont>
      <p:font typeface="Nunito"/>
      <p:regular r:id="rId23"/>
      <p:bold r:id="rId24"/>
      <p:italic r:id="rId25"/>
      <p:boldItalic r:id="rId26"/>
    </p:embeddedFont>
    <p:embeddedFont>
      <p:font typeface="Pacifico"/>
      <p:regular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Comfortaa-regular.fntdata"/><Relationship Id="rId27" Type="http://schemas.openxmlformats.org/officeDocument/2006/relationships/font" Target="fonts/Pacific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aveat-bold.fntdata"/><Relationship Id="rId18" Type="http://schemas.openxmlformats.org/officeDocument/2006/relationships/font" Target="fonts/Cave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32da48e2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32da48e2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32da48e2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32da48e2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32da48e2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32da48e2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32da48e2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32da48e2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32da48e2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32da48e2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32da48e2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32da48e2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2da48e2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2da48e2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32da48e2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32da48e2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32da48e2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32da48e2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32da48e2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32da48e2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2da48e2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2da48e2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1428325" y="2751250"/>
            <a:ext cx="6915300" cy="989700"/>
          </a:xfrm>
          <a:prstGeom prst="rect">
            <a:avLst/>
          </a:prstGeom>
          <a:noFill/>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Help your</a:t>
            </a:r>
            <a:r>
              <a:rPr lang="en"/>
              <a:t>    </a:t>
            </a:r>
            <a:r>
              <a:rPr lang="en"/>
              <a:t>friends with their moods</a:t>
            </a:r>
            <a:endParaRPr/>
          </a:p>
        </p:txBody>
      </p:sp>
      <p:pic>
        <p:nvPicPr>
          <p:cNvPr id="55" name="Google Shape;55;p13"/>
          <p:cNvPicPr preferRelativeResize="0"/>
          <p:nvPr/>
        </p:nvPicPr>
        <p:blipFill>
          <a:blip r:embed="rId3">
            <a:alphaModFix/>
          </a:blip>
          <a:stretch>
            <a:fillRect/>
          </a:stretch>
        </p:blipFill>
        <p:spPr>
          <a:xfrm>
            <a:off x="2892025" y="42901"/>
            <a:ext cx="3241450" cy="3241450"/>
          </a:xfrm>
          <a:prstGeom prst="rect">
            <a:avLst/>
          </a:prstGeom>
          <a:noFill/>
          <a:ln>
            <a:noFill/>
          </a:ln>
        </p:spPr>
      </p:pic>
      <p:pic>
        <p:nvPicPr>
          <p:cNvPr id="56" name="Google Shape;56;p13"/>
          <p:cNvPicPr preferRelativeResize="0"/>
          <p:nvPr/>
        </p:nvPicPr>
        <p:blipFill>
          <a:blip r:embed="rId4">
            <a:alphaModFix/>
          </a:blip>
          <a:stretch>
            <a:fillRect/>
          </a:stretch>
        </p:blipFill>
        <p:spPr>
          <a:xfrm>
            <a:off x="3574700" y="2898250"/>
            <a:ext cx="382426" cy="382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Revenue Model</a:t>
            </a:r>
            <a:endParaRPr/>
          </a:p>
        </p:txBody>
      </p:sp>
      <p:sp>
        <p:nvSpPr>
          <p:cNvPr id="117" name="Google Shape;117;p22"/>
          <p:cNvSpPr txBox="1"/>
          <p:nvPr>
            <p:ph idx="1" type="body"/>
          </p:nvPr>
        </p:nvSpPr>
        <p:spPr>
          <a:xfrm>
            <a:off x="311700" y="1152475"/>
            <a:ext cx="8520600" cy="3416400"/>
          </a:xfrm>
          <a:prstGeom prst="rect">
            <a:avLst/>
          </a:prstGeom>
          <a:solidFill>
            <a:srgbClr val="D9D2E9"/>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charge users for premium features to access a more detailed dashboard. </a:t>
            </a:r>
            <a:endParaRPr/>
          </a:p>
          <a:p>
            <a:pPr indent="0" lvl="0" marL="0" rtl="0" algn="l">
              <a:spcBef>
                <a:spcPts val="1600"/>
              </a:spcBef>
              <a:spcAft>
                <a:spcPts val="0"/>
              </a:spcAft>
              <a:buClr>
                <a:schemeClr val="dk1"/>
              </a:buClr>
              <a:buSzPts val="1100"/>
              <a:buFont typeface="Arial"/>
              <a:buNone/>
            </a:pPr>
            <a:r>
              <a:rPr lang="en"/>
              <a:t>Premium feature for a  complete dashboard that has details of historical analysis of mood and also be able to have a doctor that can view the complete dashboard.</a:t>
            </a:r>
            <a:endParaRPr/>
          </a:p>
          <a:p>
            <a:pPr indent="0" lvl="0" marL="0" rtl="0" algn="l">
              <a:spcBef>
                <a:spcPts val="1600"/>
              </a:spcBef>
              <a:spcAft>
                <a:spcPts val="0"/>
              </a:spcAft>
              <a:buClr>
                <a:schemeClr val="dk1"/>
              </a:buClr>
              <a:buSzPts val="1100"/>
              <a:buFont typeface="Arial"/>
              <a:buNone/>
            </a:pPr>
            <a:r>
              <a:rPr lang="en"/>
              <a:t>Charge viewers for accessing premium content of their followers in the dashboard.</a:t>
            </a:r>
            <a:endParaRPr/>
          </a:p>
          <a:p>
            <a:pPr indent="0" lvl="0" marL="0" rtl="0" algn="l">
              <a:spcBef>
                <a:spcPts val="1600"/>
              </a:spcBef>
              <a:spcAft>
                <a:spcPts val="1600"/>
              </a:spcAft>
              <a:buNone/>
            </a:pPr>
            <a:r>
              <a:rPr lang="en"/>
              <a:t>Act as marketing strategy for promotional companies/celebrities that want to know their followers emotions. </a:t>
            </a:r>
            <a:endParaRPr sz="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a:t>
            </a:r>
            <a:endParaRPr/>
          </a:p>
        </p:txBody>
      </p:sp>
      <p:sp>
        <p:nvSpPr>
          <p:cNvPr id="123" name="Google Shape;123;p23"/>
          <p:cNvSpPr txBox="1"/>
          <p:nvPr/>
        </p:nvSpPr>
        <p:spPr>
          <a:xfrm>
            <a:off x="1468250" y="1078475"/>
            <a:ext cx="3237000" cy="37005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txBox="1"/>
          <p:nvPr/>
        </p:nvSpPr>
        <p:spPr>
          <a:xfrm>
            <a:off x="1768850" y="3396450"/>
            <a:ext cx="2592900" cy="1322100"/>
          </a:xfrm>
          <a:prstGeom prst="rect">
            <a:avLst/>
          </a:prstGeom>
          <a:solidFill>
            <a:srgbClr val="B7B7B7"/>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Caveat"/>
                <a:ea typeface="Caveat"/>
                <a:cs typeface="Caveat"/>
                <a:sym typeface="Caveat"/>
              </a:rPr>
              <a:t>Nikhil Isaac Manohar</a:t>
            </a:r>
            <a:endParaRPr sz="1800">
              <a:solidFill>
                <a:schemeClr val="dk1"/>
              </a:solidFill>
              <a:latin typeface="Caveat"/>
              <a:ea typeface="Caveat"/>
              <a:cs typeface="Caveat"/>
              <a:sym typeface="Caveat"/>
            </a:endParaRPr>
          </a:p>
          <a:p>
            <a:pPr indent="0" lvl="0" marL="0" rtl="0" algn="ctr">
              <a:spcBef>
                <a:spcPts val="0"/>
              </a:spcBef>
              <a:spcAft>
                <a:spcPts val="0"/>
              </a:spcAft>
              <a:buClr>
                <a:schemeClr val="dk1"/>
              </a:buClr>
              <a:buSzPts val="1100"/>
              <a:buFont typeface="Arial"/>
              <a:buNone/>
            </a:pPr>
            <a:r>
              <a:rPr lang="en" sz="1800">
                <a:solidFill>
                  <a:schemeClr val="dk1"/>
                </a:solidFill>
                <a:latin typeface="Amatic SC"/>
                <a:ea typeface="Amatic SC"/>
                <a:cs typeface="Amatic SC"/>
                <a:sym typeface="Amatic SC"/>
              </a:rPr>
              <a:t>Research Intern @ Ericsson</a:t>
            </a:r>
            <a:endParaRPr sz="1800">
              <a:solidFill>
                <a:schemeClr val="dk1"/>
              </a:solidFill>
              <a:latin typeface="Amatic SC"/>
              <a:ea typeface="Amatic SC"/>
              <a:cs typeface="Amatic SC"/>
              <a:sym typeface="Amatic SC"/>
            </a:endParaRPr>
          </a:p>
          <a:p>
            <a:pPr indent="0" lvl="0" marL="0" rtl="0" algn="ctr">
              <a:spcBef>
                <a:spcPts val="0"/>
              </a:spcBef>
              <a:spcAft>
                <a:spcPts val="0"/>
              </a:spcAft>
              <a:buClr>
                <a:schemeClr val="dk1"/>
              </a:buClr>
              <a:buSzPts val="1100"/>
              <a:buFont typeface="Arial"/>
              <a:buNone/>
            </a:pPr>
            <a:r>
              <a:rPr lang="en" sz="1800">
                <a:solidFill>
                  <a:schemeClr val="dk1"/>
                </a:solidFill>
                <a:latin typeface="Amatic SC"/>
                <a:ea typeface="Amatic SC"/>
                <a:cs typeface="Amatic SC"/>
                <a:sym typeface="Amatic SC"/>
              </a:rPr>
              <a:t>Final year, Dual Degree CSE,</a:t>
            </a:r>
            <a:endParaRPr sz="1800">
              <a:solidFill>
                <a:schemeClr val="dk1"/>
              </a:solidFill>
              <a:latin typeface="Amatic SC"/>
              <a:ea typeface="Amatic SC"/>
              <a:cs typeface="Amatic SC"/>
              <a:sym typeface="Amatic SC"/>
            </a:endParaRPr>
          </a:p>
          <a:p>
            <a:pPr indent="0" lvl="0" marL="0" rtl="0" algn="ctr">
              <a:spcBef>
                <a:spcPts val="0"/>
              </a:spcBef>
              <a:spcAft>
                <a:spcPts val="0"/>
              </a:spcAft>
              <a:buClr>
                <a:schemeClr val="dk1"/>
              </a:buClr>
              <a:buSzPts val="1100"/>
              <a:buFont typeface="Arial"/>
              <a:buNone/>
            </a:pPr>
            <a:r>
              <a:rPr lang="en" sz="1800">
                <a:solidFill>
                  <a:schemeClr val="dk1"/>
                </a:solidFill>
                <a:latin typeface="Amatic SC"/>
                <a:ea typeface="Amatic SC"/>
                <a:cs typeface="Amatic SC"/>
                <a:sym typeface="Amatic SC"/>
              </a:rPr>
              <a:t>IIITDM Kancheepuram</a:t>
            </a:r>
            <a:endParaRPr sz="1800">
              <a:latin typeface="Amatic SC"/>
              <a:ea typeface="Amatic SC"/>
              <a:cs typeface="Amatic SC"/>
              <a:sym typeface="Amatic SC"/>
            </a:endParaRPr>
          </a:p>
        </p:txBody>
      </p:sp>
      <p:pic>
        <p:nvPicPr>
          <p:cNvPr id="125" name="Google Shape;125;p23"/>
          <p:cNvPicPr preferRelativeResize="0"/>
          <p:nvPr/>
        </p:nvPicPr>
        <p:blipFill>
          <a:blip r:embed="rId3">
            <a:alphaModFix/>
          </a:blip>
          <a:stretch>
            <a:fillRect/>
          </a:stretch>
        </p:blipFill>
        <p:spPr>
          <a:xfrm>
            <a:off x="1468250" y="1078475"/>
            <a:ext cx="3237001" cy="2240725"/>
          </a:xfrm>
          <a:prstGeom prst="rect">
            <a:avLst/>
          </a:prstGeom>
          <a:noFill/>
          <a:ln>
            <a:noFill/>
          </a:ln>
        </p:spPr>
      </p:pic>
      <p:sp>
        <p:nvSpPr>
          <p:cNvPr id="126" name="Google Shape;126;p23"/>
          <p:cNvSpPr txBox="1"/>
          <p:nvPr/>
        </p:nvSpPr>
        <p:spPr>
          <a:xfrm>
            <a:off x="5063600" y="1078475"/>
            <a:ext cx="3237000" cy="37005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nvSpPr>
        <p:spPr>
          <a:xfrm>
            <a:off x="5364200" y="3396450"/>
            <a:ext cx="2635800" cy="1279200"/>
          </a:xfrm>
          <a:prstGeom prst="rect">
            <a:avLst/>
          </a:prstGeom>
          <a:solidFill>
            <a:srgbClr val="B7B7B7"/>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aveat"/>
                <a:ea typeface="Caveat"/>
                <a:cs typeface="Caveat"/>
                <a:sym typeface="Caveat"/>
              </a:rPr>
              <a:t>Prateek Verma</a:t>
            </a:r>
            <a:endParaRPr sz="1800">
              <a:solidFill>
                <a:schemeClr val="dk1"/>
              </a:solidFill>
              <a:latin typeface="Caveat"/>
              <a:ea typeface="Caveat"/>
              <a:cs typeface="Caveat"/>
              <a:sym typeface="Caveat"/>
            </a:endParaRPr>
          </a:p>
          <a:p>
            <a:pPr indent="0" lvl="0" marL="0" rtl="0" algn="ctr">
              <a:spcBef>
                <a:spcPts val="0"/>
              </a:spcBef>
              <a:spcAft>
                <a:spcPts val="0"/>
              </a:spcAft>
              <a:buNone/>
            </a:pPr>
            <a:r>
              <a:rPr lang="en" sz="1800">
                <a:solidFill>
                  <a:schemeClr val="dk1"/>
                </a:solidFill>
                <a:latin typeface="Amatic SC"/>
                <a:ea typeface="Amatic SC"/>
                <a:cs typeface="Amatic SC"/>
                <a:sym typeface="Amatic SC"/>
              </a:rPr>
              <a:t>Research Intern @ Ericsson</a:t>
            </a:r>
            <a:endParaRPr sz="1800">
              <a:solidFill>
                <a:schemeClr val="dk1"/>
              </a:solidFill>
              <a:latin typeface="Amatic SC"/>
              <a:ea typeface="Amatic SC"/>
              <a:cs typeface="Amatic SC"/>
              <a:sym typeface="Amatic SC"/>
            </a:endParaRPr>
          </a:p>
          <a:p>
            <a:pPr indent="0" lvl="0" marL="0" rtl="0" algn="ctr">
              <a:spcBef>
                <a:spcPts val="0"/>
              </a:spcBef>
              <a:spcAft>
                <a:spcPts val="0"/>
              </a:spcAft>
              <a:buNone/>
            </a:pPr>
            <a:r>
              <a:rPr lang="en" sz="1800">
                <a:solidFill>
                  <a:schemeClr val="dk1"/>
                </a:solidFill>
                <a:latin typeface="Amatic SC"/>
                <a:ea typeface="Amatic SC"/>
                <a:cs typeface="Amatic SC"/>
                <a:sym typeface="Amatic SC"/>
              </a:rPr>
              <a:t>Final year, Dual Degree CSE,</a:t>
            </a:r>
            <a:endParaRPr sz="1800">
              <a:solidFill>
                <a:schemeClr val="dk1"/>
              </a:solidFill>
              <a:latin typeface="Amatic SC"/>
              <a:ea typeface="Amatic SC"/>
              <a:cs typeface="Amatic SC"/>
              <a:sym typeface="Amatic SC"/>
            </a:endParaRPr>
          </a:p>
          <a:p>
            <a:pPr indent="0" lvl="0" marL="0" rtl="0" algn="ctr">
              <a:spcBef>
                <a:spcPts val="0"/>
              </a:spcBef>
              <a:spcAft>
                <a:spcPts val="0"/>
              </a:spcAft>
              <a:buNone/>
            </a:pPr>
            <a:r>
              <a:rPr lang="en" sz="1800">
                <a:solidFill>
                  <a:schemeClr val="dk1"/>
                </a:solidFill>
                <a:latin typeface="Amatic SC"/>
                <a:ea typeface="Amatic SC"/>
                <a:cs typeface="Amatic SC"/>
                <a:sym typeface="Amatic SC"/>
              </a:rPr>
              <a:t>IIITDM Kancheepuram</a:t>
            </a:r>
            <a:endParaRPr sz="1800">
              <a:latin typeface="Amatic SC"/>
              <a:ea typeface="Amatic SC"/>
              <a:cs typeface="Amatic SC"/>
              <a:sym typeface="Amatic SC"/>
            </a:endParaRPr>
          </a:p>
        </p:txBody>
      </p:sp>
      <p:pic>
        <p:nvPicPr>
          <p:cNvPr id="128" name="Google Shape;128;p23"/>
          <p:cNvPicPr preferRelativeResize="0"/>
          <p:nvPr/>
        </p:nvPicPr>
        <p:blipFill>
          <a:blip r:embed="rId4">
            <a:alphaModFix/>
          </a:blip>
          <a:stretch>
            <a:fillRect/>
          </a:stretch>
        </p:blipFill>
        <p:spPr>
          <a:xfrm>
            <a:off x="5063600" y="1078475"/>
            <a:ext cx="3237000" cy="224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32" name="Shape 132"/>
        <p:cNvGrpSpPr/>
        <p:nvPr/>
      </p:nvGrpSpPr>
      <p:grpSpPr>
        <a:xfrm>
          <a:off x="0" y="0"/>
          <a:ext cx="0" cy="0"/>
          <a:chOff x="0" y="0"/>
          <a:chExt cx="0" cy="0"/>
        </a:xfrm>
      </p:grpSpPr>
      <p:sp>
        <p:nvSpPr>
          <p:cNvPr id="133" name="Google Shape;133;p24"/>
          <p:cNvSpPr txBox="1"/>
          <p:nvPr/>
        </p:nvSpPr>
        <p:spPr>
          <a:xfrm>
            <a:off x="2945025" y="1653525"/>
            <a:ext cx="3039300" cy="13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Pacifico"/>
                <a:ea typeface="Pacifico"/>
                <a:cs typeface="Pacifico"/>
                <a:sym typeface="Pacifico"/>
              </a:rPr>
              <a:t>Thank you</a:t>
            </a:r>
            <a:endParaRPr sz="4800">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ln cap="flat" cmpd="sng" w="9525">
            <a:solidFill>
              <a:srgbClr val="C27BA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62" name="Google Shape;62;p14"/>
          <p:cNvSpPr txBox="1"/>
          <p:nvPr>
            <p:ph idx="1" type="body"/>
          </p:nvPr>
        </p:nvSpPr>
        <p:spPr>
          <a:xfrm>
            <a:off x="311700" y="1152475"/>
            <a:ext cx="8520600" cy="3416400"/>
          </a:xfrm>
          <a:prstGeom prst="rect">
            <a:avLst/>
          </a:prstGeom>
          <a:solidFill>
            <a:srgbClr val="F4CCCC"/>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a:t>
            </a:r>
            <a:r>
              <a:rPr b="1" lang="en"/>
              <a:t>person’s emotions and moods</a:t>
            </a:r>
            <a:r>
              <a:rPr lang="en"/>
              <a:t> have direct bearings on his/her daily activities. </a:t>
            </a:r>
            <a:endParaRPr/>
          </a:p>
          <a:p>
            <a:pPr indent="0" lvl="0" marL="0" rtl="0" algn="l">
              <a:spcBef>
                <a:spcPts val="1600"/>
              </a:spcBef>
              <a:spcAft>
                <a:spcPts val="0"/>
              </a:spcAft>
              <a:buClr>
                <a:schemeClr val="dk1"/>
              </a:buClr>
              <a:buSzPts val="1100"/>
              <a:buFont typeface="Arial"/>
              <a:buNone/>
            </a:pPr>
            <a:r>
              <a:rPr b="1" lang="en"/>
              <a:t>Negative emotions </a:t>
            </a:r>
            <a:r>
              <a:rPr lang="en"/>
              <a:t>that our family or friends might be experiencing, gets unnoticed. </a:t>
            </a:r>
            <a:endParaRPr/>
          </a:p>
          <a:p>
            <a:pPr indent="0" lvl="0" marL="0" rtl="0" algn="l">
              <a:spcBef>
                <a:spcPts val="1600"/>
              </a:spcBef>
              <a:spcAft>
                <a:spcPts val="0"/>
              </a:spcAft>
              <a:buClr>
                <a:schemeClr val="dk1"/>
              </a:buClr>
              <a:buSzPts val="1100"/>
              <a:buFont typeface="Arial"/>
              <a:buNone/>
            </a:pPr>
            <a:r>
              <a:rPr b="1" lang="en"/>
              <a:t>No easy way exists </a:t>
            </a:r>
            <a:r>
              <a:rPr lang="en"/>
              <a:t>to understand the emotions of a friend or your followers or your company employees.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ln cap="flat" cmpd="sng" w="952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Solution</a:t>
            </a:r>
            <a:endParaRPr/>
          </a:p>
        </p:txBody>
      </p:sp>
      <p:sp>
        <p:nvSpPr>
          <p:cNvPr id="68" name="Google Shape;68;p15"/>
          <p:cNvSpPr txBox="1"/>
          <p:nvPr>
            <p:ph idx="1" type="body"/>
          </p:nvPr>
        </p:nvSpPr>
        <p:spPr>
          <a:xfrm>
            <a:off x="311700" y="1152475"/>
            <a:ext cx="8520600" cy="34164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 web platform </a:t>
            </a:r>
            <a:r>
              <a:rPr lang="en"/>
              <a:t>where users can find their followers emotions and suggest them their own choice of playlists from spotify to</a:t>
            </a:r>
            <a:endParaRPr/>
          </a:p>
          <a:p>
            <a:pPr indent="-342900" lvl="0" marL="457200" rtl="0" algn="l">
              <a:spcBef>
                <a:spcPts val="1600"/>
              </a:spcBef>
              <a:spcAft>
                <a:spcPts val="0"/>
              </a:spcAft>
              <a:buSzPts val="1800"/>
              <a:buAutoNum type="arabicPeriod"/>
            </a:pPr>
            <a:r>
              <a:rPr lang="en"/>
              <a:t>Eliminate Negative emotions of friends and family</a:t>
            </a:r>
            <a:endParaRPr/>
          </a:p>
          <a:p>
            <a:pPr indent="-342900" lvl="0" marL="457200" rtl="0" algn="l">
              <a:spcBef>
                <a:spcPts val="0"/>
              </a:spcBef>
              <a:spcAft>
                <a:spcPts val="0"/>
              </a:spcAft>
              <a:buSzPts val="1800"/>
              <a:buAutoNum type="arabicPeriod"/>
            </a:pPr>
            <a:r>
              <a:rPr lang="en"/>
              <a:t>Understand you followers emotions better and build strong social relationships</a:t>
            </a:r>
            <a:endParaRPr/>
          </a:p>
          <a:p>
            <a:pPr indent="-342900" lvl="0" marL="457200" rtl="0" algn="l">
              <a:spcBef>
                <a:spcPts val="0"/>
              </a:spcBef>
              <a:spcAft>
                <a:spcPts val="0"/>
              </a:spcAft>
              <a:buSzPts val="1800"/>
              <a:buAutoNum type="arabicPeriod"/>
            </a:pPr>
            <a:r>
              <a:rPr lang="en"/>
              <a:t>Build a community that wants to help others to improve their emotions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Target</a:t>
            </a:r>
            <a:endParaRPr/>
          </a:p>
        </p:txBody>
      </p:sp>
      <p:sp>
        <p:nvSpPr>
          <p:cNvPr id="74" name="Google Shape;74;p16"/>
          <p:cNvSpPr txBox="1"/>
          <p:nvPr>
            <p:ph idx="1" type="body"/>
          </p:nvPr>
        </p:nvSpPr>
        <p:spPr>
          <a:xfrm>
            <a:off x="311700" y="1152475"/>
            <a:ext cx="8520600" cy="3416400"/>
          </a:xfrm>
          <a:prstGeom prst="rect">
            <a:avLst/>
          </a:prstGeom>
          <a:solidFill>
            <a:srgbClr val="F9CB9C"/>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Tens of millions of people each year suffer from depression and only a fraction receives adequate treatment.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Mental illness is a leading cause of disability worldwide. It is estimated that nearly 300 million people suffer from depression</a:t>
            </a:r>
            <a:r>
              <a:rPr lang="en"/>
              <a:t> (World Health Organization, 2018)</a:t>
            </a:r>
            <a:r>
              <a:rPr lang="en"/>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Target size:</a:t>
            </a:r>
            <a:endParaRPr/>
          </a:p>
          <a:p>
            <a:pPr indent="0" lvl="0" marL="457200" rtl="0" algn="l">
              <a:lnSpc>
                <a:spcPct val="100000"/>
              </a:lnSpc>
              <a:spcBef>
                <a:spcPts val="0"/>
              </a:spcBef>
              <a:spcAft>
                <a:spcPts val="0"/>
              </a:spcAft>
              <a:buClr>
                <a:schemeClr val="dk1"/>
              </a:buClr>
              <a:buSzPts val="1100"/>
              <a:buFont typeface="Arial"/>
              <a:buNone/>
            </a:pPr>
            <a:r>
              <a:rPr lang="en"/>
              <a:t>As of the second quarter of 2018, the micro-blogging service  twitter averaged at 335 million monthly active users.</a:t>
            </a:r>
            <a:endParaRPr/>
          </a:p>
        </p:txBody>
      </p:sp>
      <p:pic>
        <p:nvPicPr>
          <p:cNvPr id="75" name="Google Shape;75;p16"/>
          <p:cNvPicPr preferRelativeResize="0"/>
          <p:nvPr/>
        </p:nvPicPr>
        <p:blipFill>
          <a:blip r:embed="rId3">
            <a:alphaModFix/>
          </a:blip>
          <a:stretch>
            <a:fillRect/>
          </a:stretch>
        </p:blipFill>
        <p:spPr>
          <a:xfrm>
            <a:off x="1575800" y="445025"/>
            <a:ext cx="572699" cy="572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ln cap="flat" cmpd="sng" w="9525">
            <a:solidFill>
              <a:srgbClr val="C27BA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Customer Value Propositions:</a:t>
            </a:r>
            <a:endParaRPr/>
          </a:p>
        </p:txBody>
      </p:sp>
      <p:sp>
        <p:nvSpPr>
          <p:cNvPr id="81" name="Google Shape;81;p17"/>
          <p:cNvSpPr txBox="1"/>
          <p:nvPr>
            <p:ph idx="1" type="body"/>
          </p:nvPr>
        </p:nvSpPr>
        <p:spPr>
          <a:xfrm>
            <a:off x="311700" y="1152475"/>
            <a:ext cx="8520600" cy="3416400"/>
          </a:xfrm>
          <a:prstGeom prst="rect">
            <a:avLst/>
          </a:prstGeom>
          <a:solidFill>
            <a:srgbClr val="EAD1DC"/>
          </a:solidFill>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Detects your twitter followers mood(happy/angry/sad/disgust/fear) with the help of IBM Watson Tone Analyzer.</a:t>
            </a:r>
            <a:endParaRPr sz="1700"/>
          </a:p>
          <a:p>
            <a:pPr indent="-336550" lvl="0" marL="457200" rtl="0" algn="l">
              <a:spcBef>
                <a:spcPts val="0"/>
              </a:spcBef>
              <a:spcAft>
                <a:spcPts val="0"/>
              </a:spcAft>
              <a:buSzPts val="1700"/>
              <a:buChar char="●"/>
            </a:pPr>
            <a:r>
              <a:rPr lang="en" sz="1700"/>
              <a:t>User can suggest their followers a playlist by searching for it in our app and also be able to share a playlist that the user thinks the follower would like and make his/her mood happy using the Spotify Api.</a:t>
            </a:r>
            <a:endParaRPr sz="1700"/>
          </a:p>
          <a:p>
            <a:pPr indent="-336550" lvl="0" marL="457200" rtl="0" algn="l">
              <a:spcBef>
                <a:spcPts val="0"/>
              </a:spcBef>
              <a:spcAft>
                <a:spcPts val="0"/>
              </a:spcAft>
              <a:buSzPts val="1700"/>
              <a:buChar char="●"/>
            </a:pPr>
            <a:r>
              <a:rPr lang="en" sz="1700"/>
              <a:t>Also the user can send him/her a message that will be posted on his/her mood dashboard.</a:t>
            </a:r>
            <a:endParaRPr sz="1700"/>
          </a:p>
          <a:p>
            <a:pPr indent="-336550" lvl="0" marL="457200" rtl="0" algn="l">
              <a:spcBef>
                <a:spcPts val="0"/>
              </a:spcBef>
              <a:spcAft>
                <a:spcPts val="0"/>
              </a:spcAft>
              <a:buSzPts val="1700"/>
              <a:buChar char="●"/>
            </a:pPr>
            <a:r>
              <a:rPr lang="en" sz="1700"/>
              <a:t>And surprising features are also included for premium users, which we will see in the demo</a:t>
            </a:r>
            <a:endParaRPr sz="1700"/>
          </a:p>
          <a:p>
            <a:pPr indent="-336550" lvl="0" marL="457200" rtl="0" algn="l">
              <a:spcBef>
                <a:spcPts val="0"/>
              </a:spcBef>
              <a:spcAft>
                <a:spcPts val="0"/>
              </a:spcAft>
              <a:buSzPts val="1700"/>
              <a:buChar char="●"/>
            </a:pPr>
            <a:r>
              <a:rPr lang="en" sz="1700"/>
              <a:t>Our web app has user-friendly UI that can run on desktops, mobiles and tablets.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Customer Acquisition Strategy:</a:t>
            </a:r>
            <a:endParaRPr/>
          </a:p>
        </p:txBody>
      </p:sp>
      <p:sp>
        <p:nvSpPr>
          <p:cNvPr id="87" name="Google Shape;87;p18"/>
          <p:cNvSpPr txBox="1"/>
          <p:nvPr>
            <p:ph idx="1" type="body"/>
          </p:nvPr>
        </p:nvSpPr>
        <p:spPr>
          <a:xfrm>
            <a:off x="311700" y="1152475"/>
            <a:ext cx="8520600" cy="3416400"/>
          </a:xfrm>
          <a:prstGeom prst="rect">
            <a:avLst/>
          </a:prstGeom>
          <a:solidFill>
            <a:srgbClr val="FFF2CC"/>
          </a:solidFill>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Social media is a huge platform of different type of users and all of them have emotional breakdowns at some point of time. By getting feedback from existing users we can tailor our app to be more precise for helping the moods of social media users.</a:t>
            </a:r>
            <a:endParaRPr sz="1700"/>
          </a:p>
          <a:p>
            <a:pPr indent="-336550" lvl="0" marL="457200" rtl="0" algn="l">
              <a:spcBef>
                <a:spcPts val="0"/>
              </a:spcBef>
              <a:spcAft>
                <a:spcPts val="0"/>
              </a:spcAft>
              <a:buSzPts val="1700"/>
              <a:buChar char="●"/>
            </a:pPr>
            <a:r>
              <a:rPr lang="en" sz="1700"/>
              <a:t>The app can find followers mood irrespective of whether they have joined the app or not. A user can share a playlist to his twitter account with our app, with a link to out app.</a:t>
            </a:r>
            <a:endParaRPr sz="1700"/>
          </a:p>
          <a:p>
            <a:pPr indent="-336550" lvl="0" marL="457200" rtl="0" algn="l">
              <a:spcBef>
                <a:spcPts val="0"/>
              </a:spcBef>
              <a:spcAft>
                <a:spcPts val="0"/>
              </a:spcAft>
              <a:buSzPts val="1700"/>
              <a:buChar char="●"/>
            </a:pPr>
            <a:r>
              <a:rPr lang="en" sz="1700"/>
              <a:t>The app is free to use by anybody, and most of the high quality contents in our app are free, we do have a pricing when the tweets or mood analysis or spotify playlists exceed the free limits.</a:t>
            </a:r>
            <a:endParaRPr sz="1700"/>
          </a:p>
          <a:p>
            <a:pPr indent="-336550" lvl="0" marL="457200" rtl="0" algn="l">
              <a:spcBef>
                <a:spcPts val="0"/>
              </a:spcBef>
              <a:spcAft>
                <a:spcPts val="0"/>
              </a:spcAft>
              <a:buSzPts val="1700"/>
              <a:buChar char="●"/>
            </a:pPr>
            <a:r>
              <a:rPr lang="en" sz="1700"/>
              <a:t>Advertising our app on social media and other platforms.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User Validation</a:t>
            </a:r>
            <a:endParaRPr/>
          </a:p>
        </p:txBody>
      </p:sp>
      <p:sp>
        <p:nvSpPr>
          <p:cNvPr id="93" name="Google Shape;93;p19"/>
          <p:cNvSpPr txBox="1"/>
          <p:nvPr/>
        </p:nvSpPr>
        <p:spPr>
          <a:xfrm>
            <a:off x="618175" y="1499000"/>
            <a:ext cx="3846600" cy="3416400"/>
          </a:xfrm>
          <a:prstGeom prst="rect">
            <a:avLst/>
          </a:prstGeom>
          <a:solidFill>
            <a:srgbClr val="E0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nvSpPr>
        <p:spPr>
          <a:xfrm>
            <a:off x="4756650" y="1456050"/>
            <a:ext cx="3357000" cy="34164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nvSpPr>
        <p:spPr>
          <a:xfrm>
            <a:off x="618175" y="4349550"/>
            <a:ext cx="3846600" cy="565800"/>
          </a:xfrm>
          <a:prstGeom prst="rect">
            <a:avLst/>
          </a:prstGeom>
          <a:solidFill>
            <a:srgbClr val="E0666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Validation with a Startup </a:t>
            </a:r>
            <a:r>
              <a:rPr lang="en"/>
              <a:t>Entrepreneur</a:t>
            </a:r>
            <a:endParaRPr/>
          </a:p>
        </p:txBody>
      </p:sp>
      <p:pic>
        <p:nvPicPr>
          <p:cNvPr id="96" name="Google Shape;96;p19"/>
          <p:cNvPicPr preferRelativeResize="0"/>
          <p:nvPr/>
        </p:nvPicPr>
        <p:blipFill>
          <a:blip r:embed="rId3">
            <a:alphaModFix/>
          </a:blip>
          <a:stretch>
            <a:fillRect/>
          </a:stretch>
        </p:blipFill>
        <p:spPr>
          <a:xfrm>
            <a:off x="618175" y="1499000"/>
            <a:ext cx="3846599" cy="2850552"/>
          </a:xfrm>
          <a:prstGeom prst="rect">
            <a:avLst/>
          </a:prstGeom>
          <a:noFill/>
          <a:ln>
            <a:noFill/>
          </a:ln>
        </p:spPr>
      </p:pic>
      <p:sp>
        <p:nvSpPr>
          <p:cNvPr id="97" name="Google Shape;97;p19"/>
          <p:cNvSpPr txBox="1"/>
          <p:nvPr/>
        </p:nvSpPr>
        <p:spPr>
          <a:xfrm>
            <a:off x="4756700" y="1412375"/>
            <a:ext cx="3022200" cy="3606000"/>
          </a:xfrm>
          <a:prstGeom prst="rect">
            <a:avLst/>
          </a:prstGeom>
          <a:solidFill>
            <a:srgbClr val="E0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9"/>
          <p:cNvPicPr preferRelativeResize="0"/>
          <p:nvPr/>
        </p:nvPicPr>
        <p:blipFill>
          <a:blip r:embed="rId4">
            <a:alphaModFix/>
          </a:blip>
          <a:stretch>
            <a:fillRect/>
          </a:stretch>
        </p:blipFill>
        <p:spPr>
          <a:xfrm>
            <a:off x="5466750" y="1412375"/>
            <a:ext cx="1447624" cy="1527600"/>
          </a:xfrm>
          <a:prstGeom prst="rect">
            <a:avLst/>
          </a:prstGeom>
          <a:noFill/>
          <a:ln>
            <a:noFill/>
          </a:ln>
        </p:spPr>
      </p:pic>
      <p:sp>
        <p:nvSpPr>
          <p:cNvPr id="99" name="Google Shape;99;p19"/>
          <p:cNvSpPr txBox="1"/>
          <p:nvPr/>
        </p:nvSpPr>
        <p:spPr>
          <a:xfrm>
            <a:off x="4756700" y="3001500"/>
            <a:ext cx="3022200" cy="2016900"/>
          </a:xfrm>
          <a:prstGeom prst="rect">
            <a:avLst/>
          </a:prstGeom>
          <a:solidFill>
            <a:srgbClr val="E0666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Lobster"/>
                <a:ea typeface="Lobster"/>
                <a:cs typeface="Lobster"/>
                <a:sym typeface="Lobster"/>
              </a:rPr>
              <a:t>Manu John</a:t>
            </a:r>
            <a:endParaRPr sz="1100">
              <a:latin typeface="Lobster"/>
              <a:ea typeface="Lobster"/>
              <a:cs typeface="Lobster"/>
              <a:sym typeface="Lobster"/>
            </a:endParaRPr>
          </a:p>
          <a:p>
            <a:pPr indent="0" lvl="0" marL="0" rtl="0" algn="ctr">
              <a:spcBef>
                <a:spcPts val="0"/>
              </a:spcBef>
              <a:spcAft>
                <a:spcPts val="0"/>
              </a:spcAft>
              <a:buNone/>
            </a:pPr>
            <a:r>
              <a:rPr lang="en">
                <a:latin typeface="Amatic SC"/>
                <a:ea typeface="Amatic SC"/>
                <a:cs typeface="Amatic SC"/>
                <a:sym typeface="Amatic SC"/>
              </a:rPr>
              <a:t>Co-Founder, </a:t>
            </a:r>
            <a:r>
              <a:rPr lang="en" sz="1800">
                <a:latin typeface="Amatic SC"/>
                <a:ea typeface="Amatic SC"/>
                <a:cs typeface="Amatic SC"/>
                <a:sym typeface="Amatic SC"/>
              </a:rPr>
              <a:t>Vidyalai </a:t>
            </a:r>
            <a:endParaRPr sz="1800">
              <a:latin typeface="Amatic SC"/>
              <a:ea typeface="Amatic SC"/>
              <a:cs typeface="Amatic SC"/>
              <a:sym typeface="Amatic SC"/>
            </a:endParaRPr>
          </a:p>
          <a:p>
            <a:pPr indent="0" lvl="0" marL="0" rtl="0" algn="ctr">
              <a:spcBef>
                <a:spcPts val="0"/>
              </a:spcBef>
              <a:spcAft>
                <a:spcPts val="0"/>
              </a:spcAft>
              <a:buNone/>
            </a:pPr>
            <a:r>
              <a:rPr lang="en" sz="1100">
                <a:latin typeface="Comfortaa"/>
                <a:ea typeface="Comfortaa"/>
                <a:cs typeface="Comfortaa"/>
                <a:sym typeface="Comfortaa"/>
              </a:rPr>
              <a:t>- Your personal teacher</a:t>
            </a:r>
            <a:endParaRPr sz="1100">
              <a:latin typeface="Comfortaa"/>
              <a:ea typeface="Comfortaa"/>
              <a:cs typeface="Comfortaa"/>
              <a:sym typeface="Comfortaa"/>
            </a:endParaRPr>
          </a:p>
          <a:p>
            <a:pPr indent="0" lvl="0" marL="0" rtl="0" algn="l">
              <a:spcBef>
                <a:spcPts val="0"/>
              </a:spcBef>
              <a:spcAft>
                <a:spcPts val="0"/>
              </a:spcAft>
              <a:buNone/>
            </a:pPr>
            <a:r>
              <a:t/>
            </a:r>
            <a:endParaRPr sz="1100">
              <a:latin typeface="Nunito"/>
              <a:ea typeface="Nunito"/>
              <a:cs typeface="Nunito"/>
              <a:sym typeface="Nunito"/>
            </a:endParaRPr>
          </a:p>
          <a:p>
            <a:pPr indent="0" lvl="0" marL="0" rtl="0" algn="just">
              <a:spcBef>
                <a:spcPts val="0"/>
              </a:spcBef>
              <a:spcAft>
                <a:spcPts val="0"/>
              </a:spcAft>
              <a:buNone/>
            </a:pPr>
            <a:r>
              <a:rPr lang="en" sz="1100">
                <a:latin typeface="Nunito"/>
                <a:ea typeface="Nunito"/>
                <a:cs typeface="Nunito"/>
                <a:sym typeface="Nunito"/>
              </a:rPr>
              <a:t>“</a:t>
            </a:r>
            <a:r>
              <a:rPr lang="en" sz="1100">
                <a:solidFill>
                  <a:schemeClr val="dk1"/>
                </a:solidFill>
                <a:latin typeface="Nunito"/>
                <a:ea typeface="Nunito"/>
                <a:cs typeface="Nunito"/>
                <a:sym typeface="Nunito"/>
              </a:rPr>
              <a:t>Nikhil's product was very interesting. Getting a real time snapshot of how our twitter followers would be feeling at a any instant could help us in tailor making our social media interactions more personalised. </a:t>
            </a:r>
            <a:r>
              <a:rPr lang="en" sz="1100">
                <a:latin typeface="Nunito"/>
                <a:ea typeface="Nunito"/>
                <a:cs typeface="Nunito"/>
                <a:sym typeface="Nunito"/>
              </a:rPr>
              <a:t>”</a:t>
            </a:r>
            <a:r>
              <a:rPr lang="en" sz="1100"/>
              <a:t> </a:t>
            </a:r>
            <a:r>
              <a:rPr lang="en"/>
              <a:t> </a:t>
            </a:r>
            <a:endParaRPr/>
          </a:p>
        </p:txBody>
      </p:sp>
      <p:pic>
        <p:nvPicPr>
          <p:cNvPr id="100" name="Google Shape;100;p19"/>
          <p:cNvPicPr preferRelativeResize="0"/>
          <p:nvPr/>
        </p:nvPicPr>
        <p:blipFill>
          <a:blip r:embed="rId5">
            <a:alphaModFix/>
          </a:blip>
          <a:stretch>
            <a:fillRect/>
          </a:stretch>
        </p:blipFill>
        <p:spPr>
          <a:xfrm>
            <a:off x="3044273" y="445026"/>
            <a:ext cx="1308750"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111" name="Google Shape;111;p21"/>
          <p:cNvSpPr txBox="1"/>
          <p:nvPr>
            <p:ph idx="1" type="body"/>
          </p:nvPr>
        </p:nvSpPr>
        <p:spPr>
          <a:xfrm>
            <a:off x="311700" y="1152475"/>
            <a:ext cx="8520600" cy="3416400"/>
          </a:xfrm>
          <a:prstGeom prst="rect">
            <a:avLst/>
          </a:prstGeom>
          <a:solidFill>
            <a:srgbClr val="FCE5CD"/>
          </a:solidFill>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oyalty program through Points System </a:t>
            </a:r>
            <a:endParaRPr/>
          </a:p>
          <a:p>
            <a:pPr indent="-342900" lvl="0" marL="457200" rtl="0" algn="l">
              <a:spcBef>
                <a:spcPts val="1600"/>
              </a:spcBef>
              <a:spcAft>
                <a:spcPts val="0"/>
              </a:spcAft>
              <a:buSzPts val="1800"/>
              <a:buAutoNum type="arabicPeriod"/>
            </a:pPr>
            <a:r>
              <a:rPr lang="en"/>
              <a:t>Tokens(every user gets 3 tokens (1$ = 100 tokens)) to share between users, </a:t>
            </a:r>
            <a:endParaRPr/>
          </a:p>
          <a:p>
            <a:pPr indent="-342900" lvl="0" marL="457200" rtl="0" algn="l">
              <a:spcBef>
                <a:spcPts val="0"/>
              </a:spcBef>
              <a:spcAft>
                <a:spcPts val="0"/>
              </a:spcAft>
              <a:buSzPts val="1800"/>
              <a:buAutoNum type="arabicPeriod"/>
            </a:pPr>
            <a:r>
              <a:rPr lang="en"/>
              <a:t>Gratitude(every user starts with 0, and increases when he sends tokens to other users)</a:t>
            </a:r>
            <a:endParaRPr/>
          </a:p>
          <a:p>
            <a:pPr indent="0" lvl="0" marL="0" rtl="0" algn="l">
              <a:spcBef>
                <a:spcPts val="1600"/>
              </a:spcBef>
              <a:spcAft>
                <a:spcPts val="0"/>
              </a:spcAft>
              <a:buNone/>
            </a:pPr>
            <a:r>
              <a:rPr lang="en"/>
              <a:t>Tokens - When t</a:t>
            </a:r>
            <a:r>
              <a:rPr lang="en"/>
              <a:t>he user gets happy after receiving a playlist, he gives tokens to the sender of the playlist and the user gets a Gratitude token.</a:t>
            </a:r>
            <a:endParaRPr/>
          </a:p>
          <a:p>
            <a:pPr indent="0" lvl="0" marL="0" rtl="0" algn="l">
              <a:spcBef>
                <a:spcPts val="1600"/>
              </a:spcBef>
              <a:spcAft>
                <a:spcPts val="1600"/>
              </a:spcAft>
              <a:buNone/>
            </a:pPr>
            <a:r>
              <a:rPr lang="en"/>
              <a:t>Gratitude &amp; feedback of the shared playlist - Lucky users can get bonus points for collecting some significant amount of gratitude tokens.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