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Questrial" pitchFamily="2" charset="77"/>
      <p:regular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141CE51-E7A5-4CED-9B89-5328B05F14FD}">
  <a:tblStyle styleId="{7141CE51-E7A5-4CED-9B89-5328B05F14FD}"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25403C5-E68B-4BB9-9A75-BAF83FFC34AA}"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37"/>
  </p:normalViewPr>
  <p:slideViewPr>
    <p:cSldViewPr snapToGrid="0">
      <p:cViewPr varScale="1">
        <p:scale>
          <a:sx n="113" d="100"/>
          <a:sy n="113" d="100"/>
        </p:scale>
        <p:origin x="968"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71f814962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f71f814962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f71f814962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f71f814962_2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71f814962_2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f71f814962_2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71f814962_2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f71f814962_2_1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f71f814962_2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f71f814962_2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f71f814962_2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f71f814962_2_1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14"/>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7" name="Google Shape;57;p1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60" name="Google Shape;60;p1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61" name="Google Shape;61;p1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5"/>
          <p:cNvSpPr/>
          <p:nvPr/>
        </p:nvSpPr>
        <p:spPr>
          <a:xfrm>
            <a:off x="0" y="0"/>
            <a:ext cx="9144000" cy="7329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5" name="Google Shape;65;p16"/>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66" name="Google Shape;66;p1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70" name="Google Shape;70;p1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1"/>
        <p:cNvGrpSpPr/>
        <p:nvPr/>
      </p:nvGrpSpPr>
      <p:grpSpPr>
        <a:xfrm>
          <a:off x="0" y="0"/>
          <a:ext cx="0" cy="0"/>
          <a:chOff x="0" y="0"/>
          <a:chExt cx="0" cy="0"/>
        </a:xfrm>
      </p:grpSpPr>
      <p:sp>
        <p:nvSpPr>
          <p:cNvPr id="72" name="Google Shape;72;p18"/>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3" name="Google Shape;73;p18"/>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4" name="Google Shape;74;p18"/>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5" name="Google Shape;75;p1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76" name="Google Shape;76;p18"/>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79" name="Google Shape;79;p19"/>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80" name="Google Shape;80;p1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81" name="Google Shape;81;p19"/>
          <p:cNvSpPr/>
          <p:nvPr/>
        </p:nvSpPr>
        <p:spPr>
          <a:xfrm>
            <a:off x="0" y="0"/>
            <a:ext cx="9144000" cy="732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84" name="Google Shape;84;p2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20"/>
          <p:cNvGrpSpPr/>
          <p:nvPr/>
        </p:nvGrpSpPr>
        <p:grpSpPr>
          <a:xfrm>
            <a:off x="830392" y="4169130"/>
            <a:ext cx="745763" cy="45826"/>
            <a:chOff x="4580561" y="2589004"/>
            <a:chExt cx="1064464" cy="25200"/>
          </a:xfrm>
        </p:grpSpPr>
        <p:sp>
          <p:nvSpPr>
            <p:cNvPr id="86" name="Google Shape;86;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
        <p:cNvGrpSpPr/>
        <p:nvPr/>
      </p:nvGrpSpPr>
      <p:grpSpPr>
        <a:xfrm>
          <a:off x="0" y="0"/>
          <a:ext cx="0" cy="0"/>
          <a:chOff x="0" y="0"/>
          <a:chExt cx="0" cy="0"/>
        </a:xfrm>
      </p:grpSpPr>
      <p:sp>
        <p:nvSpPr>
          <p:cNvPr id="89" name="Google Shape;89;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21"/>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91" name="Google Shape;91;p21"/>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92" name="Google Shape;92;p21"/>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93" name="Google Shape;93;p2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96" name="Google Shape;96;p2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97"/>
        <p:cNvGrpSpPr/>
        <p:nvPr/>
      </p:nvGrpSpPr>
      <p:grpSpPr>
        <a:xfrm>
          <a:off x="0" y="0"/>
          <a:ext cx="0" cy="0"/>
          <a:chOff x="0" y="0"/>
          <a:chExt cx="0" cy="0"/>
        </a:xfrm>
      </p:grpSpPr>
      <p:grpSp>
        <p:nvGrpSpPr>
          <p:cNvPr id="98" name="Google Shape;98;p23"/>
          <p:cNvGrpSpPr/>
          <p:nvPr/>
        </p:nvGrpSpPr>
        <p:grpSpPr>
          <a:xfrm>
            <a:off x="830392" y="4169130"/>
            <a:ext cx="745763" cy="45826"/>
            <a:chOff x="4580561" y="2589004"/>
            <a:chExt cx="1064464" cy="25200"/>
          </a:xfrm>
        </p:grpSpPr>
        <p:sp>
          <p:nvSpPr>
            <p:cNvPr id="99" name="Google Shape;99;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1" name="Google Shape;101;p23"/>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102" name="Google Shape;102;p23"/>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103" name="Google Shape;103;p2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5"/>
          <p:cNvSpPr txBox="1"/>
          <p:nvPr/>
        </p:nvSpPr>
        <p:spPr>
          <a:xfrm>
            <a:off x="218125" y="565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a:solidFill>
                  <a:schemeClr val="dk1"/>
                </a:solidFill>
                <a:latin typeface="Questrial"/>
                <a:ea typeface="Questrial"/>
                <a:cs typeface="Questrial"/>
                <a:sym typeface="Questrial"/>
              </a:rPr>
              <a:t>OLIST</a:t>
            </a:r>
            <a:endParaRPr sz="2000" b="1" i="0" u="none" strike="noStrike" cap="none">
              <a:solidFill>
                <a:srgbClr val="000000"/>
              </a:solidFill>
              <a:latin typeface="Questrial"/>
              <a:ea typeface="Questrial"/>
              <a:cs typeface="Questrial"/>
              <a:sym typeface="Questrial"/>
            </a:endParaRPr>
          </a:p>
        </p:txBody>
      </p:sp>
      <p:sp>
        <p:nvSpPr>
          <p:cNvPr id="111" name="Google Shape;111;p25"/>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r>
              <a:rPr lang="en-IN" b="1" dirty="0">
                <a:effectLst/>
                <a:latin typeface="Helvetica Neue" panose="02000503000000020004" pitchFamily="2" charset="0"/>
              </a:rPr>
              <a:t>Data Strategy</a:t>
            </a:r>
            <a:endParaRPr lang="en-IN" dirty="0">
              <a:effectLst/>
              <a:latin typeface="Helvetica Neue" panose="02000503000000020004" pitchFamily="2" charset="0"/>
            </a:endParaRPr>
          </a:p>
        </p:txBody>
      </p:sp>
      <p:sp>
        <p:nvSpPr>
          <p:cNvPr id="112" name="Google Shape;112;p25"/>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r>
              <a:rPr lang="en" dirty="0">
                <a:solidFill>
                  <a:schemeClr val="dk1"/>
                </a:solidFill>
                <a:latin typeface="Helvetica Neue Medium" panose="02000503000000020004" pitchFamily="2" charset="0"/>
                <a:ea typeface="Helvetica Neue Medium" panose="02000503000000020004" pitchFamily="2" charset="0"/>
                <a:cs typeface="Helvetica Neue Medium" panose="02000503000000020004" pitchFamily="2" charset="0"/>
                <a:sym typeface="Questrial"/>
              </a:rPr>
              <a:t>Name: Nikhil Isaac Manohar	</a:t>
            </a:r>
            <a:endParaRPr dirty="0">
              <a:solidFill>
                <a:schemeClr val="dk1"/>
              </a:solidFill>
              <a:latin typeface="Helvetica Neue Medium" panose="02000503000000020004" pitchFamily="2" charset="0"/>
              <a:ea typeface="Helvetica Neue Medium" panose="02000503000000020004" pitchFamily="2" charset="0"/>
              <a:cs typeface="Helvetica Neue Medium" panose="02000503000000020004" pitchFamily="2" charset="0"/>
              <a:sym typeface="Questrial"/>
            </a:endParaRPr>
          </a:p>
          <a:p>
            <a:pPr marL="0" lvl="0" indent="0" algn="l" rtl="0">
              <a:lnSpc>
                <a:spcPct val="100000"/>
              </a:lnSpc>
              <a:spcBef>
                <a:spcPts val="0"/>
              </a:spcBef>
              <a:spcAft>
                <a:spcPts val="0"/>
              </a:spcAft>
              <a:buSzPts val="1600"/>
              <a:buNone/>
            </a:pPr>
            <a:r>
              <a:rPr lang="en" dirty="0">
                <a:solidFill>
                  <a:schemeClr val="dk1"/>
                </a:solidFill>
                <a:latin typeface="Helvetica Neue Medium" panose="02000503000000020004" pitchFamily="2" charset="0"/>
                <a:ea typeface="Helvetica Neue Medium" panose="02000503000000020004" pitchFamily="2" charset="0"/>
                <a:cs typeface="Helvetica Neue Medium" panose="02000503000000020004" pitchFamily="2" charset="0"/>
                <a:sym typeface="Questrial"/>
              </a:rPr>
              <a:t>Position: Software Engineer</a:t>
            </a:r>
          </a:p>
          <a:p>
            <a:pPr marL="0" lvl="0" indent="0" algn="l" rtl="0">
              <a:lnSpc>
                <a:spcPct val="100000"/>
              </a:lnSpc>
              <a:spcBef>
                <a:spcPts val="0"/>
              </a:spcBef>
              <a:spcAft>
                <a:spcPts val="0"/>
              </a:spcAft>
              <a:buSzPts val="1600"/>
              <a:buNone/>
            </a:pPr>
            <a:r>
              <a:rPr lang="en" dirty="0">
                <a:solidFill>
                  <a:schemeClr val="dk1"/>
                </a:solidFill>
                <a:latin typeface="Helvetica Neue Medium" panose="02000503000000020004" pitchFamily="2" charset="0"/>
                <a:ea typeface="Helvetica Neue Medium" panose="02000503000000020004" pitchFamily="2" charset="0"/>
                <a:cs typeface="Helvetica Neue Medium" panose="02000503000000020004" pitchFamily="2" charset="0"/>
                <a:sym typeface="Questrial"/>
              </a:rPr>
              <a:t>Date: 28</a:t>
            </a:r>
            <a:r>
              <a:rPr lang="en" baseline="30000" dirty="0">
                <a:solidFill>
                  <a:schemeClr val="dk1"/>
                </a:solidFill>
                <a:latin typeface="Helvetica Neue Medium" panose="02000503000000020004" pitchFamily="2" charset="0"/>
                <a:ea typeface="Helvetica Neue Medium" panose="02000503000000020004" pitchFamily="2" charset="0"/>
                <a:cs typeface="Helvetica Neue Medium" panose="02000503000000020004" pitchFamily="2" charset="0"/>
                <a:sym typeface="Questrial"/>
              </a:rPr>
              <a:t>th</a:t>
            </a:r>
            <a:r>
              <a:rPr lang="en" dirty="0">
                <a:solidFill>
                  <a:schemeClr val="dk1"/>
                </a:solidFill>
                <a:latin typeface="Helvetica Neue Medium" panose="02000503000000020004" pitchFamily="2" charset="0"/>
                <a:ea typeface="Helvetica Neue Medium" panose="02000503000000020004" pitchFamily="2" charset="0"/>
                <a:cs typeface="Helvetica Neue Medium" panose="02000503000000020004" pitchFamily="2" charset="0"/>
                <a:sym typeface="Questrial"/>
              </a:rPr>
              <a:t> November, 2023</a:t>
            </a:r>
            <a:endParaRPr dirty="0">
              <a:solidFill>
                <a:schemeClr val="dk1"/>
              </a:solidFill>
              <a:latin typeface="Helvetica Neue Medium" panose="02000503000000020004" pitchFamily="2" charset="0"/>
              <a:ea typeface="Helvetica Neue Medium" panose="02000503000000020004" pitchFamily="2" charset="0"/>
              <a:cs typeface="Helvetica Neue Medium" panose="02000503000000020004" pitchFamily="2" charset="0"/>
              <a:sym typeface="Quest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6"/>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Candidate Data Science Projects</a:t>
            </a:r>
            <a:endParaRPr sz="2100" b="1">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graphicFrame>
        <p:nvGraphicFramePr>
          <p:cNvPr id="118" name="Google Shape;118;p26"/>
          <p:cNvGraphicFramePr/>
          <p:nvPr>
            <p:extLst>
              <p:ext uri="{D42A27DB-BD31-4B8C-83A1-F6EECF244321}">
                <p14:modId xmlns:p14="http://schemas.microsoft.com/office/powerpoint/2010/main" val="2576048348"/>
              </p:ext>
            </p:extLst>
          </p:nvPr>
        </p:nvGraphicFramePr>
        <p:xfrm>
          <a:off x="473102" y="754303"/>
          <a:ext cx="8197795" cy="4281421"/>
        </p:xfrm>
        <a:graphic>
          <a:graphicData uri="http://schemas.openxmlformats.org/drawingml/2006/table">
            <a:tbl>
              <a:tblPr>
                <a:noFill/>
                <a:tableStyleId>{7141CE51-E7A5-4CED-9B89-5328B05F14FD}</a:tableStyleId>
              </a:tblPr>
              <a:tblGrid>
                <a:gridCol w="1113184">
                  <a:extLst>
                    <a:ext uri="{9D8B030D-6E8A-4147-A177-3AD203B41FA5}">
                      <a16:colId xmlns:a16="http://schemas.microsoft.com/office/drawing/2014/main" val="20000"/>
                    </a:ext>
                  </a:extLst>
                </a:gridCol>
                <a:gridCol w="1113182">
                  <a:extLst>
                    <a:ext uri="{9D8B030D-6E8A-4147-A177-3AD203B41FA5}">
                      <a16:colId xmlns:a16="http://schemas.microsoft.com/office/drawing/2014/main" val="20001"/>
                    </a:ext>
                  </a:extLst>
                </a:gridCol>
                <a:gridCol w="5971429">
                  <a:extLst>
                    <a:ext uri="{9D8B030D-6E8A-4147-A177-3AD203B41FA5}">
                      <a16:colId xmlns:a16="http://schemas.microsoft.com/office/drawing/2014/main" val="20002"/>
                    </a:ext>
                  </a:extLst>
                </a:gridCol>
              </a:tblGrid>
              <a:tr h="359157">
                <a:tc>
                  <a:txBody>
                    <a:bodyPr/>
                    <a:lstStyle/>
                    <a:p>
                      <a:pPr marL="0" marR="0" lvl="0" indent="0" algn="l" rtl="0">
                        <a:lnSpc>
                          <a:spcPct val="115000"/>
                        </a:lnSpc>
                        <a:spcBef>
                          <a:spcPts val="0"/>
                        </a:spcBef>
                        <a:spcAft>
                          <a:spcPts val="0"/>
                        </a:spcAft>
                        <a:buClr>
                          <a:srgbClr val="000000"/>
                        </a:buClr>
                        <a:buSzPts val="1000"/>
                        <a:buFont typeface="Arial"/>
                        <a:buNone/>
                      </a:pPr>
                      <a:endParaRPr sz="800" u="none" strike="noStrike" cap="none">
                        <a:latin typeface="+mn-lt"/>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b="1" u="none" strike="noStrike" cap="none">
                          <a:latin typeface="+mn-lt"/>
                          <a:ea typeface="Questrial"/>
                          <a:cs typeface="Questrial"/>
                          <a:sym typeface="Questrial"/>
                        </a:rPr>
                        <a:t>Functional Area</a:t>
                      </a:r>
                      <a:endParaRPr sz="800" u="none" strike="noStrike" cap="none">
                        <a:latin typeface="+mn-lt"/>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b="1" u="none" strike="noStrike" cap="none">
                          <a:latin typeface="+mn-lt"/>
                          <a:ea typeface="Questrial"/>
                          <a:cs typeface="Questrial"/>
                          <a:sym typeface="Questrial"/>
                        </a:rPr>
                        <a:t>Project Description</a:t>
                      </a:r>
                      <a:endParaRPr sz="800" u="none" strike="noStrike" cap="none">
                        <a:latin typeface="+mn-lt"/>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769929">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1:</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IN" sz="800" b="1" u="none" strike="noStrike" cap="none" dirty="0">
                          <a:latin typeface="+mn-lt"/>
                          <a:ea typeface="Questrial"/>
                          <a:cs typeface="Questrial"/>
                          <a:sym typeface="Questrial"/>
                        </a:rPr>
                        <a:t>Date Prediction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Delivery</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Arial"/>
                        </a:rPr>
                        <a:t>The logistics team at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uses heuristics to provide an estimated delivery date for the orders placed. It is very conservative about the delivery dates. As a result, it is able to deliver the products much in advance. Although this is beneficial for the logistics team’s 'on time delivery' KPI, it is not favourable for the CMO. He found that on average, the estimated time to deliver products that are given to customers is twice that of the actual delivery time. Such a high expected delivery time is driving away </a:t>
                      </a:r>
                      <a:r>
                        <a:rPr lang="en-IN" sz="800" b="0" i="0" u="none" strike="noStrike" cap="none" dirty="0" err="1">
                          <a:solidFill>
                            <a:srgbClr val="000000"/>
                          </a:solidFill>
                          <a:latin typeface="+mn-lt"/>
                          <a:ea typeface="Questrial"/>
                          <a:cs typeface="Questrial"/>
                          <a:sym typeface="Arial"/>
                        </a:rPr>
                        <a:t>Olist's</a:t>
                      </a:r>
                      <a:r>
                        <a:rPr lang="en-IN" sz="800" b="0" i="0" u="none" strike="noStrike" cap="none" dirty="0">
                          <a:solidFill>
                            <a:srgbClr val="000000"/>
                          </a:solidFill>
                          <a:latin typeface="+mn-lt"/>
                          <a:ea typeface="Questrial"/>
                          <a:cs typeface="Questrial"/>
                          <a:sym typeface="Arial"/>
                        </a:rPr>
                        <a:t> customers. So, the CMO is looking to use ML to get a far more accurate expected delivery date.</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652007">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2:</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Sentiment Analysis</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Customer Service</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The Chief Marketing Officer at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wanted to understand the experience of the customers based on the reviews received after the delivery of the orders. He also wanted to identify the areas of improvement based on these reviews. He had heard that NLP can be used for sentiment analysis and topic modelling, which will be useful in finding topics in customer reviews. However, he was also cognizant of the fact the customer reviews are in Portuguese, whereas the NLP algorithms are not so sophisticated in Portuguese.</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739472">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3:</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Customer Churn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Marketing</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Customer churn is when customers stop using a company's products or services. It is a critical metric for e-commerce companies because it can have a significant impact on their profits.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wants to develop customer churn models to identify customers who are at risk of churning so that they can develop targeted retention strategies to keep them. Customer churn models work by identifying patterns in the behaviour of customers who have churned in the past. These patterns can then be used to identify customers who are at risk of churning in the future.</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33807">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4:</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Customer Acquisition</a:t>
                      </a: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Cost Optimisation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Sales/ Marketing/</a:t>
                      </a:r>
                    </a:p>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Cost Optimisation</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R="0" algn="l" rtl="0">
                        <a:lnSpc>
                          <a:spcPct val="100000"/>
                        </a:lnSpc>
                        <a:spcBef>
                          <a:spcPts val="0"/>
                        </a:spcBef>
                        <a:spcAft>
                          <a:spcPts val="0"/>
                        </a:spcAft>
                        <a:buClr>
                          <a:srgbClr val="000000"/>
                        </a:buClr>
                        <a:buFont typeface="Arial"/>
                      </a:pPr>
                      <a:r>
                        <a:rPr lang="en-IN" sz="800" b="0" i="0" u="none" strike="noStrike" cap="none" dirty="0" err="1">
                          <a:solidFill>
                            <a:srgbClr val="000000"/>
                          </a:solidFill>
                          <a:latin typeface="+mn-lt"/>
                          <a:ea typeface="Questrial"/>
                          <a:cs typeface="Questrial"/>
                          <a:sym typeface="Arial"/>
                        </a:rPr>
                        <a:t>Olist's</a:t>
                      </a:r>
                      <a:r>
                        <a:rPr lang="en-IN" sz="800" b="0" i="0" u="none" strike="noStrike" cap="none" dirty="0">
                          <a:solidFill>
                            <a:srgbClr val="000000"/>
                          </a:solidFill>
                          <a:latin typeface="+mn-lt"/>
                          <a:ea typeface="Questrial"/>
                          <a:cs typeface="Questrial"/>
                          <a:sym typeface="Arial"/>
                        </a:rPr>
                        <a:t> marketing team is spending a lot of money to attract new customers, and the CFO wants to make sure that this money is being spent wisely. The CFO wants to start a new process to measure how effective the marketing campaigns are by comparing them to how much money </a:t>
                      </a:r>
                      <a:r>
                        <a:rPr lang="en-IN" sz="800" b="0" i="0" u="none" strike="noStrike" cap="none" dirty="0" err="1">
                          <a:solidFill>
                            <a:srgbClr val="000000"/>
                          </a:solidFill>
                          <a:latin typeface="+mn-lt"/>
                          <a:ea typeface="Questrial"/>
                          <a:cs typeface="Questrial"/>
                          <a:sym typeface="Arial"/>
                        </a:rPr>
                        <a:t>Olist</a:t>
                      </a:r>
                      <a:r>
                        <a:rPr lang="en-IN" sz="800" b="0" i="0" u="none" strike="noStrike" cap="none" dirty="0">
                          <a:solidFill>
                            <a:srgbClr val="000000"/>
                          </a:solidFill>
                          <a:latin typeface="+mn-lt"/>
                          <a:ea typeface="Questrial"/>
                          <a:cs typeface="Questrial"/>
                          <a:sym typeface="Arial"/>
                        </a:rPr>
                        <a:t> makes from each customer over time. </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438379">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5:</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Fraud Detection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800" u="none" strike="noStrike" cap="none" dirty="0">
                          <a:latin typeface="+mn-lt"/>
                          <a:ea typeface="Questrial"/>
                          <a:cs typeface="Questrial"/>
                          <a:sym typeface="Questrial"/>
                        </a:rPr>
                        <a:t>Fraud Prevention</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Fraud detection is a major challenge in the e-commerce industry, as it can lead to significant financial losses. Fraud can occur in a variety of forms, including merchant identity fraud, advanced fee and wire transfer scams, and chargeback fraud.</a:t>
                      </a:r>
                    </a:p>
                    <a:p>
                      <a:r>
                        <a:rPr lang="en-IN" sz="800" b="0" i="0" u="none" strike="noStrike" cap="none" dirty="0">
                          <a:solidFill>
                            <a:srgbClr val="000000"/>
                          </a:solidFill>
                          <a:latin typeface="+mn-lt"/>
                          <a:ea typeface="Questrial"/>
                          <a:cs typeface="Questrial"/>
                          <a:sym typeface="Arial"/>
                        </a:rPr>
                        <a:t>The CFO wants to use analytics to identify fraudulent transactions and protect the organization from these types of fraud.</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38379">
                <a:tc>
                  <a:txBody>
                    <a:bodyPr/>
                    <a:lstStyle/>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Project 6:</a:t>
                      </a:r>
                      <a:endParaRPr sz="800" b="1" u="none" strike="noStrike" cap="none" dirty="0">
                        <a:latin typeface="+mn-lt"/>
                        <a:ea typeface="Questrial"/>
                        <a:cs typeface="Questrial"/>
                        <a:sym typeface="Questrial"/>
                      </a:endParaRPr>
                    </a:p>
                    <a:p>
                      <a:pPr marL="0" marR="0" lvl="0" indent="0" algn="l" rtl="0">
                        <a:lnSpc>
                          <a:spcPct val="115000"/>
                        </a:lnSpc>
                        <a:spcBef>
                          <a:spcPts val="0"/>
                        </a:spcBef>
                        <a:spcAft>
                          <a:spcPts val="0"/>
                        </a:spcAft>
                        <a:buClr>
                          <a:srgbClr val="000000"/>
                        </a:buClr>
                        <a:buSzPts val="1000"/>
                        <a:buFont typeface="Arial"/>
                        <a:buNone/>
                      </a:pPr>
                      <a:r>
                        <a:rPr lang="en" sz="800" b="1" u="none" strike="noStrike" cap="none" dirty="0">
                          <a:latin typeface="+mn-lt"/>
                          <a:ea typeface="Questrial"/>
                          <a:cs typeface="Questrial"/>
                          <a:sym typeface="Questrial"/>
                        </a:rPr>
                        <a:t>Price Optimisation</a:t>
                      </a:r>
                      <a:endParaRPr sz="800" b="1"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US" sz="800" u="none" strike="noStrike" cap="none" dirty="0">
                          <a:latin typeface="+mn-lt"/>
                          <a:ea typeface="Questrial"/>
                          <a:cs typeface="Questrial"/>
                          <a:sym typeface="Questrial"/>
                        </a:rPr>
                        <a:t>Sales</a:t>
                      </a: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r>
                        <a:rPr lang="en-IN" sz="800" b="0" i="0" u="none" strike="noStrike" cap="none" dirty="0">
                          <a:solidFill>
                            <a:srgbClr val="000000"/>
                          </a:solidFill>
                          <a:latin typeface="+mn-lt"/>
                          <a:ea typeface="Questrial"/>
                          <a:cs typeface="Questrial"/>
                          <a:sym typeface="Arial"/>
                        </a:rPr>
                        <a:t>Price optimization is a critical process for e-commerce organizations, as it has a direct impact on revenue, sales, profit, and demand.</a:t>
                      </a:r>
                    </a:p>
                    <a:p>
                      <a:r>
                        <a:rPr lang="en-IN" sz="800" b="0" i="0" u="none" strike="noStrike" cap="none" dirty="0">
                          <a:solidFill>
                            <a:srgbClr val="000000"/>
                          </a:solidFill>
                          <a:latin typeface="+mn-lt"/>
                          <a:ea typeface="Questrial"/>
                          <a:cs typeface="Questrial"/>
                          <a:sym typeface="Arial"/>
                        </a:rPr>
                        <a:t>Price optimization algorithms use a variety of factors, such as location, customer behaviour, and competitor pricing, to predict customer demand and set prices that maximize sales and revenue.</a:t>
                      </a:r>
                    </a:p>
                    <a:p>
                      <a:r>
                        <a:rPr lang="en-IN" sz="800" b="0" i="0" u="none" strike="noStrike" cap="none" dirty="0">
                          <a:solidFill>
                            <a:srgbClr val="000000"/>
                          </a:solidFill>
                          <a:latin typeface="+mn-lt"/>
                          <a:ea typeface="Questrial"/>
                          <a:cs typeface="Questrial"/>
                          <a:sym typeface="Arial"/>
                        </a:rPr>
                        <a:t>OLIST's sales team wants to build a price optimization algorithm to maximize sales and revenue.</a:t>
                      </a:r>
                    </a:p>
                    <a:p>
                      <a:pPr marL="0" marR="0" lvl="0" indent="0" algn="l" rtl="0">
                        <a:lnSpc>
                          <a:spcPct val="115000"/>
                        </a:lnSpc>
                        <a:spcBef>
                          <a:spcPts val="0"/>
                        </a:spcBef>
                        <a:spcAft>
                          <a:spcPts val="0"/>
                        </a:spcAft>
                        <a:buClr>
                          <a:srgbClr val="000000"/>
                        </a:buClr>
                        <a:buSzPts val="1000"/>
                        <a:buFont typeface="Arial"/>
                        <a:buNone/>
                      </a:pPr>
                      <a:endParaRPr sz="800" u="none" strike="noStrike" cap="none" dirty="0">
                        <a:latin typeface="+mn-lt"/>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cxnSp>
        <p:nvCxnSpPr>
          <p:cNvPr id="123" name="Google Shape;123;p27"/>
          <p:cNvCxnSpPr/>
          <p:nvPr/>
        </p:nvCxnSpPr>
        <p:spPr>
          <a:xfrm flipH="1">
            <a:off x="3633850" y="1059150"/>
            <a:ext cx="7800" cy="3219000"/>
          </a:xfrm>
          <a:prstGeom prst="straightConnector1">
            <a:avLst/>
          </a:prstGeom>
          <a:noFill/>
          <a:ln w="9525" cap="flat" cmpd="sng">
            <a:solidFill>
              <a:srgbClr val="666666"/>
            </a:solidFill>
            <a:prstDash val="dash"/>
            <a:round/>
            <a:headEnd type="none" w="sm" len="sm"/>
            <a:tailEnd type="none" w="sm" len="sm"/>
          </a:ln>
        </p:spPr>
      </p:cxnSp>
      <p:cxnSp>
        <p:nvCxnSpPr>
          <p:cNvPr id="124" name="Google Shape;124;p27"/>
          <p:cNvCxnSpPr/>
          <p:nvPr/>
        </p:nvCxnSpPr>
        <p:spPr>
          <a:xfrm>
            <a:off x="1310400" y="2678775"/>
            <a:ext cx="4661100" cy="10800"/>
          </a:xfrm>
          <a:prstGeom prst="straightConnector1">
            <a:avLst/>
          </a:prstGeom>
          <a:noFill/>
          <a:ln w="9525" cap="flat" cmpd="sng">
            <a:solidFill>
              <a:srgbClr val="666666"/>
            </a:solidFill>
            <a:prstDash val="dash"/>
            <a:round/>
            <a:headEnd type="none" w="sm" len="sm"/>
            <a:tailEnd type="none" w="sm" len="sm"/>
          </a:ln>
        </p:spPr>
      </p:cxnSp>
      <p:cxnSp>
        <p:nvCxnSpPr>
          <p:cNvPr id="125" name="Google Shape;125;p27"/>
          <p:cNvCxnSpPr/>
          <p:nvPr/>
        </p:nvCxnSpPr>
        <p:spPr>
          <a:xfrm>
            <a:off x="1244525" y="1016925"/>
            <a:ext cx="21000" cy="3348600"/>
          </a:xfrm>
          <a:prstGeom prst="straightConnector1">
            <a:avLst/>
          </a:prstGeom>
          <a:noFill/>
          <a:ln w="9525" cap="flat" cmpd="sng">
            <a:solidFill>
              <a:srgbClr val="0B5394"/>
            </a:solidFill>
            <a:prstDash val="solid"/>
            <a:round/>
            <a:headEnd type="stealth" w="med" len="med"/>
            <a:tailEnd type="none" w="sm" len="sm"/>
          </a:ln>
        </p:spPr>
      </p:cxnSp>
      <p:cxnSp>
        <p:nvCxnSpPr>
          <p:cNvPr id="126" name="Google Shape;126;p27"/>
          <p:cNvCxnSpPr/>
          <p:nvPr/>
        </p:nvCxnSpPr>
        <p:spPr>
          <a:xfrm flipH="1">
            <a:off x="1280675" y="4348325"/>
            <a:ext cx="4617000" cy="2400"/>
          </a:xfrm>
          <a:prstGeom prst="straightConnector1">
            <a:avLst/>
          </a:prstGeom>
          <a:noFill/>
          <a:ln w="9525" cap="flat" cmpd="sng">
            <a:solidFill>
              <a:srgbClr val="0B5394"/>
            </a:solidFill>
            <a:prstDash val="solid"/>
            <a:round/>
            <a:headEnd type="stealth" w="med" len="med"/>
            <a:tailEnd type="none" w="sm" len="sm"/>
          </a:ln>
        </p:spPr>
      </p:cxnSp>
      <p:sp>
        <p:nvSpPr>
          <p:cNvPr id="127" name="Google Shape;127;p27"/>
          <p:cNvSpPr txBox="1"/>
          <p:nvPr/>
        </p:nvSpPr>
        <p:spPr>
          <a:xfrm>
            <a:off x="239600" y="2468175"/>
            <a:ext cx="1076100" cy="415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r>
              <a:rPr lang="en" sz="1300" b="1">
                <a:latin typeface="Questrial"/>
                <a:ea typeface="Questrial"/>
                <a:cs typeface="Questrial"/>
                <a:sym typeface="Questrial"/>
              </a:rPr>
              <a:t>Strategic Value</a:t>
            </a:r>
            <a:endParaRPr sz="1300" b="1">
              <a:latin typeface="Questrial"/>
              <a:ea typeface="Questrial"/>
              <a:cs typeface="Questrial"/>
              <a:sym typeface="Questrial"/>
            </a:endParaRPr>
          </a:p>
        </p:txBody>
      </p:sp>
      <p:sp>
        <p:nvSpPr>
          <p:cNvPr id="128" name="Google Shape;128;p27"/>
          <p:cNvSpPr txBox="1"/>
          <p:nvPr/>
        </p:nvSpPr>
        <p:spPr>
          <a:xfrm>
            <a:off x="2088000" y="4293300"/>
            <a:ext cx="3169200" cy="415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Feasibility + Complexity</a:t>
            </a:r>
            <a:endParaRPr b="1">
              <a:latin typeface="Questrial"/>
              <a:ea typeface="Questrial"/>
              <a:cs typeface="Questrial"/>
              <a:sym typeface="Questrial"/>
            </a:endParaRPr>
          </a:p>
          <a:p>
            <a:pPr marL="0" marR="0" lvl="0" indent="0" algn="ctr" rtl="0">
              <a:lnSpc>
                <a:spcPct val="100000"/>
              </a:lnSpc>
              <a:spcBef>
                <a:spcPts val="0"/>
              </a:spcBef>
              <a:spcAft>
                <a:spcPts val="0"/>
              </a:spcAft>
              <a:buClr>
                <a:srgbClr val="000000"/>
              </a:buClr>
              <a:buSzPts val="1400"/>
              <a:buFont typeface="Arial"/>
              <a:buNone/>
            </a:pPr>
            <a:endParaRPr b="1">
              <a:latin typeface="Questrial"/>
              <a:ea typeface="Questrial"/>
              <a:cs typeface="Questrial"/>
              <a:sym typeface="Questrial"/>
            </a:endParaRPr>
          </a:p>
        </p:txBody>
      </p:sp>
      <p:sp>
        <p:nvSpPr>
          <p:cNvPr id="129" name="Google Shape;129;p27"/>
          <p:cNvSpPr txBox="1"/>
          <p:nvPr/>
        </p:nvSpPr>
        <p:spPr>
          <a:xfrm>
            <a:off x="642950" y="90135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0" name="Google Shape;130;p27"/>
          <p:cNvSpPr txBox="1"/>
          <p:nvPr/>
        </p:nvSpPr>
        <p:spPr>
          <a:xfrm>
            <a:off x="1280675" y="4293300"/>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1" name="Google Shape;131;p27"/>
          <p:cNvSpPr txBox="1"/>
          <p:nvPr/>
        </p:nvSpPr>
        <p:spPr>
          <a:xfrm>
            <a:off x="711650" y="4049275"/>
            <a:ext cx="608700" cy="21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LOW</a:t>
            </a:r>
            <a:endParaRPr sz="1200" i="0" u="none" strike="noStrike" cap="none">
              <a:solidFill>
                <a:srgbClr val="000000"/>
              </a:solidFill>
              <a:latin typeface="Questrial"/>
              <a:ea typeface="Questrial"/>
              <a:cs typeface="Questrial"/>
              <a:sym typeface="Questrial"/>
            </a:endParaRPr>
          </a:p>
        </p:txBody>
      </p:sp>
      <p:sp>
        <p:nvSpPr>
          <p:cNvPr id="132" name="Google Shape;132;p27"/>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a:solidFill>
                  <a:schemeClr val="dk1"/>
                </a:solidFill>
                <a:latin typeface="Questrial"/>
                <a:ea typeface="Questrial"/>
                <a:cs typeface="Questrial"/>
                <a:sym typeface="Questrial"/>
              </a:rPr>
              <a:t>C</a:t>
            </a:r>
            <a:r>
              <a:rPr lang="en" sz="1200" i="0" u="none" strike="noStrike" cap="none">
                <a:solidFill>
                  <a:schemeClr val="dk1"/>
                </a:solidFill>
                <a:latin typeface="Questrial"/>
                <a:ea typeface="Questrial"/>
                <a:cs typeface="Questrial"/>
                <a:sym typeface="Questrial"/>
              </a:rPr>
              <a:t>omplete the Data Science Opportunity Matrix below by modeling each of the six projects in terms of feasibility</a:t>
            </a:r>
            <a:r>
              <a:rPr lang="en" sz="1200">
                <a:solidFill>
                  <a:schemeClr val="dk1"/>
                </a:solidFill>
                <a:latin typeface="Questrial"/>
                <a:ea typeface="Questrial"/>
                <a:cs typeface="Questrial"/>
                <a:sym typeface="Questrial"/>
              </a:rPr>
              <a:t>, complexity, strategic and</a:t>
            </a:r>
            <a:r>
              <a:rPr lang="en" sz="1200" i="0" u="none" strike="noStrike" cap="none">
                <a:solidFill>
                  <a:schemeClr val="dk1"/>
                </a:solidFill>
                <a:latin typeface="Questrial"/>
                <a:ea typeface="Questrial"/>
                <a:cs typeface="Questrial"/>
                <a:sym typeface="Questrial"/>
              </a:rPr>
              <a:t> business value impact</a:t>
            </a:r>
            <a:r>
              <a:rPr lang="en" sz="1200">
                <a:solidFill>
                  <a:schemeClr val="dk1"/>
                </a:solidFill>
                <a:latin typeface="Questrial"/>
                <a:ea typeface="Questrial"/>
                <a:cs typeface="Questrial"/>
                <a:sym typeface="Questrial"/>
              </a:rPr>
              <a:t>.</a:t>
            </a:r>
            <a:endParaRPr sz="1500" i="0" u="none" strike="noStrike" cap="none">
              <a:solidFill>
                <a:srgbClr val="000000"/>
              </a:solidFill>
              <a:latin typeface="Questrial"/>
              <a:ea typeface="Questrial"/>
              <a:cs typeface="Questrial"/>
              <a:sym typeface="Questrial"/>
            </a:endParaRPr>
          </a:p>
        </p:txBody>
      </p:sp>
      <p:graphicFrame>
        <p:nvGraphicFramePr>
          <p:cNvPr id="133" name="Google Shape;133;p27"/>
          <p:cNvGraphicFramePr/>
          <p:nvPr>
            <p:extLst>
              <p:ext uri="{D42A27DB-BD31-4B8C-83A1-F6EECF244321}">
                <p14:modId xmlns:p14="http://schemas.microsoft.com/office/powerpoint/2010/main" val="2953740141"/>
              </p:ext>
            </p:extLst>
          </p:nvPr>
        </p:nvGraphicFramePr>
        <p:xfrm>
          <a:off x="6467424" y="1348613"/>
          <a:ext cx="2436976" cy="1138428"/>
        </p:xfrm>
        <a:graphic>
          <a:graphicData uri="http://schemas.openxmlformats.org/drawingml/2006/table">
            <a:tbl>
              <a:tblPr>
                <a:noFill/>
                <a:tableStyleId>{125403C5-E68B-4BB9-9A75-BAF83FFC34AA}</a:tableStyleId>
              </a:tblPr>
              <a:tblGrid>
                <a:gridCol w="536790">
                  <a:extLst>
                    <a:ext uri="{9D8B030D-6E8A-4147-A177-3AD203B41FA5}">
                      <a16:colId xmlns:a16="http://schemas.microsoft.com/office/drawing/2014/main" val="20000"/>
                    </a:ext>
                  </a:extLst>
                </a:gridCol>
                <a:gridCol w="1900186">
                  <a:extLst>
                    <a:ext uri="{9D8B030D-6E8A-4147-A177-3AD203B41FA5}">
                      <a16:colId xmlns:a16="http://schemas.microsoft.com/office/drawing/2014/main" val="20001"/>
                    </a:ext>
                  </a:extLst>
                </a:gridCol>
              </a:tblGrid>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1:</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cap="none" dirty="0">
                          <a:solidFill>
                            <a:srgbClr val="000000"/>
                          </a:solidFill>
                          <a:latin typeface="+mn-lt"/>
                          <a:ea typeface="Questrial"/>
                          <a:cs typeface="Questrial"/>
                          <a:sym typeface="Questrial"/>
                        </a:rPr>
                        <a:t>Date Prediction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0"/>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2:</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Sentiment Analysis</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1"/>
                  </a:ext>
                </a:extLst>
              </a:tr>
              <a:tr h="1643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3:</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Customer Churn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2"/>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4:</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Customer Acquisition</a:t>
                      </a:r>
                    </a:p>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mn-lt"/>
                          <a:ea typeface="Questrial"/>
                          <a:cs typeface="Questrial"/>
                          <a:sym typeface="Questrial"/>
                        </a:rPr>
                        <a:t>Cost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3"/>
                  </a:ext>
                </a:extLst>
              </a:tr>
              <a:tr h="1352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5:</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defTabSz="914400" rtl="0" eaLnBrk="1" fontAlgn="auto" latinLnBrk="0" hangingPunct="1">
                        <a:lnSpc>
                          <a:spcPct val="115000"/>
                        </a:lnSpc>
                        <a:spcBef>
                          <a:spcPts val="0"/>
                        </a:spcBef>
                        <a:spcAft>
                          <a:spcPts val="0"/>
                        </a:spcAft>
                        <a:buClr>
                          <a:srgbClr val="000000"/>
                        </a:buClr>
                        <a:buSzPts val="800"/>
                        <a:buFont typeface="Arial"/>
                        <a:buNone/>
                        <a:tabLst/>
                        <a:defRPr/>
                      </a:pPr>
                      <a:r>
                        <a:rPr lang="en-IN" sz="800" b="0" i="0" u="none" strike="noStrike" cap="none" dirty="0">
                          <a:solidFill>
                            <a:srgbClr val="000000"/>
                          </a:solidFill>
                          <a:latin typeface="Arial"/>
                          <a:ea typeface="Questrial"/>
                          <a:cs typeface="Questrial"/>
                          <a:sym typeface="Questrial"/>
                        </a:rPr>
                        <a:t>Fraud Detection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4"/>
                  </a:ext>
                </a:extLst>
              </a:tr>
              <a:tr h="120075">
                <a:tc>
                  <a:txBody>
                    <a:bodyPr/>
                    <a:lstStyle/>
                    <a:p>
                      <a:pPr marL="0" marR="0" lvl="0" indent="0" algn="r" rtl="0">
                        <a:lnSpc>
                          <a:spcPct val="115000"/>
                        </a:lnSpc>
                        <a:spcBef>
                          <a:spcPts val="0"/>
                        </a:spcBef>
                        <a:spcAft>
                          <a:spcPts val="0"/>
                        </a:spcAft>
                        <a:buClr>
                          <a:srgbClr val="000000"/>
                        </a:buClr>
                        <a:buSzPts val="800"/>
                        <a:buFont typeface="Arial"/>
                        <a:buNone/>
                      </a:pPr>
                      <a:r>
                        <a:rPr lang="en" sz="800" b="0" u="none" strike="noStrike" cap="none">
                          <a:latin typeface="+mn-lt"/>
                          <a:ea typeface="Questrial"/>
                          <a:cs typeface="Questrial"/>
                          <a:sym typeface="Questrial"/>
                        </a:rPr>
                        <a:t>Project 6:</a:t>
                      </a:r>
                      <a:endParaRPr sz="800" b="0" u="none" strike="noStrike" cap="none">
                        <a:latin typeface="+mn-lt"/>
                        <a:ea typeface="Questrial"/>
                        <a:cs typeface="Questrial"/>
                        <a:sym typeface="Questrial"/>
                      </a:endParaRPr>
                    </a:p>
                  </a:txBody>
                  <a:tcPr marL="28575" marR="28575" marT="19050" marB="19050" anchor="b">
                    <a:lnL w="9525" cap="flat" cmpd="sng">
                      <a:solidFill>
                        <a:srgbClr val="CCCCCC">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9525" cap="flat" cmpd="sng">
                      <a:solidFill>
                        <a:srgbClr val="CCCCCC">
                          <a:alpha val="0"/>
                        </a:srgbClr>
                      </a:solidFill>
                      <a:prstDash val="solid"/>
                      <a:round/>
                      <a:headEnd type="none" w="sm" len="sm"/>
                      <a:tailEnd type="none" w="sm" len="sm"/>
                    </a:lnT>
                    <a:lnB w="9525" cap="flat" cmpd="sng">
                      <a:solidFill>
                        <a:srgbClr val="CCCCCC">
                          <a:alpha val="0"/>
                        </a:srgbClr>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IN" sz="800" b="0" i="0" u="none" strike="noStrike" cap="none" dirty="0">
                          <a:solidFill>
                            <a:srgbClr val="000000"/>
                          </a:solidFill>
                          <a:latin typeface="Arial"/>
                          <a:ea typeface="Questrial"/>
                          <a:cs typeface="Questrial"/>
                          <a:sym typeface="Questrial"/>
                        </a:rPr>
                        <a:t>Price Optimisation</a:t>
                      </a:r>
                    </a:p>
                  </a:txBody>
                  <a:tcPr marL="28575" marR="28575" marT="19050" marB="19050" anchor="b">
                    <a:lnL w="28575" cap="flat" cmpd="sng">
                      <a:solidFill>
                        <a:srgbClr val="00FF00">
                          <a:alpha val="0"/>
                        </a:srgbClr>
                      </a:solidFill>
                      <a:prstDash val="solid"/>
                      <a:round/>
                      <a:headEnd type="none" w="sm" len="sm"/>
                      <a:tailEnd type="none" w="sm" len="sm"/>
                    </a:lnL>
                    <a:lnR w="28575" cap="flat" cmpd="sng">
                      <a:solidFill>
                        <a:srgbClr val="00FF00">
                          <a:alpha val="0"/>
                        </a:srgbClr>
                      </a:solidFill>
                      <a:prstDash val="solid"/>
                      <a:round/>
                      <a:headEnd type="none" w="sm" len="sm"/>
                      <a:tailEnd type="none" w="sm" len="sm"/>
                    </a:lnR>
                    <a:lnT w="28575" cap="flat" cmpd="sng">
                      <a:solidFill>
                        <a:srgbClr val="00FF00">
                          <a:alpha val="0"/>
                        </a:srgbClr>
                      </a:solidFill>
                      <a:prstDash val="solid"/>
                      <a:round/>
                      <a:headEnd type="none" w="sm" len="sm"/>
                      <a:tailEnd type="none" w="sm" len="sm"/>
                    </a:lnT>
                    <a:lnB w="28575" cap="flat" cmpd="sng">
                      <a:solidFill>
                        <a:srgbClr val="00FF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34" name="Google Shape;134;p27"/>
          <p:cNvSpPr txBox="1"/>
          <p:nvPr/>
        </p:nvSpPr>
        <p:spPr>
          <a:xfrm>
            <a:off x="5721325" y="4293300"/>
            <a:ext cx="746100" cy="15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i="0" u="none" strike="noStrike" cap="none">
                <a:solidFill>
                  <a:srgbClr val="000000"/>
                </a:solidFill>
                <a:latin typeface="Questrial"/>
                <a:ea typeface="Questrial"/>
                <a:cs typeface="Questrial"/>
                <a:sym typeface="Questrial"/>
              </a:rPr>
              <a:t>HIGH</a:t>
            </a:r>
            <a:endParaRPr sz="1200" i="0" u="none" strike="noStrike" cap="none">
              <a:solidFill>
                <a:srgbClr val="000000"/>
              </a:solidFill>
              <a:latin typeface="Questrial"/>
              <a:ea typeface="Questrial"/>
              <a:cs typeface="Questrial"/>
              <a:sym typeface="Questrial"/>
            </a:endParaRPr>
          </a:p>
        </p:txBody>
      </p:sp>
      <p:sp>
        <p:nvSpPr>
          <p:cNvPr id="135" name="Google Shape;135;p27"/>
          <p:cNvSpPr/>
          <p:nvPr/>
        </p:nvSpPr>
        <p:spPr>
          <a:xfrm>
            <a:off x="7150787" y="355650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6" name="Google Shape;136;p27"/>
          <p:cNvSpPr/>
          <p:nvPr/>
        </p:nvSpPr>
        <p:spPr>
          <a:xfrm>
            <a:off x="7070687" y="387407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37" name="Google Shape;137;p27"/>
          <p:cNvSpPr txBox="1"/>
          <p:nvPr/>
        </p:nvSpPr>
        <p:spPr>
          <a:xfrm>
            <a:off x="6811425" y="2981500"/>
            <a:ext cx="1699800" cy="3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1" u="sng">
                <a:latin typeface="Questrial"/>
                <a:ea typeface="Questrial"/>
                <a:cs typeface="Questrial"/>
                <a:sym typeface="Questrial"/>
              </a:rPr>
              <a:t>Business Value</a:t>
            </a:r>
            <a:endParaRPr sz="900" b="1" i="0" u="sng" strike="noStrike" cap="none">
              <a:solidFill>
                <a:srgbClr val="000000"/>
              </a:solidFill>
              <a:latin typeface="Questrial"/>
              <a:ea typeface="Questrial"/>
              <a:cs typeface="Questrial"/>
              <a:sym typeface="Questrial"/>
            </a:endParaRPr>
          </a:p>
        </p:txBody>
      </p:sp>
      <p:sp>
        <p:nvSpPr>
          <p:cNvPr id="138" name="Google Shape;138;p27"/>
          <p:cNvSpPr txBox="1"/>
          <p:nvPr/>
        </p:nvSpPr>
        <p:spPr>
          <a:xfrm>
            <a:off x="7440125" y="323757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Low</a:t>
            </a:r>
            <a:endParaRPr sz="1100" i="0" u="none" strike="noStrike" cap="none">
              <a:solidFill>
                <a:srgbClr val="000000"/>
              </a:solidFill>
              <a:latin typeface="Questrial"/>
              <a:ea typeface="Questrial"/>
              <a:cs typeface="Questrial"/>
              <a:sym typeface="Questrial"/>
            </a:endParaRPr>
          </a:p>
        </p:txBody>
      </p:sp>
      <p:sp>
        <p:nvSpPr>
          <p:cNvPr id="140" name="Google Shape;140;p27"/>
          <p:cNvSpPr txBox="1"/>
          <p:nvPr/>
        </p:nvSpPr>
        <p:spPr>
          <a:xfrm>
            <a:off x="7440125" y="3901525"/>
            <a:ext cx="726000" cy="336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 sz="1100" i="0" u="none" strike="noStrike" cap="none">
                <a:solidFill>
                  <a:srgbClr val="000000"/>
                </a:solidFill>
                <a:latin typeface="Questrial"/>
                <a:ea typeface="Questrial"/>
                <a:cs typeface="Questrial"/>
                <a:sym typeface="Questrial"/>
              </a:rPr>
              <a:t>High</a:t>
            </a:r>
            <a:endParaRPr sz="1100" i="0" u="none" strike="noStrike" cap="none">
              <a:solidFill>
                <a:srgbClr val="000000"/>
              </a:solidFill>
              <a:latin typeface="Questrial"/>
              <a:ea typeface="Questrial"/>
              <a:cs typeface="Questrial"/>
              <a:sym typeface="Questrial"/>
            </a:endParaRPr>
          </a:p>
        </p:txBody>
      </p:sp>
      <p:sp>
        <p:nvSpPr>
          <p:cNvPr id="141" name="Google Shape;141;p27"/>
          <p:cNvSpPr/>
          <p:nvPr/>
        </p:nvSpPr>
        <p:spPr>
          <a:xfrm>
            <a:off x="7190837" y="3327125"/>
            <a:ext cx="168000" cy="157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endParaRPr sz="900" b="1" i="0" u="none" strike="noStrike" cap="none">
              <a:solidFill>
                <a:srgbClr val="000000"/>
              </a:solidFill>
              <a:latin typeface="Arial"/>
              <a:ea typeface="Arial"/>
              <a:cs typeface="Arial"/>
              <a:sym typeface="Arial"/>
            </a:endParaRPr>
          </a:p>
        </p:txBody>
      </p:sp>
      <p:sp>
        <p:nvSpPr>
          <p:cNvPr id="142" name="Google Shape;142;p27"/>
          <p:cNvSpPr/>
          <p:nvPr/>
        </p:nvSpPr>
        <p:spPr>
          <a:xfrm>
            <a:off x="3809731" y="1445983"/>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P3</a:t>
            </a:r>
            <a:endParaRPr sz="900" b="1" i="0" u="none" strike="noStrike" cap="none" dirty="0">
              <a:solidFill>
                <a:srgbClr val="000000"/>
              </a:solidFill>
              <a:latin typeface="Questrial"/>
              <a:ea typeface="Questrial"/>
              <a:cs typeface="Questrial"/>
              <a:sym typeface="Questrial"/>
            </a:endParaRPr>
          </a:p>
        </p:txBody>
      </p:sp>
      <p:sp>
        <p:nvSpPr>
          <p:cNvPr id="143" name="Google Shape;143;p27"/>
          <p:cNvSpPr/>
          <p:nvPr/>
        </p:nvSpPr>
        <p:spPr>
          <a:xfrm>
            <a:off x="3889831" y="2320699"/>
            <a:ext cx="328200" cy="279163"/>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dirty="0">
                <a:solidFill>
                  <a:srgbClr val="000000"/>
                </a:solidFill>
                <a:latin typeface="Questrial"/>
                <a:ea typeface="Questrial"/>
                <a:cs typeface="Questrial"/>
                <a:sym typeface="Questrial"/>
              </a:rPr>
              <a:t>P4</a:t>
            </a:r>
            <a:endParaRPr sz="900" b="1" i="0" u="none" strike="noStrike" cap="none" dirty="0">
              <a:solidFill>
                <a:srgbClr val="000000"/>
              </a:solidFill>
              <a:latin typeface="Questrial"/>
              <a:ea typeface="Questrial"/>
              <a:cs typeface="Questrial"/>
              <a:sym typeface="Questrial"/>
            </a:endParaRPr>
          </a:p>
        </p:txBody>
      </p:sp>
      <p:sp>
        <p:nvSpPr>
          <p:cNvPr id="145" name="Google Shape;145;p27"/>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Copy and edit these to represent each of your projects ("P1" = "Project 1" and so forth)</a:t>
            </a:r>
            <a:endParaRPr sz="1400" b="1" i="0" u="none" strike="noStrike" cap="none">
              <a:solidFill>
                <a:srgbClr val="000000"/>
              </a:solidFill>
              <a:latin typeface="Lato"/>
              <a:ea typeface="Lato"/>
              <a:cs typeface="Lato"/>
              <a:sym typeface="Lato"/>
            </a:endParaRPr>
          </a:p>
        </p:txBody>
      </p:sp>
      <p:sp>
        <p:nvSpPr>
          <p:cNvPr id="2" name="Google Shape;135;p27">
            <a:extLst>
              <a:ext uri="{FF2B5EF4-FFF2-40B4-BE49-F238E27FC236}">
                <a16:creationId xmlns:a16="http://schemas.microsoft.com/office/drawing/2014/main" id="{A170A991-AC15-19A7-3D22-B923D5180D82}"/>
              </a:ext>
            </a:extLst>
          </p:cNvPr>
          <p:cNvSpPr/>
          <p:nvPr/>
        </p:nvSpPr>
        <p:spPr>
          <a:xfrm>
            <a:off x="2438535" y="2981500"/>
            <a:ext cx="249006" cy="256075"/>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P5</a:t>
            </a:r>
            <a:endParaRPr sz="900" b="1" i="0" u="none" strike="noStrike" cap="none" dirty="0">
              <a:solidFill>
                <a:srgbClr val="000000"/>
              </a:solidFill>
              <a:latin typeface="Arial"/>
              <a:ea typeface="Arial"/>
              <a:cs typeface="Arial"/>
              <a:sym typeface="Arial"/>
            </a:endParaRPr>
          </a:p>
        </p:txBody>
      </p:sp>
      <p:sp>
        <p:nvSpPr>
          <p:cNvPr id="3" name="Google Shape;135;p27">
            <a:extLst>
              <a:ext uri="{FF2B5EF4-FFF2-40B4-BE49-F238E27FC236}">
                <a16:creationId xmlns:a16="http://schemas.microsoft.com/office/drawing/2014/main" id="{33AA63B7-E50D-0DA6-1DE2-44867AF90808}"/>
              </a:ext>
            </a:extLst>
          </p:cNvPr>
          <p:cNvSpPr/>
          <p:nvPr/>
        </p:nvSpPr>
        <p:spPr>
          <a:xfrm>
            <a:off x="2845746" y="3285220"/>
            <a:ext cx="248100" cy="2454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P6</a:t>
            </a:r>
            <a:endParaRPr sz="900" b="1" i="0" u="none" strike="noStrike" cap="none" dirty="0">
              <a:solidFill>
                <a:srgbClr val="000000"/>
              </a:solidFill>
              <a:latin typeface="Arial"/>
              <a:ea typeface="Arial"/>
              <a:cs typeface="Arial"/>
              <a:sym typeface="Arial"/>
            </a:endParaRPr>
          </a:p>
        </p:txBody>
      </p:sp>
      <p:sp>
        <p:nvSpPr>
          <p:cNvPr id="4" name="TextBox 3">
            <a:extLst>
              <a:ext uri="{FF2B5EF4-FFF2-40B4-BE49-F238E27FC236}">
                <a16:creationId xmlns:a16="http://schemas.microsoft.com/office/drawing/2014/main" id="{07353FE9-0EB0-A7A9-D6AA-AF3F13E99E5C}"/>
              </a:ext>
            </a:extLst>
          </p:cNvPr>
          <p:cNvSpPr txBox="1"/>
          <p:nvPr/>
        </p:nvSpPr>
        <p:spPr>
          <a:xfrm>
            <a:off x="7398887" y="3491043"/>
            <a:ext cx="821059" cy="307777"/>
          </a:xfrm>
          <a:prstGeom prst="rect">
            <a:avLst/>
          </a:prstGeom>
          <a:noFill/>
        </p:spPr>
        <p:txBody>
          <a:bodyPr wrap="none" rtlCol="0">
            <a:spAutoFit/>
          </a:bodyPr>
          <a:lstStyle/>
          <a:p>
            <a:r>
              <a:rPr lang="en-US" dirty="0"/>
              <a:t>Medium</a:t>
            </a:r>
          </a:p>
        </p:txBody>
      </p:sp>
      <p:sp>
        <p:nvSpPr>
          <p:cNvPr id="5" name="Google Shape;136;p27">
            <a:extLst>
              <a:ext uri="{FF2B5EF4-FFF2-40B4-BE49-F238E27FC236}">
                <a16:creationId xmlns:a16="http://schemas.microsoft.com/office/drawing/2014/main" id="{64C874AA-A32A-4769-2614-E603FC3BB7EE}"/>
              </a:ext>
            </a:extLst>
          </p:cNvPr>
          <p:cNvSpPr/>
          <p:nvPr/>
        </p:nvSpPr>
        <p:spPr>
          <a:xfrm>
            <a:off x="3936457" y="18079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P1</a:t>
            </a:r>
            <a:endParaRPr sz="900" b="1" i="0" u="none" strike="noStrike" cap="none" dirty="0">
              <a:solidFill>
                <a:srgbClr val="000000"/>
              </a:solidFill>
              <a:latin typeface="Arial"/>
              <a:ea typeface="Arial"/>
              <a:cs typeface="Arial"/>
              <a:sym typeface="Arial"/>
            </a:endParaRPr>
          </a:p>
        </p:txBody>
      </p:sp>
      <p:sp>
        <p:nvSpPr>
          <p:cNvPr id="6" name="Google Shape;136;p27">
            <a:extLst>
              <a:ext uri="{FF2B5EF4-FFF2-40B4-BE49-F238E27FC236}">
                <a16:creationId xmlns:a16="http://schemas.microsoft.com/office/drawing/2014/main" id="{95A25AB7-FC65-B160-FF4B-FDA150FBE18E}"/>
              </a:ext>
            </a:extLst>
          </p:cNvPr>
          <p:cNvSpPr/>
          <p:nvPr/>
        </p:nvSpPr>
        <p:spPr>
          <a:xfrm>
            <a:off x="4264657" y="2003525"/>
            <a:ext cx="408300" cy="391200"/>
          </a:xfrm>
          <a:prstGeom prst="ellipse">
            <a:avLst/>
          </a:prstGeom>
          <a:solidFill>
            <a:srgbClr val="B6D7A8"/>
          </a:solidFill>
          <a:ln w="9525" cap="flat" cmpd="sng">
            <a:solidFill>
              <a:srgbClr val="666666"/>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dirty="0">
                <a:solidFill>
                  <a:srgbClr val="000000"/>
                </a:solidFill>
                <a:latin typeface="Arial"/>
                <a:ea typeface="Arial"/>
                <a:cs typeface="Arial"/>
                <a:sym typeface="Arial"/>
              </a:rPr>
              <a:t>P2</a:t>
            </a:r>
            <a:endParaRPr sz="900" b="1" i="0" u="none" strike="noStrike" cap="none" dirty="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aphicFrame>
        <p:nvGraphicFramePr>
          <p:cNvPr id="151" name="Google Shape;151;p28"/>
          <p:cNvGraphicFramePr/>
          <p:nvPr>
            <p:extLst>
              <p:ext uri="{D42A27DB-BD31-4B8C-83A1-F6EECF244321}">
                <p14:modId xmlns:p14="http://schemas.microsoft.com/office/powerpoint/2010/main" val="214678588"/>
              </p:ext>
            </p:extLst>
          </p:nvPr>
        </p:nvGraphicFramePr>
        <p:xfrm>
          <a:off x="214350" y="1024400"/>
          <a:ext cx="8589625" cy="2306385"/>
        </p:xfrm>
        <a:graphic>
          <a:graphicData uri="http://schemas.openxmlformats.org/drawingml/2006/table">
            <a:tbl>
              <a:tblPr>
                <a:noFill/>
                <a:tableStyleId>{7141CE51-E7A5-4CED-9B89-5328B05F14FD}</a:tableStyleId>
              </a:tblPr>
              <a:tblGrid>
                <a:gridCol w="948125">
                  <a:extLst>
                    <a:ext uri="{9D8B030D-6E8A-4147-A177-3AD203B41FA5}">
                      <a16:colId xmlns:a16="http://schemas.microsoft.com/office/drawing/2014/main" val="20000"/>
                    </a:ext>
                  </a:extLst>
                </a:gridCol>
                <a:gridCol w="1972675">
                  <a:extLst>
                    <a:ext uri="{9D8B030D-6E8A-4147-A177-3AD203B41FA5}">
                      <a16:colId xmlns:a16="http://schemas.microsoft.com/office/drawing/2014/main" val="20001"/>
                    </a:ext>
                  </a:extLst>
                </a:gridCol>
                <a:gridCol w="1142875">
                  <a:extLst>
                    <a:ext uri="{9D8B030D-6E8A-4147-A177-3AD203B41FA5}">
                      <a16:colId xmlns:a16="http://schemas.microsoft.com/office/drawing/2014/main" val="20002"/>
                    </a:ext>
                  </a:extLst>
                </a:gridCol>
                <a:gridCol w="995925">
                  <a:extLst>
                    <a:ext uri="{9D8B030D-6E8A-4147-A177-3AD203B41FA5}">
                      <a16:colId xmlns:a16="http://schemas.microsoft.com/office/drawing/2014/main" val="20003"/>
                    </a:ext>
                  </a:extLst>
                </a:gridCol>
                <a:gridCol w="1202000">
                  <a:extLst>
                    <a:ext uri="{9D8B030D-6E8A-4147-A177-3AD203B41FA5}">
                      <a16:colId xmlns:a16="http://schemas.microsoft.com/office/drawing/2014/main" val="20004"/>
                    </a:ext>
                  </a:extLst>
                </a:gridCol>
                <a:gridCol w="1232375">
                  <a:extLst>
                    <a:ext uri="{9D8B030D-6E8A-4147-A177-3AD203B41FA5}">
                      <a16:colId xmlns:a16="http://schemas.microsoft.com/office/drawing/2014/main" val="20005"/>
                    </a:ext>
                  </a:extLst>
                </a:gridCol>
                <a:gridCol w="1095650">
                  <a:extLst>
                    <a:ext uri="{9D8B030D-6E8A-4147-A177-3AD203B41FA5}">
                      <a16:colId xmlns:a16="http://schemas.microsoft.com/office/drawing/2014/main" val="20006"/>
                    </a:ext>
                  </a:extLst>
                </a:gridCol>
              </a:tblGrid>
              <a:tr h="312850">
                <a:tc>
                  <a:txBody>
                    <a:bodyPr/>
                    <a:lstStyle/>
                    <a:p>
                      <a:pPr marL="0" marR="0" lvl="0" indent="0" algn="ctr" rtl="0">
                        <a:lnSpc>
                          <a:spcPct val="115000"/>
                        </a:lnSpc>
                        <a:spcBef>
                          <a:spcPts val="0"/>
                        </a:spcBef>
                        <a:spcAft>
                          <a:spcPts val="0"/>
                        </a:spcAft>
                        <a:buClr>
                          <a:srgbClr val="000000"/>
                        </a:buClr>
                        <a:buSzPts val="1100"/>
                        <a:buFont typeface="Arial"/>
                        <a:buNone/>
                      </a:pPr>
                      <a:r>
                        <a:rPr lang="en" sz="1100" b="1" u="none" strike="noStrike" cap="none">
                          <a:latin typeface="Questrial"/>
                          <a:ea typeface="Questrial"/>
                          <a:cs typeface="Questrial"/>
                          <a:sym typeface="Questrial"/>
                        </a:rPr>
                        <a:t>Order</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r>
                        <a:rPr lang="en" sz="1100">
                          <a:latin typeface="Questrial"/>
                          <a:ea typeface="Questrial"/>
                          <a:cs typeface="Questrial"/>
                          <a:sym typeface="Questrial"/>
                        </a:rPr>
                        <a:t>Project</a:t>
                      </a:r>
                      <a:endParaRPr sz="1100" u="none" strike="noStrike" cap="none">
                        <a:latin typeface="Questrial"/>
                        <a:ea typeface="Questrial"/>
                        <a:cs typeface="Questrial"/>
                        <a:sym typeface="Questrial"/>
                      </a:endParaRPr>
                    </a:p>
                  </a:txBody>
                  <a:tcPr marL="25400" marR="25400" marT="25400" marB="2540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Data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Infrastructure feasibility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Complexity</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Strategic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200"/>
                        <a:buFont typeface="Arial"/>
                        <a:buNone/>
                      </a:pPr>
                      <a:r>
                        <a:rPr lang="en" sz="1200" b="1">
                          <a:latin typeface="Questrial"/>
                          <a:ea typeface="Questrial"/>
                          <a:cs typeface="Questrial"/>
                          <a:sym typeface="Questrial"/>
                        </a:rPr>
                        <a:t>Business Value</a:t>
                      </a:r>
                      <a:endParaRPr sz="1200" b="1" u="none" strike="noStrike" cap="none">
                        <a:latin typeface="Questrial"/>
                        <a:ea typeface="Questrial"/>
                        <a:cs typeface="Questrial"/>
                        <a:sym typeface="Questrial"/>
                      </a:endParaRPr>
                    </a:p>
                  </a:txBody>
                  <a:tcPr marL="28575" marR="28575" marT="19050" marB="19050" anchor="b">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400050">
                <a:tc>
                  <a:txBody>
                    <a:bodyPr/>
                    <a:lstStyle/>
                    <a:p>
                      <a:pPr marL="0" marR="0" lvl="0" indent="0" algn="ctr"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100"/>
                        <a:buFont typeface="Arial"/>
                        <a:buNone/>
                      </a:pPr>
                      <a:endParaRPr sz="11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1=High; 5=Low</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1=Low; 5=High</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15000"/>
                        </a:lnSpc>
                        <a:spcBef>
                          <a:spcPts val="0"/>
                        </a:spcBef>
                        <a:spcAft>
                          <a:spcPts val="0"/>
                        </a:spcAft>
                        <a:buClr>
                          <a:srgbClr val="000000"/>
                        </a:buClr>
                        <a:buSzPts val="1000"/>
                        <a:buFont typeface="Arial"/>
                        <a:buNone/>
                      </a:pPr>
                      <a:r>
                        <a:rPr lang="en" sz="1000" b="1" u="none" strike="noStrike" cap="none">
                          <a:latin typeface="Questrial"/>
                          <a:ea typeface="Questrial"/>
                          <a:cs typeface="Questrial"/>
                          <a:sym typeface="Questrial"/>
                        </a:rPr>
                        <a:t>1=Small; 5=Large</a:t>
                      </a:r>
                      <a:endParaRPr sz="1000" b="1" u="none" strike="noStrike" cap="none">
                        <a:latin typeface="Questrial"/>
                        <a:ea typeface="Questrial"/>
                        <a:cs typeface="Questrial"/>
                        <a:sym typeface="Questrial"/>
                      </a:endParaRPr>
                    </a:p>
                  </a:txBody>
                  <a:tcPr marL="28575" marR="28575" marT="19050" marB="19050" anchor="b">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First</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3:</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Customer Churn</a:t>
                      </a:r>
                    </a:p>
                  </a:txBody>
                  <a:tcPr marL="25400" marR="25400" marT="25400" marB="25400" anchor="ctr">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3.8</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0050">
                <a:tc>
                  <a:txBody>
                    <a:bodyPr/>
                    <a:lstStyle/>
                    <a:p>
                      <a:pPr marL="0" marR="0" lvl="0" indent="0" algn="ctr" rtl="0">
                        <a:lnSpc>
                          <a:spcPct val="115000"/>
                        </a:lnSpc>
                        <a:spcBef>
                          <a:spcPts val="0"/>
                        </a:spcBef>
                        <a:spcAft>
                          <a:spcPts val="0"/>
                        </a:spcAft>
                        <a:buClr>
                          <a:srgbClr val="000000"/>
                        </a:buClr>
                        <a:buSzPts val="1600"/>
                        <a:buFont typeface="Arial"/>
                        <a:buNone/>
                      </a:pPr>
                      <a:r>
                        <a:rPr lang="en" sz="1600" b="1" u="none" strike="noStrike" cap="none">
                          <a:latin typeface="Questrial"/>
                          <a:ea typeface="Questrial"/>
                          <a:cs typeface="Questrial"/>
                          <a:sym typeface="Questrial"/>
                        </a:rPr>
                        <a:t>Second</a:t>
                      </a:r>
                      <a:endParaRPr sz="1600" b="1" u="none" strike="noStrike" cap="none">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600"/>
                        <a:buFont typeface="Arial"/>
                        <a:buNone/>
                      </a:pPr>
                      <a:r>
                        <a:rPr lang="en" sz="1600" b="1" u="none" strike="noStrike" cap="none" dirty="0">
                          <a:latin typeface="Questrial"/>
                          <a:ea typeface="Questrial"/>
                          <a:cs typeface="Questrial"/>
                          <a:sym typeface="Questrial"/>
                        </a:rPr>
                        <a:t>Project 1: </a:t>
                      </a:r>
                      <a:endParaRPr sz="1600" b="1" u="none" strike="noStrike" cap="none" dirty="0">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600"/>
                        <a:buFont typeface="Arial"/>
                        <a:buNone/>
                      </a:pPr>
                      <a:r>
                        <a:rPr lang="en-IN" sz="1600" b="1" u="none" strike="noStrike" cap="none" dirty="0">
                          <a:latin typeface="Questrial"/>
                          <a:ea typeface="Questrial"/>
                          <a:cs typeface="Questrial"/>
                          <a:sym typeface="Questrial"/>
                        </a:rPr>
                        <a:t>Delivery Date Prediction</a:t>
                      </a: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4.2</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4.1</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3</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Questrial"/>
                          <a:ea typeface="Questrial"/>
                          <a:cs typeface="Questrial"/>
                          <a:sym typeface="Questrial"/>
                        </a:rPr>
                        <a:t>4</a:t>
                      </a:r>
                      <a:endParaRPr sz="1400" u="none" strike="noStrike" cap="none" dirty="0">
                        <a:latin typeface="Questrial"/>
                        <a:ea typeface="Questrial"/>
                        <a:cs typeface="Questrial"/>
                        <a:sym typeface="Questrial"/>
                      </a:endParaRPr>
                    </a:p>
                  </a:txBody>
                  <a:tcPr marL="25400" marR="25400" marT="25400" marB="2540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52" name="Google Shape;152;p28"/>
          <p:cNvSpPr txBox="1"/>
          <p:nvPr/>
        </p:nvSpPr>
        <p:spPr>
          <a:xfrm>
            <a:off x="65725" y="132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2100"/>
              <a:buFont typeface="Arial"/>
              <a:buNone/>
            </a:pPr>
            <a:r>
              <a:rPr lang="en" sz="2100" b="1" i="0" u="none" strike="noStrike" cap="none">
                <a:solidFill>
                  <a:schemeClr val="dk1"/>
                </a:solidFill>
                <a:latin typeface="Questrial"/>
                <a:ea typeface="Questrial"/>
                <a:cs typeface="Questrial"/>
                <a:sym typeface="Questrial"/>
              </a:rPr>
              <a:t>Highest-Priority Data Science Projects </a:t>
            </a:r>
            <a:endParaRPr sz="2100" b="1"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Questrial"/>
              <a:ea typeface="Questrial"/>
              <a:cs typeface="Questrial"/>
              <a:sym typeface="Quest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200"/>
              <a:buFont typeface="Arial"/>
              <a:buNone/>
            </a:pPr>
            <a:r>
              <a:rPr lang="en" sz="1200" i="0" u="none" strike="noStrike" cap="none">
                <a:solidFill>
                  <a:schemeClr val="dk1"/>
                </a:solidFill>
                <a:latin typeface="Questrial"/>
                <a:ea typeface="Questrial"/>
                <a:cs typeface="Questrial"/>
                <a:sym typeface="Questrial"/>
              </a:rPr>
              <a:t>Complete the “Data Science Road Map” below with the first four data science projects chosen for implementation.</a:t>
            </a:r>
            <a:endParaRPr sz="1200" i="0" u="none" strike="noStrike" cap="none">
              <a:solidFill>
                <a:schemeClr val="dk1"/>
              </a:solidFill>
              <a:latin typeface="Questrial"/>
              <a:ea typeface="Questrial"/>
              <a:cs typeface="Questrial"/>
              <a:sym typeface="Questrial"/>
            </a:endParaRPr>
          </a:p>
          <a:p>
            <a:pPr marL="0" marR="0" lvl="0" indent="0" algn="l" rtl="0">
              <a:lnSpc>
                <a:spcPct val="100000"/>
              </a:lnSpc>
              <a:spcBef>
                <a:spcPts val="0"/>
              </a:spcBef>
              <a:spcAft>
                <a:spcPts val="0"/>
              </a:spcAft>
              <a:buClr>
                <a:srgbClr val="000000"/>
              </a:buClr>
              <a:buSzPts val="1500"/>
              <a:buFont typeface="Arial"/>
              <a:buNone/>
            </a:pPr>
            <a:endParaRPr sz="1500" i="0" u="none" strike="noStrike" cap="none">
              <a:solidFill>
                <a:srgbClr val="000000"/>
              </a:solidFill>
              <a:latin typeface="Questrial"/>
              <a:ea typeface="Questrial"/>
              <a:cs typeface="Questrial"/>
              <a:sym typeface="Questrial"/>
            </a:endParaRPr>
          </a:p>
        </p:txBody>
      </p:sp>
      <p:sp>
        <p:nvSpPr>
          <p:cNvPr id="158" name="Google Shape;158;p29"/>
          <p:cNvSpPr/>
          <p:nvPr/>
        </p:nvSpPr>
        <p:spPr>
          <a:xfrm>
            <a:off x="4318750" y="1395900"/>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600" kern="100" dirty="0">
                <a:effectLst/>
                <a:latin typeface="+mn-lt"/>
                <a:ea typeface="Calibri" panose="020F0502020204030204" pitchFamily="34" charset="0"/>
                <a:cs typeface="Times New Roman" panose="02020603050405020304" pitchFamily="18" charset="0"/>
              </a:rPr>
              <a:t>E-commerce companies can use the proposed solutions to improve customer retention, increase customer satisfaction, reduce costs, gain data-driven insights, and implement scalable solutions to address customer churn. Both non-ML and ML-based solutions can be used to identify customers who are at risk of churning. Non-ML solutions involve analysing historical data and conducting surveys to identify trends and patterns that can indicate which customers are likely to churn. ML-based solutions use predictive models to identify at-risk customers based on a variety of features, such as purchase history, customer demographics, and customer behaviour.</a:t>
            </a:r>
          </a:p>
        </p:txBody>
      </p:sp>
      <p:sp>
        <p:nvSpPr>
          <p:cNvPr id="159" name="Google Shape;159;p29"/>
          <p:cNvSpPr/>
          <p:nvPr/>
        </p:nvSpPr>
        <p:spPr>
          <a:xfrm>
            <a:off x="1120600" y="1395183"/>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3:</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IN" sz="1100" i="0" u="none" strike="noStrike" cap="none" dirty="0">
                <a:solidFill>
                  <a:srgbClr val="000000"/>
                </a:solidFill>
                <a:latin typeface="Questrial"/>
                <a:ea typeface="Questrial"/>
                <a:cs typeface="Questrial"/>
                <a:sym typeface="Questrial"/>
              </a:rPr>
              <a:t>Customer Churn</a:t>
            </a:r>
          </a:p>
        </p:txBody>
      </p:sp>
      <p:sp>
        <p:nvSpPr>
          <p:cNvPr id="160" name="Google Shape;160;p29"/>
          <p:cNvSpPr/>
          <p:nvPr/>
        </p:nvSpPr>
        <p:spPr>
          <a:xfrm>
            <a:off x="1120600" y="2195969"/>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1:</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Delivery Date Prediction</a:t>
            </a:r>
            <a:endParaRPr sz="1700" i="0" u="none" strike="noStrike" cap="none" dirty="0">
              <a:solidFill>
                <a:srgbClr val="000000"/>
              </a:solidFill>
              <a:latin typeface="Questrial"/>
              <a:ea typeface="Questrial"/>
              <a:cs typeface="Questrial"/>
              <a:sym typeface="Questrial"/>
            </a:endParaRPr>
          </a:p>
        </p:txBody>
      </p:sp>
      <p:sp>
        <p:nvSpPr>
          <p:cNvPr id="161" name="Google Shape;161;p29"/>
          <p:cNvSpPr/>
          <p:nvPr/>
        </p:nvSpPr>
        <p:spPr>
          <a:xfrm>
            <a:off x="1120600" y="2965018"/>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2:</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Sentiment Analysis</a:t>
            </a:r>
            <a:endParaRPr sz="1700" i="0" u="none" strike="noStrike" cap="none" dirty="0">
              <a:solidFill>
                <a:srgbClr val="000000"/>
              </a:solidFill>
              <a:latin typeface="Questrial"/>
              <a:ea typeface="Questrial"/>
              <a:cs typeface="Questrial"/>
              <a:sym typeface="Questrial"/>
            </a:endParaRPr>
          </a:p>
        </p:txBody>
      </p:sp>
      <p:sp>
        <p:nvSpPr>
          <p:cNvPr id="162" name="Google Shape;162;p29"/>
          <p:cNvSpPr/>
          <p:nvPr/>
        </p:nvSpPr>
        <p:spPr>
          <a:xfrm>
            <a:off x="1120600" y="3734066"/>
            <a:ext cx="3030300" cy="6303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100"/>
              <a:buFont typeface="Arial"/>
              <a:buNone/>
            </a:pPr>
            <a:r>
              <a:rPr lang="en" sz="1100" b="1" i="0" u="none" strike="noStrike" cap="none" dirty="0">
                <a:solidFill>
                  <a:srgbClr val="000000"/>
                </a:solidFill>
                <a:latin typeface="Questrial"/>
                <a:ea typeface="Questrial"/>
                <a:cs typeface="Questrial"/>
                <a:sym typeface="Questrial"/>
              </a:rPr>
              <a:t>Project 6:</a:t>
            </a:r>
            <a:endParaRPr sz="1100" b="1" i="0" u="none" strike="noStrike" cap="none" dirty="0">
              <a:solidFill>
                <a:srgbClr val="000000"/>
              </a:solidFill>
              <a:latin typeface="Questrial"/>
              <a:ea typeface="Questrial"/>
              <a:cs typeface="Questrial"/>
              <a:sym typeface="Questrial"/>
            </a:endParaRPr>
          </a:p>
          <a:p>
            <a:pPr marL="0" marR="0" lvl="0" indent="0" algn="l" rtl="0">
              <a:lnSpc>
                <a:spcPct val="115000"/>
              </a:lnSpc>
              <a:spcBef>
                <a:spcPts val="0"/>
              </a:spcBef>
              <a:spcAft>
                <a:spcPts val="0"/>
              </a:spcAft>
              <a:buClr>
                <a:srgbClr val="000000"/>
              </a:buClr>
              <a:buSzPts val="1100"/>
              <a:buFont typeface="Arial"/>
              <a:buNone/>
            </a:pPr>
            <a:r>
              <a:rPr lang="en" sz="1100" dirty="0">
                <a:latin typeface="Questrial"/>
                <a:ea typeface="Questrial"/>
                <a:cs typeface="Questrial"/>
                <a:sym typeface="Questrial"/>
              </a:rPr>
              <a:t>Price Optimisation</a:t>
            </a:r>
            <a:endParaRPr sz="1700" i="0" u="none" strike="noStrike" cap="none" dirty="0">
              <a:solidFill>
                <a:srgbClr val="000000"/>
              </a:solidFill>
              <a:latin typeface="Questrial"/>
              <a:ea typeface="Questrial"/>
              <a:cs typeface="Questrial"/>
              <a:sym typeface="Questrial"/>
            </a:endParaRPr>
          </a:p>
        </p:txBody>
      </p:sp>
      <p:sp>
        <p:nvSpPr>
          <p:cNvPr id="163" name="Google Shape;163;p29"/>
          <p:cNvSpPr/>
          <p:nvPr/>
        </p:nvSpPr>
        <p:spPr>
          <a:xfrm>
            <a:off x="245950" y="1395900"/>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1</a:t>
            </a:r>
            <a:endParaRPr sz="2000" i="0" u="none" strike="noStrike" cap="none">
              <a:solidFill>
                <a:srgbClr val="000000"/>
              </a:solidFill>
              <a:latin typeface="Questrial"/>
              <a:ea typeface="Questrial"/>
              <a:cs typeface="Questrial"/>
              <a:sym typeface="Questrial"/>
            </a:endParaRPr>
          </a:p>
        </p:txBody>
      </p:sp>
      <p:sp>
        <p:nvSpPr>
          <p:cNvPr id="164" name="Google Shape;164;p29"/>
          <p:cNvSpPr txBox="1"/>
          <p:nvPr/>
        </p:nvSpPr>
        <p:spPr>
          <a:xfrm>
            <a:off x="245950" y="1059300"/>
            <a:ext cx="706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Order</a:t>
            </a:r>
            <a:endParaRPr sz="1400" i="0" u="sng" strike="noStrike" cap="none">
              <a:solidFill>
                <a:srgbClr val="000000"/>
              </a:solidFill>
              <a:latin typeface="Questrial"/>
              <a:ea typeface="Questrial"/>
              <a:cs typeface="Questrial"/>
              <a:sym typeface="Questrial"/>
            </a:endParaRPr>
          </a:p>
        </p:txBody>
      </p:sp>
      <p:sp>
        <p:nvSpPr>
          <p:cNvPr id="165" name="Google Shape;165;p29"/>
          <p:cNvSpPr txBox="1"/>
          <p:nvPr/>
        </p:nvSpPr>
        <p:spPr>
          <a:xfrm>
            <a:off x="2198400" y="1059300"/>
            <a:ext cx="8748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a:solidFill>
                  <a:srgbClr val="000000"/>
                </a:solidFill>
                <a:latin typeface="Questrial"/>
                <a:ea typeface="Questrial"/>
                <a:cs typeface="Questrial"/>
                <a:sym typeface="Questrial"/>
              </a:rPr>
              <a:t>Project</a:t>
            </a:r>
            <a:endParaRPr sz="1400" i="0" u="sng" strike="noStrike" cap="none">
              <a:solidFill>
                <a:srgbClr val="000000"/>
              </a:solidFill>
              <a:latin typeface="Questrial"/>
              <a:ea typeface="Questrial"/>
              <a:cs typeface="Questrial"/>
              <a:sym typeface="Questrial"/>
            </a:endParaRPr>
          </a:p>
        </p:txBody>
      </p:sp>
      <p:sp>
        <p:nvSpPr>
          <p:cNvPr id="166" name="Google Shape;166;p29"/>
          <p:cNvSpPr txBox="1"/>
          <p:nvPr/>
        </p:nvSpPr>
        <p:spPr>
          <a:xfrm>
            <a:off x="5692600" y="1059300"/>
            <a:ext cx="1740300" cy="336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i="0" u="sng" strike="noStrike" cap="none" dirty="0">
                <a:solidFill>
                  <a:srgbClr val="000000"/>
                </a:solidFill>
                <a:latin typeface="Questrial"/>
                <a:ea typeface="Questrial"/>
                <a:cs typeface="Questrial"/>
                <a:sym typeface="Questrial"/>
              </a:rPr>
              <a:t>Order Justification</a:t>
            </a:r>
            <a:endParaRPr sz="1400" i="0" u="sng" strike="noStrike" cap="none" dirty="0">
              <a:solidFill>
                <a:srgbClr val="000000"/>
              </a:solidFill>
              <a:latin typeface="Questrial"/>
              <a:ea typeface="Questrial"/>
              <a:cs typeface="Questrial"/>
              <a:sym typeface="Questrial"/>
            </a:endParaRPr>
          </a:p>
        </p:txBody>
      </p:sp>
      <p:sp>
        <p:nvSpPr>
          <p:cNvPr id="167" name="Google Shape;167;p29"/>
          <p:cNvSpPr/>
          <p:nvPr/>
        </p:nvSpPr>
        <p:spPr>
          <a:xfrm>
            <a:off x="245950" y="21959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2</a:t>
            </a:r>
            <a:endParaRPr sz="2000" i="0" u="none" strike="noStrike" cap="none">
              <a:solidFill>
                <a:srgbClr val="000000"/>
              </a:solidFill>
              <a:latin typeface="Questrial"/>
              <a:ea typeface="Questrial"/>
              <a:cs typeface="Questrial"/>
              <a:sym typeface="Questrial"/>
            </a:endParaRPr>
          </a:p>
        </p:txBody>
      </p:sp>
      <p:sp>
        <p:nvSpPr>
          <p:cNvPr id="168" name="Google Shape;168;p29"/>
          <p:cNvSpPr/>
          <p:nvPr/>
        </p:nvSpPr>
        <p:spPr>
          <a:xfrm>
            <a:off x="245950" y="296502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3</a:t>
            </a:r>
            <a:endParaRPr sz="2000" i="0" u="none" strike="noStrike" cap="none">
              <a:solidFill>
                <a:srgbClr val="000000"/>
              </a:solidFill>
              <a:latin typeface="Questrial"/>
              <a:ea typeface="Questrial"/>
              <a:cs typeface="Questrial"/>
              <a:sym typeface="Questrial"/>
            </a:endParaRPr>
          </a:p>
        </p:txBody>
      </p:sp>
      <p:sp>
        <p:nvSpPr>
          <p:cNvPr id="169" name="Google Shape;169;p29"/>
          <p:cNvSpPr/>
          <p:nvPr/>
        </p:nvSpPr>
        <p:spPr>
          <a:xfrm>
            <a:off x="245950" y="3734075"/>
            <a:ext cx="706800" cy="630300"/>
          </a:xfrm>
          <a:prstGeom prst="rect">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400"/>
              <a:buFont typeface="Arial"/>
              <a:buNone/>
            </a:pPr>
            <a:r>
              <a:rPr lang="en" sz="1400" b="1" i="0" u="none" strike="noStrike" cap="none">
                <a:solidFill>
                  <a:srgbClr val="000000"/>
                </a:solidFill>
                <a:latin typeface="Questrial"/>
                <a:ea typeface="Questrial"/>
                <a:cs typeface="Questrial"/>
                <a:sym typeface="Questrial"/>
              </a:rPr>
              <a:t>4</a:t>
            </a:r>
            <a:endParaRPr sz="2000" i="0" u="none" strike="noStrike" cap="none">
              <a:solidFill>
                <a:srgbClr val="000000"/>
              </a:solidFill>
              <a:latin typeface="Questrial"/>
              <a:ea typeface="Questrial"/>
              <a:cs typeface="Questrial"/>
              <a:sym typeface="Questrial"/>
            </a:endParaRPr>
          </a:p>
        </p:txBody>
      </p:sp>
      <p:sp>
        <p:nvSpPr>
          <p:cNvPr id="170" name="Google Shape;170;p29"/>
          <p:cNvSpPr/>
          <p:nvPr/>
        </p:nvSpPr>
        <p:spPr>
          <a:xfrm>
            <a:off x="4318750" y="296502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600" kern="100" dirty="0">
                <a:effectLst/>
                <a:latin typeface="+mn-lt"/>
                <a:ea typeface="Calibri" panose="020F0502020204030204" pitchFamily="34" charset="0"/>
                <a:cs typeface="Times New Roman" panose="02020603050405020304" pitchFamily="18" charset="0"/>
              </a:rPr>
              <a:t>The non-ML solution is more accurate and nuanced, but it is also more time-consuming and expensive.</a:t>
            </a:r>
          </a:p>
          <a:p>
            <a:r>
              <a:rPr lang="en-IN" sz="600" kern="100" dirty="0">
                <a:effectLst/>
                <a:latin typeface="+mn-lt"/>
                <a:ea typeface="Calibri" panose="020F0502020204030204" pitchFamily="34" charset="0"/>
                <a:cs typeface="Times New Roman" panose="02020603050405020304" pitchFamily="18" charset="0"/>
              </a:rPr>
              <a:t>The ML solution is less accurate and nuanced, but it is more efficient, scalable, and affordable.</a:t>
            </a:r>
          </a:p>
          <a:p>
            <a:r>
              <a:rPr lang="en-IN" sz="600" kern="100" dirty="0">
                <a:effectLst/>
                <a:latin typeface="+mn-lt"/>
                <a:ea typeface="Calibri" panose="020F0502020204030204" pitchFamily="34" charset="0"/>
                <a:cs typeface="Times New Roman" panose="02020603050405020304" pitchFamily="18" charset="0"/>
              </a:rPr>
              <a:t>The best solution for </a:t>
            </a:r>
            <a:r>
              <a:rPr lang="en-IN" sz="600" kern="100" dirty="0" err="1">
                <a:effectLst/>
                <a:latin typeface="+mn-lt"/>
                <a:ea typeface="Calibri" panose="020F0502020204030204" pitchFamily="34" charset="0"/>
                <a:cs typeface="Times New Roman" panose="02020603050405020304" pitchFamily="18" charset="0"/>
              </a:rPr>
              <a:t>Olist</a:t>
            </a:r>
            <a:r>
              <a:rPr lang="en-IN" sz="600" kern="100" dirty="0">
                <a:effectLst/>
                <a:latin typeface="+mn-lt"/>
                <a:ea typeface="Calibri" panose="020F0502020204030204" pitchFamily="34" charset="0"/>
                <a:cs typeface="Times New Roman" panose="02020603050405020304" pitchFamily="18" charset="0"/>
              </a:rPr>
              <a:t> will depend on their specific needs and resources.</a:t>
            </a:r>
          </a:p>
          <a:p>
            <a:endParaRPr lang="en-IN" sz="600" kern="100" dirty="0">
              <a:effectLst/>
              <a:latin typeface="+mn-lt"/>
              <a:ea typeface="Calibri" panose="020F0502020204030204" pitchFamily="34" charset="0"/>
              <a:cs typeface="Times New Roman" panose="02020603050405020304" pitchFamily="18" charset="0"/>
            </a:endParaRPr>
          </a:p>
          <a:p>
            <a:r>
              <a:rPr lang="en-IN" sz="600" kern="100" dirty="0">
                <a:effectLst/>
                <a:latin typeface="+mn-lt"/>
                <a:ea typeface="Calibri" panose="020F0502020204030204" pitchFamily="34" charset="0"/>
                <a:cs typeface="Times New Roman" panose="02020603050405020304" pitchFamily="18" charset="0"/>
              </a:rPr>
              <a:t> </a:t>
            </a:r>
          </a:p>
          <a:p>
            <a:pPr marL="0" marR="0" lvl="0" indent="0" algn="l" rtl="0">
              <a:lnSpc>
                <a:spcPct val="115000"/>
              </a:lnSpc>
              <a:spcBef>
                <a:spcPts val="0"/>
              </a:spcBef>
              <a:spcAft>
                <a:spcPts val="0"/>
              </a:spcAft>
              <a:buClr>
                <a:srgbClr val="000000"/>
              </a:buClr>
              <a:buSzPts val="1000"/>
              <a:buFont typeface="Arial"/>
              <a:buNone/>
            </a:pPr>
            <a:endParaRPr sz="600" i="0" u="none" strike="noStrike" cap="none" dirty="0">
              <a:solidFill>
                <a:srgbClr val="000000"/>
              </a:solidFill>
              <a:latin typeface="+mn-lt"/>
              <a:ea typeface="Questrial"/>
              <a:cs typeface="Questrial"/>
              <a:sym typeface="Questrial"/>
            </a:endParaRPr>
          </a:p>
        </p:txBody>
      </p:sp>
      <p:sp>
        <p:nvSpPr>
          <p:cNvPr id="171" name="Google Shape;171;p29"/>
          <p:cNvSpPr/>
          <p:nvPr/>
        </p:nvSpPr>
        <p:spPr>
          <a:xfrm>
            <a:off x="4318750" y="2195972"/>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r>
              <a:rPr lang="en-IN" sz="600" kern="100" dirty="0">
                <a:effectLst/>
                <a:latin typeface="+mn-lt"/>
                <a:ea typeface="Calibri" panose="020F0502020204030204" pitchFamily="34" charset="0"/>
                <a:cs typeface="Times New Roman" panose="02020603050405020304" pitchFamily="18" charset="0"/>
              </a:rPr>
              <a:t>The estimation of accurate delivery dates is a regression problem to be solved. You use various data to estimate the time needed for delivery, then add the time to order date to get the right delivery date. </a:t>
            </a:r>
          </a:p>
          <a:p>
            <a:r>
              <a:rPr lang="en-IN" sz="600" kern="100" dirty="0">
                <a:effectLst/>
                <a:latin typeface="+mn-lt"/>
                <a:ea typeface="Calibri" panose="020F0502020204030204" pitchFamily="34" charset="0"/>
                <a:cs typeface="Times New Roman" panose="02020603050405020304" pitchFamily="18" charset="0"/>
              </a:rPr>
              <a:t>Delivery date prediction is also a kind of balancing act between competitiveness and accuracy. </a:t>
            </a:r>
          </a:p>
          <a:p>
            <a:r>
              <a:rPr lang="en-IN" sz="600" kern="100" dirty="0">
                <a:effectLst/>
                <a:latin typeface="+mn-lt"/>
                <a:ea typeface="Calibri" panose="020F0502020204030204" pitchFamily="34" charset="0"/>
                <a:cs typeface="Times New Roman" panose="02020603050405020304" pitchFamily="18" charset="0"/>
              </a:rPr>
              <a:t>You can always have long delivery dates and always be accurate but might lose on sale to some competitor who can deliver quickly.</a:t>
            </a:r>
          </a:p>
          <a:p>
            <a:pPr marL="0" marR="0" lvl="0" indent="0" algn="l" rtl="0">
              <a:lnSpc>
                <a:spcPct val="115000"/>
              </a:lnSpc>
              <a:spcBef>
                <a:spcPts val="0"/>
              </a:spcBef>
              <a:spcAft>
                <a:spcPts val="0"/>
              </a:spcAft>
              <a:buClr>
                <a:srgbClr val="000000"/>
              </a:buClr>
              <a:buSzPts val="1000"/>
              <a:buFont typeface="Arial"/>
              <a:buNone/>
            </a:pPr>
            <a:endParaRPr sz="600" i="0" u="none" strike="noStrike" cap="none" dirty="0">
              <a:solidFill>
                <a:srgbClr val="000000"/>
              </a:solidFill>
              <a:latin typeface="+mn-lt"/>
              <a:ea typeface="Questrial"/>
              <a:cs typeface="Questrial"/>
              <a:sym typeface="Questrial"/>
            </a:endParaRPr>
          </a:p>
        </p:txBody>
      </p:sp>
      <p:sp>
        <p:nvSpPr>
          <p:cNvPr id="172" name="Google Shape;172;p29"/>
          <p:cNvSpPr/>
          <p:nvPr/>
        </p:nvSpPr>
        <p:spPr>
          <a:xfrm>
            <a:off x="4318750" y="3734073"/>
            <a:ext cx="4488000" cy="6303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a:lnSpc>
                <a:spcPct val="115000"/>
              </a:lnSpc>
              <a:buSzPts val="1000"/>
            </a:pPr>
            <a:r>
              <a:rPr lang="en-IN" sz="600" dirty="0">
                <a:solidFill>
                  <a:srgbClr val="1F1F1F"/>
                </a:solidFill>
                <a:effectLst/>
                <a:latin typeface="+mn-lt"/>
                <a:ea typeface="Times New Roman" panose="02020603050405020304" pitchFamily="18" charset="0"/>
              </a:rPr>
              <a:t>Price optimization is a powerful tool that can help e-commerce businesses improve their performance in a number of ways. The best way to choose a price optimization solution is to consider the specific needs and resources of the business, as well as the specific goals that the business wants to achieve.</a:t>
            </a:r>
            <a:endParaRPr lang="en-IN" sz="600" dirty="0">
              <a:effectLst/>
              <a:latin typeface="+mn-lt"/>
              <a:ea typeface="Times New Roman" panose="02020603050405020304" pitchFamily="18" charset="0"/>
            </a:endParaRPr>
          </a:p>
          <a:p>
            <a:pPr marL="0" marR="0" lvl="0" indent="0" algn="l" rtl="0">
              <a:lnSpc>
                <a:spcPct val="115000"/>
              </a:lnSpc>
              <a:spcBef>
                <a:spcPts val="0"/>
              </a:spcBef>
              <a:spcAft>
                <a:spcPts val="0"/>
              </a:spcAft>
              <a:buClr>
                <a:srgbClr val="000000"/>
              </a:buClr>
              <a:buSzPts val="1000"/>
              <a:buFont typeface="Arial"/>
              <a:buNone/>
            </a:pPr>
            <a:endParaRPr sz="600" i="0" u="none" strike="noStrike" cap="none" dirty="0">
              <a:solidFill>
                <a:srgbClr val="000000"/>
              </a:solidFill>
              <a:latin typeface="+mn-lt"/>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txBox="1"/>
          <p:nvPr/>
        </p:nvSpPr>
        <p:spPr>
          <a:xfrm>
            <a:off x="4634200" y="-1378125"/>
            <a:ext cx="2674500" cy="1025700"/>
          </a:xfrm>
          <a:prstGeom prst="rect">
            <a:avLst/>
          </a:prstGeom>
          <a:solidFill>
            <a:srgbClr val="FF9900"/>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Lato"/>
                <a:ea typeface="Lato"/>
                <a:cs typeface="Lato"/>
                <a:sym typeface="Lato"/>
              </a:rPr>
              <a:t>Hint: You may want to break up this table into two separate slides</a:t>
            </a:r>
            <a:endParaRPr sz="1400" b="1" i="0" u="none" strike="noStrike" cap="none">
              <a:solidFill>
                <a:srgbClr val="000000"/>
              </a:solidFill>
              <a:latin typeface="Lato"/>
              <a:ea typeface="Lato"/>
              <a:cs typeface="Lato"/>
              <a:sym typeface="Lato"/>
            </a:endParaRPr>
          </a:p>
        </p:txBody>
      </p:sp>
      <p:graphicFrame>
        <p:nvGraphicFramePr>
          <p:cNvPr id="178" name="Google Shape;178;p30"/>
          <p:cNvGraphicFramePr/>
          <p:nvPr>
            <p:extLst>
              <p:ext uri="{D42A27DB-BD31-4B8C-83A1-F6EECF244321}">
                <p14:modId xmlns:p14="http://schemas.microsoft.com/office/powerpoint/2010/main" val="3847309164"/>
              </p:ext>
            </p:extLst>
          </p:nvPr>
        </p:nvGraphicFramePr>
        <p:xfrm>
          <a:off x="232125" y="761872"/>
          <a:ext cx="8679750" cy="4470024"/>
        </p:xfrm>
        <a:graphic>
          <a:graphicData uri="http://schemas.openxmlformats.org/drawingml/2006/table">
            <a:tbl>
              <a:tblPr>
                <a:noFill/>
                <a:tableStyleId>{125403C5-E68B-4BB9-9A75-BAF83FFC34AA}</a:tableStyleId>
              </a:tblPr>
              <a:tblGrid>
                <a:gridCol w="918425">
                  <a:extLst>
                    <a:ext uri="{9D8B030D-6E8A-4147-A177-3AD203B41FA5}">
                      <a16:colId xmlns:a16="http://schemas.microsoft.com/office/drawing/2014/main" val="20000"/>
                    </a:ext>
                  </a:extLst>
                </a:gridCol>
                <a:gridCol w="1098750">
                  <a:extLst>
                    <a:ext uri="{9D8B030D-6E8A-4147-A177-3AD203B41FA5}">
                      <a16:colId xmlns:a16="http://schemas.microsoft.com/office/drawing/2014/main" val="20001"/>
                    </a:ext>
                  </a:extLst>
                </a:gridCol>
                <a:gridCol w="6662575">
                  <a:extLst>
                    <a:ext uri="{9D8B030D-6E8A-4147-A177-3AD203B41FA5}">
                      <a16:colId xmlns:a16="http://schemas.microsoft.com/office/drawing/2014/main" val="20002"/>
                    </a:ext>
                  </a:extLst>
                </a:gridCol>
              </a:tblGrid>
              <a:tr h="1015772">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Requirements</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What data should be included in the Data Strategy?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Business data: This is data about your company's operations. It includes things like sales data, customer data, and product data.</a:t>
                      </a:r>
                    </a:p>
                    <a:p>
                      <a:r>
                        <a:rPr lang="en-IN" sz="800" b="0" i="0" u="none" strike="noStrike" cap="none" dirty="0">
                          <a:solidFill>
                            <a:srgbClr val="000000"/>
                          </a:solidFill>
                          <a:effectLst/>
                          <a:latin typeface="Arial"/>
                          <a:ea typeface="Arial"/>
                          <a:cs typeface="Arial"/>
                          <a:sym typeface="Arial"/>
                        </a:rPr>
                        <a:t>Operational data: This is data about how your company works. It includes things like inventory levels, supply chain data, and logistics data.</a:t>
                      </a:r>
                    </a:p>
                    <a:p>
                      <a:r>
                        <a:rPr lang="en-IN" sz="800" b="0" i="0" u="none" strike="noStrike" cap="none" dirty="0">
                          <a:solidFill>
                            <a:srgbClr val="000000"/>
                          </a:solidFill>
                          <a:effectLst/>
                          <a:latin typeface="Arial"/>
                          <a:ea typeface="Arial"/>
                          <a:cs typeface="Arial"/>
                          <a:sym typeface="Arial"/>
                        </a:rPr>
                        <a:t>Financial data: This is data about your company's finances. It includes things like budget data, financial statements, and expense data.</a:t>
                      </a:r>
                    </a:p>
                    <a:p>
                      <a:r>
                        <a:rPr lang="en-IN" sz="800" b="0" i="0" u="none" strike="noStrike" cap="none" dirty="0">
                          <a:solidFill>
                            <a:srgbClr val="000000"/>
                          </a:solidFill>
                          <a:effectLst/>
                          <a:latin typeface="Arial"/>
                          <a:ea typeface="Arial"/>
                          <a:cs typeface="Arial"/>
                          <a:sym typeface="Arial"/>
                        </a:rPr>
                        <a:t>Marketing data: This is data about your company's marketing efforts. It includes things like website traffic data, social media engagement data, and advertising campaign data.</a:t>
                      </a:r>
                    </a:p>
                    <a:p>
                      <a:r>
                        <a:rPr lang="en-IN" sz="800" b="0" i="0" u="none" strike="noStrike" cap="none" dirty="0">
                          <a:solidFill>
                            <a:srgbClr val="000000"/>
                          </a:solidFill>
                          <a:effectLst/>
                          <a:latin typeface="Arial"/>
                          <a:ea typeface="Arial"/>
                          <a:cs typeface="Arial"/>
                          <a:sym typeface="Arial"/>
                        </a:rPr>
                        <a:t>External data: This is data about the world outside of your company. It includes things like government data, industry benchmarks, and market research data.</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2857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r h="517497">
                <a:tc rowSpan="3">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Governance</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Availability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Data replication: Keeping your data in multiple places so that you don't lose it if one place goes down.</a:t>
                      </a:r>
                    </a:p>
                    <a:p>
                      <a:r>
                        <a:rPr lang="en-IN" sz="800" b="0" i="0" u="none" strike="noStrike" cap="none" dirty="0">
                          <a:solidFill>
                            <a:srgbClr val="000000"/>
                          </a:solidFill>
                          <a:effectLst/>
                          <a:latin typeface="Arial"/>
                          <a:ea typeface="Arial"/>
                          <a:cs typeface="Arial"/>
                          <a:sym typeface="Arial"/>
                        </a:rPr>
                        <a:t>Data recovery: Getting your data back if you lose it.</a:t>
                      </a:r>
                    </a:p>
                    <a:p>
                      <a:r>
                        <a:rPr lang="en-IN" sz="800" b="0" i="0" u="none" strike="noStrike" cap="none" dirty="0">
                          <a:solidFill>
                            <a:srgbClr val="000000"/>
                          </a:solidFill>
                          <a:effectLst/>
                          <a:latin typeface="Arial"/>
                          <a:ea typeface="Arial"/>
                          <a:cs typeface="Arial"/>
                          <a:sym typeface="Arial"/>
                        </a:rPr>
                        <a:t>Data resiliency: Making sure your data is always available, even if there are problems.</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91493">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Usability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Metadata management: Putting labels and descriptions on data so that it is easier to understand and use.</a:t>
                      </a:r>
                    </a:p>
                    <a:p>
                      <a:r>
                        <a:rPr lang="en-IN" sz="800" b="0" i="0" u="none" strike="noStrike" cap="none" dirty="0">
                          <a:solidFill>
                            <a:srgbClr val="000000"/>
                          </a:solidFill>
                          <a:effectLst/>
                          <a:latin typeface="Arial"/>
                          <a:ea typeface="Arial"/>
                          <a:cs typeface="Arial"/>
                          <a:sym typeface="Arial"/>
                        </a:rPr>
                        <a:t>Data dictionary: A book that defines all the data elements used by an organization.</a:t>
                      </a:r>
                    </a:p>
                    <a:p>
                      <a:r>
                        <a:rPr lang="en-IN" sz="800" b="0" i="0" u="none" strike="noStrike" cap="none" dirty="0">
                          <a:solidFill>
                            <a:srgbClr val="000000"/>
                          </a:solidFill>
                          <a:effectLst/>
                          <a:latin typeface="Arial"/>
                          <a:ea typeface="Arial"/>
                          <a:cs typeface="Arial"/>
                          <a:sym typeface="Arial"/>
                        </a:rPr>
                        <a:t>Data catalogue: A searchable list of all the data that an organization has.</a:t>
                      </a: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635684">
                <a:tc vMerge="1">
                  <a:txBody>
                    <a:bodyPr/>
                    <a:lstStyle/>
                    <a:p>
                      <a:endParaRPr lang="en-US"/>
                    </a:p>
                  </a:txBody>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Integrity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Data access: The process of controlling who has access to what data and under what conditions. This is done by establishing appropriate access controls and permissions for each user or role.</a:t>
                      </a:r>
                    </a:p>
                    <a:p>
                      <a:r>
                        <a:rPr lang="en-IN" sz="800" b="0" i="0" u="none" strike="noStrike" cap="none" dirty="0">
                          <a:solidFill>
                            <a:srgbClr val="000000"/>
                          </a:solidFill>
                          <a:effectLst/>
                          <a:latin typeface="Arial"/>
                          <a:ea typeface="Arial"/>
                          <a:cs typeface="Arial"/>
                          <a:sym typeface="Arial"/>
                        </a:rPr>
                        <a:t>Data security: The process of protecting data from unauthorized access, use, disclosure, disruption, modification, or destruction. This is done by implementing appropriate security measures such as encryption, firewalls, and intrusion detection systems.</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704133">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Skills and Capacity</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Data literacy skills and organizational capacity </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Training and education: Teaching employees how to use data.</a:t>
                      </a:r>
                    </a:p>
                    <a:p>
                      <a:r>
                        <a:rPr lang="en-IN" sz="800" b="0" i="0" u="none" strike="noStrike" cap="none" dirty="0">
                          <a:solidFill>
                            <a:srgbClr val="000000"/>
                          </a:solidFill>
                          <a:effectLst/>
                          <a:latin typeface="Arial"/>
                          <a:ea typeface="Arial"/>
                          <a:cs typeface="Arial"/>
                          <a:sym typeface="Arial"/>
                        </a:rPr>
                        <a:t>Role-specific training: Teaching employees how to use data for their specific job.</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1134405">
                <a:tc>
                  <a:txBody>
                    <a:bodyPr/>
                    <a:lstStyle/>
                    <a:p>
                      <a:pPr marL="0" marR="0" lvl="0" indent="0" algn="ctr"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Support for 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latin typeface="Questrial"/>
                          <a:ea typeface="Questrial"/>
                          <a:cs typeface="Questrial"/>
                          <a:sym typeface="Questrial"/>
                        </a:rPr>
                        <a:t>Machine learning</a:t>
                      </a:r>
                      <a:endParaRPr sz="1000" u="none" strike="noStrike" cap="none">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tc>
                  <a:txBody>
                    <a:bodyPr/>
                    <a:lstStyle/>
                    <a:p>
                      <a:r>
                        <a:rPr lang="en-IN" sz="800" b="0" i="0" u="none" strike="noStrike" cap="none" dirty="0">
                          <a:solidFill>
                            <a:srgbClr val="000000"/>
                          </a:solidFill>
                          <a:effectLst/>
                          <a:latin typeface="Arial"/>
                          <a:ea typeface="Arial"/>
                          <a:cs typeface="Arial"/>
                          <a:sym typeface="Arial"/>
                        </a:rPr>
                        <a:t>Data scientists need to be qualified and have the right tools to do their job.</a:t>
                      </a:r>
                    </a:p>
                    <a:p>
                      <a:r>
                        <a:rPr lang="en-IN" sz="800" b="0" i="0" u="none" strike="noStrike" cap="none" dirty="0">
                          <a:solidFill>
                            <a:srgbClr val="000000"/>
                          </a:solidFill>
                          <a:effectLst/>
                          <a:latin typeface="Arial"/>
                          <a:ea typeface="Arial"/>
                          <a:cs typeface="Arial"/>
                          <a:sym typeface="Arial"/>
                        </a:rPr>
                        <a:t>The data used to train machine learning models needs to be accurate and complete.</a:t>
                      </a:r>
                    </a:p>
                    <a:p>
                      <a:r>
                        <a:rPr lang="en-IN" sz="800" b="0" i="0" u="none" strike="noStrike" cap="none" dirty="0">
                          <a:solidFill>
                            <a:srgbClr val="000000"/>
                          </a:solidFill>
                          <a:effectLst/>
                          <a:latin typeface="Arial"/>
                          <a:ea typeface="Arial"/>
                          <a:cs typeface="Arial"/>
                          <a:sym typeface="Arial"/>
                        </a:rPr>
                        <a:t>The data needs to be labelled so that the machine learning models can learn from it.</a:t>
                      </a:r>
                    </a:p>
                    <a:p>
                      <a:pPr marL="228600" marR="0" lvl="0" indent="-177800" algn="l" rtl="0">
                        <a:lnSpc>
                          <a:spcPct val="115000"/>
                        </a:lnSpc>
                        <a:spcBef>
                          <a:spcPts val="0"/>
                        </a:spcBef>
                        <a:spcAft>
                          <a:spcPts val="0"/>
                        </a:spcAft>
                        <a:buClr>
                          <a:srgbClr val="000000"/>
                        </a:buClr>
                        <a:buSzPts val="1000"/>
                        <a:buFont typeface="Questrial"/>
                        <a:buChar char="●"/>
                      </a:pPr>
                      <a:endParaRPr sz="800" u="none" strike="noStrike" cap="none" dirty="0">
                        <a:latin typeface="Questrial"/>
                        <a:ea typeface="Questrial"/>
                        <a:cs typeface="Questrial"/>
                        <a:sym typeface="Questrial"/>
                      </a:endParaRPr>
                    </a:p>
                  </a:txBody>
                  <a:tcPr marL="28575" marR="28575" marT="19050" marB="19050" anchor="ctr">
                    <a:lnL w="9525" cap="flat" cmpd="sng">
                      <a:solidFill>
                        <a:srgbClr val="D9D9D9"/>
                      </a:solidFill>
                      <a:prstDash val="solid"/>
                      <a:round/>
                      <a:headEnd type="none" w="sm" len="sm"/>
                      <a:tailEnd type="none" w="sm" len="sm"/>
                    </a:lnL>
                    <a:lnR w="2857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2857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79" name="Google Shape;179;p30"/>
          <p:cNvSpPr txBox="1"/>
          <p:nvPr/>
        </p:nvSpPr>
        <p:spPr>
          <a:xfrm>
            <a:off x="65725" y="-19700"/>
            <a:ext cx="7717800" cy="3366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700"/>
              <a:buFont typeface="Arial"/>
              <a:buNone/>
            </a:pPr>
            <a:r>
              <a:rPr lang="en" sz="1700" b="1" i="0" u="none" strike="noStrike" cap="none">
                <a:solidFill>
                  <a:schemeClr val="dk1"/>
                </a:solidFill>
                <a:latin typeface="Questrial"/>
                <a:ea typeface="Questrial"/>
                <a:cs typeface="Questrial"/>
                <a:sym typeface="Questrial"/>
              </a:rPr>
              <a:t>Technical Infrastructure Needed to Support the Data Science Organization </a:t>
            </a:r>
            <a:endParaRPr sz="1500" i="0" u="none" strike="noStrike" cap="none">
              <a:solidFill>
                <a:srgbClr val="000000"/>
              </a:solidFill>
              <a:latin typeface="Questrial"/>
              <a:ea typeface="Questrial"/>
              <a:cs typeface="Questrial"/>
              <a:sym typeface="Quest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SBL">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1538</Words>
  <Application>Microsoft Macintosh PowerPoint</Application>
  <PresentationFormat>On-screen Show (16:9)</PresentationFormat>
  <Paragraphs>153</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Arial</vt:lpstr>
      <vt:lpstr>Questrial</vt:lpstr>
      <vt:lpstr>Helvetica Neue Medium</vt:lpstr>
      <vt:lpstr>Helvetica Neue</vt:lpstr>
      <vt:lpstr>Raleway</vt:lpstr>
      <vt:lpstr>Lato</vt:lpstr>
      <vt:lpstr>Simple Light</vt:lpstr>
      <vt:lpstr>DSBL</vt:lpstr>
      <vt:lpstr>Data Strategy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Final Project </dc:title>
  <cp:lastModifiedBy>nikhil manohar</cp:lastModifiedBy>
  <cp:revision>10</cp:revision>
  <dcterms:modified xsi:type="dcterms:W3CDTF">2023-11-28T16:31:37Z</dcterms:modified>
</cp:coreProperties>
</file>