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65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/>
    <p:restoredTop sz="94712"/>
  </p:normalViewPr>
  <p:slideViewPr>
    <p:cSldViewPr snapToGrid="0">
      <p:cViewPr varScale="1">
        <p:scale>
          <a:sx n="160" d="100"/>
          <a:sy n="160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0A41-F155-FA75-B202-BEDBE9A75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5538A-2C78-9F82-6772-5E1CD1756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0907-8CF5-7CDA-5D58-C6DE4FF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E26B-BCDC-7630-D4C9-BD99B3F1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4B4D-68C6-68ED-1D12-F015451A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B30E-34C8-DFF7-19E4-2613FDA6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8258E-8889-BD3A-053B-85A60FCA7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AFDB-4170-723F-E869-CC09AFCA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35EA-D907-5DB0-4D3E-8F16A7A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267-8BC1-85C3-2516-16945B0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EA50A-8BE8-E3F0-D576-A253FD2F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94C2-98F7-44D3-B900-B9C51F67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6A27-C719-AEB5-2BCC-5A402202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7FB4-1D18-32AD-27CC-1995789B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949B-8969-2747-8F95-99FDACBD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C26C-07D4-A6CD-914F-4F1F45FB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8A59-841F-DDD4-2C7B-F186C720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F568-50E1-C28E-88D6-3B352571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D26F-47C4-FC25-90B1-F8BB1F27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F381-ABB9-888D-6550-031C3E72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1F19-BC61-DD35-89E0-591BDDA7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7834-9B65-484F-8A96-73188D90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662F-3F3D-F551-7CDA-C842EA7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38E5-25E2-3D4F-9559-33B235C2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B1C1-1F1D-4C81-E0A1-C3E1DCD7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878B-FFF0-B399-C2C2-7E42D79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49BB-E3A9-5515-3C0D-6A45B4894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EBDE-16F6-86AD-8F68-4CD29D85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9D2C-541F-B70A-4792-6A583449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AE591-EE29-78B3-9078-476D1F42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D6DB4-5E71-53DD-E61E-B0478A1B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CAF4-8426-02DF-C1A4-D388F864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034E4-B6F3-1910-B901-BFA35890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C7FF-31F7-E720-DC0B-1F8C53DE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66A4B-9155-9FE8-B3C6-77345DB6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48B58-B4E3-E933-0E46-E25E02A4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6D17F-F0AD-F85F-E80E-0314698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D607B-A68D-F2BC-5E3A-9900D166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4112E-0397-89F8-4F91-3777A51C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6C95-7613-222D-3CDC-D88E3191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F33F2-21FB-BEFD-7110-D1159578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F2BAB-7783-46C9-4766-3D72766E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6660-F70F-5A4F-E156-8AE0915D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6B33D-8260-5E9F-0DD7-E4F7EFF2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ED296-BA64-4F31-9C2C-958E82F4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8EBD-8414-DE7F-068E-4CA47950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E1A6-A6E6-A64D-AD49-48DC81E1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D798-27A1-457E-5078-825B71AC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35601-3B88-A31B-CFAC-DC6F6659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D835-2C19-4B72-E4B3-1BD6C9BF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D55B-8902-2895-1A09-E79A7C00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24B6-8D9F-0799-7B73-95A4030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6744-600D-285A-2168-3CA5F82A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BEA0D-EE90-E212-DE9B-B603008F6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EF41-B285-BAF5-1F02-BEB8FB0C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9FD4-A311-500A-D5ED-9A244E3D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1240-3614-61A8-A035-5851D4C4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7CD2F-FEF8-7EB1-288F-A5D41BB7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AD60E-17B3-ADE8-1AFE-C400A6B9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822B-F220-954E-8422-E6F5C256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6F64-359B-B10A-2BA7-91BFD908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5D72E-68FC-DA47-8CA2-DC032764EFEA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DF2A-958F-6936-6EBF-C94AC536E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C90A-9204-CF40-37E5-D6950A6E6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419D1-FA17-1643-BF2E-8774E57B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05F7-6C8D-C984-345B-FCF73234D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89297"/>
            <a:ext cx="9144000" cy="116572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of  S&amp;P 500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639C-F218-20C2-7A0A-086C55C6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55023"/>
            <a:ext cx="9144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Nikhil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Kunapareddy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Dileep Shetty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03</a:t>
            </a:r>
          </a:p>
        </p:txBody>
      </p:sp>
    </p:spTree>
    <p:extLst>
      <p:ext uri="{BB962C8B-B14F-4D97-AF65-F5344CB8AC3E}">
        <p14:creationId xmlns:p14="http://schemas.microsoft.com/office/powerpoint/2010/main" val="83998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F84FD-8F42-C2B9-482C-3BB7A17C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2123" y="1586415"/>
            <a:ext cx="6187753" cy="46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Top 5% Vs. S&amp;P 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F84FD-8F42-C2B9-482C-3BB7A17C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4074" y="1586415"/>
            <a:ext cx="9423852" cy="46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Bottom 5% Vs. S&amp;P 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F84FD-8F42-C2B9-482C-3BB7A17C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4074" y="1586415"/>
            <a:ext cx="9423851" cy="46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Average Window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F84FD-8F42-C2B9-482C-3BB7A17C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4233" y="1586415"/>
            <a:ext cx="8723532" cy="46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4FF1-72CF-39F6-2A90-32EE6E5812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Dickey-Fuller Test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Differencing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7140D-7CB5-0ED6-A4A5-9B21F8D08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89423"/>
              </p:ext>
            </p:extLst>
          </p:nvPr>
        </p:nvGraphicFramePr>
        <p:xfrm>
          <a:off x="4184316" y="2429042"/>
          <a:ext cx="3823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684">
                  <a:extLst>
                    <a:ext uri="{9D8B030D-6E8A-4147-A177-3AD203B41FA5}">
                      <a16:colId xmlns:a16="http://schemas.microsoft.com/office/drawing/2014/main" val="707598111"/>
                    </a:ext>
                  </a:extLst>
                </a:gridCol>
                <a:gridCol w="1911684">
                  <a:extLst>
                    <a:ext uri="{9D8B030D-6E8A-4147-A177-3AD203B41FA5}">
                      <a16:colId xmlns:a16="http://schemas.microsoft.com/office/drawing/2014/main" val="40249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2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ADF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2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450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4C2304-7F65-B269-CB42-25908FE6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13204"/>
              </p:ext>
            </p:extLst>
          </p:nvPr>
        </p:nvGraphicFramePr>
        <p:xfrm>
          <a:off x="4184316" y="4303002"/>
          <a:ext cx="382336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684">
                  <a:extLst>
                    <a:ext uri="{9D8B030D-6E8A-4147-A177-3AD203B41FA5}">
                      <a16:colId xmlns:a16="http://schemas.microsoft.com/office/drawing/2014/main" val="707598111"/>
                    </a:ext>
                  </a:extLst>
                </a:gridCol>
                <a:gridCol w="1911684">
                  <a:extLst>
                    <a:ext uri="{9D8B030D-6E8A-4147-A177-3AD203B41FA5}">
                      <a16:colId xmlns:a16="http://schemas.microsoft.com/office/drawing/2014/main" val="40249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2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ADF Statistic (first differenced)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2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4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Correction and Partial Autocorrection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21453-0723-79F3-6ED6-3EE873B5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53913" y="1586415"/>
            <a:ext cx="6484171" cy="46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77CC-BA5D-EDBE-0A46-7051026B06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 Model (ARIMA)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141F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Autoregressive Integrated Moving Average Exogenous Model (SARIMAX)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D52F26-FC71-A950-869D-D5B29CEB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88080"/>
              </p:ext>
            </p:extLst>
          </p:nvPr>
        </p:nvGraphicFramePr>
        <p:xfrm>
          <a:off x="4184316" y="2429042"/>
          <a:ext cx="382336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684">
                  <a:extLst>
                    <a:ext uri="{9D8B030D-6E8A-4147-A177-3AD203B41FA5}">
                      <a16:colId xmlns:a16="http://schemas.microsoft.com/office/drawing/2014/main" val="707598111"/>
                    </a:ext>
                  </a:extLst>
                </a:gridCol>
                <a:gridCol w="1911684">
                  <a:extLst>
                    <a:ext uri="{9D8B030D-6E8A-4147-A177-3AD203B41FA5}">
                      <a16:colId xmlns:a16="http://schemas.microsoft.com/office/drawing/2014/main" val="40249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2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2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450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C334B4-E5FF-E882-3727-C76DD46F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10239"/>
              </p:ext>
            </p:extLst>
          </p:nvPr>
        </p:nvGraphicFramePr>
        <p:xfrm>
          <a:off x="4184316" y="4303002"/>
          <a:ext cx="382336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684">
                  <a:extLst>
                    <a:ext uri="{9D8B030D-6E8A-4147-A177-3AD203B41FA5}">
                      <a16:colId xmlns:a16="http://schemas.microsoft.com/office/drawing/2014/main" val="707598111"/>
                    </a:ext>
                  </a:extLst>
                </a:gridCol>
                <a:gridCol w="1911684">
                  <a:extLst>
                    <a:ext uri="{9D8B030D-6E8A-4147-A177-3AD203B41FA5}">
                      <a16:colId xmlns:a16="http://schemas.microsoft.com/office/drawing/2014/main" val="40249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2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2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4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A20-F21B-B652-8C8D-8BA7D218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882C-6DAA-6DD8-9092-C14C4B2421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ARIMA and SARIMAX models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Meta’s Prophet model to predict and compare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recurrent neural networks like Long Short-term Memory (LSTM)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comprehensive comparison study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7108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156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Market Analysis of  S&amp;P 500 Index</vt:lpstr>
      <vt:lpstr>Design Methodology Diagram</vt:lpstr>
      <vt:lpstr>United States Top 5% Vs. S&amp;P 500</vt:lpstr>
      <vt:lpstr>United States Bottom 5% Vs. S&amp;P 500</vt:lpstr>
      <vt:lpstr>Rolling Average Window Comparison</vt:lpstr>
      <vt:lpstr>Data Evaluation</vt:lpstr>
      <vt:lpstr>Auto Correction and Partial Autocorrection</vt:lpstr>
      <vt:lpstr>Model Training and Evaluation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of  S&amp;P 500 Index</dc:title>
  <dc:creator>Sai Nikhil Kunapareddy</dc:creator>
  <cp:lastModifiedBy>Sai Nikhil Kunapareddy</cp:lastModifiedBy>
  <cp:revision>13</cp:revision>
  <dcterms:created xsi:type="dcterms:W3CDTF">2024-07-03T16:02:50Z</dcterms:created>
  <dcterms:modified xsi:type="dcterms:W3CDTF">2024-07-11T02:47:59Z</dcterms:modified>
</cp:coreProperties>
</file>