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1" r:id="rId5"/>
    <p:sldId id="259" r:id="rId6"/>
    <p:sldId id="266" r:id="rId7"/>
    <p:sldId id="268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F93724-FE77-4994-873C-A2F60EC84930}" v="562" dt="2021-03-14T18:01:59.324"/>
    <p1510:client id="{939CC0E6-8701-47BE-8B41-09F2218F2B42}" v="1579" dt="2021-03-14T17:53:31.658"/>
    <p1510:client id="{BB62D770-F52D-4922-AADC-7CAE78CAD30C}" v="996" dt="2021-03-14T17:54:48.4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05C35C6-13CE-4C13-8D8E-448DDA5E3441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8342E09-F4E5-4310-AA39-45F814B81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55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35C6-13CE-4C13-8D8E-448DDA5E3441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2E09-F4E5-4310-AA39-45F814B81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2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35C6-13CE-4C13-8D8E-448DDA5E3441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2E09-F4E5-4310-AA39-45F814B81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099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35C6-13CE-4C13-8D8E-448DDA5E3441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2E09-F4E5-4310-AA39-45F814B81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29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35C6-13CE-4C13-8D8E-448DDA5E3441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2E09-F4E5-4310-AA39-45F814B81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403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35C6-13CE-4C13-8D8E-448DDA5E3441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2E09-F4E5-4310-AA39-45F814B81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459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35C6-13CE-4C13-8D8E-448DDA5E3441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2E09-F4E5-4310-AA39-45F814B81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829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05C35C6-13CE-4C13-8D8E-448DDA5E3441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2E09-F4E5-4310-AA39-45F814B81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67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05C35C6-13CE-4C13-8D8E-448DDA5E3441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2E09-F4E5-4310-AA39-45F814B81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67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35C6-13CE-4C13-8D8E-448DDA5E3441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2E09-F4E5-4310-AA39-45F814B81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35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35C6-13CE-4C13-8D8E-448DDA5E3441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2E09-F4E5-4310-AA39-45F814B81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1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35C6-13CE-4C13-8D8E-448DDA5E3441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2E09-F4E5-4310-AA39-45F814B81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83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35C6-13CE-4C13-8D8E-448DDA5E3441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2E09-F4E5-4310-AA39-45F814B81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15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35C6-13CE-4C13-8D8E-448DDA5E3441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2E09-F4E5-4310-AA39-45F814B81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87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35C6-13CE-4C13-8D8E-448DDA5E3441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2E09-F4E5-4310-AA39-45F814B81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72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35C6-13CE-4C13-8D8E-448DDA5E3441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2E09-F4E5-4310-AA39-45F814B81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3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35C6-13CE-4C13-8D8E-448DDA5E3441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2E09-F4E5-4310-AA39-45F814B81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00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05C35C6-13CE-4C13-8D8E-448DDA5E3441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8342E09-F4E5-4310-AA39-45F814B81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9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Ae6RAHqQuw5MkB3mIdEyVRhWC41A3XXT?usp=sharing" TargetMode="External"/><Relationship Id="rId2" Type="http://schemas.openxmlformats.org/officeDocument/2006/relationships/hyperlink" Target="https://www.kaggle.com/sriharipramod/bank-loan-classifica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sriharipramod/bank-loan-classific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B6AA0DD-C978-4FA9-B174-340D215F2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81" r="16027"/>
          <a:stretch/>
        </p:blipFill>
        <p:spPr>
          <a:xfrm>
            <a:off x="423337" y="402166"/>
            <a:ext cx="4932951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34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C5AF3-AB7F-4F4E-B690-EC4D6621E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5061" y="1241267"/>
            <a:ext cx="5428551" cy="23790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Bank Loan Analysis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5124114-0217-44CA-99E1-0355EBF58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6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3F380-31FD-41BA-BA0B-525DA763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709A5-D98D-43E3-9F34-A90CB8D00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model using decision tree with </a:t>
            </a:r>
            <a:r>
              <a:rPr lang="en-US" dirty="0" err="1"/>
              <a:t>GridSerachCV</a:t>
            </a:r>
            <a:r>
              <a:rPr lang="en-US" dirty="0"/>
              <a:t> was able to predict with accuracy of 98.4 % </a:t>
            </a:r>
          </a:p>
          <a:p>
            <a:r>
              <a:rPr lang="en-US" dirty="0"/>
              <a:t>This model can predict who will avail the personal loan more accurately by mentioning their income, experience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00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AB5D-DC70-4C17-A796-CD75503E9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D9062-4EF2-4DFF-B03A-2D11479BA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set -  </a:t>
            </a:r>
            <a:r>
              <a:rPr lang="en-US" dirty="0">
                <a:ea typeface="+mn-lt"/>
                <a:cs typeface="+mn-lt"/>
                <a:hlinkClick r:id="rId2"/>
              </a:rPr>
              <a:t>https://www.kaggle.com/sriharipramod/bank-loan-classification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Model - </a:t>
            </a:r>
            <a:r>
              <a:rPr lang="en-US" dirty="0">
                <a:ea typeface="+mn-lt"/>
                <a:cs typeface="+mn-lt"/>
                <a:hlinkClick r:id="rId3"/>
              </a:rPr>
              <a:t>https://colab.research.google.com/drive/1Ae6RAHqQuw5MkB3mIdEyVRhWC41A3XXT?usp=sharing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37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050B-1CF5-4D20-B380-F761FF4B7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914" y="2593910"/>
            <a:ext cx="8761413" cy="1979212"/>
          </a:xfrm>
        </p:spPr>
        <p:txBody>
          <a:bodyPr/>
          <a:lstStyle/>
          <a:p>
            <a:r>
              <a:rPr lang="en-IN" sz="4800" dirty="0">
                <a:solidFill>
                  <a:schemeClr val="tx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5572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D00C-3B89-41B0-889C-2F2528C2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146BE-AB3D-496F-A507-CC850C50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83160" cy="34163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en-IN" dirty="0">
                <a:ea typeface="+mn-lt"/>
                <a:cs typeface="+mn-lt"/>
              </a:rPr>
              <a:t>The purpose of these models is to predict the prospective customers of a bank that will accept a personal loan based on the person’s previous behavioural data. Using these model, the bank will be able to target potential customers and hence increase the number of personal loans.</a:t>
            </a:r>
            <a:endParaRPr lang="en-IN" dirty="0"/>
          </a:p>
          <a:p>
            <a:pPr algn="just"/>
            <a:r>
              <a:rPr lang="en-IN" dirty="0">
                <a:ea typeface="+mn-lt"/>
                <a:cs typeface="+mn-lt"/>
              </a:rPr>
              <a:t>The predictive models are either Regressive models(continuous output) or Classification models(categorical output). In this case, the output is clearly categorical. The customer can either take a personal load or not, hence, </a:t>
            </a:r>
            <a:r>
              <a:rPr lang="en-IN" b="1" dirty="0">
                <a:ea typeface="+mn-lt"/>
                <a:cs typeface="+mn-lt"/>
              </a:rPr>
              <a:t>this model is a classification model</a:t>
            </a:r>
            <a:r>
              <a:rPr lang="en-IN" dirty="0">
                <a:ea typeface="+mn-lt"/>
                <a:cs typeface="+mn-lt"/>
              </a:rPr>
              <a:t>. The output can either be a class output or a probability output. Class outputs are binary in nature, i.e., either 0 or 1, Also, before building any machine learning model, it is very necessary to note the misclassification cost of each class. It is also very important to choose a proper metrics(For classification model: accuracy, sensitivity, precision) for evaluation of the model’s performance. In order to choose between the accuracy or sensitivity and precision, the misclassification costs of each class should be known.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381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AF851-7AE5-4FC5-91EA-DF0F4869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300">
                <a:solidFill>
                  <a:schemeClr val="tx1"/>
                </a:solidFill>
              </a:rPr>
              <a:t>Objective of the study </a:t>
            </a:r>
          </a:p>
        </p:txBody>
      </p:sp>
      <p:pic>
        <p:nvPicPr>
          <p:cNvPr id="4" name="Picture 2" descr="A Quick Guide: 8 Easy Steps to Get a Personal Loan in India">
            <a:extLst>
              <a:ext uri="{FF2B5EF4-FFF2-40B4-BE49-F238E27FC236}">
                <a16:creationId xmlns:a16="http://schemas.microsoft.com/office/drawing/2014/main" id="{AC9B9E0B-CFF9-4287-955B-D545A7EB24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" r="3" b="3"/>
          <a:stretch/>
        </p:blipFill>
        <p:spPr bwMode="auto">
          <a:xfrm>
            <a:off x="5194607" y="803751"/>
            <a:ext cx="6391533" cy="525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A0DD0-BE78-4980-8791-7335BFC7E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850" y="2120900"/>
            <a:ext cx="4149824" cy="41026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IN" sz="1600" b="1" dirty="0">
                <a:solidFill>
                  <a:schemeClr val="tx1"/>
                </a:solidFill>
              </a:rPr>
              <a:t>The objective is to target the right customer segment for personal loan.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600" dirty="0">
                <a:solidFill>
                  <a:schemeClr val="tx1"/>
                </a:solidFill>
                <a:ea typeface="+mn-lt"/>
                <a:cs typeface="+mn-lt"/>
              </a:rPr>
              <a:t>Marketing departments across sectors welcome user data to help them make key decisions. But a clear marketing strategy can be hard to define as marketers are increasingly bombarded with disorganized customer information and big data.</a:t>
            </a:r>
            <a:r>
              <a:rPr lang="en-IN" sz="1600" dirty="0">
                <a:solidFill>
                  <a:schemeClr val="tx1"/>
                </a:solidFill>
              </a:rPr>
              <a:t>    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600" dirty="0">
                <a:solidFill>
                  <a:schemeClr val="tx1"/>
                </a:solidFill>
                <a:ea typeface="+mn-lt"/>
                <a:cs typeface="+mn-lt"/>
              </a:rPr>
              <a:t>AI and machine learning are helping the top minds in Banking as they drive the performance of forward-thinking brands and target the right kinds of customers.</a:t>
            </a:r>
            <a:r>
              <a:rPr lang="en-IN" sz="1600" dirty="0">
                <a:solidFill>
                  <a:schemeClr val="tx1"/>
                </a:solidFill>
              </a:rPr>
              <a:t>        </a:t>
            </a:r>
            <a:r>
              <a:rPr lang="en-IN" sz="1300" dirty="0">
                <a:solidFill>
                  <a:schemeClr val="tx1"/>
                </a:solidFill>
              </a:rPr>
              <a:t>                                                </a:t>
            </a: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38408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FE97-ECD7-495F-B3D8-192ADA61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the Dataset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EE882-4ECB-4D4F-91D4-439E48DA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026" y="2258787"/>
            <a:ext cx="11284015" cy="45411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b="1"/>
              <a:t>The Dataset set contains total 16 columns and 5000 Rows and was downloaded from Kaggle: </a:t>
            </a:r>
            <a:r>
              <a:rPr lang="en-US" sz="1400" b="1">
                <a:hlinkClick r:id="rId2"/>
              </a:rPr>
              <a:t>Bank_Loan_Classification</a:t>
            </a:r>
            <a:r>
              <a:rPr lang="en-US" sz="1400" b="1"/>
              <a:t>.</a:t>
            </a:r>
          </a:p>
          <a:p>
            <a:r>
              <a:rPr lang="en-US" sz="1400" b="1"/>
              <a:t>It Contains Following Columns:</a:t>
            </a:r>
          </a:p>
          <a:p>
            <a:pPr>
              <a:buAutoNum type="arabicPeriod"/>
            </a:pPr>
            <a:endParaRPr lang="en-US" sz="1050"/>
          </a:p>
          <a:p>
            <a:pPr>
              <a:buAutoNum type="arabicPeriod"/>
            </a:pPr>
            <a:endParaRPr lang="en-US"/>
          </a:p>
          <a:p>
            <a:pPr>
              <a:buAutoNum type="arabicPeriod"/>
            </a:pPr>
            <a:endParaRPr lang="en-US"/>
          </a:p>
          <a:p>
            <a:pPr>
              <a:buAutoNum type="arabicPeriod"/>
            </a:pPr>
            <a:endParaRPr lang="en-US"/>
          </a:p>
          <a:p>
            <a:pPr>
              <a:buAutoNum type="arabicPeriod"/>
            </a:pPr>
            <a:endParaRPr lang="en-US"/>
          </a:p>
        </p:txBody>
      </p:sp>
      <p:pic>
        <p:nvPicPr>
          <p:cNvPr id="6" name="Picture 6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45C8E1D4-9C36-470E-A3CE-CC5715A48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951232"/>
            <a:ext cx="3407800" cy="1554728"/>
          </a:xfrm>
          <a:prstGeom prst="rect">
            <a:avLst/>
          </a:prstGeom>
        </p:spPr>
      </p:pic>
      <p:pic>
        <p:nvPicPr>
          <p:cNvPr id="7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402EB56E-4484-4C0B-8575-C8175D0B5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574" y="2947411"/>
            <a:ext cx="3590183" cy="1558549"/>
          </a:xfrm>
          <a:prstGeom prst="rect">
            <a:avLst/>
          </a:prstGeom>
        </p:spPr>
      </p:pic>
      <p:pic>
        <p:nvPicPr>
          <p:cNvPr id="8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B9F7619-9186-4CDE-B038-A175C61C3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4504356"/>
            <a:ext cx="6994357" cy="2354446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96C0578-66B5-4A67-AE42-60F8C7D9C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722783"/>
              </p:ext>
            </p:extLst>
          </p:nvPr>
        </p:nvGraphicFramePr>
        <p:xfrm>
          <a:off x="925285" y="2948215"/>
          <a:ext cx="3786202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896">
                  <a:extLst>
                    <a:ext uri="{9D8B030D-6E8A-4147-A177-3AD203B41FA5}">
                      <a16:colId xmlns:a16="http://schemas.microsoft.com/office/drawing/2014/main" val="2141480996"/>
                    </a:ext>
                  </a:extLst>
                </a:gridCol>
                <a:gridCol w="1336306">
                  <a:extLst>
                    <a:ext uri="{9D8B030D-6E8A-4147-A177-3AD203B41FA5}">
                      <a16:colId xmlns:a16="http://schemas.microsoft.com/office/drawing/2014/main" val="1482066045"/>
                    </a:ext>
                  </a:extLst>
                </a:gridCol>
              </a:tblGrid>
              <a:tr h="24067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Column Name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Type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39186019"/>
                  </a:ext>
                </a:extLst>
              </a:tr>
              <a:tr h="240676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Integer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3796810"/>
                  </a:ext>
                </a:extLst>
              </a:tr>
              <a:tr h="24067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Age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Integer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61384833"/>
                  </a:ext>
                </a:extLst>
              </a:tr>
              <a:tr h="24067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Experience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Integer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62017852"/>
                  </a:ext>
                </a:extLst>
              </a:tr>
              <a:tr h="240676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Income_group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Integer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67001425"/>
                  </a:ext>
                </a:extLst>
              </a:tr>
              <a:tr h="24067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Income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Integer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84544930"/>
                  </a:ext>
                </a:extLst>
              </a:tr>
              <a:tr h="24067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ZIP Code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Integer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24962087"/>
                  </a:ext>
                </a:extLst>
              </a:tr>
              <a:tr h="24067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Family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Integer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92160455"/>
                  </a:ext>
                </a:extLst>
              </a:tr>
              <a:tr h="240676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CCAvg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Float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69938430"/>
                  </a:ext>
                </a:extLst>
              </a:tr>
              <a:tr h="24067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Education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Integer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8903269"/>
                  </a:ext>
                </a:extLst>
              </a:tr>
              <a:tr h="24067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Mortgage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Integer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9209777"/>
                  </a:ext>
                </a:extLst>
              </a:tr>
              <a:tr h="24067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Personal Loan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Integer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45184037"/>
                  </a:ext>
                </a:extLst>
              </a:tr>
              <a:tr h="24067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Securities Account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Integer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14233688"/>
                  </a:ext>
                </a:extLst>
              </a:tr>
              <a:tr h="24067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CD Account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Integer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33623557"/>
                  </a:ext>
                </a:extLst>
              </a:tr>
              <a:tr h="24067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Online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Integer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73499948"/>
                  </a:ext>
                </a:extLst>
              </a:tr>
              <a:tr h="240676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CreditCard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Integer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2536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47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2736-033A-4161-9C0B-3B3AA187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Advantages of using Machine learning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787B9-EDB7-4890-A1E1-2B34E5273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56769"/>
            <a:ext cx="8825659" cy="34630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IN"/>
          </a:p>
          <a:p>
            <a:r>
              <a:rPr lang="en-IN"/>
              <a:t>With the help of machine learning models, we can save time and money</a:t>
            </a:r>
          </a:p>
          <a:p>
            <a:r>
              <a:rPr lang="en-IN"/>
              <a:t>We can easily identify what customers to target</a:t>
            </a:r>
          </a:p>
          <a:p>
            <a:r>
              <a:rPr lang="en-IN"/>
              <a:t>It will automate the process of targeting the customers 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531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26FF-228B-4749-B9ED-FA144BA4B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steps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D8564-8F5F-43AC-A982-96241CB11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Import libraries and data set</a:t>
            </a:r>
          </a:p>
          <a:p>
            <a:r>
              <a:rPr lang="en-US" dirty="0"/>
              <a:t>Check Null values </a:t>
            </a:r>
          </a:p>
          <a:p>
            <a:r>
              <a:rPr lang="en-US" dirty="0"/>
              <a:t>Check the data type of each variable </a:t>
            </a:r>
          </a:p>
          <a:p>
            <a:r>
              <a:rPr lang="en-US" dirty="0"/>
              <a:t>Drop columns which are not significant (ID and Zip column)</a:t>
            </a:r>
          </a:p>
          <a:p>
            <a:r>
              <a:rPr lang="en-US" dirty="0"/>
              <a:t>Find the correlation between independent variables. </a:t>
            </a:r>
          </a:p>
          <a:p>
            <a:r>
              <a:rPr lang="en-US" dirty="0"/>
              <a:t>Split the data into training and testing </a:t>
            </a:r>
          </a:p>
          <a:p>
            <a:r>
              <a:rPr lang="en-US" dirty="0"/>
              <a:t>Run different machine learning models and </a:t>
            </a:r>
            <a:r>
              <a:rPr lang="en-IN" dirty="0"/>
              <a:t>use accuracy to analyse their performance</a:t>
            </a:r>
            <a:endParaRPr lang="en-US" dirty="0"/>
          </a:p>
          <a:p>
            <a:r>
              <a:rPr lang="en-IN" dirty="0"/>
              <a:t>Find the best fit model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96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D4DE4-EE20-4058-B205-3B303DDC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plot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E2838D-D660-4F96-BD68-2EA44C89F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487150"/>
            <a:ext cx="5017643" cy="320112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A854DB-6238-4F66-AA14-464FDAD51FFF}"/>
              </a:ext>
            </a:extLst>
          </p:cNvPr>
          <p:cNvSpPr txBox="1"/>
          <p:nvPr/>
        </p:nvSpPr>
        <p:spPr>
          <a:xfrm>
            <a:off x="6587412" y="2743200"/>
            <a:ext cx="48052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dirty="0">
                <a:effectLst/>
                <a:latin typeface="Segoe UI" panose="020B0502040204020203" pitchFamily="34" charset="0"/>
              </a:rPr>
              <a:t>A correlation matrix is a table that shows the coefficients of correlation between variables. The association between two variables is shown in each cell of the table. A correlation matrix may be used to summaries results, as an input to a more advanced analysis, or as a diagnostic tool for advanced analyses.</a:t>
            </a:r>
          </a:p>
          <a:p>
            <a:pPr rtl="0"/>
            <a:endParaRPr lang="en-US" dirty="0">
              <a:latin typeface="Segoe UI" panose="020B0502040204020203" pitchFamily="34" charset="0"/>
            </a:endParaRPr>
          </a:p>
          <a:p>
            <a:pPr rtl="0"/>
            <a:r>
              <a:rPr lang="en-US" dirty="0">
                <a:effectLst/>
                <a:latin typeface="Segoe UI" panose="020B0502040204020203" pitchFamily="34" charset="0"/>
              </a:rPr>
              <a:t>Here we can see from the plot that age and experience are highly correlated to each other as the value is 0.99. </a:t>
            </a:r>
          </a:p>
          <a:p>
            <a:pPr rtl="0"/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5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5139-C039-4AAA-9F47-1FC556E7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models used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4D28-7D03-41A2-BF6D-69964B949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47900"/>
            <a:ext cx="8825659" cy="43137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Logistic Regression – 94.4 %</a:t>
            </a:r>
          </a:p>
          <a:p>
            <a:r>
              <a:rPr lang="en-US" dirty="0"/>
              <a:t>Naïve base model – 89.7 %</a:t>
            </a:r>
          </a:p>
          <a:p>
            <a:r>
              <a:rPr lang="en-US" dirty="0"/>
              <a:t>Random Forest – 98.7 % </a:t>
            </a:r>
          </a:p>
          <a:p>
            <a:r>
              <a:rPr lang="en-US" dirty="0"/>
              <a:t>SVM model                              </a:t>
            </a:r>
          </a:p>
          <a:p>
            <a:pPr marL="0" indent="0">
              <a:buNone/>
            </a:pPr>
            <a:r>
              <a:rPr lang="en-US" dirty="0"/>
              <a:t>       </a:t>
            </a:r>
          </a:p>
          <a:p>
            <a:pPr marL="0" indent="0">
              <a:buNone/>
            </a:pPr>
            <a:r>
              <a:rPr lang="en-US" dirty="0"/>
              <a:t>    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      c = 2 , gamma value = 0.002 (most optimized model at these points)  </a:t>
            </a:r>
          </a:p>
          <a:p>
            <a:pPr marL="0" indent="0">
              <a:buNone/>
            </a:pPr>
            <a:r>
              <a:rPr lang="en-US" dirty="0"/>
              <a:t>       Kernel = Linear , accuracy = 94.9 % </a:t>
            </a:r>
          </a:p>
          <a:p>
            <a:pPr marL="0" indent="0">
              <a:buNone/>
            </a:pPr>
            <a:r>
              <a:rPr lang="en-US" dirty="0"/>
              <a:t>       Kernel = RBF , accuracy = 94.5 %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55FEA9-77F6-4051-B057-9CC4AB0E2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819956"/>
              </p:ext>
            </p:extLst>
          </p:nvPr>
        </p:nvGraphicFramePr>
        <p:xfrm>
          <a:off x="1725704" y="3844493"/>
          <a:ext cx="2659684" cy="944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842">
                  <a:extLst>
                    <a:ext uri="{9D8B030D-6E8A-4147-A177-3AD203B41FA5}">
                      <a16:colId xmlns:a16="http://schemas.microsoft.com/office/drawing/2014/main" val="737417639"/>
                    </a:ext>
                  </a:extLst>
                </a:gridCol>
                <a:gridCol w="1329842">
                  <a:extLst>
                    <a:ext uri="{9D8B030D-6E8A-4147-A177-3AD203B41FA5}">
                      <a16:colId xmlns:a16="http://schemas.microsoft.com/office/drawing/2014/main" val="1776811866"/>
                    </a:ext>
                  </a:extLst>
                </a:gridCol>
              </a:tblGrid>
              <a:tr h="31467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 value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Accuracy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94965472"/>
                  </a:ext>
                </a:extLst>
              </a:tr>
              <a:tr h="31467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97.6%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17798626"/>
                  </a:ext>
                </a:extLst>
              </a:tr>
              <a:tr h="31467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97.8%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6803087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D3F4F38-13F7-4C48-8F95-4832BB94C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60263"/>
              </p:ext>
            </p:extLst>
          </p:nvPr>
        </p:nvGraphicFramePr>
        <p:xfrm>
          <a:off x="5079853" y="3844493"/>
          <a:ext cx="2748488" cy="944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841">
                  <a:extLst>
                    <a:ext uri="{9D8B030D-6E8A-4147-A177-3AD203B41FA5}">
                      <a16:colId xmlns:a16="http://schemas.microsoft.com/office/drawing/2014/main" val="117360965"/>
                    </a:ext>
                  </a:extLst>
                </a:gridCol>
                <a:gridCol w="1440647">
                  <a:extLst>
                    <a:ext uri="{9D8B030D-6E8A-4147-A177-3AD203B41FA5}">
                      <a16:colId xmlns:a16="http://schemas.microsoft.com/office/drawing/2014/main" val="2620820010"/>
                    </a:ext>
                  </a:extLst>
                </a:gridCol>
              </a:tblGrid>
              <a:tr h="280147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Gamma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Accuracy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62373559"/>
                  </a:ext>
                </a:extLst>
              </a:tr>
              <a:tr h="33193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94.1%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38194160"/>
                  </a:ext>
                </a:extLst>
              </a:tr>
              <a:tr h="33193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0.001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92.5%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16414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857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4262-94E2-4031-B334-B38429EA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using </a:t>
            </a:r>
            <a:r>
              <a:rPr lang="en-US" dirty="0" err="1"/>
              <a:t>GridSearchCV</a:t>
            </a:r>
            <a:r>
              <a:rPr lang="en-US" dirty="0"/>
              <a:t> &amp; </a:t>
            </a:r>
            <a:r>
              <a:rPr lang="en-US" dirty="0" err="1"/>
              <a:t>RandomizedSearchCV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9C2FC-258B-4D9B-BCD6-172DAEE61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SVM – best  at c=1, kernel=linear, 95.14%</a:t>
            </a:r>
          </a:p>
          <a:p>
            <a:r>
              <a:rPr lang="en-US" dirty="0"/>
              <a:t>KNN model – 95.5 % </a:t>
            </a:r>
          </a:p>
          <a:p>
            <a:r>
              <a:rPr lang="en-US" dirty="0"/>
              <a:t>Decision tree – 98.4 % </a:t>
            </a:r>
          </a:p>
          <a:p>
            <a:r>
              <a:rPr lang="en-US" dirty="0"/>
              <a:t>Random Forest – 97.4 %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FCD1FB-E9E5-456E-A8A4-D94CFB621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806" y="2507728"/>
            <a:ext cx="4243754" cy="351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33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591</TotalTime>
  <Words>749</Words>
  <Application>Microsoft Office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Segoe UI</vt:lpstr>
      <vt:lpstr>Wingdings 3</vt:lpstr>
      <vt:lpstr>Ion Boardroom</vt:lpstr>
      <vt:lpstr>Bank Loan Analysis </vt:lpstr>
      <vt:lpstr>Abstract</vt:lpstr>
      <vt:lpstr>Objective of the study </vt:lpstr>
      <vt:lpstr>Overview of the Dataset Used:</vt:lpstr>
      <vt:lpstr>Advantages of using Machine learning models </vt:lpstr>
      <vt:lpstr>Data processing steps </vt:lpstr>
      <vt:lpstr>Correlation plot  </vt:lpstr>
      <vt:lpstr>Machine learning models used </vt:lpstr>
      <vt:lpstr>Values using GridSearchCV &amp; RandomizedSearchCV</vt:lpstr>
      <vt:lpstr>Conclusion </vt:lpstr>
      <vt:lpstr>References 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Loan Analysis</dc:title>
  <dc:creator>ADITI RAWAT</dc:creator>
  <cp:lastModifiedBy>nikhil shah</cp:lastModifiedBy>
  <cp:revision>18</cp:revision>
  <dcterms:created xsi:type="dcterms:W3CDTF">2021-03-14T15:55:43Z</dcterms:created>
  <dcterms:modified xsi:type="dcterms:W3CDTF">2021-08-26T08:21:41Z</dcterms:modified>
</cp:coreProperties>
</file>