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2" r:id="rId1"/>
  </p:sldMasterIdLst>
  <p:sldIdLst>
    <p:sldId id="256" r:id="rId2"/>
    <p:sldId id="257" r:id="rId3"/>
    <p:sldId id="258" r:id="rId4"/>
    <p:sldId id="265" r:id="rId5"/>
    <p:sldId id="266" r:id="rId6"/>
    <p:sldId id="261" r:id="rId7"/>
    <p:sldId id="259" r:id="rId8"/>
    <p:sldId id="262" r:id="rId9"/>
    <p:sldId id="263" r:id="rId10"/>
    <p:sldId id="264"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CAD843-0BFC-4362-8C87-1CCFFD990F77}" type="datetimeFigureOut">
              <a:rPr lang="en-IN" smtClean="0"/>
              <a:t>16-12-2020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9EF99-8768-47D4-9BAD-AB5D8C7D34B4}" type="slidenum">
              <a:rPr lang="en-IN" smtClean="0"/>
              <a:t>‹#›</a:t>
            </a:fld>
            <a:endParaRPr lang="en-IN"/>
          </a:p>
        </p:txBody>
      </p:sp>
    </p:spTree>
    <p:extLst>
      <p:ext uri="{BB962C8B-B14F-4D97-AF65-F5344CB8AC3E}">
        <p14:creationId xmlns:p14="http://schemas.microsoft.com/office/powerpoint/2010/main" val="260205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CAD843-0BFC-4362-8C87-1CCFFD990F77}" type="datetimeFigureOut">
              <a:rPr lang="en-IN" smtClean="0"/>
              <a:t>16-12-2020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49EF99-8768-47D4-9BAD-AB5D8C7D34B4}" type="slidenum">
              <a:rPr lang="en-IN" smtClean="0"/>
              <a:t>‹#›</a:t>
            </a:fld>
            <a:endParaRPr lang="en-IN"/>
          </a:p>
        </p:txBody>
      </p:sp>
    </p:spTree>
    <p:extLst>
      <p:ext uri="{BB962C8B-B14F-4D97-AF65-F5344CB8AC3E}">
        <p14:creationId xmlns:p14="http://schemas.microsoft.com/office/powerpoint/2010/main" val="224182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CAD843-0BFC-4362-8C87-1CCFFD990F77}" type="datetimeFigureOut">
              <a:rPr lang="en-IN" smtClean="0"/>
              <a:t>16-12-2020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49EF99-8768-47D4-9BAD-AB5D8C7D34B4}" type="slidenum">
              <a:rPr lang="en-IN" smtClean="0"/>
              <a:t>‹#›</a:t>
            </a:fld>
            <a:endParaRPr lang="en-IN"/>
          </a:p>
        </p:txBody>
      </p:sp>
    </p:spTree>
    <p:extLst>
      <p:ext uri="{BB962C8B-B14F-4D97-AF65-F5344CB8AC3E}">
        <p14:creationId xmlns:p14="http://schemas.microsoft.com/office/powerpoint/2010/main" val="3797210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CAD843-0BFC-4362-8C87-1CCFFD990F77}" type="datetimeFigureOut">
              <a:rPr lang="en-IN" smtClean="0"/>
              <a:t>16-12-2020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49EF99-8768-47D4-9BAD-AB5D8C7D34B4}"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60050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CAD843-0BFC-4362-8C87-1CCFFD990F77}" type="datetimeFigureOut">
              <a:rPr lang="en-IN" smtClean="0"/>
              <a:t>16-12-2020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49EF99-8768-47D4-9BAD-AB5D8C7D34B4}" type="slidenum">
              <a:rPr lang="en-IN" smtClean="0"/>
              <a:t>‹#›</a:t>
            </a:fld>
            <a:endParaRPr lang="en-IN"/>
          </a:p>
        </p:txBody>
      </p:sp>
    </p:spTree>
    <p:extLst>
      <p:ext uri="{BB962C8B-B14F-4D97-AF65-F5344CB8AC3E}">
        <p14:creationId xmlns:p14="http://schemas.microsoft.com/office/powerpoint/2010/main" val="2302254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CAD843-0BFC-4362-8C87-1CCFFD990F77}" type="datetimeFigureOut">
              <a:rPr lang="en-IN" smtClean="0"/>
              <a:t>16-12-2020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49EF99-8768-47D4-9BAD-AB5D8C7D34B4}" type="slidenum">
              <a:rPr lang="en-IN" smtClean="0"/>
              <a:t>‹#›</a:t>
            </a:fld>
            <a:endParaRPr lang="en-IN"/>
          </a:p>
        </p:txBody>
      </p:sp>
    </p:spTree>
    <p:extLst>
      <p:ext uri="{BB962C8B-B14F-4D97-AF65-F5344CB8AC3E}">
        <p14:creationId xmlns:p14="http://schemas.microsoft.com/office/powerpoint/2010/main" val="3986515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CAD843-0BFC-4362-8C87-1CCFFD990F77}" type="datetimeFigureOut">
              <a:rPr lang="en-IN" smtClean="0"/>
              <a:t>16-12-2020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49EF99-8768-47D4-9BAD-AB5D8C7D34B4}" type="slidenum">
              <a:rPr lang="en-IN" smtClean="0"/>
              <a:t>‹#›</a:t>
            </a:fld>
            <a:endParaRPr lang="en-IN"/>
          </a:p>
        </p:txBody>
      </p:sp>
    </p:spTree>
    <p:extLst>
      <p:ext uri="{BB962C8B-B14F-4D97-AF65-F5344CB8AC3E}">
        <p14:creationId xmlns:p14="http://schemas.microsoft.com/office/powerpoint/2010/main" val="2603319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CAD843-0BFC-4362-8C87-1CCFFD990F77}" type="datetimeFigureOut">
              <a:rPr lang="en-IN" smtClean="0"/>
              <a:t>16-12-2020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9EF99-8768-47D4-9BAD-AB5D8C7D34B4}" type="slidenum">
              <a:rPr lang="en-IN" smtClean="0"/>
              <a:t>‹#›</a:t>
            </a:fld>
            <a:endParaRPr lang="en-IN"/>
          </a:p>
        </p:txBody>
      </p:sp>
    </p:spTree>
    <p:extLst>
      <p:ext uri="{BB962C8B-B14F-4D97-AF65-F5344CB8AC3E}">
        <p14:creationId xmlns:p14="http://schemas.microsoft.com/office/powerpoint/2010/main" val="1721319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CAD843-0BFC-4362-8C87-1CCFFD990F77}" type="datetimeFigureOut">
              <a:rPr lang="en-IN" smtClean="0"/>
              <a:t>16-12-2020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9EF99-8768-47D4-9BAD-AB5D8C7D34B4}" type="slidenum">
              <a:rPr lang="en-IN" smtClean="0"/>
              <a:t>‹#›</a:t>
            </a:fld>
            <a:endParaRPr lang="en-IN"/>
          </a:p>
        </p:txBody>
      </p:sp>
    </p:spTree>
    <p:extLst>
      <p:ext uri="{BB962C8B-B14F-4D97-AF65-F5344CB8AC3E}">
        <p14:creationId xmlns:p14="http://schemas.microsoft.com/office/powerpoint/2010/main" val="2517085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CAD843-0BFC-4362-8C87-1CCFFD990F77}" type="datetimeFigureOut">
              <a:rPr lang="en-IN" smtClean="0"/>
              <a:t>16-12-2020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9EF99-8768-47D4-9BAD-AB5D8C7D34B4}" type="slidenum">
              <a:rPr lang="en-IN" smtClean="0"/>
              <a:t>‹#›</a:t>
            </a:fld>
            <a:endParaRPr lang="en-IN"/>
          </a:p>
        </p:txBody>
      </p:sp>
    </p:spTree>
    <p:extLst>
      <p:ext uri="{BB962C8B-B14F-4D97-AF65-F5344CB8AC3E}">
        <p14:creationId xmlns:p14="http://schemas.microsoft.com/office/powerpoint/2010/main" val="2301417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CAD843-0BFC-4362-8C87-1CCFFD990F77}" type="datetimeFigureOut">
              <a:rPr lang="en-IN" smtClean="0"/>
              <a:t>16-12-2020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9EF99-8768-47D4-9BAD-AB5D8C7D34B4}" type="slidenum">
              <a:rPr lang="en-IN" smtClean="0"/>
              <a:t>‹#›</a:t>
            </a:fld>
            <a:endParaRPr lang="en-IN"/>
          </a:p>
        </p:txBody>
      </p:sp>
    </p:spTree>
    <p:extLst>
      <p:ext uri="{BB962C8B-B14F-4D97-AF65-F5344CB8AC3E}">
        <p14:creationId xmlns:p14="http://schemas.microsoft.com/office/powerpoint/2010/main" val="58252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CAD843-0BFC-4362-8C87-1CCFFD990F77}" type="datetimeFigureOut">
              <a:rPr lang="en-IN" smtClean="0"/>
              <a:t>16-12-2020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49EF99-8768-47D4-9BAD-AB5D8C7D34B4}" type="slidenum">
              <a:rPr lang="en-IN" smtClean="0"/>
              <a:t>‹#›</a:t>
            </a:fld>
            <a:endParaRPr lang="en-IN"/>
          </a:p>
        </p:txBody>
      </p:sp>
    </p:spTree>
    <p:extLst>
      <p:ext uri="{BB962C8B-B14F-4D97-AF65-F5344CB8AC3E}">
        <p14:creationId xmlns:p14="http://schemas.microsoft.com/office/powerpoint/2010/main" val="3533736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CAD843-0BFC-4362-8C87-1CCFFD990F77}" type="datetimeFigureOut">
              <a:rPr lang="en-IN" smtClean="0"/>
              <a:t>16-12-2020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49EF99-8768-47D4-9BAD-AB5D8C7D34B4}" type="slidenum">
              <a:rPr lang="en-IN" smtClean="0"/>
              <a:t>‹#›</a:t>
            </a:fld>
            <a:endParaRPr lang="en-IN"/>
          </a:p>
        </p:txBody>
      </p:sp>
    </p:spTree>
    <p:extLst>
      <p:ext uri="{BB962C8B-B14F-4D97-AF65-F5344CB8AC3E}">
        <p14:creationId xmlns:p14="http://schemas.microsoft.com/office/powerpoint/2010/main" val="3237711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CAD843-0BFC-4362-8C87-1CCFFD990F77}" type="datetimeFigureOut">
              <a:rPr lang="en-IN" smtClean="0"/>
              <a:t>16-12-2020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49EF99-8768-47D4-9BAD-AB5D8C7D34B4}" type="slidenum">
              <a:rPr lang="en-IN" smtClean="0"/>
              <a:t>‹#›</a:t>
            </a:fld>
            <a:endParaRPr lang="en-IN"/>
          </a:p>
        </p:txBody>
      </p:sp>
    </p:spTree>
    <p:extLst>
      <p:ext uri="{BB962C8B-B14F-4D97-AF65-F5344CB8AC3E}">
        <p14:creationId xmlns:p14="http://schemas.microsoft.com/office/powerpoint/2010/main" val="1604498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CAD843-0BFC-4362-8C87-1CCFFD990F77}" type="datetimeFigureOut">
              <a:rPr lang="en-IN" smtClean="0"/>
              <a:t>16-12-2020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49EF99-8768-47D4-9BAD-AB5D8C7D34B4}" type="slidenum">
              <a:rPr lang="en-IN" smtClean="0"/>
              <a:t>‹#›</a:t>
            </a:fld>
            <a:endParaRPr lang="en-IN"/>
          </a:p>
        </p:txBody>
      </p:sp>
    </p:spTree>
    <p:extLst>
      <p:ext uri="{BB962C8B-B14F-4D97-AF65-F5344CB8AC3E}">
        <p14:creationId xmlns:p14="http://schemas.microsoft.com/office/powerpoint/2010/main" val="2624656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CAD843-0BFC-4362-8C87-1CCFFD990F77}" type="datetimeFigureOut">
              <a:rPr lang="en-IN" smtClean="0"/>
              <a:t>16-12-2020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49EF99-8768-47D4-9BAD-AB5D8C7D34B4}" type="slidenum">
              <a:rPr lang="en-IN" smtClean="0"/>
              <a:t>‹#›</a:t>
            </a:fld>
            <a:endParaRPr lang="en-IN"/>
          </a:p>
        </p:txBody>
      </p:sp>
    </p:spTree>
    <p:extLst>
      <p:ext uri="{BB962C8B-B14F-4D97-AF65-F5344CB8AC3E}">
        <p14:creationId xmlns:p14="http://schemas.microsoft.com/office/powerpoint/2010/main" val="228812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CAD843-0BFC-4362-8C87-1CCFFD990F77}" type="datetimeFigureOut">
              <a:rPr lang="en-IN" smtClean="0"/>
              <a:t>16-12-2020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49EF99-8768-47D4-9BAD-AB5D8C7D34B4}" type="slidenum">
              <a:rPr lang="en-IN" smtClean="0"/>
              <a:t>‹#›</a:t>
            </a:fld>
            <a:endParaRPr lang="en-IN"/>
          </a:p>
        </p:txBody>
      </p:sp>
    </p:spTree>
    <p:extLst>
      <p:ext uri="{BB962C8B-B14F-4D97-AF65-F5344CB8AC3E}">
        <p14:creationId xmlns:p14="http://schemas.microsoft.com/office/powerpoint/2010/main" val="2396208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DCAD843-0BFC-4362-8C87-1CCFFD990F77}" type="datetimeFigureOut">
              <a:rPr lang="en-IN" smtClean="0"/>
              <a:t>16-12-2020</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949EF99-8768-47D4-9BAD-AB5D8C7D34B4}" type="slidenum">
              <a:rPr lang="en-IN" smtClean="0"/>
              <a:t>‹#›</a:t>
            </a:fld>
            <a:endParaRPr lang="en-IN"/>
          </a:p>
        </p:txBody>
      </p:sp>
    </p:spTree>
    <p:extLst>
      <p:ext uri="{BB962C8B-B14F-4D97-AF65-F5344CB8AC3E}">
        <p14:creationId xmlns:p14="http://schemas.microsoft.com/office/powerpoint/2010/main" val="4252633089"/>
      </p:ext>
    </p:extLst>
  </p:cSld>
  <p:clrMap bg1="dk1" tx1="lt1" bg2="dk2" tx2="lt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 id="2147483974" r:id="rId12"/>
    <p:sldLayoutId id="2147483975" r:id="rId13"/>
    <p:sldLayoutId id="2147483976" r:id="rId14"/>
    <p:sldLayoutId id="2147483977" r:id="rId15"/>
    <p:sldLayoutId id="2147483978" r:id="rId16"/>
    <p:sldLayoutId id="214748397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mohansacharya/graduate-admissions"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AC9DC-EA63-4CAE-9564-443AB9883429}"/>
              </a:ext>
            </a:extLst>
          </p:cNvPr>
          <p:cNvSpPr>
            <a:spLocks noGrp="1"/>
          </p:cNvSpPr>
          <p:nvPr>
            <p:ph type="ctrTitle"/>
          </p:nvPr>
        </p:nvSpPr>
        <p:spPr>
          <a:xfrm>
            <a:off x="0" y="740823"/>
            <a:ext cx="8039101" cy="2387600"/>
          </a:xfrm>
        </p:spPr>
        <p:txBody>
          <a:bodyPr>
            <a:normAutofit/>
          </a:bodyPr>
          <a:lstStyle/>
          <a:p>
            <a:r>
              <a:rPr lang="en-IN" dirty="0">
                <a:solidFill>
                  <a:schemeClr val="bg1"/>
                </a:solidFill>
                <a:cs typeface="Calibri" panose="020F0502020204030204" pitchFamily="34" charset="0"/>
              </a:rPr>
              <a:t>University Admission Prediction</a:t>
            </a:r>
          </a:p>
        </p:txBody>
      </p:sp>
      <p:sp>
        <p:nvSpPr>
          <p:cNvPr id="3" name="Subtitle 2">
            <a:extLst>
              <a:ext uri="{FF2B5EF4-FFF2-40B4-BE49-F238E27FC236}">
                <a16:creationId xmlns:a16="http://schemas.microsoft.com/office/drawing/2014/main" id="{718FE3D4-0A5A-4851-9AA4-FCF8BD4C4624}"/>
              </a:ext>
            </a:extLst>
          </p:cNvPr>
          <p:cNvSpPr>
            <a:spLocks noGrp="1"/>
          </p:cNvSpPr>
          <p:nvPr>
            <p:ph type="subTitle" idx="1"/>
          </p:nvPr>
        </p:nvSpPr>
        <p:spPr>
          <a:xfrm>
            <a:off x="4176944" y="3729577"/>
            <a:ext cx="5589973" cy="2591324"/>
          </a:xfrm>
        </p:spPr>
        <p:txBody>
          <a:bodyPr>
            <a:normAutofit/>
          </a:bodyPr>
          <a:lstStyle/>
          <a:p>
            <a:r>
              <a:rPr lang="en-IN" sz="2000" b="1" dirty="0">
                <a:solidFill>
                  <a:schemeClr val="bg1"/>
                </a:solidFill>
                <a:latin typeface="+mj-lt"/>
                <a:cs typeface="Calibri" panose="020F0502020204030204" pitchFamily="34" charset="0"/>
              </a:rPr>
              <a:t>Submitted by:-</a:t>
            </a:r>
          </a:p>
          <a:p>
            <a:pPr marL="2171700" lvl="4" indent="-342900" algn="l">
              <a:buFont typeface="Wingdings" panose="05000000000000000000" pitchFamily="2" charset="2"/>
              <a:buChar char="v"/>
            </a:pPr>
            <a:r>
              <a:rPr lang="en-IN" sz="1700" b="1" dirty="0">
                <a:solidFill>
                  <a:schemeClr val="bg1"/>
                </a:solidFill>
                <a:latin typeface="+mj-lt"/>
                <a:cs typeface="Calibri" panose="020F0502020204030204" pitchFamily="34" charset="0"/>
              </a:rPr>
              <a:t>Gauri Aggarwal (B2020080)</a:t>
            </a:r>
          </a:p>
          <a:p>
            <a:pPr marL="2171700" lvl="4" indent="-342900" algn="l">
              <a:buFont typeface="Wingdings" panose="05000000000000000000" pitchFamily="2" charset="2"/>
              <a:buChar char="v"/>
            </a:pPr>
            <a:r>
              <a:rPr lang="en-IN" sz="1700" b="1" dirty="0">
                <a:solidFill>
                  <a:schemeClr val="bg1"/>
                </a:solidFill>
                <a:latin typeface="+mj-lt"/>
                <a:cs typeface="Calibri" panose="020F0502020204030204" pitchFamily="34" charset="0"/>
              </a:rPr>
              <a:t>Nikhil Shah (B2020092)</a:t>
            </a:r>
          </a:p>
          <a:p>
            <a:pPr marL="2171700" lvl="4" indent="-342900" algn="l">
              <a:buFont typeface="Wingdings" panose="05000000000000000000" pitchFamily="2" charset="2"/>
              <a:buChar char="v"/>
            </a:pPr>
            <a:r>
              <a:rPr lang="en-IN" sz="1700" b="1" dirty="0">
                <a:solidFill>
                  <a:schemeClr val="bg1"/>
                </a:solidFill>
                <a:latin typeface="+mj-lt"/>
                <a:cs typeface="Calibri" panose="020F0502020204030204" pitchFamily="34" charset="0"/>
              </a:rPr>
              <a:t>Sam John (B2020107)</a:t>
            </a:r>
          </a:p>
          <a:p>
            <a:pPr marL="2171700" lvl="4" indent="-342900" algn="l">
              <a:buFont typeface="Wingdings" panose="05000000000000000000" pitchFamily="2" charset="2"/>
              <a:buChar char="v"/>
            </a:pPr>
            <a:r>
              <a:rPr lang="en-IN" sz="1700" b="1" dirty="0">
                <a:solidFill>
                  <a:schemeClr val="bg1"/>
                </a:solidFill>
                <a:latin typeface="+mj-lt"/>
                <a:cs typeface="Calibri" panose="020F0502020204030204" pitchFamily="34" charset="0"/>
              </a:rPr>
              <a:t>Souvik Das (B2020118)</a:t>
            </a:r>
          </a:p>
          <a:p>
            <a:pPr marL="2171700" lvl="4" indent="-342900" algn="l">
              <a:buFont typeface="Wingdings" panose="05000000000000000000" pitchFamily="2" charset="2"/>
              <a:buChar char="v"/>
            </a:pPr>
            <a:r>
              <a:rPr lang="en-IN" sz="1700" b="1" dirty="0">
                <a:solidFill>
                  <a:schemeClr val="bg1"/>
                </a:solidFill>
                <a:latin typeface="+mj-lt"/>
                <a:cs typeface="Calibri" panose="020F0502020204030204" pitchFamily="34" charset="0"/>
              </a:rPr>
              <a:t>Varsha Satpathy (B2020122)</a:t>
            </a:r>
          </a:p>
          <a:p>
            <a:pPr marL="342900" indent="-342900">
              <a:buFont typeface="Wingdings" panose="05000000000000000000" pitchFamily="2" charset="2"/>
              <a:buChar char="v"/>
            </a:pPr>
            <a:endParaRPr lang="en-IN" dirty="0">
              <a:latin typeface="+mj-lt"/>
            </a:endParaRPr>
          </a:p>
          <a:p>
            <a:pPr marL="342900" indent="-342900">
              <a:buFont typeface="Wingdings" panose="05000000000000000000" pitchFamily="2" charset="2"/>
              <a:buChar char="v"/>
            </a:pPr>
            <a:endParaRPr lang="en-IN" dirty="0">
              <a:latin typeface="+mj-lt"/>
            </a:endParaRPr>
          </a:p>
        </p:txBody>
      </p:sp>
      <p:pic>
        <p:nvPicPr>
          <p:cNvPr id="15" name="Picture 14">
            <a:extLst>
              <a:ext uri="{FF2B5EF4-FFF2-40B4-BE49-F238E27FC236}">
                <a16:creationId xmlns:a16="http://schemas.microsoft.com/office/drawing/2014/main" id="{75570BC6-FA2E-4AEF-B5D9-4A585EECDF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2983" y="3128423"/>
            <a:ext cx="3776278" cy="2934578"/>
          </a:xfrm>
          <a:prstGeom prst="rect">
            <a:avLst/>
          </a:prstGeom>
        </p:spPr>
      </p:pic>
    </p:spTree>
    <p:extLst>
      <p:ext uri="{BB962C8B-B14F-4D97-AF65-F5344CB8AC3E}">
        <p14:creationId xmlns:p14="http://schemas.microsoft.com/office/powerpoint/2010/main" val="327269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t="-24000" b="-2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C820-903D-4459-B43E-68CAB4DD625C}"/>
              </a:ext>
            </a:extLst>
          </p:cNvPr>
          <p:cNvSpPr>
            <a:spLocks noGrp="1"/>
          </p:cNvSpPr>
          <p:nvPr>
            <p:ph type="title"/>
          </p:nvPr>
        </p:nvSpPr>
        <p:spPr/>
        <p:txBody>
          <a:bodyPr/>
          <a:lstStyle/>
          <a:p>
            <a:r>
              <a:rPr lang="en-IN" dirty="0">
                <a:solidFill>
                  <a:schemeClr val="bg1"/>
                </a:solidFill>
              </a:rPr>
              <a:t>Conclusion</a:t>
            </a:r>
          </a:p>
        </p:txBody>
      </p:sp>
      <p:sp>
        <p:nvSpPr>
          <p:cNvPr id="3" name="Content Placeholder 2">
            <a:extLst>
              <a:ext uri="{FF2B5EF4-FFF2-40B4-BE49-F238E27FC236}">
                <a16:creationId xmlns:a16="http://schemas.microsoft.com/office/drawing/2014/main" id="{F61C6D4C-F616-4F69-A1A1-66DB3D8BAA1A}"/>
              </a:ext>
            </a:extLst>
          </p:cNvPr>
          <p:cNvSpPr>
            <a:spLocks noGrp="1"/>
          </p:cNvSpPr>
          <p:nvPr>
            <p:ph idx="1"/>
          </p:nvPr>
        </p:nvSpPr>
        <p:spPr/>
        <p:txBody>
          <a:bodyPr>
            <a:normAutofit lnSpcReduction="10000"/>
          </a:bodyPr>
          <a:lstStyle/>
          <a:p>
            <a:pPr marL="0" indent="0">
              <a:buNone/>
            </a:pPr>
            <a:r>
              <a:rPr lang="en-US" dirty="0">
                <a:solidFill>
                  <a:schemeClr val="bg1"/>
                </a:solidFill>
              </a:rPr>
              <a:t>This model will help the students know the chances of their application to a university being accepted. Also, it will help them in identifying the universities which are best suitable for their profile. They don’t have to be dependent on unreliable websites or pay huge amounts to education consultants, thus saving more money on the application fees.</a:t>
            </a:r>
          </a:p>
          <a:p>
            <a:pPr marL="0" indent="0">
              <a:buNone/>
            </a:pPr>
            <a:r>
              <a:rPr lang="en-IN" dirty="0">
                <a:solidFill>
                  <a:schemeClr val="bg1"/>
                </a:solidFill>
              </a:rPr>
              <a:t>With this predictive model, Shyam Jain can easily identify his probability of getting admitted in different tier universities based on his scores and other academic records.</a:t>
            </a:r>
          </a:p>
          <a:p>
            <a:pPr marL="0" indent="0">
              <a:buNone/>
            </a:pPr>
            <a:endParaRPr lang="en-IN" dirty="0">
              <a:solidFill>
                <a:schemeClr val="bg1"/>
              </a:solidFill>
            </a:endParaRPr>
          </a:p>
          <a:p>
            <a:pPr marL="0" indent="0" algn="ctr">
              <a:buNone/>
            </a:pPr>
            <a:r>
              <a:rPr lang="en-IN" sz="3200" dirty="0">
                <a:solidFill>
                  <a:schemeClr val="bg1"/>
                </a:solidFill>
              </a:rPr>
              <a:t>Best of luck, Shyam!</a:t>
            </a:r>
          </a:p>
          <a:p>
            <a:pPr marL="0" indent="0">
              <a:buNone/>
            </a:pPr>
            <a:endParaRPr lang="en-IN" dirty="0">
              <a:solidFill>
                <a:schemeClr val="bg1"/>
              </a:solidFill>
            </a:endParaRPr>
          </a:p>
          <a:p>
            <a:pPr marL="0" indent="0">
              <a:buNone/>
            </a:pPr>
            <a:endParaRPr lang="en-IN" dirty="0">
              <a:solidFill>
                <a:schemeClr val="bg1"/>
              </a:solidFill>
            </a:endParaRPr>
          </a:p>
          <a:p>
            <a:pPr marL="0" indent="0">
              <a:buNone/>
            </a:pPr>
            <a:endParaRPr lang="en-IN" dirty="0">
              <a:solidFill>
                <a:schemeClr val="bg1"/>
              </a:solidFill>
            </a:endParaRPr>
          </a:p>
        </p:txBody>
      </p:sp>
    </p:spTree>
    <p:extLst>
      <p:ext uri="{BB962C8B-B14F-4D97-AF65-F5344CB8AC3E}">
        <p14:creationId xmlns:p14="http://schemas.microsoft.com/office/powerpoint/2010/main" val="2390902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B0A97-06B0-4C54-92AA-9D18978B50F7}"/>
              </a:ext>
            </a:extLst>
          </p:cNvPr>
          <p:cNvSpPr>
            <a:spLocks noGrp="1"/>
          </p:cNvSpPr>
          <p:nvPr>
            <p:ph type="ctrTitle"/>
          </p:nvPr>
        </p:nvSpPr>
        <p:spPr/>
        <p:txBody>
          <a:bodyPr/>
          <a:lstStyle/>
          <a:p>
            <a:r>
              <a:rPr lang="en-IN" dirty="0"/>
              <a:t>THANK YOU !</a:t>
            </a:r>
          </a:p>
        </p:txBody>
      </p:sp>
    </p:spTree>
    <p:extLst>
      <p:ext uri="{BB962C8B-B14F-4D97-AF65-F5344CB8AC3E}">
        <p14:creationId xmlns:p14="http://schemas.microsoft.com/office/powerpoint/2010/main" val="150228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t="-1000" b="-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DEB8-3BCA-4708-82BE-927AC01F1530}"/>
              </a:ext>
            </a:extLst>
          </p:cNvPr>
          <p:cNvSpPr>
            <a:spLocks noGrp="1"/>
          </p:cNvSpPr>
          <p:nvPr>
            <p:ph type="title"/>
          </p:nvPr>
        </p:nvSpPr>
        <p:spPr>
          <a:xfrm>
            <a:off x="913796" y="403639"/>
            <a:ext cx="10353761" cy="1326321"/>
          </a:xfrm>
        </p:spPr>
        <p:txBody>
          <a:bodyPr>
            <a:normAutofit/>
          </a:bodyPr>
          <a:lstStyle/>
          <a:p>
            <a:pPr algn="l"/>
            <a:r>
              <a:rPr lang="en-IN" sz="4800" dirty="0">
                <a:solidFill>
                  <a:schemeClr val="bg1"/>
                </a:solidFill>
              </a:rPr>
              <a:t>Introduction</a:t>
            </a:r>
          </a:p>
        </p:txBody>
      </p:sp>
      <p:sp>
        <p:nvSpPr>
          <p:cNvPr id="3" name="Content Placeholder 2">
            <a:extLst>
              <a:ext uri="{FF2B5EF4-FFF2-40B4-BE49-F238E27FC236}">
                <a16:creationId xmlns:a16="http://schemas.microsoft.com/office/drawing/2014/main" id="{06B6390F-2E78-4A45-88C3-E2F018B8F66E}"/>
              </a:ext>
            </a:extLst>
          </p:cNvPr>
          <p:cNvSpPr>
            <a:spLocks noGrp="1"/>
          </p:cNvSpPr>
          <p:nvPr>
            <p:ph idx="1"/>
          </p:nvPr>
        </p:nvSpPr>
        <p:spPr>
          <a:xfrm>
            <a:off x="913796" y="2381814"/>
            <a:ext cx="10353762" cy="3695136"/>
          </a:xfrm>
        </p:spPr>
        <p:txBody>
          <a:bodyPr>
            <a:normAutofit/>
          </a:bodyPr>
          <a:lstStyle/>
          <a:p>
            <a:pPr marL="0" indent="0">
              <a:buNone/>
            </a:pPr>
            <a:r>
              <a:rPr lang="en-IN" sz="2400" dirty="0">
                <a:solidFill>
                  <a:schemeClr val="bg1"/>
                </a:solidFill>
              </a:rPr>
              <a:t>In India, most of the fresh graduate students are inclined towards pursuing Masters programmes in abroad Universities. </a:t>
            </a:r>
          </a:p>
          <a:p>
            <a:pPr marL="0" indent="0">
              <a:buNone/>
            </a:pPr>
            <a:r>
              <a:rPr lang="en-IN" sz="2400" dirty="0">
                <a:solidFill>
                  <a:schemeClr val="bg1"/>
                </a:solidFill>
              </a:rPr>
              <a:t>Indian students have the ideology that these institutions are at forefront of technology and research; but most of the student population come from middle to low income families and cannot afford to apply for every other foreign university, so they either end up missing out the right ones, taking huge loans or seek advice from consultants, an approach that can be biased and inaccurate.</a:t>
            </a:r>
          </a:p>
        </p:txBody>
      </p:sp>
    </p:spTree>
    <p:extLst>
      <p:ext uri="{BB962C8B-B14F-4D97-AF65-F5344CB8AC3E}">
        <p14:creationId xmlns:p14="http://schemas.microsoft.com/office/powerpoint/2010/main" val="808211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0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DF4E063-2570-4502-970F-C4637BC0B9E3}"/>
              </a:ext>
            </a:extLst>
          </p:cNvPr>
          <p:cNvSpPr txBox="1">
            <a:spLocks/>
          </p:cNvSpPr>
          <p:nvPr/>
        </p:nvSpPr>
        <p:spPr>
          <a:xfrm>
            <a:off x="506582" y="293029"/>
            <a:ext cx="10515600" cy="9576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cap="all" dirty="0">
                <a:solidFill>
                  <a:schemeClr val="bg1"/>
                </a:solidFill>
                <a:effectLst>
                  <a:outerShdw blurRad="50800" dist="63500" dir="2700000" algn="tl" rotWithShape="0">
                    <a:srgbClr val="000000">
                      <a:alpha val="48000"/>
                    </a:srgbClr>
                  </a:outerShdw>
                </a:effectLst>
              </a:rPr>
              <a:t>Problem</a:t>
            </a:r>
            <a:r>
              <a:rPr lang="en-IN" sz="3600" dirty="0">
                <a:solidFill>
                  <a:schemeClr val="bg1"/>
                </a:solidFill>
              </a:rPr>
              <a:t> </a:t>
            </a:r>
            <a:r>
              <a:rPr lang="en-IN" sz="3600" b="1" cap="all" dirty="0">
                <a:solidFill>
                  <a:schemeClr val="bg1"/>
                </a:solidFill>
                <a:effectLst>
                  <a:outerShdw blurRad="50800" dist="63500" dir="2700000" algn="tl" rotWithShape="0">
                    <a:srgbClr val="000000">
                      <a:alpha val="48000"/>
                    </a:srgbClr>
                  </a:outerShdw>
                </a:effectLst>
              </a:rPr>
              <a:t>Statement</a:t>
            </a:r>
          </a:p>
        </p:txBody>
      </p:sp>
      <p:sp>
        <p:nvSpPr>
          <p:cNvPr id="5" name="Content Placeholder 2">
            <a:extLst>
              <a:ext uri="{FF2B5EF4-FFF2-40B4-BE49-F238E27FC236}">
                <a16:creationId xmlns:a16="http://schemas.microsoft.com/office/drawing/2014/main" id="{8A303899-A6C2-4C41-BDFF-F93E1601F8C1}"/>
              </a:ext>
            </a:extLst>
          </p:cNvPr>
          <p:cNvSpPr txBox="1">
            <a:spLocks/>
          </p:cNvSpPr>
          <p:nvPr/>
        </p:nvSpPr>
        <p:spPr>
          <a:xfrm>
            <a:off x="506582" y="1250677"/>
            <a:ext cx="8903748" cy="15029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dirty="0">
                <a:solidFill>
                  <a:schemeClr val="bg1"/>
                </a:solidFill>
                <a:effectLst>
                  <a:outerShdw blurRad="50800" dist="38100" dir="2700000" algn="tl" rotWithShape="0">
                    <a:srgbClr val="000000">
                      <a:alpha val="48000"/>
                    </a:srgbClr>
                  </a:outerShdw>
                </a:effectLst>
                <a:latin typeface="+mj-lt"/>
              </a:rPr>
              <a:t>Shyam Jain is a fresh engineering graduate who is aspiring to do post graduation in Analytics. He has recently appeared for GRE and TOEFL exams, but is confused on which all foreign Universities to apply for based on his scores, within a limited budget.</a:t>
            </a:r>
          </a:p>
          <a:p>
            <a:pPr marL="0" indent="0" algn="just">
              <a:buFont typeface="Arial" panose="020B0604020202020204" pitchFamily="34" charset="0"/>
              <a:buNone/>
            </a:pPr>
            <a:r>
              <a:rPr lang="en-US" sz="2400" dirty="0">
                <a:solidFill>
                  <a:schemeClr val="bg1"/>
                </a:solidFill>
                <a:effectLst>
                  <a:outerShdw blurRad="50800" dist="38100" dir="2700000" algn="tl" rotWithShape="0">
                    <a:srgbClr val="000000">
                      <a:alpha val="48000"/>
                    </a:srgbClr>
                  </a:outerShdw>
                </a:effectLst>
                <a:latin typeface="+mj-lt"/>
              </a:rPr>
              <a:t>What should he do?</a:t>
            </a:r>
            <a:endParaRPr lang="en-IN" sz="2400" dirty="0">
              <a:solidFill>
                <a:schemeClr val="bg1"/>
              </a:solidFill>
              <a:effectLst>
                <a:outerShdw blurRad="50800" dist="38100" dir="2700000" algn="tl" rotWithShape="0">
                  <a:srgbClr val="000000">
                    <a:alpha val="48000"/>
                  </a:srgbClr>
                </a:outerShdw>
              </a:effectLst>
              <a:latin typeface="+mj-lt"/>
            </a:endParaRPr>
          </a:p>
        </p:txBody>
      </p:sp>
      <p:pic>
        <p:nvPicPr>
          <p:cNvPr id="15" name="Picture 14">
            <a:extLst>
              <a:ext uri="{FF2B5EF4-FFF2-40B4-BE49-F238E27FC236}">
                <a16:creationId xmlns:a16="http://schemas.microsoft.com/office/drawing/2014/main" id="{4A14A1B8-1608-4441-91A0-8E6A402CB1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4776" y="3429000"/>
            <a:ext cx="3805745" cy="3013619"/>
          </a:xfrm>
          <a:prstGeom prst="rect">
            <a:avLst/>
          </a:prstGeom>
        </p:spPr>
      </p:pic>
    </p:spTree>
    <p:extLst>
      <p:ext uri="{BB962C8B-B14F-4D97-AF65-F5344CB8AC3E}">
        <p14:creationId xmlns:p14="http://schemas.microsoft.com/office/powerpoint/2010/main" val="2548758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0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C75CF54-A787-476A-94BE-6932BC6020C5}"/>
              </a:ext>
            </a:extLst>
          </p:cNvPr>
          <p:cNvSpPr>
            <a:spLocks noGrp="1"/>
          </p:cNvSpPr>
          <p:nvPr>
            <p:ph type="subTitle" idx="1"/>
          </p:nvPr>
        </p:nvSpPr>
        <p:spPr>
          <a:xfrm>
            <a:off x="136123" y="1245093"/>
            <a:ext cx="9102570" cy="4037121"/>
          </a:xfrm>
        </p:spPr>
        <p:txBody>
          <a:bodyPr>
            <a:noAutofit/>
          </a:bodyPr>
          <a:lstStyle/>
          <a:p>
            <a:pPr algn="l"/>
            <a:r>
              <a:rPr lang="en-US" dirty="0">
                <a:solidFill>
                  <a:schemeClr val="bg1"/>
                </a:solidFill>
              </a:rPr>
              <a:t>The purpose is to build a model which will help students in shortlisting universities with their profiles. The predicted output would give them a fair idea about their chances for a particular university.</a:t>
            </a:r>
          </a:p>
          <a:p>
            <a:pPr algn="l"/>
            <a:endParaRPr lang="en-IN" dirty="0">
              <a:solidFill>
                <a:schemeClr val="bg1"/>
              </a:solidFill>
            </a:endParaRPr>
          </a:p>
          <a:p>
            <a:pPr algn="l"/>
            <a:r>
              <a:rPr lang="en-IN" dirty="0">
                <a:solidFill>
                  <a:schemeClr val="bg1"/>
                </a:solidFill>
              </a:rPr>
              <a:t>We designed a model using multiple linear regression analysis and integrated it with an interface that would help Shyam identify the universities where he has high chances of getting selected with just few clicks!</a:t>
            </a:r>
          </a:p>
        </p:txBody>
      </p:sp>
      <p:sp>
        <p:nvSpPr>
          <p:cNvPr id="5" name="Title 1">
            <a:extLst>
              <a:ext uri="{FF2B5EF4-FFF2-40B4-BE49-F238E27FC236}">
                <a16:creationId xmlns:a16="http://schemas.microsoft.com/office/drawing/2014/main" id="{5F78BC57-1244-4CE1-AE2E-15DD06719B20}"/>
              </a:ext>
            </a:extLst>
          </p:cNvPr>
          <p:cNvSpPr txBox="1">
            <a:spLocks/>
          </p:cNvSpPr>
          <p:nvPr/>
        </p:nvSpPr>
        <p:spPr>
          <a:xfrm>
            <a:off x="136123" y="4099"/>
            <a:ext cx="3222594" cy="957648"/>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IN">
                <a:solidFill>
                  <a:schemeClr val="bg1"/>
                </a:solidFill>
              </a:rPr>
              <a:t>Objective</a:t>
            </a:r>
            <a:endParaRPr lang="en-IN" dirty="0">
              <a:solidFill>
                <a:schemeClr val="bg1"/>
              </a:solidFill>
            </a:endParaRPr>
          </a:p>
        </p:txBody>
      </p:sp>
    </p:spTree>
    <p:extLst>
      <p:ext uri="{BB962C8B-B14F-4D97-AF65-F5344CB8AC3E}">
        <p14:creationId xmlns:p14="http://schemas.microsoft.com/office/powerpoint/2010/main" val="3719750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554B6-8E43-49BC-A522-FDB14C9CCF87}"/>
              </a:ext>
            </a:extLst>
          </p:cNvPr>
          <p:cNvSpPr>
            <a:spLocks noGrp="1"/>
          </p:cNvSpPr>
          <p:nvPr>
            <p:ph type="ctrTitle"/>
          </p:nvPr>
        </p:nvSpPr>
        <p:spPr>
          <a:xfrm>
            <a:off x="1035728" y="248574"/>
            <a:ext cx="9144000" cy="1441466"/>
          </a:xfrm>
        </p:spPr>
        <p:txBody>
          <a:bodyPr/>
          <a:lstStyle/>
          <a:p>
            <a:pPr algn="l"/>
            <a:r>
              <a:rPr lang="en-IN" dirty="0">
                <a:solidFill>
                  <a:schemeClr val="bg1"/>
                </a:solidFill>
              </a:rPr>
              <a:t>Our Approach</a:t>
            </a:r>
          </a:p>
        </p:txBody>
      </p:sp>
      <p:sp>
        <p:nvSpPr>
          <p:cNvPr id="3" name="Subtitle 2">
            <a:extLst>
              <a:ext uri="{FF2B5EF4-FFF2-40B4-BE49-F238E27FC236}">
                <a16:creationId xmlns:a16="http://schemas.microsoft.com/office/drawing/2014/main" id="{B1DF05EC-0B6C-43F5-85AE-E694B745B421}"/>
              </a:ext>
            </a:extLst>
          </p:cNvPr>
          <p:cNvSpPr>
            <a:spLocks noGrp="1"/>
          </p:cNvSpPr>
          <p:nvPr>
            <p:ph type="subTitle" idx="1"/>
          </p:nvPr>
        </p:nvSpPr>
        <p:spPr>
          <a:xfrm>
            <a:off x="946952" y="2163855"/>
            <a:ext cx="9144000" cy="2825396"/>
          </a:xfrm>
        </p:spPr>
        <p:txBody>
          <a:bodyPr>
            <a:normAutofit/>
          </a:bodyPr>
          <a:lstStyle/>
          <a:p>
            <a:pPr marL="342900" indent="-342900" algn="l">
              <a:buFont typeface="Arial" panose="020B0604020202020204" pitchFamily="34" charset="0"/>
              <a:buChar char="•"/>
            </a:pPr>
            <a:r>
              <a:rPr lang="en-US" dirty="0">
                <a:solidFill>
                  <a:schemeClr val="bg1"/>
                </a:solidFill>
              </a:rPr>
              <a:t>Business</a:t>
            </a:r>
            <a:r>
              <a:rPr lang="en-US" dirty="0">
                <a:solidFill>
                  <a:schemeClr val="bg1"/>
                </a:solidFill>
                <a:effectLst/>
                <a:latin typeface="+mj-lt"/>
                <a:ea typeface="Calibri" panose="020F0502020204030204" pitchFamily="34" charset="0"/>
                <a:cs typeface="Times New Roman" panose="02020603050405020304" pitchFamily="18" charset="0"/>
              </a:rPr>
              <a:t> </a:t>
            </a:r>
            <a:r>
              <a:rPr lang="en-US" dirty="0">
                <a:solidFill>
                  <a:schemeClr val="bg1"/>
                </a:solidFill>
              </a:rPr>
              <a:t>Understanding</a:t>
            </a:r>
          </a:p>
          <a:p>
            <a:pPr marL="342900" indent="-342900" algn="l">
              <a:buFont typeface="Arial" panose="020B0604020202020204" pitchFamily="34" charset="0"/>
              <a:buChar char="•"/>
            </a:pPr>
            <a:r>
              <a:rPr lang="en-US" dirty="0">
                <a:solidFill>
                  <a:schemeClr val="bg1"/>
                </a:solidFill>
              </a:rPr>
              <a:t>Data Understanding</a:t>
            </a:r>
          </a:p>
          <a:p>
            <a:pPr marL="342900" indent="-342900" algn="l">
              <a:buFont typeface="Arial" panose="020B0604020202020204" pitchFamily="34" charset="0"/>
              <a:buChar char="•"/>
            </a:pPr>
            <a:r>
              <a:rPr lang="en-US" dirty="0">
                <a:solidFill>
                  <a:schemeClr val="bg1"/>
                </a:solidFill>
              </a:rPr>
              <a:t>Data Preparation</a:t>
            </a:r>
          </a:p>
          <a:p>
            <a:pPr marL="342900" indent="-342900" algn="l">
              <a:buFont typeface="Arial" panose="020B0604020202020204" pitchFamily="34" charset="0"/>
              <a:buChar char="•"/>
            </a:pPr>
            <a:r>
              <a:rPr lang="en-IN" dirty="0">
                <a:solidFill>
                  <a:schemeClr val="bg1"/>
                </a:solidFill>
              </a:rPr>
              <a:t>Modelling</a:t>
            </a:r>
          </a:p>
          <a:p>
            <a:pPr marL="342900" indent="-342900" algn="l">
              <a:buFont typeface="Arial" panose="020B0604020202020204" pitchFamily="34" charset="0"/>
              <a:buChar char="•"/>
            </a:pPr>
            <a:r>
              <a:rPr lang="en-IN" dirty="0">
                <a:solidFill>
                  <a:schemeClr val="bg1"/>
                </a:solidFill>
              </a:rPr>
              <a:t>Deployment</a:t>
            </a:r>
          </a:p>
        </p:txBody>
      </p:sp>
      <p:pic>
        <p:nvPicPr>
          <p:cNvPr id="5" name="Picture 4">
            <a:extLst>
              <a:ext uri="{FF2B5EF4-FFF2-40B4-BE49-F238E27FC236}">
                <a16:creationId xmlns:a16="http://schemas.microsoft.com/office/drawing/2014/main" id="{7E448B06-2031-465D-97DF-ECFF159ED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8952" y="1997928"/>
            <a:ext cx="3281918" cy="2926430"/>
          </a:xfrm>
          <a:prstGeom prst="rect">
            <a:avLst/>
          </a:prstGeom>
        </p:spPr>
      </p:pic>
    </p:spTree>
    <p:extLst>
      <p:ext uri="{BB962C8B-B14F-4D97-AF65-F5344CB8AC3E}">
        <p14:creationId xmlns:p14="http://schemas.microsoft.com/office/powerpoint/2010/main" val="3943696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D3425-6860-4B70-B51D-7D8538B70BB5}"/>
              </a:ext>
            </a:extLst>
          </p:cNvPr>
          <p:cNvSpPr>
            <a:spLocks noGrp="1"/>
          </p:cNvSpPr>
          <p:nvPr>
            <p:ph type="title"/>
          </p:nvPr>
        </p:nvSpPr>
        <p:spPr>
          <a:xfrm>
            <a:off x="452761" y="233731"/>
            <a:ext cx="5325862" cy="1325563"/>
          </a:xfrm>
        </p:spPr>
        <p:txBody>
          <a:bodyPr/>
          <a:lstStyle/>
          <a:p>
            <a:r>
              <a:rPr lang="en-IN" dirty="0">
                <a:solidFill>
                  <a:schemeClr val="bg1"/>
                </a:solidFill>
              </a:rPr>
              <a:t>Data description</a:t>
            </a:r>
          </a:p>
        </p:txBody>
      </p:sp>
      <p:sp>
        <p:nvSpPr>
          <p:cNvPr id="3" name="Content Placeholder 2">
            <a:extLst>
              <a:ext uri="{FF2B5EF4-FFF2-40B4-BE49-F238E27FC236}">
                <a16:creationId xmlns:a16="http://schemas.microsoft.com/office/drawing/2014/main" id="{3E528082-B6D3-4DBE-BA7C-A43B64D4FD8E}"/>
              </a:ext>
            </a:extLst>
          </p:cNvPr>
          <p:cNvSpPr>
            <a:spLocks noGrp="1"/>
          </p:cNvSpPr>
          <p:nvPr>
            <p:ph idx="1"/>
          </p:nvPr>
        </p:nvSpPr>
        <p:spPr>
          <a:xfrm>
            <a:off x="776056" y="1559294"/>
            <a:ext cx="8720369" cy="4646197"/>
          </a:xfrm>
        </p:spPr>
        <p:txBody>
          <a:bodyPr>
            <a:normAutofit fontScale="55000" lnSpcReduction="20000"/>
          </a:bodyPr>
          <a:lstStyle/>
          <a:p>
            <a:pPr marL="0" indent="0">
              <a:buNone/>
            </a:pPr>
            <a:r>
              <a:rPr lang="en-US" sz="3300" dirty="0">
                <a:solidFill>
                  <a:schemeClr val="bg1"/>
                </a:solidFill>
              </a:rPr>
              <a:t>As our first step, we took a historical dataset of UCLA which contains several parameters that are considered relevant during the application for Masters Programmes abroad.</a:t>
            </a:r>
          </a:p>
          <a:p>
            <a:pPr marL="0" indent="0" algn="l">
              <a:buNone/>
            </a:pPr>
            <a:endParaRPr lang="en-US" sz="3300" dirty="0">
              <a:solidFill>
                <a:schemeClr val="bg1"/>
              </a:solidFill>
            </a:endParaRPr>
          </a:p>
          <a:p>
            <a:pPr marL="0" indent="0" algn="l">
              <a:buNone/>
            </a:pPr>
            <a:r>
              <a:rPr lang="en-US" sz="3300" dirty="0">
                <a:solidFill>
                  <a:schemeClr val="bg1"/>
                </a:solidFill>
              </a:rPr>
              <a:t>The parameters included are :</a:t>
            </a:r>
          </a:p>
          <a:p>
            <a:r>
              <a:rPr lang="en-US" sz="3300" dirty="0">
                <a:solidFill>
                  <a:schemeClr val="bg1"/>
                </a:solidFill>
              </a:rPr>
              <a:t>GRE Scores ( out of 340 )</a:t>
            </a:r>
          </a:p>
          <a:p>
            <a:r>
              <a:rPr lang="en-US" sz="3300" dirty="0">
                <a:solidFill>
                  <a:schemeClr val="bg1"/>
                </a:solidFill>
              </a:rPr>
              <a:t>TOEFL Scores ( out of 120 )</a:t>
            </a:r>
          </a:p>
          <a:p>
            <a:r>
              <a:rPr lang="en-US" sz="3300" dirty="0">
                <a:solidFill>
                  <a:schemeClr val="bg1"/>
                </a:solidFill>
              </a:rPr>
              <a:t>University Rating ( out of 5 )</a:t>
            </a:r>
          </a:p>
          <a:p>
            <a:r>
              <a:rPr lang="en-US" sz="3300" dirty="0">
                <a:solidFill>
                  <a:schemeClr val="bg1"/>
                </a:solidFill>
              </a:rPr>
              <a:t>SOP and LOR Strength ( out of 5 )</a:t>
            </a:r>
          </a:p>
          <a:p>
            <a:r>
              <a:rPr lang="en-US" sz="3300" dirty="0">
                <a:solidFill>
                  <a:schemeClr val="bg1"/>
                </a:solidFill>
              </a:rPr>
              <a:t>Undergraduate GPA ( out of 10 )</a:t>
            </a:r>
          </a:p>
          <a:p>
            <a:r>
              <a:rPr lang="en-US" sz="3300" dirty="0">
                <a:solidFill>
                  <a:schemeClr val="bg1"/>
                </a:solidFill>
              </a:rPr>
              <a:t>Research Experience (Yes or No)</a:t>
            </a:r>
          </a:p>
          <a:p>
            <a:r>
              <a:rPr lang="en-US" sz="3300" dirty="0">
                <a:solidFill>
                  <a:schemeClr val="bg1"/>
                </a:solidFill>
              </a:rPr>
              <a:t>Chance of Admission ( ranging from 0 to 1 )</a:t>
            </a:r>
          </a:p>
          <a:p>
            <a:pPr marL="0" indent="0">
              <a:buNone/>
            </a:pPr>
            <a:endParaRPr lang="en-IN" dirty="0">
              <a:solidFill>
                <a:schemeClr val="bg1"/>
              </a:solidFill>
            </a:endParaRPr>
          </a:p>
        </p:txBody>
      </p:sp>
      <p:sp>
        <p:nvSpPr>
          <p:cNvPr id="4" name="TextBox 3">
            <a:extLst>
              <a:ext uri="{FF2B5EF4-FFF2-40B4-BE49-F238E27FC236}">
                <a16:creationId xmlns:a16="http://schemas.microsoft.com/office/drawing/2014/main" id="{6303166E-26B8-4E7F-B8C0-F6A0B5C8DC02}"/>
              </a:ext>
            </a:extLst>
          </p:cNvPr>
          <p:cNvSpPr txBox="1"/>
          <p:nvPr/>
        </p:nvSpPr>
        <p:spPr>
          <a:xfrm>
            <a:off x="776056" y="6196613"/>
            <a:ext cx="6906827" cy="307777"/>
          </a:xfrm>
          <a:prstGeom prst="rect">
            <a:avLst/>
          </a:prstGeom>
          <a:noFill/>
        </p:spPr>
        <p:txBody>
          <a:bodyPr wrap="square" rtlCol="0">
            <a:spAutoFit/>
          </a:bodyPr>
          <a:lstStyle/>
          <a:p>
            <a:r>
              <a:rPr lang="en-IN" sz="1400" dirty="0">
                <a:solidFill>
                  <a:schemeClr val="bg1"/>
                </a:solidFill>
              </a:rPr>
              <a:t>Source: </a:t>
            </a:r>
            <a:r>
              <a:rPr lang="en-IN" sz="1400" b="0" u="none" strike="noStrike" dirty="0">
                <a:solidFill>
                  <a:schemeClr val="bg1"/>
                </a:solidFill>
                <a:effectLst/>
                <a:latin typeface="Segoe UI" panose="020B0502040204020203" pitchFamily="34" charset="0"/>
                <a:hlinkClick r:id="rId3" tooltip="https://www.kaggle.com/mohansacharya/graduate-admissions">
                  <a:extLst>
                    <a:ext uri="{A12FA001-AC4F-418D-AE19-62706E023703}">
                      <ahyp:hlinkClr xmlns:ahyp="http://schemas.microsoft.com/office/drawing/2018/hyperlinkcolor" val="tx"/>
                    </a:ext>
                  </a:extLst>
                </a:hlinkClick>
              </a:rPr>
              <a:t>https://www.kaggle.com/mohansacharya/graduate-admissions</a:t>
            </a:r>
            <a:endParaRPr lang="en-IN" sz="1400" dirty="0">
              <a:solidFill>
                <a:schemeClr val="bg1"/>
              </a:solidFill>
            </a:endParaRPr>
          </a:p>
        </p:txBody>
      </p:sp>
    </p:spTree>
    <p:extLst>
      <p:ext uri="{BB962C8B-B14F-4D97-AF65-F5344CB8AC3E}">
        <p14:creationId xmlns:p14="http://schemas.microsoft.com/office/powerpoint/2010/main" val="882018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8B758-FD0E-4BA1-A19C-F7F53AED693C}"/>
              </a:ext>
            </a:extLst>
          </p:cNvPr>
          <p:cNvSpPr>
            <a:spLocks noGrp="1"/>
          </p:cNvSpPr>
          <p:nvPr>
            <p:ph type="title"/>
          </p:nvPr>
        </p:nvSpPr>
        <p:spPr>
          <a:xfrm>
            <a:off x="905522" y="503068"/>
            <a:ext cx="4121032" cy="1326321"/>
          </a:xfrm>
        </p:spPr>
        <p:txBody>
          <a:bodyPr/>
          <a:lstStyle/>
          <a:p>
            <a:r>
              <a:rPr lang="en-IN" dirty="0">
                <a:solidFill>
                  <a:schemeClr val="bg1"/>
                </a:solidFill>
              </a:rPr>
              <a:t>Methodology</a:t>
            </a:r>
          </a:p>
        </p:txBody>
      </p:sp>
      <p:sp>
        <p:nvSpPr>
          <p:cNvPr id="3" name="Content Placeholder 2">
            <a:extLst>
              <a:ext uri="{FF2B5EF4-FFF2-40B4-BE49-F238E27FC236}">
                <a16:creationId xmlns:a16="http://schemas.microsoft.com/office/drawing/2014/main" id="{21684FDF-2DDD-4B2C-91F0-FAF1D7792425}"/>
              </a:ext>
            </a:extLst>
          </p:cNvPr>
          <p:cNvSpPr>
            <a:spLocks noGrp="1"/>
          </p:cNvSpPr>
          <p:nvPr>
            <p:ph idx="1"/>
          </p:nvPr>
        </p:nvSpPr>
        <p:spPr>
          <a:xfrm>
            <a:off x="838200" y="1535837"/>
            <a:ext cx="4924425" cy="4641126"/>
          </a:xfrm>
        </p:spPr>
        <p:txBody>
          <a:bodyPr>
            <a:normAutofit/>
          </a:bodyPr>
          <a:lstStyle/>
          <a:p>
            <a:pPr marL="0" indent="0">
              <a:buNone/>
            </a:pPr>
            <a:endParaRPr lang="en-IN" dirty="0">
              <a:solidFill>
                <a:schemeClr val="bg1"/>
              </a:solidFill>
            </a:endParaRPr>
          </a:p>
          <a:p>
            <a:r>
              <a:rPr lang="en-IN" dirty="0">
                <a:solidFill>
                  <a:schemeClr val="bg1"/>
                </a:solidFill>
              </a:rPr>
              <a:t>Data cleaning</a:t>
            </a:r>
          </a:p>
          <a:p>
            <a:r>
              <a:rPr lang="en-IN" dirty="0">
                <a:solidFill>
                  <a:schemeClr val="bg1"/>
                </a:solidFill>
              </a:rPr>
              <a:t>Data transformation</a:t>
            </a:r>
          </a:p>
          <a:p>
            <a:r>
              <a:rPr lang="en-IN" dirty="0">
                <a:solidFill>
                  <a:schemeClr val="bg1"/>
                </a:solidFill>
              </a:rPr>
              <a:t>Data partitioning</a:t>
            </a:r>
          </a:p>
          <a:p>
            <a:r>
              <a:rPr lang="en-IN" dirty="0">
                <a:solidFill>
                  <a:schemeClr val="bg1"/>
                </a:solidFill>
              </a:rPr>
              <a:t>Building a multiple linear regression model</a:t>
            </a:r>
          </a:p>
          <a:p>
            <a:r>
              <a:rPr lang="en-IN" dirty="0">
                <a:solidFill>
                  <a:schemeClr val="bg1"/>
                </a:solidFill>
              </a:rPr>
              <a:t>Training and testing the model</a:t>
            </a:r>
          </a:p>
          <a:p>
            <a:r>
              <a:rPr lang="en-IN" dirty="0">
                <a:solidFill>
                  <a:schemeClr val="bg1"/>
                </a:solidFill>
              </a:rPr>
              <a:t>Prediction </a:t>
            </a:r>
            <a:r>
              <a:rPr lang="en-US" dirty="0">
                <a:solidFill>
                  <a:schemeClr val="bg1"/>
                </a:solidFill>
              </a:rPr>
              <a:t>for the final Test Dataset</a:t>
            </a:r>
            <a:endParaRPr lang="en-IN" dirty="0">
              <a:solidFill>
                <a:schemeClr val="bg1"/>
              </a:solidFill>
            </a:endParaRPr>
          </a:p>
          <a:p>
            <a:r>
              <a:rPr lang="en-US" dirty="0">
                <a:solidFill>
                  <a:schemeClr val="bg1"/>
                </a:solidFill>
              </a:rPr>
              <a:t>Creating interface using Shiny package in R</a:t>
            </a:r>
            <a:endParaRPr lang="en-IN" dirty="0">
              <a:solidFill>
                <a:schemeClr val="bg1"/>
              </a:solidFill>
            </a:endParaRPr>
          </a:p>
        </p:txBody>
      </p:sp>
      <p:pic>
        <p:nvPicPr>
          <p:cNvPr id="8" name="Picture 7">
            <a:extLst>
              <a:ext uri="{FF2B5EF4-FFF2-40B4-BE49-F238E27FC236}">
                <a16:creationId xmlns:a16="http://schemas.microsoft.com/office/drawing/2014/main" id="{19B34694-990C-4999-9D77-64010529E4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3623" y="1740024"/>
            <a:ext cx="3896642" cy="3896642"/>
          </a:xfrm>
          <a:prstGeom prst="rect">
            <a:avLst/>
          </a:prstGeom>
        </p:spPr>
      </p:pic>
    </p:spTree>
    <p:extLst>
      <p:ext uri="{BB962C8B-B14F-4D97-AF65-F5344CB8AC3E}">
        <p14:creationId xmlns:p14="http://schemas.microsoft.com/office/powerpoint/2010/main" val="1071028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D607F-997F-459A-87C0-A9E4524A50FA}"/>
              </a:ext>
            </a:extLst>
          </p:cNvPr>
          <p:cNvSpPr>
            <a:spLocks noGrp="1"/>
          </p:cNvSpPr>
          <p:nvPr>
            <p:ph type="title"/>
          </p:nvPr>
        </p:nvSpPr>
        <p:spPr>
          <a:xfrm>
            <a:off x="240252" y="9525"/>
            <a:ext cx="2779174" cy="1326321"/>
          </a:xfrm>
        </p:spPr>
        <p:txBody>
          <a:bodyPr/>
          <a:lstStyle/>
          <a:p>
            <a:r>
              <a:rPr lang="en-IN" dirty="0">
                <a:solidFill>
                  <a:schemeClr val="bg1"/>
                </a:solidFill>
              </a:rPr>
              <a:t>Result</a:t>
            </a:r>
          </a:p>
        </p:txBody>
      </p:sp>
      <p:sp>
        <p:nvSpPr>
          <p:cNvPr id="4" name="AutoShape 2">
            <a:extLst>
              <a:ext uri="{FF2B5EF4-FFF2-40B4-BE49-F238E27FC236}">
                <a16:creationId xmlns:a16="http://schemas.microsoft.com/office/drawing/2014/main" id="{29FC6B4E-EBFD-4B9A-9587-3F0B8F7F37F5}"/>
              </a:ext>
            </a:extLst>
          </p:cNvPr>
          <p:cNvSpPr>
            <a:spLocks noGrp="1" noChangeAspect="1" noChangeArrowheads="1"/>
          </p:cNvSpPr>
          <p:nvPr>
            <p:ph idx="1"/>
          </p:nvPr>
        </p:nvSpPr>
        <p:spPr bwMode="auto">
          <a:xfrm>
            <a:off x="592677" y="1152780"/>
            <a:ext cx="8684674" cy="218097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85000" lnSpcReduction="20000"/>
          </a:bodyPr>
          <a:lstStyle/>
          <a:p>
            <a:pPr marL="0" indent="0">
              <a:buNone/>
            </a:pPr>
            <a:r>
              <a:rPr lang="en-IN" sz="2100" dirty="0">
                <a:solidFill>
                  <a:schemeClr val="bg1"/>
                </a:solidFill>
              </a:rPr>
              <a:t>We tried and tested with 8 different models.</a:t>
            </a:r>
          </a:p>
          <a:p>
            <a:pPr marL="0" indent="0">
              <a:buNone/>
            </a:pPr>
            <a:r>
              <a:rPr lang="en-IN" sz="2100" dirty="0">
                <a:solidFill>
                  <a:schemeClr val="bg1"/>
                </a:solidFill>
              </a:rPr>
              <a:t>The final model was built with </a:t>
            </a:r>
            <a:r>
              <a:rPr lang="en-IN" sz="2100" dirty="0">
                <a:solidFill>
                  <a:schemeClr val="bg1"/>
                </a:solidFill>
                <a:highlight>
                  <a:srgbClr val="C0C0C0"/>
                </a:highlight>
              </a:rPr>
              <a:t>Multiple R-squared value= 0.8188 </a:t>
            </a:r>
            <a:r>
              <a:rPr lang="en-IN" sz="2100" dirty="0">
                <a:solidFill>
                  <a:schemeClr val="bg1"/>
                </a:solidFill>
              </a:rPr>
              <a:t>and </a:t>
            </a:r>
            <a:r>
              <a:rPr lang="en-IN" sz="2100" dirty="0">
                <a:solidFill>
                  <a:schemeClr val="bg1"/>
                </a:solidFill>
                <a:highlight>
                  <a:srgbClr val="C0C0C0"/>
                </a:highlight>
              </a:rPr>
              <a:t>Adjusted   R-squared value= 0.8156</a:t>
            </a:r>
            <a:r>
              <a:rPr lang="en-IN" sz="2100" dirty="0">
                <a:solidFill>
                  <a:schemeClr val="bg1"/>
                </a:solidFill>
              </a:rPr>
              <a:t> with no heteroscedasticity</a:t>
            </a:r>
          </a:p>
          <a:p>
            <a:pPr marL="0" indent="0">
              <a:buNone/>
            </a:pPr>
            <a:r>
              <a:rPr lang="en-IN" sz="2100" dirty="0">
                <a:solidFill>
                  <a:schemeClr val="bg1"/>
                </a:solidFill>
              </a:rPr>
              <a:t>Our final significant variables included- </a:t>
            </a:r>
            <a:r>
              <a:rPr lang="en-US" sz="2100" dirty="0">
                <a:solidFill>
                  <a:schemeClr val="bg1"/>
                </a:solidFill>
              </a:rPr>
              <a:t>GRE and TOEFL score, University Rating, LOR, UG GPA and Research experience</a:t>
            </a:r>
            <a:endParaRPr lang="en-IN" sz="2100" dirty="0">
              <a:solidFill>
                <a:schemeClr val="bg1"/>
              </a:solidFill>
            </a:endParaRPr>
          </a:p>
          <a:p>
            <a:pPr marL="0" indent="0">
              <a:buNone/>
            </a:pPr>
            <a:r>
              <a:rPr lang="en-IN" sz="2100" dirty="0">
                <a:solidFill>
                  <a:schemeClr val="bg1"/>
                </a:solidFill>
              </a:rPr>
              <a:t>The comparison between actual and predicted values was fairly accurate</a:t>
            </a:r>
          </a:p>
          <a:p>
            <a:pPr marL="0" indent="0">
              <a:buNone/>
            </a:pPr>
            <a:endParaRPr lang="en-IN" dirty="0">
              <a:solidFill>
                <a:schemeClr val="bg1"/>
              </a:solidFill>
            </a:endParaRPr>
          </a:p>
        </p:txBody>
      </p:sp>
      <p:pic>
        <p:nvPicPr>
          <p:cNvPr id="6" name="Picture 5">
            <a:extLst>
              <a:ext uri="{FF2B5EF4-FFF2-40B4-BE49-F238E27FC236}">
                <a16:creationId xmlns:a16="http://schemas.microsoft.com/office/drawing/2014/main" id="{A98B8DAA-C0A5-4A84-842F-6B7C697B6FA8}"/>
              </a:ext>
            </a:extLst>
          </p:cNvPr>
          <p:cNvPicPr>
            <a:picLocks noChangeAspect="1"/>
          </p:cNvPicPr>
          <p:nvPr/>
        </p:nvPicPr>
        <p:blipFill>
          <a:blip r:embed="rId3"/>
          <a:stretch>
            <a:fillRect/>
          </a:stretch>
        </p:blipFill>
        <p:spPr>
          <a:xfrm>
            <a:off x="2285999" y="3286125"/>
            <a:ext cx="5000163" cy="3428746"/>
          </a:xfrm>
          <a:prstGeom prst="rect">
            <a:avLst/>
          </a:prstGeom>
        </p:spPr>
      </p:pic>
      <p:pic>
        <p:nvPicPr>
          <p:cNvPr id="7" name="Picture 6">
            <a:extLst>
              <a:ext uri="{FF2B5EF4-FFF2-40B4-BE49-F238E27FC236}">
                <a16:creationId xmlns:a16="http://schemas.microsoft.com/office/drawing/2014/main" id="{86CF0343-FF8C-4DC4-AABA-3F35775F3753}"/>
              </a:ext>
            </a:extLst>
          </p:cNvPr>
          <p:cNvPicPr>
            <a:picLocks noChangeAspect="1"/>
          </p:cNvPicPr>
          <p:nvPr/>
        </p:nvPicPr>
        <p:blipFill>
          <a:blip r:embed="rId4"/>
          <a:stretch>
            <a:fillRect/>
          </a:stretch>
        </p:blipFill>
        <p:spPr>
          <a:xfrm>
            <a:off x="7225391" y="3286125"/>
            <a:ext cx="2031703" cy="2457705"/>
          </a:xfrm>
          <a:prstGeom prst="rect">
            <a:avLst/>
          </a:prstGeom>
        </p:spPr>
      </p:pic>
    </p:spTree>
    <p:extLst>
      <p:ext uri="{BB962C8B-B14F-4D97-AF65-F5344CB8AC3E}">
        <p14:creationId xmlns:p14="http://schemas.microsoft.com/office/powerpoint/2010/main" val="727441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r="-5000" b="-1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DE869-8B7B-410A-AE0A-3A269609C7CB}"/>
              </a:ext>
            </a:extLst>
          </p:cNvPr>
          <p:cNvSpPr>
            <a:spLocks noGrp="1"/>
          </p:cNvSpPr>
          <p:nvPr>
            <p:ph type="title"/>
          </p:nvPr>
        </p:nvSpPr>
        <p:spPr>
          <a:xfrm>
            <a:off x="211442" y="296294"/>
            <a:ext cx="10208907" cy="479577"/>
          </a:xfrm>
        </p:spPr>
        <p:txBody>
          <a:bodyPr>
            <a:normAutofit/>
          </a:bodyPr>
          <a:lstStyle/>
          <a:p>
            <a:pPr algn="l"/>
            <a:r>
              <a:rPr lang="en-IN" sz="2400" dirty="0">
                <a:solidFill>
                  <a:schemeClr val="bg1"/>
                </a:solidFill>
              </a:rPr>
              <a:t>IMPLEMENTATION THROUGH web application</a:t>
            </a:r>
          </a:p>
        </p:txBody>
      </p:sp>
      <p:sp>
        <p:nvSpPr>
          <p:cNvPr id="3" name="Content Placeholder 2">
            <a:extLst>
              <a:ext uri="{FF2B5EF4-FFF2-40B4-BE49-F238E27FC236}">
                <a16:creationId xmlns:a16="http://schemas.microsoft.com/office/drawing/2014/main" id="{9F749FA5-6AED-4F57-97DD-52CCA963DA6F}"/>
              </a:ext>
            </a:extLst>
          </p:cNvPr>
          <p:cNvSpPr>
            <a:spLocks noGrp="1"/>
          </p:cNvSpPr>
          <p:nvPr>
            <p:ph idx="1"/>
          </p:nvPr>
        </p:nvSpPr>
        <p:spPr>
          <a:xfrm>
            <a:off x="211443" y="678771"/>
            <a:ext cx="9037332" cy="5588679"/>
          </a:xfrm>
        </p:spPr>
        <p:txBody>
          <a:bodyPr/>
          <a:lstStyle/>
          <a:p>
            <a:pPr marL="0" indent="0">
              <a:buNone/>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Once the model is evaluated, it was then integrated with a user interface using the Shiny package in R</a:t>
            </a:r>
            <a:endParaRPr lang="en-IN" dirty="0">
              <a:solidFill>
                <a:schemeClr val="bg1"/>
              </a:solidFill>
            </a:endParaRPr>
          </a:p>
        </p:txBody>
      </p:sp>
      <p:pic>
        <p:nvPicPr>
          <p:cNvPr id="5" name="Picture 4">
            <a:extLst>
              <a:ext uri="{FF2B5EF4-FFF2-40B4-BE49-F238E27FC236}">
                <a16:creationId xmlns:a16="http://schemas.microsoft.com/office/drawing/2014/main" id="{C627F7A4-0F3B-44C1-A726-575A2BDA0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442" y="1466850"/>
            <a:ext cx="4499405" cy="5009086"/>
          </a:xfrm>
          <a:prstGeom prst="rect">
            <a:avLst/>
          </a:prstGeom>
        </p:spPr>
      </p:pic>
      <p:pic>
        <p:nvPicPr>
          <p:cNvPr id="7" name="Picture 6">
            <a:extLst>
              <a:ext uri="{FF2B5EF4-FFF2-40B4-BE49-F238E27FC236}">
                <a16:creationId xmlns:a16="http://schemas.microsoft.com/office/drawing/2014/main" id="{D9BF8B3F-D5FC-419A-B256-7170007CB8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0848" y="1466849"/>
            <a:ext cx="4371975" cy="5009087"/>
          </a:xfrm>
          <a:prstGeom prst="rect">
            <a:avLst/>
          </a:prstGeom>
        </p:spPr>
      </p:pic>
    </p:spTree>
    <p:extLst>
      <p:ext uri="{BB962C8B-B14F-4D97-AF65-F5344CB8AC3E}">
        <p14:creationId xmlns:p14="http://schemas.microsoft.com/office/powerpoint/2010/main" val="29688641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828</TotalTime>
  <Words>573</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Bookman Old Style</vt:lpstr>
      <vt:lpstr>Calibri</vt:lpstr>
      <vt:lpstr>Rockwell</vt:lpstr>
      <vt:lpstr>Segoe UI</vt:lpstr>
      <vt:lpstr>Wingdings</vt:lpstr>
      <vt:lpstr>Damask</vt:lpstr>
      <vt:lpstr>University Admission Prediction</vt:lpstr>
      <vt:lpstr>Introduction</vt:lpstr>
      <vt:lpstr>PowerPoint Presentation</vt:lpstr>
      <vt:lpstr>PowerPoint Presentation</vt:lpstr>
      <vt:lpstr>Our Approach</vt:lpstr>
      <vt:lpstr>Data description</vt:lpstr>
      <vt:lpstr>Methodology</vt:lpstr>
      <vt:lpstr>Result</vt:lpstr>
      <vt:lpstr>IMPLEMENTATION THROUGH web application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Price Prediction</dc:title>
  <dc:creator>Varsha Satpathy</dc:creator>
  <cp:lastModifiedBy>Varsha Satpathy</cp:lastModifiedBy>
  <cp:revision>56</cp:revision>
  <dcterms:created xsi:type="dcterms:W3CDTF">2020-12-14T15:53:21Z</dcterms:created>
  <dcterms:modified xsi:type="dcterms:W3CDTF">2020-12-16T21:07:19Z</dcterms:modified>
</cp:coreProperties>
</file>