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78" r:id="rId3"/>
    <p:sldId id="279" r:id="rId4"/>
    <p:sldId id="280" r:id="rId5"/>
    <p:sldId id="259" r:id="rId6"/>
    <p:sldId id="277" r:id="rId7"/>
    <p:sldId id="261" r:id="rId8"/>
    <p:sldId id="262" r:id="rId9"/>
    <p:sldId id="263" r:id="rId10"/>
    <p:sldId id="281" r:id="rId11"/>
    <p:sldId id="266" r:id="rId12"/>
    <p:sldId id="267" r:id="rId13"/>
    <p:sldId id="269" r:id="rId14"/>
    <p:sldId id="270" r:id="rId15"/>
    <p:sldId id="271" r:id="rId16"/>
    <p:sldId id="274" r:id="rId17"/>
    <p:sldId id="276" r:id="rId18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3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92668" y="3114675"/>
            <a:ext cx="9819462" cy="1156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53535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3535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3535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3535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55223" y="848918"/>
            <a:ext cx="3894353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53535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5087" y="3731746"/>
            <a:ext cx="11874624" cy="211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492500"/>
            <a:ext cx="13004800" cy="1790700"/>
          </a:xfrm>
          <a:custGeom>
            <a:avLst/>
            <a:gdLst/>
            <a:ahLst/>
            <a:cxnLst/>
            <a:rect l="l" t="t" r="r" b="b"/>
            <a:pathLst>
              <a:path w="13004800" h="1790700">
                <a:moveTo>
                  <a:pt x="0" y="17907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790700"/>
                </a:lnTo>
                <a:lnTo>
                  <a:pt x="0" y="1790700"/>
                </a:lnTo>
                <a:close/>
              </a:path>
            </a:pathLst>
          </a:custGeom>
          <a:solidFill>
            <a:srgbClr val="000000">
              <a:alpha val="6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283200"/>
            <a:ext cx="13004800" cy="1295400"/>
          </a:xfrm>
          <a:custGeom>
            <a:avLst/>
            <a:gdLst/>
            <a:ahLst/>
            <a:cxnLst/>
            <a:rect l="l" t="t" r="r" b="b"/>
            <a:pathLst>
              <a:path w="13004800" h="1295400">
                <a:moveTo>
                  <a:pt x="0" y="0"/>
                </a:moveTo>
                <a:lnTo>
                  <a:pt x="13004800" y="0"/>
                </a:lnTo>
                <a:lnTo>
                  <a:pt x="130048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6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10"/>
              </a:spcBef>
              <a:tabLst>
                <a:tab pos="2795905" algn="l"/>
              </a:tabLst>
            </a:pPr>
            <a:r>
              <a:rPr spc="-535" dirty="0"/>
              <a:t>DATA	</a:t>
            </a:r>
            <a:r>
              <a:rPr spc="-825" dirty="0"/>
              <a:t>STORAGE</a:t>
            </a:r>
            <a:r>
              <a:rPr spc="-85" dirty="0"/>
              <a:t> </a:t>
            </a:r>
            <a:r>
              <a:rPr spc="-780" dirty="0"/>
              <a:t>FORMATS</a:t>
            </a:r>
          </a:p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3600" spc="-185" dirty="0"/>
              <a:t>in</a:t>
            </a:r>
            <a:r>
              <a:rPr sz="3600" spc="-5" dirty="0"/>
              <a:t> </a:t>
            </a:r>
            <a:r>
              <a:rPr sz="3600" spc="-155" dirty="0"/>
              <a:t>Hadoop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17900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848918"/>
            <a:ext cx="12268200" cy="1122680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Some common storage formats for </a:t>
            </a:r>
            <a:r>
              <a:rPr lang="en-US" sz="6000" b="1" dirty="0" err="1" smtClean="0"/>
              <a:t>Hadoop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1" y="2667000"/>
            <a:ext cx="11874624" cy="4985980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Plain text storage (</a:t>
            </a:r>
            <a:r>
              <a:rPr lang="en-US" sz="3600" dirty="0" err="1" smtClean="0">
                <a:solidFill>
                  <a:schemeClr val="tx1"/>
                </a:solidFill>
              </a:rPr>
              <a:t>eg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CSV, TSV files)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Sequence Files.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ORC.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Avro.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Parquet.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68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8128" y="848918"/>
            <a:ext cx="59690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40" dirty="0"/>
              <a:t>SEQUENCEFILE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968750" y="2724150"/>
          <a:ext cx="5057775" cy="6298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4505">
                <a:tc>
                  <a:txBody>
                    <a:bodyPr/>
                    <a:lstStyle/>
                    <a:p>
                      <a:pPr marL="12700" algn="ctr">
                        <a:lnSpc>
                          <a:spcPts val="3579"/>
                        </a:lnSpc>
                        <a:spcBef>
                          <a:spcPts val="135"/>
                        </a:spcBef>
                      </a:pPr>
                      <a:r>
                        <a:rPr sz="3000" spc="-1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Header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solidFill>
                      <a:srgbClr val="AB18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85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000" spc="-21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SYNC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solidFill>
                      <a:srgbClr val="B4B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marL="12700" algn="ctr">
                        <a:lnSpc>
                          <a:spcPts val="3579"/>
                        </a:lnSpc>
                        <a:spcBef>
                          <a:spcPts val="85"/>
                        </a:spcBef>
                      </a:pPr>
                      <a:r>
                        <a:rPr sz="3000" spc="-19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Record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marL="12700" algn="ctr">
                        <a:lnSpc>
                          <a:spcPts val="3579"/>
                        </a:lnSpc>
                        <a:spcBef>
                          <a:spcPts val="135"/>
                        </a:spcBef>
                      </a:pPr>
                      <a:r>
                        <a:rPr sz="3000" spc="-19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Record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marL="12700" algn="ctr">
                        <a:lnSpc>
                          <a:spcPts val="3529"/>
                        </a:lnSpc>
                        <a:spcBef>
                          <a:spcPts val="135"/>
                        </a:spcBef>
                      </a:pPr>
                      <a:r>
                        <a:rPr sz="3000" spc="-19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Record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spc="-21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SYNC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solidFill>
                      <a:srgbClr val="B4B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marL="12700" algn="ctr">
                        <a:lnSpc>
                          <a:spcPts val="3579"/>
                        </a:lnSpc>
                        <a:spcBef>
                          <a:spcPts val="85"/>
                        </a:spcBef>
                      </a:pPr>
                      <a:r>
                        <a:rPr sz="3000" spc="-19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Record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marL="12700" algn="ctr">
                        <a:lnSpc>
                          <a:spcPts val="3579"/>
                        </a:lnSpc>
                        <a:spcBef>
                          <a:spcPts val="135"/>
                        </a:spcBef>
                      </a:pPr>
                      <a:r>
                        <a:rPr sz="3000" spc="-19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Record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marL="12700" algn="ctr">
                        <a:lnSpc>
                          <a:spcPts val="3529"/>
                        </a:lnSpc>
                        <a:spcBef>
                          <a:spcPts val="135"/>
                        </a:spcBef>
                      </a:pPr>
                      <a:r>
                        <a:rPr sz="3000" spc="-19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Record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000" spc="-21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SYNC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solidFill>
                      <a:srgbClr val="B4B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marL="12700" algn="ctr">
                        <a:lnSpc>
                          <a:spcPts val="3579"/>
                        </a:lnSpc>
                        <a:spcBef>
                          <a:spcPts val="85"/>
                        </a:spcBef>
                      </a:pPr>
                      <a:r>
                        <a:rPr sz="3000" spc="-19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Record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marL="12700" algn="ctr">
                        <a:lnSpc>
                          <a:spcPts val="3579"/>
                        </a:lnSpc>
                        <a:spcBef>
                          <a:spcPts val="135"/>
                        </a:spcBef>
                      </a:pPr>
                      <a:r>
                        <a:rPr sz="3000" spc="-19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Record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marL="12700" algn="ctr">
                        <a:lnSpc>
                          <a:spcPts val="3579"/>
                        </a:lnSpc>
                        <a:spcBef>
                          <a:spcPts val="135"/>
                        </a:spcBef>
                      </a:pPr>
                      <a:r>
                        <a:rPr sz="3000" spc="-19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Record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642044" y="3519742"/>
            <a:ext cx="1019175" cy="1177925"/>
          </a:xfrm>
          <a:custGeom>
            <a:avLst/>
            <a:gdLst/>
            <a:ahLst/>
            <a:cxnLst/>
            <a:rect l="l" t="t" r="r" b="b"/>
            <a:pathLst>
              <a:path w="1019175" h="1177925">
                <a:moveTo>
                  <a:pt x="0" y="1177873"/>
                </a:moveTo>
                <a:lnTo>
                  <a:pt x="1010241" y="9606"/>
                </a:lnTo>
                <a:lnTo>
                  <a:pt x="1018548" y="0"/>
                </a:lnTo>
              </a:path>
            </a:pathLst>
          </a:custGeom>
          <a:ln w="25400">
            <a:solidFill>
              <a:srgbClr val="3D45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6177" y="3437115"/>
            <a:ext cx="126364" cy="132715"/>
          </a:xfrm>
          <a:custGeom>
            <a:avLst/>
            <a:gdLst/>
            <a:ahLst/>
            <a:cxnLst/>
            <a:rect l="l" t="t" r="r" b="b"/>
            <a:pathLst>
              <a:path w="126364" h="132714">
                <a:moveTo>
                  <a:pt x="125856" y="0"/>
                </a:moveTo>
                <a:lnTo>
                  <a:pt x="0" y="52349"/>
                </a:lnTo>
                <a:lnTo>
                  <a:pt x="92214" y="132092"/>
                </a:lnTo>
                <a:lnTo>
                  <a:pt x="125856" y="0"/>
                </a:lnTo>
                <a:close/>
              </a:path>
            </a:pathLst>
          </a:custGeom>
          <a:solidFill>
            <a:srgbClr val="3D4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5918" y="4908499"/>
            <a:ext cx="903605" cy="340360"/>
          </a:xfrm>
          <a:custGeom>
            <a:avLst/>
            <a:gdLst/>
            <a:ahLst/>
            <a:cxnLst/>
            <a:rect l="l" t="t" r="r" b="b"/>
            <a:pathLst>
              <a:path w="903604" h="340360">
                <a:moveTo>
                  <a:pt x="0" y="0"/>
                </a:moveTo>
                <a:lnTo>
                  <a:pt x="891337" y="335733"/>
                </a:lnTo>
                <a:lnTo>
                  <a:pt x="903222" y="340209"/>
                </a:lnTo>
              </a:path>
            </a:pathLst>
          </a:custGeom>
          <a:ln w="25400">
            <a:solidFill>
              <a:srgbClr val="3D45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65766" y="5187188"/>
            <a:ext cx="135890" cy="114300"/>
          </a:xfrm>
          <a:custGeom>
            <a:avLst/>
            <a:gdLst/>
            <a:ahLst/>
            <a:cxnLst/>
            <a:rect l="l" t="t" r="r" b="b"/>
            <a:pathLst>
              <a:path w="135889" h="114300">
                <a:moveTo>
                  <a:pt x="42976" y="0"/>
                </a:moveTo>
                <a:lnTo>
                  <a:pt x="0" y="114096"/>
                </a:lnTo>
                <a:lnTo>
                  <a:pt x="135585" y="100025"/>
                </a:lnTo>
                <a:lnTo>
                  <a:pt x="42976" y="0"/>
                </a:lnTo>
                <a:close/>
              </a:path>
            </a:pathLst>
          </a:custGeom>
          <a:solidFill>
            <a:srgbClr val="3D4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04007" y="5119941"/>
            <a:ext cx="1115695" cy="2063114"/>
          </a:xfrm>
          <a:custGeom>
            <a:avLst/>
            <a:gdLst/>
            <a:ahLst/>
            <a:cxnLst/>
            <a:rect l="l" t="t" r="r" b="b"/>
            <a:pathLst>
              <a:path w="1115695" h="2063115">
                <a:moveTo>
                  <a:pt x="0" y="0"/>
                </a:moveTo>
                <a:lnTo>
                  <a:pt x="1109609" y="2051556"/>
                </a:lnTo>
                <a:lnTo>
                  <a:pt x="1115651" y="2062726"/>
                </a:lnTo>
              </a:path>
            </a:pathLst>
          </a:custGeom>
          <a:ln w="25399">
            <a:solidFill>
              <a:srgbClr val="3D45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59987" y="7142492"/>
            <a:ext cx="111760" cy="136525"/>
          </a:xfrm>
          <a:custGeom>
            <a:avLst/>
            <a:gdLst/>
            <a:ahLst/>
            <a:cxnLst/>
            <a:rect l="l" t="t" r="r" b="b"/>
            <a:pathLst>
              <a:path w="111760" h="136525">
                <a:moveTo>
                  <a:pt x="107238" y="0"/>
                </a:moveTo>
                <a:lnTo>
                  <a:pt x="0" y="58000"/>
                </a:lnTo>
                <a:lnTo>
                  <a:pt x="111620" y="136232"/>
                </a:lnTo>
                <a:lnTo>
                  <a:pt x="107238" y="0"/>
                </a:lnTo>
                <a:close/>
              </a:path>
            </a:pathLst>
          </a:custGeom>
          <a:solidFill>
            <a:srgbClr val="3D4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6526" y="4456709"/>
            <a:ext cx="2000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0" dirty="0">
                <a:solidFill>
                  <a:srgbClr val="535353"/>
                </a:solidFill>
                <a:latin typeface="Arial"/>
                <a:cs typeface="Arial"/>
              </a:rPr>
              <a:t>Split</a:t>
            </a:r>
            <a:r>
              <a:rPr sz="3600" spc="-9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3600" spc="-170" dirty="0">
                <a:solidFill>
                  <a:srgbClr val="535353"/>
                </a:solidFill>
                <a:latin typeface="Arial"/>
                <a:cs typeface="Arial"/>
              </a:rPr>
              <a:t>points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9112" y="328218"/>
            <a:ext cx="9426575" cy="216408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630170" marR="5080" indent="-2618105">
              <a:lnSpc>
                <a:spcPts val="8200"/>
              </a:lnSpc>
              <a:spcBef>
                <a:spcPts val="740"/>
              </a:spcBef>
            </a:pPr>
            <a:r>
              <a:rPr spc="-740" dirty="0"/>
              <a:t>SEQUENCEFILE </a:t>
            </a:r>
            <a:r>
              <a:rPr spc="-745" dirty="0"/>
              <a:t>FAILURE  </a:t>
            </a:r>
            <a:r>
              <a:rPr spc="-555" dirty="0"/>
              <a:t>BEHAVIOR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800" y="3581400"/>
            <a:ext cx="7934959" cy="2103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 indent="-520700">
              <a:lnSpc>
                <a:spcPct val="100000"/>
              </a:lnSpc>
              <a:spcBef>
                <a:spcPts val="100"/>
              </a:spcBef>
              <a:buSzPct val="81521"/>
              <a:buChar char="•"/>
              <a:tabLst>
                <a:tab pos="532765" algn="l"/>
                <a:tab pos="533400" algn="l"/>
                <a:tab pos="2785110" algn="l"/>
                <a:tab pos="3440429" algn="l"/>
              </a:tabLst>
            </a:pPr>
            <a:r>
              <a:rPr sz="4600" spc="-409" dirty="0">
                <a:solidFill>
                  <a:srgbClr val="535353"/>
                </a:solidFill>
                <a:latin typeface="Arial"/>
                <a:cs typeface="Arial"/>
              </a:rPr>
              <a:t>Readable	</a:t>
            </a:r>
            <a:r>
              <a:rPr sz="4600" spc="20" dirty="0">
                <a:solidFill>
                  <a:srgbClr val="535353"/>
                </a:solidFill>
                <a:latin typeface="Arial"/>
                <a:cs typeface="Arial"/>
              </a:rPr>
              <a:t>to	</a:t>
            </a:r>
            <a:r>
              <a:rPr sz="4600" spc="-185" dirty="0">
                <a:solidFill>
                  <a:srgbClr val="535353"/>
                </a:solidFill>
                <a:latin typeface="Arial"/>
                <a:cs typeface="Arial"/>
              </a:rPr>
              <a:t>the </a:t>
            </a:r>
            <a:r>
              <a:rPr sz="4600" spc="-100" dirty="0">
                <a:solidFill>
                  <a:srgbClr val="535353"/>
                </a:solidFill>
                <a:latin typeface="Arial"/>
                <a:cs typeface="Arial"/>
              </a:rPr>
              <a:t>first </a:t>
            </a:r>
            <a:r>
              <a:rPr sz="4600" spc="-280" dirty="0">
                <a:solidFill>
                  <a:srgbClr val="535353"/>
                </a:solidFill>
                <a:latin typeface="Arial"/>
                <a:cs typeface="Arial"/>
              </a:rPr>
              <a:t>failed</a:t>
            </a:r>
            <a:r>
              <a:rPr sz="4600" spc="24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4600" spc="-70" dirty="0">
                <a:solidFill>
                  <a:srgbClr val="535353"/>
                </a:solidFill>
                <a:latin typeface="Arial"/>
                <a:cs typeface="Arial"/>
              </a:rPr>
              <a:t>row</a:t>
            </a:r>
            <a:endParaRPr sz="4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35353"/>
              </a:buClr>
              <a:buFont typeface="Arial"/>
              <a:buChar char="•"/>
            </a:pPr>
            <a:endParaRPr sz="4600" dirty="0">
              <a:latin typeface="Times New Roman"/>
              <a:cs typeface="Times New Roman"/>
            </a:endParaRPr>
          </a:p>
          <a:p>
            <a:pPr marL="533400" indent="-520700">
              <a:lnSpc>
                <a:spcPct val="100000"/>
              </a:lnSpc>
              <a:buSzPct val="81521"/>
              <a:buChar char="•"/>
              <a:tabLst>
                <a:tab pos="532765" algn="l"/>
                <a:tab pos="533400" algn="l"/>
                <a:tab pos="4481195" algn="l"/>
                <a:tab pos="6734175" algn="l"/>
              </a:tabLst>
            </a:pPr>
            <a:r>
              <a:rPr sz="4600" spc="85" dirty="0">
                <a:solidFill>
                  <a:srgbClr val="535353"/>
                </a:solidFill>
                <a:latin typeface="Arial"/>
                <a:cs typeface="Arial"/>
              </a:rPr>
              <a:t>Not</a:t>
            </a:r>
            <a:r>
              <a:rPr sz="4600" spc="-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4600" spc="-195" dirty="0">
                <a:solidFill>
                  <a:srgbClr val="535353"/>
                </a:solidFill>
                <a:latin typeface="Arial"/>
                <a:cs typeface="Arial"/>
              </a:rPr>
              <a:t>rec</a:t>
            </a:r>
            <a:r>
              <a:rPr sz="4600" spc="-325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4600" spc="-409" dirty="0">
                <a:solidFill>
                  <a:srgbClr val="535353"/>
                </a:solidFill>
                <a:latin typeface="Arial"/>
                <a:cs typeface="Arial"/>
              </a:rPr>
              <a:t>v</a:t>
            </a:r>
            <a:r>
              <a:rPr sz="4600" spc="-22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4600" spc="-2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4600" spc="-600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4600" spc="-285" dirty="0">
                <a:solidFill>
                  <a:srgbClr val="535353"/>
                </a:solidFill>
                <a:latin typeface="Arial"/>
                <a:cs typeface="Arial"/>
              </a:rPr>
              <a:t>b</a:t>
            </a:r>
            <a:r>
              <a:rPr sz="4600" spc="-260" dirty="0">
                <a:solidFill>
                  <a:srgbClr val="535353"/>
                </a:solidFill>
                <a:latin typeface="Arial"/>
                <a:cs typeface="Arial"/>
              </a:rPr>
              <a:t>le</a:t>
            </a:r>
            <a:r>
              <a:rPr sz="4600" dirty="0">
                <a:solidFill>
                  <a:srgbClr val="535353"/>
                </a:solidFill>
                <a:latin typeface="Arial"/>
                <a:cs typeface="Arial"/>
              </a:rPr>
              <a:t>	</a:t>
            </a:r>
            <a:r>
              <a:rPr sz="4600" spc="-600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4600" spc="-180" dirty="0">
                <a:solidFill>
                  <a:srgbClr val="535353"/>
                </a:solidFill>
                <a:latin typeface="Arial"/>
                <a:cs typeface="Arial"/>
              </a:rPr>
              <a:t>f</a:t>
            </a:r>
            <a:r>
              <a:rPr sz="4600" spc="110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4600" spc="-180" dirty="0">
                <a:solidFill>
                  <a:srgbClr val="535353"/>
                </a:solidFill>
                <a:latin typeface="Arial"/>
                <a:cs typeface="Arial"/>
              </a:rPr>
              <a:t>er</a:t>
            </a:r>
            <a:r>
              <a:rPr sz="4600" spc="-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4600" spc="110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4600" spc="-310" dirty="0">
                <a:solidFill>
                  <a:srgbClr val="535353"/>
                </a:solidFill>
                <a:latin typeface="Arial"/>
                <a:cs typeface="Arial"/>
              </a:rPr>
              <a:t>h</a:t>
            </a:r>
            <a:r>
              <a:rPr sz="4600" spc="-600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4600" spc="110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4600" dirty="0">
                <a:solidFill>
                  <a:srgbClr val="535353"/>
                </a:solidFill>
                <a:latin typeface="Arial"/>
                <a:cs typeface="Arial"/>
              </a:rPr>
              <a:t>	</a:t>
            </a:r>
            <a:r>
              <a:rPr sz="4600" spc="-215" dirty="0">
                <a:solidFill>
                  <a:srgbClr val="535353"/>
                </a:solidFill>
                <a:latin typeface="Arial"/>
                <a:cs typeface="Arial"/>
              </a:rPr>
              <a:t>p</a:t>
            </a:r>
            <a:r>
              <a:rPr sz="4600" spc="-180" dirty="0">
                <a:solidFill>
                  <a:srgbClr val="535353"/>
                </a:solidFill>
                <a:latin typeface="Arial"/>
                <a:cs typeface="Arial"/>
              </a:rPr>
              <a:t>oin</a:t>
            </a:r>
            <a:r>
              <a:rPr sz="4600" spc="110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endParaRPr sz="4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200" y="848918"/>
            <a:ext cx="30480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AVRO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3700" y="2884512"/>
            <a:ext cx="12072620" cy="59442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77190" indent="-364490">
              <a:lnSpc>
                <a:spcPct val="100000"/>
              </a:lnSpc>
              <a:spcBef>
                <a:spcPts val="120"/>
              </a:spcBef>
              <a:buSzPct val="82812"/>
              <a:buChar char="•"/>
              <a:tabLst>
                <a:tab pos="376555" algn="l"/>
                <a:tab pos="377190" algn="l"/>
              </a:tabLst>
            </a:pPr>
            <a:r>
              <a:rPr sz="3200" spc="-320" dirty="0">
                <a:solidFill>
                  <a:srgbClr val="535353"/>
                </a:solidFill>
                <a:latin typeface="Arial"/>
                <a:cs typeface="Arial"/>
              </a:rPr>
              <a:t>Schema </a:t>
            </a:r>
            <a:r>
              <a:rPr sz="3200" spc="-285" dirty="0">
                <a:solidFill>
                  <a:srgbClr val="535353"/>
                </a:solidFill>
                <a:latin typeface="Arial"/>
                <a:cs typeface="Arial"/>
              </a:rPr>
              <a:t>is </a:t>
            </a:r>
            <a:r>
              <a:rPr sz="3200" spc="-135" dirty="0">
                <a:solidFill>
                  <a:srgbClr val="535353"/>
                </a:solidFill>
                <a:latin typeface="Arial"/>
                <a:cs typeface="Arial"/>
              </a:rPr>
              <a:t>stored </a:t>
            </a:r>
            <a:r>
              <a:rPr sz="3200" spc="-155" dirty="0">
                <a:solidFill>
                  <a:srgbClr val="535353"/>
                </a:solidFill>
                <a:latin typeface="Arial"/>
                <a:cs typeface="Arial"/>
              </a:rPr>
              <a:t>in </a:t>
            </a:r>
            <a:r>
              <a:rPr sz="3200" spc="-125" dirty="0">
                <a:solidFill>
                  <a:srgbClr val="535353"/>
                </a:solidFill>
                <a:latin typeface="Arial"/>
                <a:cs typeface="Arial"/>
              </a:rPr>
              <a:t>the</a:t>
            </a:r>
            <a:r>
              <a:rPr sz="3200" spc="-27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3200" spc="-204" dirty="0">
                <a:solidFill>
                  <a:srgbClr val="535353"/>
                </a:solidFill>
                <a:latin typeface="Arial"/>
                <a:cs typeface="Arial"/>
              </a:rPr>
              <a:t>header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377190" indent="-364490">
              <a:lnSpc>
                <a:spcPct val="100000"/>
              </a:lnSpc>
              <a:buSzPct val="82812"/>
              <a:buChar char="•"/>
              <a:tabLst>
                <a:tab pos="376555" algn="l"/>
                <a:tab pos="377190" algn="l"/>
              </a:tabLst>
            </a:pPr>
            <a:r>
              <a:rPr sz="3200" spc="-160" dirty="0">
                <a:solidFill>
                  <a:srgbClr val="535353"/>
                </a:solidFill>
                <a:latin typeface="Arial"/>
                <a:cs typeface="Arial"/>
              </a:rPr>
              <a:t>Supports </a:t>
            </a:r>
            <a:r>
              <a:rPr sz="3200" spc="-100" dirty="0">
                <a:solidFill>
                  <a:srgbClr val="535353"/>
                </a:solidFill>
                <a:latin typeface="Arial"/>
                <a:cs typeface="Arial"/>
              </a:rPr>
              <a:t>writing </a:t>
            </a:r>
            <a:r>
              <a:rPr sz="3200" spc="-250" dirty="0">
                <a:solidFill>
                  <a:srgbClr val="535353"/>
                </a:solidFill>
                <a:latin typeface="Arial"/>
                <a:cs typeface="Arial"/>
              </a:rPr>
              <a:t>and </a:t>
            </a:r>
            <a:r>
              <a:rPr sz="3200" spc="-215" dirty="0">
                <a:solidFill>
                  <a:srgbClr val="535353"/>
                </a:solidFill>
                <a:latin typeface="Arial"/>
                <a:cs typeface="Arial"/>
              </a:rPr>
              <a:t>reading </a:t>
            </a:r>
            <a:r>
              <a:rPr sz="3200" spc="-70" dirty="0">
                <a:solidFill>
                  <a:srgbClr val="535353"/>
                </a:solidFill>
                <a:latin typeface="Arial"/>
                <a:cs typeface="Arial"/>
              </a:rPr>
              <a:t>with </a:t>
            </a:r>
            <a:r>
              <a:rPr sz="3200" spc="-409" dirty="0">
                <a:solidFill>
                  <a:srgbClr val="535353"/>
                </a:solidFill>
                <a:latin typeface="Arial"/>
                <a:cs typeface="Arial"/>
              </a:rPr>
              <a:t>a </a:t>
            </a:r>
            <a:r>
              <a:rPr sz="3200" spc="-125" dirty="0">
                <a:solidFill>
                  <a:srgbClr val="535353"/>
                </a:solidFill>
                <a:latin typeface="Arial"/>
                <a:cs typeface="Arial"/>
              </a:rPr>
              <a:t>different </a:t>
            </a:r>
            <a:r>
              <a:rPr sz="3200" spc="-295" dirty="0">
                <a:solidFill>
                  <a:srgbClr val="535353"/>
                </a:solidFill>
                <a:latin typeface="Arial"/>
                <a:cs typeface="Arial"/>
              </a:rPr>
              <a:t>schema </a:t>
            </a:r>
            <a:r>
              <a:rPr sz="3200" spc="-250" dirty="0">
                <a:solidFill>
                  <a:srgbClr val="535353"/>
                </a:solidFill>
                <a:latin typeface="Arial"/>
                <a:cs typeface="Arial"/>
              </a:rPr>
              <a:t>(schema</a:t>
            </a:r>
            <a:r>
              <a:rPr sz="3200" spc="1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3200" spc="-114" dirty="0">
                <a:solidFill>
                  <a:srgbClr val="535353"/>
                </a:solidFill>
                <a:latin typeface="Arial"/>
                <a:cs typeface="Arial"/>
              </a:rPr>
              <a:t>evolution)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377190" indent="-364490">
              <a:lnSpc>
                <a:spcPct val="100000"/>
              </a:lnSpc>
              <a:buSzPct val="82812"/>
              <a:buChar char="•"/>
              <a:tabLst>
                <a:tab pos="376555" algn="l"/>
                <a:tab pos="377190" algn="l"/>
              </a:tabLst>
            </a:pPr>
            <a:r>
              <a:rPr sz="3200" spc="-160" dirty="0">
                <a:solidFill>
                  <a:srgbClr val="535353"/>
                </a:solidFill>
                <a:latin typeface="Arial"/>
                <a:cs typeface="Arial"/>
              </a:rPr>
              <a:t>Supports </a:t>
            </a:r>
            <a:r>
              <a:rPr sz="3200" spc="-204" dirty="0">
                <a:solidFill>
                  <a:srgbClr val="535353"/>
                </a:solidFill>
                <a:latin typeface="Arial"/>
                <a:cs typeface="Arial"/>
              </a:rPr>
              <a:t>nested</a:t>
            </a:r>
            <a:r>
              <a:rPr sz="3200" spc="16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3200" spc="-204" dirty="0">
                <a:solidFill>
                  <a:srgbClr val="535353"/>
                </a:solidFill>
                <a:latin typeface="Arial"/>
                <a:cs typeface="Arial"/>
              </a:rPr>
              <a:t>types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377190" indent="-364490">
              <a:lnSpc>
                <a:spcPct val="100000"/>
              </a:lnSpc>
              <a:buSzPct val="82812"/>
              <a:buChar char="•"/>
              <a:tabLst>
                <a:tab pos="376555" algn="l"/>
                <a:tab pos="377190" algn="l"/>
              </a:tabLst>
            </a:pPr>
            <a:r>
              <a:rPr sz="3200" spc="-229" dirty="0">
                <a:solidFill>
                  <a:srgbClr val="535353"/>
                </a:solidFill>
                <a:latin typeface="Arial"/>
                <a:cs typeface="Arial"/>
              </a:rPr>
              <a:t>Block-based </a:t>
            </a:r>
            <a:r>
              <a:rPr sz="3200" spc="-160" dirty="0">
                <a:solidFill>
                  <a:srgbClr val="535353"/>
                </a:solidFill>
                <a:latin typeface="Arial"/>
                <a:cs typeface="Arial"/>
              </a:rPr>
              <a:t>splittable </a:t>
            </a:r>
            <a:r>
              <a:rPr sz="3200" spc="-105" dirty="0">
                <a:solidFill>
                  <a:srgbClr val="535353"/>
                </a:solidFill>
                <a:latin typeface="Arial"/>
                <a:cs typeface="Arial"/>
              </a:rPr>
              <a:t>format </a:t>
            </a:r>
            <a:r>
              <a:rPr sz="3200" spc="-170" dirty="0">
                <a:solidFill>
                  <a:srgbClr val="535353"/>
                </a:solidFill>
                <a:latin typeface="Arial"/>
                <a:cs typeface="Arial"/>
              </a:rPr>
              <a:t>(SYNC</a:t>
            </a:r>
            <a:r>
              <a:rPr sz="3200" spc="-15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3200" spc="-140" dirty="0">
                <a:solidFill>
                  <a:srgbClr val="535353"/>
                </a:solidFill>
                <a:latin typeface="Arial"/>
                <a:cs typeface="Arial"/>
              </a:rPr>
              <a:t>marker)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377190" indent="-364490">
              <a:lnSpc>
                <a:spcPct val="100000"/>
              </a:lnSpc>
              <a:buSzPct val="82812"/>
              <a:buChar char="•"/>
              <a:tabLst>
                <a:tab pos="376555" algn="l"/>
                <a:tab pos="377190" algn="l"/>
              </a:tabLst>
            </a:pPr>
            <a:r>
              <a:rPr sz="3200" spc="-95" dirty="0">
                <a:solidFill>
                  <a:srgbClr val="535353"/>
                </a:solidFill>
                <a:latin typeface="Arial"/>
                <a:cs typeface="Arial"/>
              </a:rPr>
              <a:t>Optional </a:t>
            </a:r>
            <a:r>
              <a:rPr sz="3200" spc="-165" dirty="0">
                <a:solidFill>
                  <a:srgbClr val="535353"/>
                </a:solidFill>
                <a:latin typeface="Arial"/>
                <a:cs typeface="Arial"/>
              </a:rPr>
              <a:t>block </a:t>
            </a:r>
            <a:r>
              <a:rPr sz="3200" spc="-195" dirty="0">
                <a:solidFill>
                  <a:srgbClr val="535353"/>
                </a:solidFill>
                <a:latin typeface="Arial"/>
                <a:cs typeface="Arial"/>
              </a:rPr>
              <a:t>compression </a:t>
            </a:r>
            <a:r>
              <a:rPr sz="3200" spc="-305" dirty="0">
                <a:solidFill>
                  <a:srgbClr val="535353"/>
                </a:solidFill>
                <a:latin typeface="Arial"/>
                <a:cs typeface="Arial"/>
              </a:rPr>
              <a:t>(Snappy,</a:t>
            </a:r>
            <a:r>
              <a:rPr sz="3200" spc="204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3200" spc="-100" dirty="0">
                <a:solidFill>
                  <a:srgbClr val="535353"/>
                </a:solidFill>
                <a:latin typeface="Arial"/>
                <a:cs typeface="Arial"/>
              </a:rPr>
              <a:t>Deflate)</a:t>
            </a:r>
            <a:endParaRPr sz="3200">
              <a:latin typeface="Arial"/>
              <a:cs typeface="Arial"/>
            </a:endParaRPr>
          </a:p>
          <a:p>
            <a:pPr marL="377190" marR="1325880" indent="-364490">
              <a:lnSpc>
                <a:spcPct val="115599"/>
              </a:lnSpc>
              <a:spcBef>
                <a:spcPts val="3220"/>
              </a:spcBef>
              <a:buSzPct val="82812"/>
              <a:buChar char="•"/>
              <a:tabLst>
                <a:tab pos="376555" algn="l"/>
                <a:tab pos="377190" algn="l"/>
              </a:tabLst>
            </a:pPr>
            <a:r>
              <a:rPr sz="3200" spc="-190" dirty="0">
                <a:solidFill>
                  <a:srgbClr val="535353"/>
                </a:solidFill>
                <a:latin typeface="Arial"/>
                <a:cs typeface="Arial"/>
              </a:rPr>
              <a:t>Excellent </a:t>
            </a:r>
            <a:r>
              <a:rPr sz="3200" spc="-170" dirty="0">
                <a:solidFill>
                  <a:srgbClr val="535353"/>
                </a:solidFill>
                <a:latin typeface="Arial"/>
                <a:cs typeface="Arial"/>
              </a:rPr>
              <a:t>failure </a:t>
            </a:r>
            <a:r>
              <a:rPr sz="3200" spc="-165" dirty="0">
                <a:solidFill>
                  <a:srgbClr val="535353"/>
                </a:solidFill>
                <a:latin typeface="Arial"/>
                <a:cs typeface="Arial"/>
              </a:rPr>
              <a:t>behavior: </a:t>
            </a:r>
            <a:r>
              <a:rPr sz="3200" spc="-160" dirty="0">
                <a:solidFill>
                  <a:srgbClr val="535353"/>
                </a:solidFill>
                <a:latin typeface="Arial"/>
                <a:cs typeface="Arial"/>
              </a:rPr>
              <a:t>only </a:t>
            </a:r>
            <a:r>
              <a:rPr sz="3200" spc="-125" dirty="0">
                <a:solidFill>
                  <a:srgbClr val="535353"/>
                </a:solidFill>
                <a:latin typeface="Arial"/>
                <a:cs typeface="Arial"/>
              </a:rPr>
              <a:t>the </a:t>
            </a:r>
            <a:r>
              <a:rPr sz="3200" spc="-190" dirty="0">
                <a:solidFill>
                  <a:srgbClr val="535353"/>
                </a:solidFill>
                <a:latin typeface="Arial"/>
                <a:cs typeface="Arial"/>
              </a:rPr>
              <a:t>failed </a:t>
            </a:r>
            <a:r>
              <a:rPr sz="3200" spc="-165" dirty="0">
                <a:solidFill>
                  <a:srgbClr val="535353"/>
                </a:solidFill>
                <a:latin typeface="Arial"/>
                <a:cs typeface="Arial"/>
              </a:rPr>
              <a:t>block </a:t>
            </a:r>
            <a:r>
              <a:rPr sz="3200" spc="-285" dirty="0">
                <a:solidFill>
                  <a:srgbClr val="535353"/>
                </a:solidFill>
                <a:latin typeface="Arial"/>
                <a:cs typeface="Arial"/>
              </a:rPr>
              <a:t>is </a:t>
            </a:r>
            <a:r>
              <a:rPr sz="3200" spc="-170" dirty="0">
                <a:solidFill>
                  <a:srgbClr val="535353"/>
                </a:solidFill>
                <a:latin typeface="Arial"/>
                <a:cs typeface="Arial"/>
              </a:rPr>
              <a:t>lost, </a:t>
            </a:r>
            <a:r>
              <a:rPr sz="3200" spc="-215" dirty="0">
                <a:solidFill>
                  <a:srgbClr val="535353"/>
                </a:solidFill>
                <a:latin typeface="Arial"/>
                <a:cs typeface="Arial"/>
              </a:rPr>
              <a:t>reading </a:t>
            </a:r>
            <a:r>
              <a:rPr sz="3200" spc="-95" dirty="0">
                <a:solidFill>
                  <a:srgbClr val="535353"/>
                </a:solidFill>
                <a:latin typeface="Arial"/>
                <a:cs typeface="Arial"/>
              </a:rPr>
              <a:t>will  </a:t>
            </a:r>
            <a:r>
              <a:rPr sz="3200" spc="-150" dirty="0">
                <a:solidFill>
                  <a:srgbClr val="535353"/>
                </a:solidFill>
                <a:latin typeface="Arial"/>
                <a:cs typeface="Arial"/>
              </a:rPr>
              <a:t>continue </a:t>
            </a:r>
            <a:r>
              <a:rPr sz="3200" spc="-165" dirty="0">
                <a:solidFill>
                  <a:srgbClr val="535353"/>
                </a:solidFill>
                <a:latin typeface="Arial"/>
                <a:cs typeface="Arial"/>
              </a:rPr>
              <a:t>at </a:t>
            </a:r>
            <a:r>
              <a:rPr sz="3200" spc="-125" dirty="0">
                <a:solidFill>
                  <a:srgbClr val="535353"/>
                </a:solidFill>
                <a:latin typeface="Arial"/>
                <a:cs typeface="Arial"/>
              </a:rPr>
              <a:t>the </a:t>
            </a:r>
            <a:r>
              <a:rPr sz="3200" spc="-105" dirty="0">
                <a:solidFill>
                  <a:srgbClr val="535353"/>
                </a:solidFill>
                <a:latin typeface="Arial"/>
                <a:cs typeface="Arial"/>
              </a:rPr>
              <a:t>next </a:t>
            </a:r>
            <a:r>
              <a:rPr sz="3200" spc="-215" dirty="0">
                <a:solidFill>
                  <a:srgbClr val="535353"/>
                </a:solidFill>
                <a:latin typeface="Arial"/>
                <a:cs typeface="Arial"/>
              </a:rPr>
              <a:t>SYNC</a:t>
            </a:r>
            <a:r>
              <a:rPr sz="3200" spc="-12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3200" spc="-160" dirty="0">
                <a:solidFill>
                  <a:srgbClr val="535353"/>
                </a:solidFill>
                <a:latin typeface="Arial"/>
                <a:cs typeface="Arial"/>
              </a:rPr>
              <a:t>marker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816318"/>
            <a:ext cx="46482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    </a:t>
            </a:r>
            <a:r>
              <a:rPr dirty="0" smtClean="0"/>
              <a:t>RC</a:t>
            </a:r>
            <a:r>
              <a:rPr lang="en-US" dirty="0" smtClean="0"/>
              <a:t> </a:t>
            </a:r>
            <a:r>
              <a:rPr dirty="0" smtClean="0"/>
              <a:t>FILE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820710" y="2180158"/>
            <a:ext cx="9358071" cy="582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5800" y="2235200"/>
            <a:ext cx="9093200" cy="556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98065" y="8177807"/>
            <a:ext cx="9008745" cy="114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96290">
              <a:lnSpc>
                <a:spcPts val="4500"/>
              </a:lnSpc>
              <a:spcBef>
                <a:spcPts val="100"/>
              </a:spcBef>
            </a:pPr>
            <a:r>
              <a:rPr sz="3600" spc="-210" dirty="0">
                <a:solidFill>
                  <a:srgbClr val="535353"/>
                </a:solidFill>
                <a:latin typeface="Arial"/>
                <a:cs typeface="Arial"/>
              </a:rPr>
              <a:t>First </a:t>
            </a:r>
            <a:r>
              <a:rPr sz="3600" spc="-225" dirty="0">
                <a:solidFill>
                  <a:srgbClr val="535353"/>
                </a:solidFill>
                <a:latin typeface="Arial"/>
                <a:cs typeface="Arial"/>
              </a:rPr>
              <a:t>widespread </a:t>
            </a:r>
            <a:r>
              <a:rPr sz="3600" spc="-135" dirty="0">
                <a:solidFill>
                  <a:srgbClr val="535353"/>
                </a:solidFill>
                <a:latin typeface="Arial"/>
                <a:cs typeface="Arial"/>
              </a:rPr>
              <a:t>record </a:t>
            </a:r>
            <a:r>
              <a:rPr sz="3600" spc="-204" dirty="0">
                <a:solidFill>
                  <a:srgbClr val="535353"/>
                </a:solidFill>
                <a:latin typeface="Arial"/>
                <a:cs typeface="Arial"/>
              </a:rPr>
              <a:t>columnar </a:t>
            </a:r>
            <a:r>
              <a:rPr sz="3600" spc="-125" dirty="0">
                <a:solidFill>
                  <a:srgbClr val="535353"/>
                </a:solidFill>
                <a:latin typeface="Arial"/>
                <a:cs typeface="Arial"/>
              </a:rPr>
              <a:t>format  </a:t>
            </a:r>
            <a:r>
              <a:rPr sz="3600" spc="-340" dirty="0">
                <a:solidFill>
                  <a:srgbClr val="535353"/>
                </a:solidFill>
                <a:latin typeface="Arial"/>
                <a:cs typeface="Arial"/>
              </a:rPr>
              <a:t>Has </a:t>
            </a:r>
            <a:r>
              <a:rPr sz="3600" spc="-265" dirty="0">
                <a:solidFill>
                  <a:srgbClr val="535353"/>
                </a:solidFill>
                <a:latin typeface="Arial"/>
                <a:cs typeface="Arial"/>
              </a:rPr>
              <a:t>much </a:t>
            </a:r>
            <a:r>
              <a:rPr sz="3600" spc="-95" dirty="0">
                <a:solidFill>
                  <a:srgbClr val="535353"/>
                </a:solidFill>
                <a:latin typeface="Arial"/>
                <a:cs typeface="Arial"/>
              </a:rPr>
              <a:t>better </a:t>
            </a:r>
            <a:r>
              <a:rPr sz="3600" spc="-215" dirty="0">
                <a:solidFill>
                  <a:srgbClr val="535353"/>
                </a:solidFill>
                <a:latin typeface="Arial"/>
                <a:cs typeface="Arial"/>
              </a:rPr>
              <a:t>alternatives </a:t>
            </a:r>
            <a:r>
              <a:rPr sz="3600" spc="-225" dirty="0">
                <a:solidFill>
                  <a:srgbClr val="535353"/>
                </a:solidFill>
                <a:latin typeface="Arial"/>
                <a:cs typeface="Arial"/>
              </a:rPr>
              <a:t>today: </a:t>
            </a:r>
            <a:r>
              <a:rPr sz="3600" spc="-195" dirty="0">
                <a:solidFill>
                  <a:srgbClr val="535353"/>
                </a:solidFill>
                <a:latin typeface="Arial"/>
                <a:cs typeface="Arial"/>
              </a:rPr>
              <a:t>ORC,</a:t>
            </a:r>
            <a:r>
              <a:rPr sz="3600" spc="-13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3600" spc="-245" dirty="0">
                <a:solidFill>
                  <a:srgbClr val="535353"/>
                </a:solidFill>
                <a:latin typeface="Arial"/>
                <a:cs typeface="Arial"/>
              </a:rPr>
              <a:t>Parquet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9247" y="848918"/>
            <a:ext cx="3894353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300" dirty="0"/>
              <a:t>PARQUET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3700" y="3404095"/>
            <a:ext cx="10045065" cy="48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 indent="-520700">
              <a:lnSpc>
                <a:spcPct val="100000"/>
              </a:lnSpc>
              <a:spcBef>
                <a:spcPts val="100"/>
              </a:spcBef>
              <a:buSzPct val="81521"/>
              <a:buChar char="•"/>
              <a:tabLst>
                <a:tab pos="532765" algn="l"/>
                <a:tab pos="533400" algn="l"/>
                <a:tab pos="1906270" algn="l"/>
                <a:tab pos="2385695" algn="l"/>
                <a:tab pos="7085330" algn="l"/>
                <a:tab pos="7893684" algn="l"/>
              </a:tabLst>
            </a:pPr>
            <a:r>
              <a:rPr sz="4600" spc="-235" dirty="0">
                <a:solidFill>
                  <a:srgbClr val="535353"/>
                </a:solidFill>
                <a:latin typeface="Arial"/>
                <a:cs typeface="Arial"/>
              </a:rPr>
              <a:t>ORC	</a:t>
            </a:r>
            <a:r>
              <a:rPr sz="4600" spc="-415" dirty="0">
                <a:solidFill>
                  <a:srgbClr val="535353"/>
                </a:solidFill>
                <a:latin typeface="Arial"/>
                <a:cs typeface="Arial"/>
              </a:rPr>
              <a:t>is	</a:t>
            </a:r>
            <a:r>
              <a:rPr sz="4600" spc="-360" dirty="0">
                <a:solidFill>
                  <a:srgbClr val="535353"/>
                </a:solidFill>
                <a:latin typeface="Arial"/>
                <a:cs typeface="Arial"/>
              </a:rPr>
              <a:t>designed</a:t>
            </a:r>
            <a:r>
              <a:rPr sz="4600" spc="2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4600" spc="-305" dirty="0">
                <a:solidFill>
                  <a:srgbClr val="535353"/>
                </a:solidFill>
                <a:latin typeface="Arial"/>
                <a:cs typeface="Arial"/>
              </a:rPr>
              <a:t>specifically	</a:t>
            </a:r>
            <a:r>
              <a:rPr sz="4600" spc="-95" dirty="0">
                <a:solidFill>
                  <a:srgbClr val="535353"/>
                </a:solidFill>
                <a:latin typeface="Arial"/>
                <a:cs typeface="Arial"/>
              </a:rPr>
              <a:t>for	</a:t>
            </a:r>
            <a:r>
              <a:rPr sz="4600" spc="-240" dirty="0">
                <a:solidFill>
                  <a:srgbClr val="535353"/>
                </a:solidFill>
                <a:latin typeface="Arial"/>
                <a:cs typeface="Arial"/>
              </a:rPr>
              <a:t>Hive</a:t>
            </a:r>
            <a:endParaRPr sz="4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35353"/>
              </a:buClr>
              <a:buFont typeface="Arial"/>
              <a:buChar char="•"/>
            </a:pPr>
            <a:endParaRPr sz="4600">
              <a:latin typeface="Times New Roman"/>
              <a:cs typeface="Times New Roman"/>
            </a:endParaRPr>
          </a:p>
          <a:p>
            <a:pPr marL="533400" indent="-520700">
              <a:lnSpc>
                <a:spcPct val="100000"/>
              </a:lnSpc>
              <a:buSzPct val="81521"/>
              <a:buChar char="•"/>
              <a:tabLst>
                <a:tab pos="532765" algn="l"/>
                <a:tab pos="533400" algn="l"/>
                <a:tab pos="2944495" algn="l"/>
                <a:tab pos="3355975" algn="l"/>
                <a:tab pos="5182235" algn="l"/>
                <a:tab pos="7238365" algn="l"/>
              </a:tabLst>
            </a:pPr>
            <a:r>
              <a:rPr sz="4600" spc="-315" dirty="0">
                <a:solidFill>
                  <a:srgbClr val="535353"/>
                </a:solidFill>
                <a:latin typeface="Arial"/>
                <a:cs typeface="Arial"/>
              </a:rPr>
              <a:t>Parquet</a:t>
            </a:r>
            <a:r>
              <a:rPr sz="4600" spc="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4600" spc="-415" dirty="0">
                <a:solidFill>
                  <a:srgbClr val="535353"/>
                </a:solidFill>
                <a:latin typeface="Arial"/>
                <a:cs typeface="Arial"/>
              </a:rPr>
              <a:t>is	</a:t>
            </a:r>
            <a:r>
              <a:rPr sz="4600" spc="-600" dirty="0">
                <a:solidFill>
                  <a:srgbClr val="535353"/>
                </a:solidFill>
                <a:latin typeface="Arial"/>
                <a:cs typeface="Arial"/>
              </a:rPr>
              <a:t>a	</a:t>
            </a:r>
            <a:r>
              <a:rPr sz="4600" spc="-325" dirty="0">
                <a:solidFill>
                  <a:srgbClr val="535353"/>
                </a:solidFill>
                <a:latin typeface="Arial"/>
                <a:cs typeface="Arial"/>
              </a:rPr>
              <a:t>general	</a:t>
            </a:r>
            <a:r>
              <a:rPr sz="4600" spc="-250" dirty="0">
                <a:solidFill>
                  <a:srgbClr val="535353"/>
                </a:solidFill>
                <a:latin typeface="Arial"/>
                <a:cs typeface="Arial"/>
              </a:rPr>
              <a:t>purpose	</a:t>
            </a:r>
            <a:r>
              <a:rPr sz="4600" spc="-160" dirty="0">
                <a:solidFill>
                  <a:srgbClr val="535353"/>
                </a:solidFill>
                <a:latin typeface="Arial"/>
                <a:cs typeface="Arial"/>
              </a:rPr>
              <a:t>format</a:t>
            </a:r>
            <a:endParaRPr sz="4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35353"/>
              </a:buClr>
              <a:buFont typeface="Arial"/>
              <a:buChar char="•"/>
            </a:pPr>
            <a:endParaRPr sz="4600">
              <a:latin typeface="Times New Roman"/>
              <a:cs typeface="Times New Roman"/>
            </a:endParaRPr>
          </a:p>
          <a:p>
            <a:pPr marL="533400" indent="-520700">
              <a:lnSpc>
                <a:spcPct val="100000"/>
              </a:lnSpc>
              <a:buSzPct val="81521"/>
              <a:buChar char="•"/>
              <a:tabLst>
                <a:tab pos="532765" algn="l"/>
                <a:tab pos="533400" algn="l"/>
                <a:tab pos="4932680" algn="l"/>
                <a:tab pos="7756525" algn="l"/>
              </a:tabLst>
            </a:pPr>
            <a:r>
              <a:rPr sz="4600" spc="-240" dirty="0">
                <a:solidFill>
                  <a:srgbClr val="535353"/>
                </a:solidFill>
                <a:latin typeface="Arial"/>
                <a:cs typeface="Arial"/>
              </a:rPr>
              <a:t>Supports</a:t>
            </a:r>
            <a:r>
              <a:rPr sz="4600" spc="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4600" spc="-225" dirty="0">
                <a:solidFill>
                  <a:srgbClr val="535353"/>
                </a:solidFill>
                <a:latin typeface="Arial"/>
                <a:cs typeface="Arial"/>
              </a:rPr>
              <a:t>complex	</a:t>
            </a:r>
            <a:r>
              <a:rPr sz="4600" spc="-300" dirty="0">
                <a:solidFill>
                  <a:srgbClr val="535353"/>
                </a:solidFill>
                <a:latin typeface="Arial"/>
                <a:cs typeface="Arial"/>
              </a:rPr>
              <a:t>nested</a:t>
            </a:r>
            <a:r>
              <a:rPr sz="460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4600" spc="-325" dirty="0">
                <a:solidFill>
                  <a:srgbClr val="535353"/>
                </a:solidFill>
                <a:latin typeface="Arial"/>
                <a:cs typeface="Arial"/>
              </a:rPr>
              <a:t>data	</a:t>
            </a:r>
            <a:r>
              <a:rPr sz="4600" spc="-235" dirty="0">
                <a:solidFill>
                  <a:srgbClr val="535353"/>
                </a:solidFill>
                <a:latin typeface="Arial"/>
                <a:cs typeface="Arial"/>
              </a:rPr>
              <a:t>structures</a:t>
            </a:r>
            <a:endParaRPr sz="4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35353"/>
              </a:buClr>
              <a:buFont typeface="Arial"/>
              <a:buChar char="•"/>
            </a:pPr>
            <a:endParaRPr sz="4600">
              <a:latin typeface="Times New Roman"/>
              <a:cs typeface="Times New Roman"/>
            </a:endParaRPr>
          </a:p>
          <a:p>
            <a:pPr marL="533400" indent="-520700">
              <a:lnSpc>
                <a:spcPct val="100000"/>
              </a:lnSpc>
              <a:buSzPct val="81521"/>
              <a:buChar char="•"/>
              <a:tabLst>
                <a:tab pos="532765" algn="l"/>
                <a:tab pos="533400" algn="l"/>
                <a:tab pos="2143760" algn="l"/>
                <a:tab pos="2952115" algn="l"/>
                <a:tab pos="5243195" algn="l"/>
                <a:tab pos="5831205" algn="l"/>
                <a:tab pos="7762240" algn="l"/>
              </a:tabLst>
            </a:pPr>
            <a:r>
              <a:rPr sz="4600" spc="-320" dirty="0">
                <a:solidFill>
                  <a:srgbClr val="535353"/>
                </a:solidFill>
                <a:latin typeface="Arial"/>
                <a:cs typeface="Arial"/>
              </a:rPr>
              <a:t>Stores	</a:t>
            </a:r>
            <a:r>
              <a:rPr sz="4600" spc="-204" dirty="0">
                <a:solidFill>
                  <a:srgbClr val="535353"/>
                </a:solidFill>
                <a:latin typeface="Arial"/>
                <a:cs typeface="Arial"/>
              </a:rPr>
              <a:t>full	</a:t>
            </a:r>
            <a:r>
              <a:rPr sz="4600" spc="-305" dirty="0">
                <a:solidFill>
                  <a:srgbClr val="535353"/>
                </a:solidFill>
                <a:latin typeface="Arial"/>
                <a:cs typeface="Arial"/>
              </a:rPr>
              <a:t>metadata	</a:t>
            </a:r>
            <a:r>
              <a:rPr sz="4600" spc="-245" dirty="0">
                <a:solidFill>
                  <a:srgbClr val="535353"/>
                </a:solidFill>
                <a:latin typeface="Arial"/>
                <a:cs typeface="Arial"/>
              </a:rPr>
              <a:t>at	</a:t>
            </a:r>
            <a:r>
              <a:rPr sz="4600" spc="-185" dirty="0">
                <a:solidFill>
                  <a:srgbClr val="535353"/>
                </a:solidFill>
                <a:latin typeface="Arial"/>
                <a:cs typeface="Arial"/>
              </a:rPr>
              <a:t>the</a:t>
            </a:r>
            <a:r>
              <a:rPr sz="460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4600" spc="-295" dirty="0">
                <a:solidFill>
                  <a:srgbClr val="535353"/>
                </a:solidFill>
                <a:latin typeface="Arial"/>
                <a:cs typeface="Arial"/>
              </a:rPr>
              <a:t>end	</a:t>
            </a:r>
            <a:r>
              <a:rPr sz="4600" spc="-120" dirty="0">
                <a:solidFill>
                  <a:srgbClr val="535353"/>
                </a:solidFill>
                <a:latin typeface="Arial"/>
                <a:cs typeface="Arial"/>
              </a:rPr>
              <a:t>of</a:t>
            </a:r>
            <a:r>
              <a:rPr sz="4600" spc="-1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4600" spc="-260" dirty="0">
                <a:solidFill>
                  <a:srgbClr val="535353"/>
                </a:solidFill>
                <a:latin typeface="Arial"/>
                <a:cs typeface="Arial"/>
              </a:rPr>
              <a:t>files</a:t>
            </a:r>
            <a:endParaRPr sz="4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4592" y="848918"/>
            <a:ext cx="605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0" dirty="0"/>
              <a:t>COMPRESSION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9250" y="2279650"/>
          <a:ext cx="12293599" cy="6296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8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8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8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5920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35"/>
                        </a:spcBef>
                      </a:pPr>
                      <a:r>
                        <a:rPr sz="3000" spc="-1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Format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3727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AB1802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35"/>
                        </a:spcBef>
                      </a:pPr>
                      <a:r>
                        <a:rPr sz="3000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Splittability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3727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AB1802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35"/>
                        </a:spcBef>
                      </a:pPr>
                      <a:r>
                        <a:rPr sz="30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Write</a:t>
                      </a:r>
                      <a:r>
                        <a:rPr sz="30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2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Speed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3727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AB1802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35"/>
                        </a:spcBef>
                      </a:pPr>
                      <a:r>
                        <a:rPr sz="3000" spc="-3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Read</a:t>
                      </a:r>
                      <a:r>
                        <a:rPr sz="30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2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Speed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3727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AB1802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35"/>
                        </a:spcBef>
                      </a:pPr>
                      <a:r>
                        <a:rPr sz="3000" spc="-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Compression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3727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AB18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20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35"/>
                        </a:spcBef>
                      </a:pPr>
                      <a:r>
                        <a:rPr sz="3000" spc="-24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gzip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3727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000" dirty="0">
                          <a:solidFill>
                            <a:srgbClr val="A61702"/>
                          </a:solidFill>
                          <a:latin typeface="DejaVu Sans"/>
                          <a:cs typeface="DejaVu Sans"/>
                        </a:rPr>
                        <a:t>✖</a:t>
                      </a:r>
                      <a:endParaRPr sz="3000">
                        <a:latin typeface="DejaVu Sans"/>
                        <a:cs typeface="DejaVu Sans"/>
                      </a:endParaRPr>
                    </a:p>
                  </a:txBody>
                  <a:tcPr marL="0" marR="0" marT="508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3000" spc="310" dirty="0">
                          <a:solidFill>
                            <a:srgbClr val="B37C13"/>
                          </a:solidFill>
                          <a:latin typeface="DejaVu Sans"/>
                          <a:cs typeface="DejaVu Sans"/>
                        </a:rPr>
                        <a:t>★★</a:t>
                      </a:r>
                      <a:endParaRPr sz="3000">
                        <a:latin typeface="DejaVu Sans"/>
                        <a:cs typeface="DejaVu San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3000" spc="310" dirty="0">
                          <a:solidFill>
                            <a:srgbClr val="B37C13"/>
                          </a:solidFill>
                          <a:latin typeface="DejaVu Sans"/>
                          <a:cs typeface="DejaVu Sans"/>
                        </a:rPr>
                        <a:t>★★★</a:t>
                      </a:r>
                      <a:endParaRPr sz="3000">
                        <a:latin typeface="DejaVu Sans"/>
                        <a:cs typeface="DejaVu San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3000" spc="310" dirty="0">
                          <a:solidFill>
                            <a:srgbClr val="B37C13"/>
                          </a:solidFill>
                          <a:latin typeface="DejaVu Sans"/>
                          <a:cs typeface="DejaVu Sans"/>
                        </a:rPr>
                        <a:t>★★★</a:t>
                      </a:r>
                      <a:endParaRPr sz="3000">
                        <a:latin typeface="DejaVu Sans"/>
                        <a:cs typeface="DejaVu San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984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35"/>
                        </a:spcBef>
                      </a:pPr>
                      <a:r>
                        <a:rPr sz="3000" spc="-17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bzip2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3727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000" dirty="0">
                          <a:solidFill>
                            <a:srgbClr val="19681C"/>
                          </a:solidFill>
                          <a:latin typeface="DejaVu Sans"/>
                          <a:cs typeface="DejaVu Sans"/>
                        </a:rPr>
                        <a:t>✔</a:t>
                      </a:r>
                      <a:endParaRPr sz="3000">
                        <a:latin typeface="DejaVu Sans"/>
                        <a:cs typeface="DejaVu Sans"/>
                      </a:endParaRPr>
                    </a:p>
                  </a:txBody>
                  <a:tcPr marL="0" marR="0" marT="508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3000" dirty="0">
                          <a:solidFill>
                            <a:srgbClr val="B37C13"/>
                          </a:solidFill>
                          <a:latin typeface="DejaVu Sans"/>
                          <a:cs typeface="DejaVu Sans"/>
                        </a:rPr>
                        <a:t>★</a:t>
                      </a:r>
                      <a:endParaRPr sz="3000">
                        <a:latin typeface="DejaVu Sans"/>
                        <a:cs typeface="DejaVu San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3000" dirty="0">
                          <a:solidFill>
                            <a:srgbClr val="B37C13"/>
                          </a:solidFill>
                          <a:latin typeface="DejaVu Sans"/>
                          <a:cs typeface="DejaVu Sans"/>
                        </a:rPr>
                        <a:t>★</a:t>
                      </a:r>
                      <a:endParaRPr sz="3000">
                        <a:latin typeface="DejaVu Sans"/>
                        <a:cs typeface="DejaVu San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3000" spc="310" dirty="0">
                          <a:solidFill>
                            <a:srgbClr val="B37C13"/>
                          </a:solidFill>
                          <a:latin typeface="DejaVu Sans"/>
                          <a:cs typeface="DejaVu Sans"/>
                        </a:rPr>
                        <a:t>★★★</a:t>
                      </a:r>
                      <a:endParaRPr sz="3000">
                        <a:latin typeface="DejaVu Sans"/>
                        <a:cs typeface="DejaVu San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920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35"/>
                        </a:spcBef>
                      </a:pPr>
                      <a:r>
                        <a:rPr sz="3000" spc="-30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Snappy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3727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000" dirty="0">
                          <a:solidFill>
                            <a:srgbClr val="A61702"/>
                          </a:solidFill>
                          <a:latin typeface="DejaVu Sans"/>
                          <a:cs typeface="DejaVu Sans"/>
                        </a:rPr>
                        <a:t>✖</a:t>
                      </a:r>
                      <a:endParaRPr sz="3000">
                        <a:latin typeface="DejaVu Sans"/>
                        <a:cs typeface="DejaVu Sans"/>
                      </a:endParaRPr>
                    </a:p>
                  </a:txBody>
                  <a:tcPr marL="0" marR="0" marT="508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3000" spc="310" dirty="0">
                          <a:solidFill>
                            <a:srgbClr val="B37C13"/>
                          </a:solidFill>
                          <a:latin typeface="DejaVu Sans"/>
                          <a:cs typeface="DejaVu Sans"/>
                        </a:rPr>
                        <a:t>★★★</a:t>
                      </a:r>
                      <a:endParaRPr sz="3000">
                        <a:latin typeface="DejaVu Sans"/>
                        <a:cs typeface="DejaVu San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3000" spc="310" dirty="0">
                          <a:solidFill>
                            <a:srgbClr val="B37C13"/>
                          </a:solidFill>
                          <a:latin typeface="DejaVu Sans"/>
                          <a:cs typeface="DejaVu Sans"/>
                        </a:rPr>
                        <a:t>★★★</a:t>
                      </a:r>
                      <a:endParaRPr sz="3000">
                        <a:latin typeface="DejaVu Sans"/>
                        <a:cs typeface="DejaVu San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3000" dirty="0">
                          <a:solidFill>
                            <a:srgbClr val="B37C13"/>
                          </a:solidFill>
                          <a:latin typeface="DejaVu Sans"/>
                          <a:cs typeface="DejaVu Sans"/>
                        </a:rPr>
                        <a:t>★</a:t>
                      </a:r>
                      <a:endParaRPr sz="3000">
                        <a:latin typeface="DejaVu Sans"/>
                        <a:cs typeface="DejaVu San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920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35"/>
                        </a:spcBef>
                      </a:pPr>
                      <a:r>
                        <a:rPr sz="3000" spc="-2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LZO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3727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000" dirty="0">
                          <a:solidFill>
                            <a:srgbClr val="19681C"/>
                          </a:solidFill>
                          <a:latin typeface="DejaVu Sans"/>
                          <a:cs typeface="DejaVu Sans"/>
                        </a:rPr>
                        <a:t>✔</a:t>
                      </a:r>
                      <a:endParaRPr sz="3000">
                        <a:latin typeface="DejaVu Sans"/>
                        <a:cs typeface="DejaVu Sans"/>
                      </a:endParaRPr>
                    </a:p>
                  </a:txBody>
                  <a:tcPr marL="0" marR="0" marT="508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3000" spc="310" dirty="0">
                          <a:solidFill>
                            <a:srgbClr val="B37C13"/>
                          </a:solidFill>
                          <a:latin typeface="DejaVu Sans"/>
                          <a:cs typeface="DejaVu Sans"/>
                        </a:rPr>
                        <a:t>★★★</a:t>
                      </a:r>
                      <a:endParaRPr sz="3000">
                        <a:latin typeface="DejaVu Sans"/>
                        <a:cs typeface="DejaVu San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3000" spc="310" dirty="0">
                          <a:solidFill>
                            <a:srgbClr val="B37C13"/>
                          </a:solidFill>
                          <a:latin typeface="DejaVu Sans"/>
                          <a:cs typeface="DejaVu Sans"/>
                        </a:rPr>
                        <a:t>★★★</a:t>
                      </a:r>
                      <a:endParaRPr sz="3000">
                        <a:latin typeface="DejaVu Sans"/>
                        <a:cs typeface="DejaVu San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3000" dirty="0">
                          <a:solidFill>
                            <a:srgbClr val="B37C13"/>
                          </a:solidFill>
                          <a:latin typeface="DejaVu Sans"/>
                          <a:cs typeface="DejaVu Sans"/>
                        </a:rPr>
                        <a:t>★</a:t>
                      </a:r>
                      <a:endParaRPr sz="3000">
                        <a:latin typeface="DejaVu Sans"/>
                        <a:cs typeface="DejaVu Sans"/>
                      </a:endParaRPr>
                    </a:p>
                  </a:txBody>
                  <a:tcPr marL="0" marR="0" marT="635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95512" y="8749307"/>
            <a:ext cx="10614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15" dirty="0">
                <a:solidFill>
                  <a:srgbClr val="535353"/>
                </a:solidFill>
                <a:latin typeface="Arial"/>
                <a:cs typeface="Arial"/>
              </a:rPr>
              <a:t>Each </a:t>
            </a:r>
            <a:r>
              <a:rPr sz="3600" spc="-95" dirty="0">
                <a:solidFill>
                  <a:srgbClr val="535353"/>
                </a:solidFill>
                <a:latin typeface="Arial"/>
                <a:cs typeface="Arial"/>
              </a:rPr>
              <a:t>of </a:t>
            </a:r>
            <a:r>
              <a:rPr sz="3600" spc="-250" dirty="0">
                <a:solidFill>
                  <a:srgbClr val="535353"/>
                </a:solidFill>
                <a:latin typeface="Arial"/>
                <a:cs typeface="Arial"/>
              </a:rPr>
              <a:t>these are </a:t>
            </a:r>
            <a:r>
              <a:rPr sz="3600" spc="-190" dirty="0">
                <a:solidFill>
                  <a:srgbClr val="535353"/>
                </a:solidFill>
                <a:latin typeface="Arial"/>
                <a:cs typeface="Arial"/>
              </a:rPr>
              <a:t>splittable </a:t>
            </a:r>
            <a:r>
              <a:rPr sz="3600" spc="-204" dirty="0">
                <a:solidFill>
                  <a:srgbClr val="535353"/>
                </a:solidFill>
                <a:latin typeface="Arial"/>
                <a:cs typeface="Arial"/>
              </a:rPr>
              <a:t>when </a:t>
            </a:r>
            <a:r>
              <a:rPr sz="3600" spc="-245" dirty="0">
                <a:solidFill>
                  <a:srgbClr val="535353"/>
                </a:solidFill>
                <a:latin typeface="Arial"/>
                <a:cs typeface="Arial"/>
              </a:rPr>
              <a:t>inside</a:t>
            </a:r>
            <a:r>
              <a:rPr sz="3600" spc="-55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3600" spc="-470" dirty="0">
                <a:solidFill>
                  <a:srgbClr val="535353"/>
                </a:solidFill>
                <a:latin typeface="Arial"/>
                <a:cs typeface="Arial"/>
              </a:rPr>
              <a:t>a </a:t>
            </a:r>
            <a:r>
              <a:rPr sz="3600" spc="-180" dirty="0">
                <a:solidFill>
                  <a:srgbClr val="535353"/>
                </a:solidFill>
                <a:latin typeface="Arial"/>
                <a:cs typeface="Arial"/>
              </a:rPr>
              <a:t>container </a:t>
            </a:r>
            <a:r>
              <a:rPr sz="3600" spc="-160" dirty="0">
                <a:solidFill>
                  <a:srgbClr val="535353"/>
                </a:solidFill>
                <a:latin typeface="Arial"/>
                <a:cs typeface="Arial"/>
              </a:rPr>
              <a:t>format.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0" y="3886200"/>
            <a:ext cx="44958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smtClean="0"/>
              <a:t>THANK YOU</a:t>
            </a:r>
            <a:endParaRPr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0600" y="914400"/>
            <a:ext cx="6290576" cy="1360882"/>
          </a:xfrm>
        </p:spPr>
        <p:txBody>
          <a:bodyPr>
            <a:normAutofit fontScale="90000"/>
          </a:bodyPr>
          <a:lstStyle/>
          <a:p>
            <a:r>
              <a:rPr lang="en-US" sz="6700" dirty="0" smtClean="0"/>
              <a:t>What is HDFS?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576" y="2895600"/>
            <a:ext cx="11874624" cy="4985980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Storage system of the Hadoop framework.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Distributed file system that r</a:t>
            </a:r>
            <a:r>
              <a:rPr lang="en-US" sz="3600" dirty="0" smtClean="0">
                <a:solidFill>
                  <a:schemeClr val="tx1"/>
                </a:solidFill>
              </a:rPr>
              <a:t>uns on commodity hardware.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Provides </a:t>
            </a:r>
            <a:r>
              <a:rPr lang="en-US" sz="3600" dirty="0" smtClean="0">
                <a:solidFill>
                  <a:schemeClr val="tx1"/>
                </a:solidFill>
              </a:rPr>
              <a:t>access to data across Hadoop clusters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Manages and supports analysis of very large volumes data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9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9200" y="838200"/>
            <a:ext cx="5985776" cy="1107996"/>
          </a:xfrm>
        </p:spPr>
        <p:txBody>
          <a:bodyPr/>
          <a:lstStyle/>
          <a:p>
            <a:r>
              <a:rPr lang="en-US" sz="6000" dirty="0" smtClean="0"/>
              <a:t>Why HDFS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3048000"/>
            <a:ext cx="12115800" cy="3323987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Zero licensing and support costs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Hadoop clusters can read/write more terabytes of data per second</a:t>
            </a:r>
          </a:p>
          <a:p>
            <a:pPr>
              <a:lnSpc>
                <a:spcPct val="150000"/>
              </a:lnSpc>
            </a:pP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0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848918"/>
            <a:ext cx="10210799" cy="1132282"/>
          </a:xfrm>
        </p:spPr>
        <p:txBody>
          <a:bodyPr>
            <a:noAutofit/>
          </a:bodyPr>
          <a:lstStyle/>
          <a:p>
            <a:r>
              <a:rPr lang="en-US" sz="6000" dirty="0" smtClean="0"/>
              <a:t>How data is stored in HDFS		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2895600"/>
            <a:ext cx="12649200" cy="33239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chemeClr val="tx1"/>
                </a:solidFill>
              </a:rPr>
              <a:t> Three </a:t>
            </a:r>
            <a:r>
              <a:rPr lang="en-US" sz="3600" dirty="0" smtClean="0">
                <a:solidFill>
                  <a:schemeClr val="tx1"/>
                </a:solidFill>
              </a:rPr>
              <a:t>ways of storing files in HDFS </a:t>
            </a:r>
            <a:r>
              <a:rPr lang="en-US" sz="3600" dirty="0" smtClean="0">
                <a:solidFill>
                  <a:schemeClr val="tx1"/>
                </a:solidFill>
              </a:rPr>
              <a:t>are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Row oriented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Column oriented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Record Columnar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68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9878" y="328218"/>
            <a:ext cx="11011322" cy="1941557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r>
              <a:rPr lang="en-US" sz="6000" dirty="0"/>
              <a:t>3 WAYS </a:t>
            </a:r>
            <a:r>
              <a:rPr lang="en-US" sz="6000" dirty="0" smtClean="0"/>
              <a:t>OF REPRESENTING 			THIS </a:t>
            </a:r>
            <a:r>
              <a:rPr lang="en-US" sz="6000" dirty="0"/>
              <a:t>TABLE ON DISK</a:t>
            </a:r>
            <a:endParaRPr lang="en" sz="60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9250" y="2724150"/>
          <a:ext cx="12293600" cy="6297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4965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r>
                        <a:rPr sz="3000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CourseId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2711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AB1802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r>
                        <a:rPr sz="3000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2711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AB1802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r>
                        <a:rPr sz="3000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Instructor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2711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AB1802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r>
                        <a:rPr sz="3000" spc="-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CategoryId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2711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AB18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965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r>
                        <a:rPr sz="3000" spc="-17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2711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r>
                        <a:rPr sz="3000" spc="-254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Databases</a:t>
                      </a:r>
                      <a:r>
                        <a:rPr sz="3000" spc="-2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17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2711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r>
                        <a:rPr sz="3000" spc="-25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Jennifer</a:t>
                      </a:r>
                      <a:r>
                        <a:rPr sz="3000" spc="-32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4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Widom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2711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r>
                        <a:rPr sz="3000" spc="-17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2711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965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r>
                        <a:rPr sz="3000" spc="-17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3000" dirty="0">
                        <a:latin typeface="Arial"/>
                        <a:cs typeface="Arial"/>
                      </a:endParaRPr>
                    </a:p>
                  </a:txBody>
                  <a:tcPr marL="0" marR="0" marT="2711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r>
                        <a:rPr sz="3000" spc="-254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Databases</a:t>
                      </a:r>
                      <a:r>
                        <a:rPr sz="3000" spc="-2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17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2711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r>
                        <a:rPr sz="3000" spc="-25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Jennifer</a:t>
                      </a:r>
                      <a:r>
                        <a:rPr sz="3000" spc="-32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4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Widom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2711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r>
                        <a:rPr sz="3000" spc="-17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2711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965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r>
                        <a:rPr sz="3000" spc="-17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2711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r>
                        <a:rPr sz="3000" spc="-13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Algorithms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2711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r>
                        <a:rPr sz="3000" spc="-20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Charles</a:t>
                      </a:r>
                      <a:r>
                        <a:rPr sz="3000" spc="-2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204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Leiserson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2711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r>
                        <a:rPr sz="3000" spc="-17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2711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65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r>
                        <a:rPr sz="3000" spc="-17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2711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r>
                        <a:rPr sz="3000" spc="-14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Discrete</a:t>
                      </a:r>
                      <a:r>
                        <a:rPr sz="3000" spc="-2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17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Math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2711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r>
                        <a:rPr sz="3000" spc="-14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Donald</a:t>
                      </a:r>
                      <a:r>
                        <a:rPr sz="3000" spc="-2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19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Knuth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2711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r>
                        <a:rPr sz="3000" spc="-17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2711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965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r>
                        <a:rPr sz="3000" spc="-17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2711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r>
                        <a:rPr sz="3000" spc="-13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Operating</a:t>
                      </a:r>
                      <a:r>
                        <a:rPr sz="3000" spc="-2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30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Systems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2711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r>
                        <a:rPr sz="3000" spc="-23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A.Tanenbaum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2711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r>
                        <a:rPr sz="3000" spc="-17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3000" dirty="0">
                        <a:latin typeface="Arial"/>
                        <a:cs typeface="Arial"/>
                      </a:endParaRPr>
                    </a:p>
                  </a:txBody>
                  <a:tcPr marL="0" marR="0" marT="27114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2993" y="848918"/>
            <a:ext cx="66598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0" dirty="0"/>
              <a:t>ROW-ORIENTED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3700" y="3729113"/>
            <a:ext cx="9281160" cy="53694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9405" indent="-306705">
              <a:lnSpc>
                <a:spcPct val="100000"/>
              </a:lnSpc>
              <a:spcBef>
                <a:spcPts val="110"/>
              </a:spcBef>
              <a:buSzPct val="81481"/>
              <a:buChar char="•"/>
              <a:tabLst>
                <a:tab pos="319405" algn="l"/>
                <a:tab pos="320040" algn="l"/>
              </a:tabLst>
            </a:pPr>
            <a:r>
              <a:rPr sz="2700" spc="-150" dirty="0">
                <a:solidFill>
                  <a:srgbClr val="535353"/>
                </a:solidFill>
                <a:latin typeface="Arial"/>
                <a:cs typeface="Arial"/>
              </a:rPr>
              <a:t>Fields of a row are stored contiguously</a:t>
            </a:r>
            <a:endParaRPr sz="2700" spc="-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35353"/>
              </a:buClr>
              <a:buFont typeface="Arial"/>
              <a:buChar char="•"/>
            </a:pPr>
            <a:endParaRPr sz="2650" spc="-150" dirty="0">
              <a:latin typeface="Times New Roman"/>
              <a:cs typeface="Times New Roman"/>
            </a:endParaRPr>
          </a:p>
          <a:p>
            <a:pPr marL="319405" indent="-306705">
              <a:lnSpc>
                <a:spcPct val="100000"/>
              </a:lnSpc>
              <a:buSzPct val="81481"/>
              <a:buChar char="•"/>
              <a:tabLst>
                <a:tab pos="319405" algn="l"/>
                <a:tab pos="320040" algn="l"/>
              </a:tabLst>
            </a:pPr>
            <a:r>
              <a:rPr sz="2700" spc="-150" dirty="0">
                <a:solidFill>
                  <a:srgbClr val="535353"/>
                </a:solidFill>
                <a:latin typeface="Arial"/>
                <a:cs typeface="Arial"/>
              </a:rPr>
              <a:t>Quick and </a:t>
            </a:r>
            <a:r>
              <a:rPr lang="en-IN" sz="2700" spc="-150" dirty="0" smtClean="0">
                <a:solidFill>
                  <a:srgbClr val="535353"/>
                </a:solidFill>
                <a:latin typeface="Arial"/>
                <a:cs typeface="Arial"/>
              </a:rPr>
              <a:t>easy</a:t>
            </a:r>
            <a:r>
              <a:rPr sz="2700" spc="-150" dirty="0" smtClean="0">
                <a:solidFill>
                  <a:srgbClr val="535353"/>
                </a:solidFill>
                <a:latin typeface="Arial"/>
                <a:cs typeface="Arial"/>
              </a:rPr>
              <a:t>:</a:t>
            </a:r>
            <a:endParaRPr sz="2700" spc="-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Arial"/>
              <a:buChar char="•"/>
            </a:pPr>
            <a:endParaRPr sz="2650" spc="-150" dirty="0">
              <a:latin typeface="Times New Roman"/>
              <a:cs typeface="Times New Roman"/>
            </a:endParaRPr>
          </a:p>
          <a:p>
            <a:pPr marL="840105" lvl="1" indent="-306705">
              <a:lnSpc>
                <a:spcPct val="100000"/>
              </a:lnSpc>
              <a:buSzPct val="81481"/>
              <a:buChar char="•"/>
              <a:tabLst>
                <a:tab pos="840105" algn="l"/>
                <a:tab pos="840740" algn="l"/>
              </a:tabLst>
            </a:pPr>
            <a:r>
              <a:rPr sz="2700" spc="-150" dirty="0">
                <a:solidFill>
                  <a:srgbClr val="535353"/>
                </a:solidFill>
                <a:latin typeface="Arial"/>
                <a:cs typeface="Arial"/>
              </a:rPr>
              <a:t>Retrieve an entire row</a:t>
            </a:r>
            <a:endParaRPr sz="2700" spc="-1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Arial"/>
              <a:buChar char="•"/>
            </a:pPr>
            <a:endParaRPr sz="2650" spc="-150" dirty="0">
              <a:latin typeface="Times New Roman"/>
              <a:cs typeface="Times New Roman"/>
            </a:endParaRPr>
          </a:p>
          <a:p>
            <a:pPr marL="840105" lvl="1" indent="-306705">
              <a:lnSpc>
                <a:spcPct val="100000"/>
              </a:lnSpc>
              <a:spcBef>
                <a:spcPts val="5"/>
              </a:spcBef>
              <a:buSzPct val="81481"/>
              <a:buChar char="•"/>
              <a:tabLst>
                <a:tab pos="840105" algn="l"/>
                <a:tab pos="840740" algn="l"/>
              </a:tabLst>
            </a:pPr>
            <a:r>
              <a:rPr sz="2700" spc="-150" dirty="0">
                <a:solidFill>
                  <a:srgbClr val="535353"/>
                </a:solidFill>
                <a:latin typeface="Arial"/>
                <a:cs typeface="Arial"/>
              </a:rPr>
              <a:t>Insert, update</a:t>
            </a:r>
            <a:endParaRPr sz="2700" spc="-1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Arial"/>
              <a:buChar char="•"/>
            </a:pPr>
            <a:endParaRPr sz="2650" spc="-150" dirty="0">
              <a:latin typeface="Times New Roman"/>
              <a:cs typeface="Times New Roman"/>
            </a:endParaRPr>
          </a:p>
          <a:p>
            <a:pPr marL="319405" indent="-306705">
              <a:lnSpc>
                <a:spcPct val="100000"/>
              </a:lnSpc>
              <a:buSzPct val="81481"/>
              <a:buChar char="•"/>
              <a:tabLst>
                <a:tab pos="319405" algn="l"/>
                <a:tab pos="320040" algn="l"/>
              </a:tabLst>
            </a:pPr>
            <a:r>
              <a:rPr sz="2700" spc="-150" dirty="0">
                <a:solidFill>
                  <a:srgbClr val="535353"/>
                </a:solidFill>
                <a:latin typeface="Arial"/>
                <a:cs typeface="Arial"/>
              </a:rPr>
              <a:t>Drawbacks:</a:t>
            </a:r>
            <a:endParaRPr sz="2700" spc="-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Arial"/>
              <a:buChar char="•"/>
            </a:pPr>
            <a:endParaRPr sz="2650" spc="-150" dirty="0">
              <a:latin typeface="Times New Roman"/>
              <a:cs typeface="Times New Roman"/>
            </a:endParaRPr>
          </a:p>
          <a:p>
            <a:pPr marL="840105" lvl="1" indent="-306705">
              <a:lnSpc>
                <a:spcPct val="100000"/>
              </a:lnSpc>
              <a:buSzPct val="81481"/>
              <a:buChar char="•"/>
              <a:tabLst>
                <a:tab pos="840105" algn="l"/>
                <a:tab pos="840740" algn="l"/>
              </a:tabLst>
            </a:pPr>
            <a:r>
              <a:rPr sz="2700" spc="-150" dirty="0">
                <a:solidFill>
                  <a:srgbClr val="535353"/>
                </a:solidFill>
                <a:latin typeface="Arial"/>
                <a:cs typeface="Arial"/>
              </a:rPr>
              <a:t>Without indexing, filtering is slower</a:t>
            </a:r>
            <a:endParaRPr sz="2700" spc="-1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Arial"/>
              <a:buChar char="•"/>
            </a:pPr>
            <a:endParaRPr sz="2650" spc="-150" dirty="0">
              <a:latin typeface="Times New Roman"/>
              <a:cs typeface="Times New Roman"/>
            </a:endParaRPr>
          </a:p>
          <a:p>
            <a:pPr marL="840105" lvl="1" indent="-306705">
              <a:lnSpc>
                <a:spcPct val="100000"/>
              </a:lnSpc>
              <a:spcBef>
                <a:spcPts val="5"/>
              </a:spcBef>
              <a:buSzPct val="81481"/>
              <a:buChar char="•"/>
              <a:tabLst>
                <a:tab pos="840105" algn="l"/>
                <a:tab pos="840740" algn="l"/>
              </a:tabLst>
            </a:pPr>
            <a:r>
              <a:rPr sz="2700" spc="-150" dirty="0">
                <a:solidFill>
                  <a:srgbClr val="535353"/>
                </a:solidFill>
                <a:latin typeface="Arial"/>
                <a:cs typeface="Arial"/>
              </a:rPr>
              <a:t>Entire row has to be read even if we only need a few columns</a:t>
            </a:r>
            <a:endParaRPr sz="2700" spc="-15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884197"/>
              </p:ext>
            </p:extLst>
          </p:nvPr>
        </p:nvGraphicFramePr>
        <p:xfrm>
          <a:off x="387350" y="2660650"/>
          <a:ext cx="12216763" cy="968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0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0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0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0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06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0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10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10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10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277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1600" spc="0" dirty="0">
                        <a:latin typeface="Arial"/>
                        <a:cs typeface="Arial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Databases 1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729" marR="231775" indent="14604">
                        <a:lnSpc>
                          <a:spcPts val="1800"/>
                        </a:lnSpc>
                        <a:spcBef>
                          <a:spcPts val="42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Jennifer  Widom</a:t>
                      </a:r>
                      <a:endParaRPr sz="1600" spc="0" dirty="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0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□</a:t>
                      </a:r>
                      <a:endParaRPr sz="3000" spc="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Databases 2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729" marR="231775" indent="14604">
                        <a:lnSpc>
                          <a:spcPts val="1800"/>
                        </a:lnSpc>
                        <a:spcBef>
                          <a:spcPts val="42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Jennifer  Widom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0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□</a:t>
                      </a:r>
                      <a:endParaRPr sz="3000" spc="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600" spc="0" dirty="0">
                        <a:latin typeface="Arial"/>
                        <a:cs typeface="Arial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7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2698" y="848918"/>
            <a:ext cx="84404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0" dirty="0"/>
              <a:t>COLUMN-ORIENTED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3700" y="3901668"/>
            <a:ext cx="10030460" cy="51533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105"/>
              </a:spcBef>
              <a:buSzPct val="82222"/>
              <a:buChar char="•"/>
              <a:tabLst>
                <a:tab pos="267970" algn="l"/>
              </a:tabLst>
            </a:pPr>
            <a:r>
              <a:rPr sz="2250" spc="-150" dirty="0">
                <a:solidFill>
                  <a:srgbClr val="535353"/>
                </a:solidFill>
                <a:latin typeface="Arial"/>
                <a:cs typeface="Arial"/>
              </a:rPr>
              <a:t>Fields of a column are stored contiguously</a:t>
            </a:r>
            <a:endParaRPr sz="2250" spc="-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35353"/>
              </a:buClr>
              <a:buFont typeface="Arial"/>
              <a:buChar char="•"/>
            </a:pPr>
            <a:endParaRPr sz="2200" spc="-150" dirty="0">
              <a:latin typeface="Times New Roman"/>
              <a:cs typeface="Times New Roman"/>
            </a:endParaRPr>
          </a:p>
          <a:p>
            <a:pPr marL="267335" indent="-254635">
              <a:lnSpc>
                <a:spcPct val="100000"/>
              </a:lnSpc>
              <a:buSzPct val="82222"/>
              <a:buChar char="•"/>
              <a:tabLst>
                <a:tab pos="267970" algn="l"/>
              </a:tabLst>
            </a:pPr>
            <a:r>
              <a:rPr sz="2250" spc="-150" dirty="0">
                <a:solidFill>
                  <a:srgbClr val="535353"/>
                </a:solidFill>
                <a:latin typeface="Arial"/>
                <a:cs typeface="Arial"/>
              </a:rPr>
              <a:t>Benefits:</a:t>
            </a:r>
            <a:endParaRPr sz="2250" spc="-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Arial"/>
              <a:buChar char="•"/>
            </a:pPr>
            <a:endParaRPr sz="2200" spc="-150" dirty="0">
              <a:latin typeface="Times New Roman"/>
              <a:cs typeface="Times New Roman"/>
            </a:endParaRPr>
          </a:p>
          <a:p>
            <a:pPr marL="788035" lvl="1" indent="-254635">
              <a:lnSpc>
                <a:spcPct val="100000"/>
              </a:lnSpc>
              <a:buSzPct val="82222"/>
              <a:buChar char="•"/>
              <a:tabLst>
                <a:tab pos="788670" algn="l"/>
              </a:tabLst>
            </a:pPr>
            <a:r>
              <a:rPr sz="2250" spc="-150" dirty="0">
                <a:solidFill>
                  <a:srgbClr val="535353"/>
                </a:solidFill>
                <a:latin typeface="Arial"/>
                <a:cs typeface="Arial"/>
              </a:rPr>
              <a:t>Each column can serve as an index (fast filtering operations on the whole dataset)</a:t>
            </a:r>
            <a:endParaRPr sz="2250" spc="-1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Arial"/>
              <a:buChar char="•"/>
            </a:pPr>
            <a:endParaRPr sz="2200" spc="-150" dirty="0">
              <a:latin typeface="Times New Roman"/>
              <a:cs typeface="Times New Roman"/>
            </a:endParaRPr>
          </a:p>
          <a:p>
            <a:pPr marL="788035" lvl="1" indent="-254635">
              <a:lnSpc>
                <a:spcPct val="100000"/>
              </a:lnSpc>
              <a:buSzPct val="82222"/>
              <a:buChar char="•"/>
              <a:tabLst>
                <a:tab pos="788670" algn="l"/>
              </a:tabLst>
            </a:pPr>
            <a:r>
              <a:rPr sz="2250" spc="-150" dirty="0">
                <a:solidFill>
                  <a:srgbClr val="535353"/>
                </a:solidFill>
                <a:latin typeface="Arial"/>
                <a:cs typeface="Arial"/>
              </a:rPr>
              <a:t>Only selected columns are read</a:t>
            </a:r>
            <a:endParaRPr sz="2250" spc="-1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Arial"/>
              <a:buChar char="•"/>
            </a:pPr>
            <a:endParaRPr sz="2200" spc="-150" dirty="0">
              <a:latin typeface="Times New Roman"/>
              <a:cs typeface="Times New Roman"/>
            </a:endParaRPr>
          </a:p>
          <a:p>
            <a:pPr marL="267335" indent="-254635">
              <a:lnSpc>
                <a:spcPct val="100000"/>
              </a:lnSpc>
              <a:buSzPct val="82222"/>
              <a:buChar char="•"/>
              <a:tabLst>
                <a:tab pos="267970" algn="l"/>
              </a:tabLst>
            </a:pPr>
            <a:r>
              <a:rPr sz="2250" spc="-150" dirty="0">
                <a:solidFill>
                  <a:srgbClr val="535353"/>
                </a:solidFill>
                <a:latin typeface="Arial"/>
                <a:cs typeface="Arial"/>
              </a:rPr>
              <a:t>Drawbacks:</a:t>
            </a:r>
            <a:endParaRPr sz="2250" spc="-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35353"/>
              </a:buClr>
              <a:buFont typeface="Arial"/>
              <a:buChar char="•"/>
            </a:pPr>
            <a:endParaRPr sz="2200" spc="-150" dirty="0">
              <a:latin typeface="Times New Roman"/>
              <a:cs typeface="Times New Roman"/>
            </a:endParaRPr>
          </a:p>
          <a:p>
            <a:pPr marL="788035" lvl="1" indent="-254635">
              <a:lnSpc>
                <a:spcPct val="100000"/>
              </a:lnSpc>
              <a:buSzPct val="82222"/>
              <a:buChar char="•"/>
              <a:tabLst>
                <a:tab pos="788670" algn="l"/>
              </a:tabLst>
            </a:pPr>
            <a:r>
              <a:rPr sz="2250" spc="-150" dirty="0">
                <a:solidFill>
                  <a:srgbClr val="535353"/>
                </a:solidFill>
                <a:latin typeface="Arial"/>
                <a:cs typeface="Arial"/>
              </a:rPr>
              <a:t>Whole-row operations require a lot of disk I/O</a:t>
            </a:r>
            <a:endParaRPr sz="2250" spc="-1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535353"/>
              </a:buClr>
              <a:buFont typeface="Arial"/>
              <a:buChar char="•"/>
            </a:pPr>
            <a:endParaRPr sz="2200" spc="-150" dirty="0">
              <a:latin typeface="Times New Roman"/>
              <a:cs typeface="Times New Roman"/>
            </a:endParaRPr>
          </a:p>
          <a:p>
            <a:pPr marL="788035" lvl="1" indent="-254635">
              <a:lnSpc>
                <a:spcPct val="100000"/>
              </a:lnSpc>
              <a:spcBef>
                <a:spcPts val="5"/>
              </a:spcBef>
              <a:buSzPct val="82222"/>
              <a:buChar char="•"/>
              <a:tabLst>
                <a:tab pos="788670" algn="l"/>
              </a:tabLst>
            </a:pPr>
            <a:r>
              <a:rPr sz="2250" spc="-150" dirty="0">
                <a:solidFill>
                  <a:srgbClr val="535353"/>
                </a:solidFill>
                <a:latin typeface="Arial"/>
                <a:cs typeface="Arial"/>
              </a:rPr>
              <a:t>Slow and hard inserting and updating</a:t>
            </a:r>
            <a:endParaRPr sz="2250" spc="-1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535353"/>
              </a:buClr>
              <a:buFont typeface="Arial"/>
              <a:buChar char="•"/>
            </a:pPr>
            <a:endParaRPr sz="2200" spc="-150" dirty="0">
              <a:latin typeface="Times New Roman"/>
              <a:cs typeface="Times New Roman"/>
            </a:endParaRPr>
          </a:p>
          <a:p>
            <a:pPr marL="788035" lvl="1" indent="-254635">
              <a:lnSpc>
                <a:spcPct val="100000"/>
              </a:lnSpc>
              <a:buSzPct val="82222"/>
              <a:buChar char="•"/>
              <a:tabLst>
                <a:tab pos="788670" algn="l"/>
              </a:tabLst>
            </a:pPr>
            <a:r>
              <a:rPr sz="2250" spc="-150" dirty="0">
                <a:solidFill>
                  <a:srgbClr val="535353"/>
                </a:solidFill>
                <a:latin typeface="Arial"/>
                <a:cs typeface="Arial"/>
              </a:rPr>
              <a:t>The same row can be stored on different nodes in a distributed environment</a:t>
            </a:r>
            <a:endParaRPr sz="2250" spc="-15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04336"/>
              </p:ext>
            </p:extLst>
          </p:nvPr>
        </p:nvGraphicFramePr>
        <p:xfrm>
          <a:off x="387350" y="2254250"/>
          <a:ext cx="12210414" cy="1650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4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4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4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43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211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1600" spc="0" dirty="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695"/>
                        </a:lnSpc>
                        <a:spcBef>
                          <a:spcPts val="140"/>
                        </a:spcBef>
                      </a:pPr>
                      <a:r>
                        <a:rPr sz="27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□</a:t>
                      </a:r>
                      <a:endParaRPr sz="2700" spc="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Databases 1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Databases 2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Algorithms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Discrete M.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Operating S.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695"/>
                        </a:lnSpc>
                        <a:spcBef>
                          <a:spcPts val="140"/>
                        </a:spcBef>
                      </a:pPr>
                      <a:r>
                        <a:rPr sz="27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□</a:t>
                      </a:r>
                      <a:endParaRPr sz="2700" spc="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0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J. Widom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0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J. Widom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C. Leiserson:003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D. Knuth:004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A.Tanenbaum:005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695"/>
                        </a:lnSpc>
                        <a:spcBef>
                          <a:spcPts val="140"/>
                        </a:spcBef>
                      </a:pPr>
                      <a:r>
                        <a:rPr sz="27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□</a:t>
                      </a:r>
                      <a:endParaRPr sz="2700" spc="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4064" y="848918"/>
            <a:ext cx="88169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5" dirty="0"/>
              <a:t>RECORD</a:t>
            </a:r>
            <a:r>
              <a:rPr spc="-70" dirty="0"/>
              <a:t> </a:t>
            </a:r>
            <a:r>
              <a:rPr spc="-240" dirty="0"/>
              <a:t>COLUMNAR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050" y="3194050"/>
          <a:ext cx="4704079" cy="35380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75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50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CourseId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AB180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5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AB180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5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Instructor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AB180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50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CategoryId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AB18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5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50" spc="-8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50" spc="-12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Databases</a:t>
                      </a:r>
                      <a:r>
                        <a:rPr sz="1450" spc="-3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spc="-8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4960" marR="294005" indent="13335">
                        <a:lnSpc>
                          <a:spcPts val="1600"/>
                        </a:lnSpc>
                        <a:spcBef>
                          <a:spcPts val="425"/>
                        </a:spcBef>
                      </a:pPr>
                      <a:r>
                        <a:rPr sz="1450" spc="-12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Jennifer  </a:t>
                      </a:r>
                      <a:r>
                        <a:rPr sz="145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Wi</a:t>
                      </a:r>
                      <a:r>
                        <a:rPr sz="1450" spc="-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5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om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50" spc="-8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504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450" spc="-8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450" spc="-12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Databases</a:t>
                      </a:r>
                      <a:r>
                        <a:rPr sz="1450" spc="-3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spc="-8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4960" marR="294005" indent="13335">
                        <a:lnSpc>
                          <a:spcPts val="1600"/>
                        </a:lnSpc>
                        <a:spcBef>
                          <a:spcPts val="365"/>
                        </a:spcBef>
                      </a:pPr>
                      <a:r>
                        <a:rPr sz="1450" spc="-12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Jennifer  </a:t>
                      </a:r>
                      <a:r>
                        <a:rPr sz="145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Wi</a:t>
                      </a:r>
                      <a:r>
                        <a:rPr sz="1450" spc="-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5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om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450" spc="-8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871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450" spc="-8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450" spc="-7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Algorithms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1460" marR="231140" indent="67945">
                        <a:lnSpc>
                          <a:spcPts val="1600"/>
                        </a:lnSpc>
                        <a:spcBef>
                          <a:spcPts val="370"/>
                        </a:spcBef>
                      </a:pPr>
                      <a:r>
                        <a:rPr sz="1450" spc="-10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Charles  </a:t>
                      </a:r>
                      <a:r>
                        <a:rPr sz="1450" spc="-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5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eise</a:t>
                      </a:r>
                      <a:r>
                        <a:rPr sz="1450" spc="5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son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450" spc="-8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604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450" spc="-8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450" spc="-7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Discrete</a:t>
                      </a:r>
                      <a:r>
                        <a:rPr sz="1450" spc="-4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spc="-8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Math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450" spc="-7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Donald</a:t>
                      </a:r>
                      <a:r>
                        <a:rPr sz="1450" spc="-4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spc="-9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Knuth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450" spc="-8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75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50" spc="-8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5435" marR="205740" indent="-79375">
                        <a:lnSpc>
                          <a:spcPts val="1600"/>
                        </a:lnSpc>
                        <a:spcBef>
                          <a:spcPts val="425"/>
                        </a:spcBef>
                      </a:pPr>
                      <a:r>
                        <a:rPr sz="1450" spc="-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5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pe</a:t>
                      </a:r>
                      <a:r>
                        <a:rPr sz="1450" spc="3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ating  </a:t>
                      </a:r>
                      <a:r>
                        <a:rPr sz="1450" spc="-15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Systems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50" spc="-114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A.Tanenbaum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50" spc="-8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143750" y="3194050"/>
          <a:ext cx="4704079" cy="1765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58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450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CourseId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AB180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45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AB1802"/>
                    </a:solidFill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45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Instructor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AB180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450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CategoryId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AB18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450" spc="-8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450" spc="-12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Databases</a:t>
                      </a:r>
                      <a:r>
                        <a:rPr sz="1450" spc="-3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spc="-8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4960" marR="294005" indent="13335">
                        <a:lnSpc>
                          <a:spcPts val="1600"/>
                        </a:lnSpc>
                        <a:spcBef>
                          <a:spcPts val="425"/>
                        </a:spcBef>
                      </a:pPr>
                      <a:r>
                        <a:rPr sz="1450" spc="-12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Jennifer  </a:t>
                      </a:r>
                      <a:r>
                        <a:rPr sz="145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Wi</a:t>
                      </a:r>
                      <a:r>
                        <a:rPr sz="1450" spc="-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5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om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450" spc="-8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228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450" spc="-8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450" spc="-12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Databases</a:t>
                      </a:r>
                      <a:r>
                        <a:rPr sz="1450" spc="-3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spc="-8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4960" marR="294005" indent="13335">
                        <a:lnSpc>
                          <a:spcPts val="1600"/>
                        </a:lnSpc>
                        <a:spcBef>
                          <a:spcPts val="340"/>
                        </a:spcBef>
                      </a:pPr>
                      <a:r>
                        <a:rPr sz="1450" spc="-12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Jennifer  </a:t>
                      </a:r>
                      <a:r>
                        <a:rPr sz="145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Wi</a:t>
                      </a:r>
                      <a:r>
                        <a:rPr sz="1450" spc="-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5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om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450" spc="-8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239882"/>
              </p:ext>
            </p:extLst>
          </p:nvPr>
        </p:nvGraphicFramePr>
        <p:xfrm>
          <a:off x="7143750" y="5772150"/>
          <a:ext cx="4704079" cy="1877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926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50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CourseId</a:t>
                      </a:r>
                      <a:endParaRPr sz="1450" spc="-1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AB180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50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1450" spc="-1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AB180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50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Instructor</a:t>
                      </a:r>
                      <a:endParaRPr sz="1450" spc="-1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AB180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50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CategoryId</a:t>
                      </a:r>
                      <a:endParaRPr sz="1450" spc="-1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AB18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26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50" spc="-15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450" spc="-1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50" spc="-15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Algorithms</a:t>
                      </a:r>
                      <a:endParaRPr sz="1450" spc="-1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1460" marR="231140" indent="67945">
                        <a:lnSpc>
                          <a:spcPts val="1600"/>
                        </a:lnSpc>
                        <a:spcBef>
                          <a:spcPts val="425"/>
                        </a:spcBef>
                      </a:pPr>
                      <a:r>
                        <a:rPr sz="1450" spc="-15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Charles  Leiserson</a:t>
                      </a:r>
                      <a:endParaRPr sz="1450" spc="-1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50" spc="-15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450" spc="-1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26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50" spc="-15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450" spc="-1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50" spc="-15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Discrete Math</a:t>
                      </a:r>
                      <a:endParaRPr sz="1450" spc="-1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50" spc="-15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Donald Knuth</a:t>
                      </a:r>
                      <a:endParaRPr sz="1450" spc="-1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50" spc="-15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450" spc="-1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26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50" spc="-15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1450" spc="-1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5435" marR="205740" indent="-79375">
                        <a:lnSpc>
                          <a:spcPts val="1600"/>
                        </a:lnSpc>
                        <a:spcBef>
                          <a:spcPts val="425"/>
                        </a:spcBef>
                      </a:pPr>
                      <a:r>
                        <a:rPr sz="1450" spc="-15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Operating  Systems</a:t>
                      </a:r>
                      <a:endParaRPr sz="1450" spc="-150" dirty="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50" spc="-15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A.Tanenbaum</a:t>
                      </a:r>
                      <a:endParaRPr sz="1450" spc="-1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50" spc="-15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450" spc="-150" dirty="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727702" y="4191000"/>
            <a:ext cx="1206500" cy="0"/>
          </a:xfrm>
          <a:custGeom>
            <a:avLst/>
            <a:gdLst/>
            <a:ahLst/>
            <a:cxnLst/>
            <a:rect l="l" t="t" r="r" b="b"/>
            <a:pathLst>
              <a:path w="1206500">
                <a:moveTo>
                  <a:pt x="0" y="0"/>
                </a:moveTo>
                <a:lnTo>
                  <a:pt x="1192529" y="0"/>
                </a:lnTo>
                <a:lnTo>
                  <a:pt x="1206499" y="0"/>
                </a:lnTo>
              </a:path>
            </a:pathLst>
          </a:custGeom>
          <a:ln w="25400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21500" y="41300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5A5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76137" y="5240540"/>
            <a:ext cx="1161415" cy="1550035"/>
          </a:xfrm>
          <a:custGeom>
            <a:avLst/>
            <a:gdLst/>
            <a:ahLst/>
            <a:cxnLst/>
            <a:rect l="l" t="t" r="r" b="b"/>
            <a:pathLst>
              <a:path w="1161415" h="1550034">
                <a:moveTo>
                  <a:pt x="0" y="0"/>
                </a:moveTo>
                <a:lnTo>
                  <a:pt x="1153642" y="1539876"/>
                </a:lnTo>
                <a:lnTo>
                  <a:pt x="1161257" y="1550040"/>
                </a:lnTo>
              </a:path>
            </a:pathLst>
          </a:custGeom>
          <a:ln w="25399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80986" y="6743865"/>
            <a:ext cx="121920" cy="134620"/>
          </a:xfrm>
          <a:custGeom>
            <a:avLst/>
            <a:gdLst/>
            <a:ahLst/>
            <a:cxnLst/>
            <a:rect l="l" t="t" r="r" b="b"/>
            <a:pathLst>
              <a:path w="121920" h="134620">
                <a:moveTo>
                  <a:pt x="97586" y="0"/>
                </a:moveTo>
                <a:lnTo>
                  <a:pt x="0" y="73101"/>
                </a:lnTo>
                <a:lnTo>
                  <a:pt x="121894" y="134124"/>
                </a:lnTo>
                <a:lnTo>
                  <a:pt x="97586" y="0"/>
                </a:lnTo>
                <a:close/>
              </a:path>
            </a:pathLst>
          </a:custGeom>
          <a:solidFill>
            <a:srgbClr val="5A5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21421" y="6806821"/>
            <a:ext cx="4077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5" dirty="0">
                <a:solidFill>
                  <a:srgbClr val="535353"/>
                </a:solidFill>
                <a:latin typeface="Arial"/>
                <a:cs typeface="Arial"/>
              </a:rPr>
              <a:t>Horizontal</a:t>
            </a:r>
            <a:r>
              <a:rPr sz="3600" spc="-4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3600" spc="-170" dirty="0">
                <a:solidFill>
                  <a:srgbClr val="535353"/>
                </a:solidFill>
                <a:latin typeface="Arial"/>
                <a:cs typeface="Arial"/>
              </a:rPr>
              <a:t>Partitioning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58466" y="4927053"/>
            <a:ext cx="16878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70" dirty="0">
                <a:solidFill>
                  <a:srgbClr val="535353"/>
                </a:solidFill>
                <a:latin typeface="Arial"/>
                <a:cs typeface="Arial"/>
              </a:rPr>
              <a:t>Row</a:t>
            </a:r>
            <a:r>
              <a:rPr sz="2600" spc="-8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600" spc="-145" dirty="0">
                <a:solidFill>
                  <a:srgbClr val="535353"/>
                </a:solidFill>
                <a:latin typeface="Arial"/>
                <a:cs typeface="Arial"/>
              </a:rPr>
              <a:t>Groups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4064" y="848918"/>
            <a:ext cx="88169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5" dirty="0"/>
              <a:t>RECORD</a:t>
            </a:r>
            <a:r>
              <a:rPr spc="-70" dirty="0"/>
              <a:t> </a:t>
            </a:r>
            <a:r>
              <a:rPr spc="-240" dirty="0"/>
              <a:t>COLUMNAR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362182"/>
              </p:ext>
            </p:extLst>
          </p:nvPr>
        </p:nvGraphicFramePr>
        <p:xfrm>
          <a:off x="565150" y="3359150"/>
          <a:ext cx="4704079" cy="1765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58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450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CourseId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AB180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45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AB1802"/>
                    </a:solidFill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45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Instructor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AB180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450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CategoryId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AB18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450" spc="-8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1450" dirty="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450" spc="-12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Databases</a:t>
                      </a:r>
                      <a:r>
                        <a:rPr sz="1450" spc="-3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spc="-8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4960" marR="294005" indent="13335">
                        <a:lnSpc>
                          <a:spcPts val="1600"/>
                        </a:lnSpc>
                        <a:spcBef>
                          <a:spcPts val="425"/>
                        </a:spcBef>
                      </a:pPr>
                      <a:r>
                        <a:rPr sz="1450" spc="-12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Jennifer  </a:t>
                      </a:r>
                      <a:r>
                        <a:rPr sz="145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Wi</a:t>
                      </a:r>
                      <a:r>
                        <a:rPr sz="1450" spc="-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5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om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450" spc="-8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228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450" spc="-8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450" spc="-12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Databases</a:t>
                      </a:r>
                      <a:r>
                        <a:rPr sz="1450" spc="-3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spc="-8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4960" marR="294005" indent="13335">
                        <a:lnSpc>
                          <a:spcPts val="1600"/>
                        </a:lnSpc>
                        <a:spcBef>
                          <a:spcPts val="340"/>
                        </a:spcBef>
                      </a:pPr>
                      <a:r>
                        <a:rPr sz="1450" spc="-12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Jennifer  </a:t>
                      </a:r>
                      <a:r>
                        <a:rPr sz="145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Wi</a:t>
                      </a:r>
                      <a:r>
                        <a:rPr sz="1450" spc="-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5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om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450" spc="-8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450" dirty="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5150" y="5937250"/>
          <a:ext cx="4704079" cy="2265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926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50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CourseId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AB180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5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AB180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5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Instructor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AB180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50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CategoryId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AB18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26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50" spc="-8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50" spc="-7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Algorithms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1460" marR="231140" indent="67945">
                        <a:lnSpc>
                          <a:spcPts val="1600"/>
                        </a:lnSpc>
                        <a:spcBef>
                          <a:spcPts val="425"/>
                        </a:spcBef>
                      </a:pPr>
                      <a:r>
                        <a:rPr sz="1450" spc="-10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Charles  </a:t>
                      </a:r>
                      <a:r>
                        <a:rPr sz="1450" spc="-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5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eise</a:t>
                      </a:r>
                      <a:r>
                        <a:rPr sz="1450" spc="5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son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50" spc="-8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26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50" spc="-8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50" spc="-7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Discrete</a:t>
                      </a:r>
                      <a:r>
                        <a:rPr sz="1450" spc="-4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spc="-8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Math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50" spc="-7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Donald</a:t>
                      </a:r>
                      <a:r>
                        <a:rPr sz="1450" spc="-4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spc="-9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Knuth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50" spc="-8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26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50" spc="-8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5435" marR="205740" indent="-79375">
                        <a:lnSpc>
                          <a:spcPts val="1600"/>
                        </a:lnSpc>
                        <a:spcBef>
                          <a:spcPts val="425"/>
                        </a:spcBef>
                      </a:pPr>
                      <a:r>
                        <a:rPr sz="1450" spc="-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5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pe</a:t>
                      </a:r>
                      <a:r>
                        <a:rPr sz="1450" spc="3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ating  </a:t>
                      </a:r>
                      <a:r>
                        <a:rPr sz="1450" spc="-15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Systems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50" spc="-114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A.Tanenbaum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50" spc="-85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079866" y="5092153"/>
            <a:ext cx="16878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70" dirty="0">
                <a:solidFill>
                  <a:srgbClr val="535353"/>
                </a:solidFill>
                <a:latin typeface="Arial"/>
                <a:cs typeface="Arial"/>
              </a:rPr>
              <a:t>Row</a:t>
            </a:r>
            <a:r>
              <a:rPr sz="2600" spc="-8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600" spc="-145" dirty="0">
                <a:solidFill>
                  <a:srgbClr val="535353"/>
                </a:solidFill>
                <a:latin typeface="Arial"/>
                <a:cs typeface="Arial"/>
              </a:rPr>
              <a:t>Groups</a:t>
            </a:r>
            <a:endParaRPr sz="26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04979"/>
              </p:ext>
            </p:extLst>
          </p:nvPr>
        </p:nvGraphicFramePr>
        <p:xfrm>
          <a:off x="6534150" y="3562350"/>
          <a:ext cx="5897879" cy="937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4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4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1600" spc="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9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2115"/>
                        </a:lnSpc>
                        <a:spcBef>
                          <a:spcPts val="250"/>
                        </a:spcBef>
                      </a:pPr>
                      <a:r>
                        <a:rPr sz="20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□</a:t>
                      </a:r>
                      <a:endParaRPr sz="2000" spc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Databases 1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Databases 2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3730">
                        <a:lnSpc>
                          <a:spcPts val="2115"/>
                        </a:lnSpc>
                        <a:spcBef>
                          <a:spcPts val="250"/>
                        </a:spcBef>
                      </a:pPr>
                      <a:r>
                        <a:rPr sz="20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□</a:t>
                      </a:r>
                      <a:endParaRPr sz="2000" spc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Jennifer Widom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Jennifer Widom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12700" algn="ctr">
                        <a:lnSpc>
                          <a:spcPts val="2115"/>
                        </a:lnSpc>
                        <a:spcBef>
                          <a:spcPts val="250"/>
                        </a:spcBef>
                      </a:pPr>
                      <a:r>
                        <a:rPr sz="20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□</a:t>
                      </a:r>
                      <a:endParaRPr sz="2000" spc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9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018214"/>
              </p:ext>
            </p:extLst>
          </p:nvPr>
        </p:nvGraphicFramePr>
        <p:xfrm>
          <a:off x="6534150" y="6242050"/>
          <a:ext cx="5897879" cy="125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4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4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600" spc="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2135"/>
                        </a:lnSpc>
                        <a:spcBef>
                          <a:spcPts val="250"/>
                        </a:spcBef>
                      </a:pPr>
                      <a:r>
                        <a:rPr sz="20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□</a:t>
                      </a:r>
                      <a:endParaRPr sz="2000" spc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Algorithms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Discrete Math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Operating Sys.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2135"/>
                        </a:lnSpc>
                        <a:spcBef>
                          <a:spcPts val="250"/>
                        </a:spcBef>
                      </a:pPr>
                      <a:r>
                        <a:rPr sz="20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□</a:t>
                      </a:r>
                      <a:endParaRPr sz="2000" spc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C. Leiserson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Donald Knuth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A.Tanenbaum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2135"/>
                        </a:lnSpc>
                        <a:spcBef>
                          <a:spcPts val="250"/>
                        </a:spcBef>
                      </a:pPr>
                      <a:r>
                        <a:rPr sz="20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□</a:t>
                      </a:r>
                      <a:endParaRPr sz="2000" spc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0" dirty="0">
                          <a:solidFill>
                            <a:srgbClr val="5A5F5E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549900" y="41910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1037" y="0"/>
                </a:lnTo>
                <a:lnTo>
                  <a:pt x="609600" y="0"/>
                </a:lnTo>
              </a:path>
            </a:pathLst>
          </a:custGeom>
          <a:ln w="25400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46800" y="41300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5A5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49900" y="6883403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1037" y="0"/>
                </a:lnTo>
                <a:lnTo>
                  <a:pt x="609600" y="0"/>
                </a:lnTo>
              </a:path>
            </a:pathLst>
          </a:custGeom>
          <a:ln w="25400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46800" y="68224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19"/>
                </a:lnTo>
                <a:lnTo>
                  <a:pt x="121920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5A5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35811" y="4545419"/>
            <a:ext cx="3707765" cy="1282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7875" marR="5080" indent="-765810">
              <a:lnSpc>
                <a:spcPct val="158700"/>
              </a:lnSpc>
              <a:spcBef>
                <a:spcPts val="95"/>
              </a:spcBef>
            </a:pPr>
            <a:r>
              <a:rPr sz="2600" spc="-155" dirty="0">
                <a:solidFill>
                  <a:srgbClr val="535353"/>
                </a:solidFill>
                <a:latin typeface="Arial"/>
                <a:cs typeface="Arial"/>
              </a:rPr>
              <a:t>High </a:t>
            </a:r>
            <a:r>
              <a:rPr sz="2600" spc="-175" dirty="0">
                <a:solidFill>
                  <a:srgbClr val="535353"/>
                </a:solidFill>
                <a:latin typeface="Arial"/>
                <a:cs typeface="Arial"/>
              </a:rPr>
              <a:t>redundancy </a:t>
            </a:r>
            <a:r>
              <a:rPr sz="2600" spc="-135" dirty="0">
                <a:solidFill>
                  <a:srgbClr val="535353"/>
                </a:solidFill>
                <a:latin typeface="Arial"/>
                <a:cs typeface="Arial"/>
              </a:rPr>
              <a:t>in </a:t>
            </a:r>
            <a:r>
              <a:rPr sz="2600" spc="-175" dirty="0">
                <a:solidFill>
                  <a:srgbClr val="535353"/>
                </a:solidFill>
                <a:latin typeface="Arial"/>
                <a:cs typeface="Arial"/>
              </a:rPr>
              <a:t>columns  </a:t>
            </a:r>
            <a:r>
              <a:rPr sz="2600" spc="-180" dirty="0">
                <a:solidFill>
                  <a:srgbClr val="535353"/>
                </a:solidFill>
                <a:latin typeface="Arial"/>
                <a:cs typeface="Arial"/>
              </a:rPr>
              <a:t>Compress</a:t>
            </a:r>
            <a:r>
              <a:rPr sz="2600" spc="-1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600" spc="-150" dirty="0">
                <a:solidFill>
                  <a:srgbClr val="535353"/>
                </a:solidFill>
                <a:latin typeface="Arial"/>
                <a:cs typeface="Arial"/>
              </a:rPr>
              <a:t>them!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</TotalTime>
  <Words>584</Words>
  <Application>Microsoft Office PowerPoint</Application>
  <PresentationFormat>Custom</PresentationFormat>
  <Paragraphs>306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DejaVu Sans</vt:lpstr>
      <vt:lpstr>Times New Roman</vt:lpstr>
      <vt:lpstr>Office Theme</vt:lpstr>
      <vt:lpstr>PowerPoint Presentation</vt:lpstr>
      <vt:lpstr>What is HDFS? </vt:lpstr>
      <vt:lpstr>Why HDFS?</vt:lpstr>
      <vt:lpstr>How data is stored in HDFS  </vt:lpstr>
      <vt:lpstr>3 WAYS OF REPRESENTING    THIS TABLE ON DISK</vt:lpstr>
      <vt:lpstr>ROW-ORIENTED</vt:lpstr>
      <vt:lpstr>COLUMN-ORIENTED</vt:lpstr>
      <vt:lpstr>RECORD COLUMNAR</vt:lpstr>
      <vt:lpstr>RECORD COLUMNAR</vt:lpstr>
      <vt:lpstr>Some common storage formats for Hadoop</vt:lpstr>
      <vt:lpstr>SEQUENCEFILE</vt:lpstr>
      <vt:lpstr>SEQUENCEFILE FAILURE  BEHAVIOR</vt:lpstr>
      <vt:lpstr>AVRO</vt:lpstr>
      <vt:lpstr>    RC FILE</vt:lpstr>
      <vt:lpstr>PARQUET</vt:lpstr>
      <vt:lpstr>COMPRESSION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Kushagra Nigam</dc:creator>
  <cp:lastModifiedBy>Kushagra Nigam</cp:lastModifiedBy>
  <cp:revision>13</cp:revision>
  <dcterms:created xsi:type="dcterms:W3CDTF">2018-05-22T17:09:52Z</dcterms:created>
  <dcterms:modified xsi:type="dcterms:W3CDTF">2018-05-24T03:27:58Z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2018-05-22T00:00:00Z</vt:filetime>
  </property>
</Properties>
</file>