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3"/>
            <a:ext cx="8520601" cy="2052603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8" y="2834125"/>
            <a:ext cx="8520603" cy="792602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/>
          <p:nvPr>
            <p:ph type="title"/>
          </p:nvPr>
        </p:nvSpPr>
        <p:spPr>
          <a:xfrm>
            <a:off x="311698" y="1106125"/>
            <a:ext cx="8520603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Title Text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8" y="3152225"/>
            <a:ext cx="8520603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8" y="1152475"/>
            <a:ext cx="3999903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/>
          <p:nvPr>
            <p:ph type="body" sz="half" idx="21"/>
          </p:nvPr>
        </p:nvSpPr>
        <p:spPr>
          <a:xfrm>
            <a:off x="4832398" y="1152475"/>
            <a:ext cx="3999903" cy="3416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8" y="555600"/>
            <a:ext cx="2808003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8" y="1389598"/>
            <a:ext cx="2808003" cy="3179403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8"/>
            <a:ext cx="6367801" cy="4090803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6"/>
            <a:ext cx="4572000" cy="5143503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8" y="4230575"/>
            <a:ext cx="5998804" cy="605102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spAutoFit/>
          </a:bodyPr>
          <a:lstStyle>
            <a:lvl1pPr algn="r">
              <a:defRPr sz="1000">
                <a:solidFill>
                  <a:srgbClr val="58585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6pPr>
      <a:lvl7pPr marL="3291113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7pPr>
      <a:lvl8pPr marL="37483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8pPr>
      <a:lvl9pPr marL="42055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flipH="1" rot="10800000">
            <a:off x="-1" y="0"/>
            <a:ext cx="9163203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10" name="Shape 55"/>
          <p:cNvSpPr txBox="1"/>
          <p:nvPr/>
        </p:nvSpPr>
        <p:spPr>
          <a:xfrm>
            <a:off x="537898" y="1895175"/>
            <a:ext cx="3953104" cy="124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/>
            <a:r>
              <a:t>Sprocket Central Pty Ltd</a:t>
            </a:r>
          </a:p>
        </p:txBody>
      </p:sp>
      <p:sp>
        <p:nvSpPr>
          <p:cNvPr id="111" name="Shape 56"/>
          <p:cNvSpPr txBox="1"/>
          <p:nvPr/>
        </p:nvSpPr>
        <p:spPr>
          <a:xfrm>
            <a:off x="537900" y="3315475"/>
            <a:ext cx="5550600" cy="487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3"/>
            <a:ext cx="1982300" cy="238702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 txBox="1"/>
          <p:nvPr/>
        </p:nvSpPr>
        <p:spPr>
          <a:xfrm>
            <a:off x="537900" y="3666599"/>
            <a:ext cx="6249600" cy="360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[Division Name] - [Engagement Manager], [Senior Consultant], [Junior Consultant]</a:t>
            </a:r>
          </a:p>
        </p:txBody>
      </p:sp>
      <p:grpSp>
        <p:nvGrpSpPr>
          <p:cNvPr id="116" name="Note: The data and information in this document is reflective of a hypothetical situation and client. This document is to be used for KPMG Virtual Internship purposes only."/>
          <p:cNvGrpSpPr/>
          <p:nvPr/>
        </p:nvGrpSpPr>
        <p:grpSpPr>
          <a:xfrm>
            <a:off x="-6202" y="-6350"/>
            <a:ext cx="9175603" cy="238699"/>
            <a:chOff x="0" y="0"/>
            <a:chExt cx="9175601" cy="238698"/>
          </a:xfrm>
        </p:grpSpPr>
        <p:sp>
          <p:nvSpPr>
            <p:cNvPr id="114" name="Rectangle"/>
            <p:cNvSpPr/>
            <p:nvPr/>
          </p:nvSpPr>
          <p:spPr>
            <a:xfrm>
              <a:off x="-1" y="0"/>
              <a:ext cx="9175603" cy="2386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5" name="Note: The data and information in this document is reflective of a hypothetical situation and client. This document is to be used for KPMG Virtual Internship purposes only."/>
            <p:cNvSpPr txBox="1"/>
            <p:nvPr/>
          </p:nvSpPr>
          <p:spPr>
            <a:xfrm>
              <a:off x="-1" y="42537"/>
              <a:ext cx="9175603" cy="1536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457200"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       Note: </a:t>
              </a:r>
              <a:r>
                <a:rPr b="0"/>
                <a:t>The data and information in this document is reflective of a hypothetical situation and client. This document is to be used for KPMG Virtual Internship purposes only.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19" name="Shape 64"/>
          <p:cNvSpPr txBox="1"/>
          <p:nvPr/>
        </p:nvSpPr>
        <p:spPr>
          <a:xfrm>
            <a:off x="205025" y="263974"/>
            <a:ext cx="8565600" cy="46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Agenda</a:t>
            </a:r>
          </a:p>
        </p:txBody>
      </p:sp>
      <p:sp>
        <p:nvSpPr>
          <p:cNvPr id="120" name="Shape 65"/>
          <p:cNvSpPr txBox="1"/>
          <p:nvPr/>
        </p:nvSpPr>
        <p:spPr>
          <a:xfrm>
            <a:off x="343873" y="1211200"/>
            <a:ext cx="5459404" cy="1539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 startAt="1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 startAt="1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 startAt="1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 startAt="1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grpSp>
        <p:nvGrpSpPr>
          <p:cNvPr id="123" name="Note: The data and information in this document is reflective of a hypothetical situation and client. This document is to be used for KPMG Virtual Internship purposes only."/>
          <p:cNvGrpSpPr/>
          <p:nvPr/>
        </p:nvGrpSpPr>
        <p:grpSpPr>
          <a:xfrm>
            <a:off x="-6202" y="-6350"/>
            <a:ext cx="9175603" cy="238699"/>
            <a:chOff x="0" y="0"/>
            <a:chExt cx="9175601" cy="238698"/>
          </a:xfrm>
        </p:grpSpPr>
        <p:sp>
          <p:nvSpPr>
            <p:cNvPr id="121" name="Rectangle"/>
            <p:cNvSpPr/>
            <p:nvPr/>
          </p:nvSpPr>
          <p:spPr>
            <a:xfrm>
              <a:off x="-1" y="0"/>
              <a:ext cx="9175603" cy="2386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2" name="Note: The data and information in this document is reflective of a hypothetical situation and client. This document is to be used for KPMG Virtual Internship purposes only."/>
            <p:cNvSpPr txBox="1"/>
            <p:nvPr/>
          </p:nvSpPr>
          <p:spPr>
            <a:xfrm>
              <a:off x="-1" y="42537"/>
              <a:ext cx="9175603" cy="1536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457200"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       Note: </a:t>
              </a:r>
              <a:r>
                <a:rPr b="0"/>
                <a:t>The data and information in this document is reflective of a hypothetical situation and client. This document is to be used for KPMG Virtual Internship purposes only.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26" name="Shape 71"/>
          <p:cNvSpPr txBox="1"/>
          <p:nvPr/>
        </p:nvSpPr>
        <p:spPr>
          <a:xfrm>
            <a:off x="205025" y="263974"/>
            <a:ext cx="8565600" cy="46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27" name="Shape 72"/>
          <p:cNvSpPr txBox="1"/>
          <p:nvPr/>
        </p:nvSpPr>
        <p:spPr>
          <a:xfrm>
            <a:off x="205025" y="1083298"/>
            <a:ext cx="8565600" cy="464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lnSpc>
                <a:spcPct val="115000"/>
              </a:lnSpc>
              <a:defRPr b="1"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Customers Analysis</a:t>
            </a:r>
          </a:p>
        </p:txBody>
      </p:sp>
      <p:sp>
        <p:nvSpPr>
          <p:cNvPr id="128" name="Shape 73"/>
          <p:cNvSpPr txBox="1"/>
          <p:nvPr/>
        </p:nvSpPr>
        <p:spPr>
          <a:xfrm>
            <a:off x="205025" y="2164724"/>
            <a:ext cx="6057835" cy="1308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85750" indent="-285750">
              <a:lnSpc>
                <a:spcPct val="115000"/>
              </a:lnSpc>
              <a:buSzPct val="100000"/>
              <a:buChar char="❖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Age distributions</a:t>
            </a:r>
            <a:endParaRPr sz="1500"/>
          </a:p>
          <a:p>
            <a:pPr marL="285750" indent="-285750">
              <a:lnSpc>
                <a:spcPct val="115000"/>
              </a:lnSpc>
              <a:buSzPct val="100000"/>
              <a:buChar char="❖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Number of bike purchases in 3 years / percentages purchases</a:t>
            </a:r>
            <a:endParaRPr sz="1500"/>
          </a:p>
          <a:p>
            <a:pPr marL="285750" indent="-285750">
              <a:lnSpc>
                <a:spcPct val="115000"/>
              </a:lnSpc>
              <a:buSzPct val="100000"/>
              <a:buChar char="❖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Job industry category.</a:t>
            </a:r>
            <a:endParaRPr sz="1500"/>
          </a:p>
          <a:p>
            <a:pPr marL="285750" indent="-285750">
              <a:lnSpc>
                <a:spcPct val="115000"/>
              </a:lnSpc>
              <a:buSzPct val="100000"/>
              <a:buChar char="❖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Wealth segments</a:t>
            </a:r>
            <a:endParaRPr sz="1500"/>
          </a:p>
          <a:p>
            <a:pPr marL="285750" indent="-285750">
              <a:lnSpc>
                <a:spcPct val="115000"/>
              </a:lnSpc>
              <a:buSzPct val="100000"/>
              <a:buChar char="❖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Number of cars own on each states</a:t>
            </a:r>
          </a:p>
        </p:txBody>
      </p:sp>
      <p:grpSp>
        <p:nvGrpSpPr>
          <p:cNvPr id="131" name="Note: The data and information in this document is reflective of a hypothetical situation and client. This document is to be used for KPMG Virtual Internship purposes only."/>
          <p:cNvGrpSpPr/>
          <p:nvPr/>
        </p:nvGrpSpPr>
        <p:grpSpPr>
          <a:xfrm>
            <a:off x="-6202" y="-6350"/>
            <a:ext cx="9175603" cy="238699"/>
            <a:chOff x="0" y="0"/>
            <a:chExt cx="9175601" cy="238698"/>
          </a:xfrm>
        </p:grpSpPr>
        <p:sp>
          <p:nvSpPr>
            <p:cNvPr id="129" name="Rectangle"/>
            <p:cNvSpPr/>
            <p:nvPr/>
          </p:nvSpPr>
          <p:spPr>
            <a:xfrm>
              <a:off x="-1" y="0"/>
              <a:ext cx="9175603" cy="2386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0" name="Note: The data and information in this document is reflective of a hypothetical situation and client. This document is to be used for KPMG Virtual Internship purposes only."/>
            <p:cNvSpPr txBox="1"/>
            <p:nvPr/>
          </p:nvSpPr>
          <p:spPr>
            <a:xfrm>
              <a:off x="-1" y="42537"/>
              <a:ext cx="9175603" cy="1536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457200"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       Note: </a:t>
              </a:r>
              <a:r>
                <a:rPr b="0"/>
                <a:t>The data and information in this document is reflective of a hypothetical situation and client. This document is to be used for KPMG Virtual Internship purposes only.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4" name="Shape 80"/>
          <p:cNvSpPr txBox="1"/>
          <p:nvPr/>
        </p:nvSpPr>
        <p:spPr>
          <a:xfrm>
            <a:off x="205025" y="263974"/>
            <a:ext cx="8565600" cy="46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Data Exploration</a:t>
            </a:r>
          </a:p>
        </p:txBody>
      </p:sp>
      <p:sp>
        <p:nvSpPr>
          <p:cNvPr id="135" name="Shape 81"/>
          <p:cNvSpPr txBox="1"/>
          <p:nvPr/>
        </p:nvSpPr>
        <p:spPr>
          <a:xfrm>
            <a:off x="205025" y="1083298"/>
            <a:ext cx="8565600" cy="5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lnSpc>
                <a:spcPct val="115000"/>
              </a:lnSpc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Customers’ age distribution</a:t>
            </a:r>
          </a:p>
        </p:txBody>
      </p:sp>
      <p:sp>
        <p:nvSpPr>
          <p:cNvPr id="136" name="Shape 82"/>
          <p:cNvSpPr txBox="1"/>
          <p:nvPr/>
        </p:nvSpPr>
        <p:spPr>
          <a:xfrm>
            <a:off x="161286" y="1948782"/>
            <a:ext cx="4134601" cy="2410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85750" indent="-285750">
              <a:buSzPct val="100000"/>
              <a:buChar char="❖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Mostly our new customers are between 25 to 48 years old.</a:t>
            </a:r>
            <a:endParaRPr sz="1500"/>
          </a:p>
          <a:p>
            <a:pPr marL="285750" indent="-285750">
              <a:buSzPct val="100000"/>
              <a:buChar char="❖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85750" indent="-285750">
              <a:buSzPct val="100000"/>
              <a:buChar char="❖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Number of customers from 48 to 59 years old has big drops on percentages.</a:t>
            </a:r>
            <a:endParaRPr sz="1500"/>
          </a:p>
          <a:p>
            <a:pPr marL="285750" indent="-285750">
              <a:buSzPct val="100000"/>
              <a:buChar char="❖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85750" indent="-285750">
              <a:buSzPct val="100000"/>
              <a:buChar char="❖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There is a slightly increase in number of customers over 59 years old in term of percentages</a:t>
            </a:r>
            <a:endParaRPr sz="1500"/>
          </a:p>
          <a:p>
            <a:pPr marL="285750" indent="-285750">
              <a:buSzPct val="100000"/>
              <a:buChar char="❖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85750" indent="-285750">
              <a:buSzPct val="100000"/>
              <a:buChar char="❖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It looks like the percentages of under 25 years old not really change.</a:t>
            </a:r>
          </a:p>
        </p:txBody>
      </p:sp>
      <p:grpSp>
        <p:nvGrpSpPr>
          <p:cNvPr id="139" name="Note: The data and information in this document is reflective of a hypothetical situation and client. This document is to be used for KPMG Virtual Internship purposes only."/>
          <p:cNvGrpSpPr/>
          <p:nvPr/>
        </p:nvGrpSpPr>
        <p:grpSpPr>
          <a:xfrm>
            <a:off x="-6202" y="-6350"/>
            <a:ext cx="9175603" cy="238699"/>
            <a:chOff x="0" y="0"/>
            <a:chExt cx="9175601" cy="238698"/>
          </a:xfrm>
        </p:grpSpPr>
        <p:sp>
          <p:nvSpPr>
            <p:cNvPr id="137" name="Rectangle"/>
            <p:cNvSpPr/>
            <p:nvPr/>
          </p:nvSpPr>
          <p:spPr>
            <a:xfrm>
              <a:off x="-1" y="0"/>
              <a:ext cx="9175603" cy="2386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8" name="Note: The data and information in this document is reflective of a hypothetical situation and client. This document is to be used for KPMG Virtual Internship purposes only."/>
            <p:cNvSpPr txBox="1"/>
            <p:nvPr/>
          </p:nvSpPr>
          <p:spPr>
            <a:xfrm>
              <a:off x="-1" y="42537"/>
              <a:ext cx="9175603" cy="1536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457200"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       Note: </a:t>
              </a:r>
              <a:r>
                <a:rPr b="0"/>
                <a:t>The data and information in this document is reflective of a hypothetical situation and client. This document is to be used for KPMG Virtual Internship purposes only. </a:t>
              </a:r>
            </a:p>
          </p:txBody>
        </p:sp>
      </p:grpSp>
      <p:pic>
        <p:nvPicPr>
          <p:cNvPr id="140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7682" y="775450"/>
            <a:ext cx="3317168" cy="21324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76800" y="2952750"/>
            <a:ext cx="3318932" cy="213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TextBox 12"/>
          <p:cNvSpPr txBox="1"/>
          <p:nvPr/>
        </p:nvSpPr>
        <p:spPr>
          <a:xfrm>
            <a:off x="7656698" y="930895"/>
            <a:ext cx="459826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New</a:t>
            </a:r>
          </a:p>
        </p:txBody>
      </p:sp>
      <p:sp>
        <p:nvSpPr>
          <p:cNvPr id="143" name="TextBox 13"/>
          <p:cNvSpPr txBox="1"/>
          <p:nvPr/>
        </p:nvSpPr>
        <p:spPr>
          <a:xfrm>
            <a:off x="7696200" y="3094930"/>
            <a:ext cx="380822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Old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6" name="Shape 89"/>
          <p:cNvSpPr txBox="1"/>
          <p:nvPr/>
        </p:nvSpPr>
        <p:spPr>
          <a:xfrm>
            <a:off x="205025" y="263974"/>
            <a:ext cx="8565600" cy="46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Model Development</a:t>
            </a:r>
          </a:p>
        </p:txBody>
      </p:sp>
      <p:sp>
        <p:nvSpPr>
          <p:cNvPr id="147" name="Shape 90"/>
          <p:cNvSpPr txBox="1"/>
          <p:nvPr/>
        </p:nvSpPr>
        <p:spPr>
          <a:xfrm>
            <a:off x="205025" y="1083298"/>
            <a:ext cx="8565600" cy="487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lnSpc>
                <a:spcPct val="115000"/>
              </a:lnSpc>
              <a:defRPr b="1" sz="2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Bike purchases last 3 years</a:t>
            </a:r>
          </a:p>
        </p:txBody>
      </p:sp>
      <p:sp>
        <p:nvSpPr>
          <p:cNvPr id="148" name="Shape 91"/>
          <p:cNvSpPr txBox="1"/>
          <p:nvPr/>
        </p:nvSpPr>
        <p:spPr>
          <a:xfrm>
            <a:off x="205025" y="2164724"/>
            <a:ext cx="4340205" cy="1541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85750" indent="-285750">
              <a:lnSpc>
                <a:spcPct val="115000"/>
              </a:lnSpc>
              <a:buSzPct val="100000"/>
              <a:buChar char="❖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As we can see, our new customers mostly Female with 50.6% purchases with total of 25,212 bikes</a:t>
            </a:r>
          </a:p>
          <a:p>
            <a:pPr marL="285750" indent="-285750">
              <a:lnSpc>
                <a:spcPct val="115000"/>
              </a:lnSpc>
              <a:buSzPct val="100000"/>
              <a:buChar char="❖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Male contributed to 47.7% purchases with 23,765 bikes</a:t>
            </a:r>
          </a:p>
          <a:p>
            <a:pPr marL="285750" indent="-285750">
              <a:lnSpc>
                <a:spcPct val="115000"/>
              </a:lnSpc>
              <a:buSzPct val="100000"/>
              <a:buChar char="❖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So we should focus on advertises on Female customers than Male customers</a:t>
            </a:r>
          </a:p>
        </p:txBody>
      </p:sp>
      <p:grpSp>
        <p:nvGrpSpPr>
          <p:cNvPr id="151" name="Note: The data and information in this document is reflective of a hypothetical situation and client. This document is to be used for KPMG Virtual Internship purposes only."/>
          <p:cNvGrpSpPr/>
          <p:nvPr/>
        </p:nvGrpSpPr>
        <p:grpSpPr>
          <a:xfrm>
            <a:off x="-6202" y="-6350"/>
            <a:ext cx="9175603" cy="238699"/>
            <a:chOff x="0" y="0"/>
            <a:chExt cx="9175601" cy="238698"/>
          </a:xfrm>
        </p:grpSpPr>
        <p:sp>
          <p:nvSpPr>
            <p:cNvPr id="149" name="Rectangle"/>
            <p:cNvSpPr/>
            <p:nvPr/>
          </p:nvSpPr>
          <p:spPr>
            <a:xfrm>
              <a:off x="-1" y="0"/>
              <a:ext cx="9175603" cy="2386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0" name="Note: The data and information in this document is reflective of a hypothetical situation and client. This document is to be used for KPMG Virtual Internship purposes only."/>
            <p:cNvSpPr txBox="1"/>
            <p:nvPr/>
          </p:nvSpPr>
          <p:spPr>
            <a:xfrm>
              <a:off x="-1" y="42537"/>
              <a:ext cx="9175603" cy="1536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457200"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       Note: </a:t>
              </a:r>
              <a:r>
                <a:rPr b="0"/>
                <a:t>The data and information in this document is reflective of a hypothetical situation and client. This document is to be used for KPMG Virtual Internship purposes only. </a:t>
              </a:r>
            </a:p>
          </p:txBody>
        </p:sp>
      </p:grpSp>
      <p:pic>
        <p:nvPicPr>
          <p:cNvPr id="152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4286" y="849585"/>
            <a:ext cx="3321813" cy="2151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53000" y="2933645"/>
            <a:ext cx="3461366" cy="21537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56" name="Shape 98"/>
          <p:cNvSpPr txBox="1"/>
          <p:nvPr/>
        </p:nvSpPr>
        <p:spPr>
          <a:xfrm>
            <a:off x="205025" y="263974"/>
            <a:ext cx="8565600" cy="46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Interpretation</a:t>
            </a:r>
          </a:p>
        </p:txBody>
      </p:sp>
      <p:sp>
        <p:nvSpPr>
          <p:cNvPr id="157" name="Shape 99"/>
          <p:cNvSpPr txBox="1"/>
          <p:nvPr/>
        </p:nvSpPr>
        <p:spPr>
          <a:xfrm>
            <a:off x="228600" y="895350"/>
            <a:ext cx="8565600" cy="464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lnSpc>
                <a:spcPct val="115000"/>
              </a:lnSpc>
              <a:defRPr b="1"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Job industry category</a:t>
            </a:r>
          </a:p>
        </p:txBody>
      </p:sp>
      <p:sp>
        <p:nvSpPr>
          <p:cNvPr id="158" name="Shape 100"/>
          <p:cNvSpPr txBox="1"/>
          <p:nvPr/>
        </p:nvSpPr>
        <p:spPr>
          <a:xfrm>
            <a:off x="77532" y="1428750"/>
            <a:ext cx="2895601" cy="1308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85750" indent="-285750">
              <a:lnSpc>
                <a:spcPct val="115000"/>
              </a:lnSpc>
              <a:buSzPct val="100000"/>
              <a:buChar char="❖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Mostly our new customers are on Finance industry and our Manufacturing customers are still on top 2.</a:t>
            </a:r>
          </a:p>
          <a:p>
            <a:pPr marL="285750" indent="-285750">
              <a:lnSpc>
                <a:spcPct val="115000"/>
              </a:lnSpc>
              <a:buSzPct val="100000"/>
              <a:buChar char="❖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rest industries is still same </a:t>
            </a:r>
          </a:p>
        </p:txBody>
      </p:sp>
      <p:grpSp>
        <p:nvGrpSpPr>
          <p:cNvPr id="161" name="Note: The data and information in this document is reflective of a hypothetical situation and client. This document is to be used for KPMG Virtual Internship purposes only."/>
          <p:cNvGrpSpPr/>
          <p:nvPr/>
        </p:nvGrpSpPr>
        <p:grpSpPr>
          <a:xfrm>
            <a:off x="-6202" y="-6350"/>
            <a:ext cx="9175603" cy="238699"/>
            <a:chOff x="0" y="0"/>
            <a:chExt cx="9175601" cy="238698"/>
          </a:xfrm>
        </p:grpSpPr>
        <p:sp>
          <p:nvSpPr>
            <p:cNvPr id="159" name="Rectangle"/>
            <p:cNvSpPr/>
            <p:nvPr/>
          </p:nvSpPr>
          <p:spPr>
            <a:xfrm>
              <a:off x="-1" y="0"/>
              <a:ext cx="9175603" cy="2386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0" name="Note: The data and information in this document is reflective of a hypothetical situation and client. This document is to be used for KPMG Virtual Internship purposes only."/>
            <p:cNvSpPr txBox="1"/>
            <p:nvPr/>
          </p:nvSpPr>
          <p:spPr>
            <a:xfrm>
              <a:off x="-1" y="42537"/>
              <a:ext cx="9175603" cy="1536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457200"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       Note: </a:t>
              </a:r>
              <a:r>
                <a:rPr b="0"/>
                <a:t>The data and information in this document is reflective of a hypothetical situation and client. This document is to be used for KPMG Virtual Internship purposes only. </a:t>
              </a:r>
            </a:p>
          </p:txBody>
        </p:sp>
      </p:grpSp>
      <p:pic>
        <p:nvPicPr>
          <p:cNvPr id="162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93348" y="1136085"/>
            <a:ext cx="2773704" cy="1758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89296" y="1180030"/>
            <a:ext cx="3154704" cy="1806123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Rectangle 11"/>
          <p:cNvSpPr txBox="1"/>
          <p:nvPr/>
        </p:nvSpPr>
        <p:spPr>
          <a:xfrm>
            <a:off x="350520" y="2952750"/>
            <a:ext cx="1931378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Wealth segments</a:t>
            </a:r>
          </a:p>
        </p:txBody>
      </p:sp>
      <p:sp>
        <p:nvSpPr>
          <p:cNvPr id="165" name="Rectangle 12"/>
          <p:cNvSpPr txBox="1"/>
          <p:nvPr/>
        </p:nvSpPr>
        <p:spPr>
          <a:xfrm>
            <a:off x="118143" y="3435570"/>
            <a:ext cx="3489961" cy="1506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Char char="❖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 all ages, the number of Mass Customers is the highest so we should focus on this social class.</a:t>
            </a:r>
          </a:p>
          <a:p>
            <a:pPr marL="342900" indent="-342900">
              <a:buSzPct val="100000"/>
              <a:buChar char="❖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After that, we should focus on High Net Customer. </a:t>
            </a:r>
          </a:p>
          <a:p>
            <a:pPr marL="342900" indent="-342900">
              <a:buSzPct val="100000"/>
              <a:buChar char="❖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Then Affluent Customers but mostly second and third quadrant</a:t>
            </a:r>
          </a:p>
        </p:txBody>
      </p:sp>
      <p:pic>
        <p:nvPicPr>
          <p:cNvPr id="166" name="Picture 13" descr="Picture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63627" y="3209894"/>
            <a:ext cx="2667001" cy="16309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Picture 14" descr="Picture 1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40267" y="3145567"/>
            <a:ext cx="2652762" cy="17596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70" name="Shape 98"/>
          <p:cNvSpPr txBox="1"/>
          <p:nvPr/>
        </p:nvSpPr>
        <p:spPr>
          <a:xfrm>
            <a:off x="205025" y="263974"/>
            <a:ext cx="8565600" cy="46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Interpretation</a:t>
            </a:r>
          </a:p>
        </p:txBody>
      </p:sp>
      <p:sp>
        <p:nvSpPr>
          <p:cNvPr id="171" name="Shape 99"/>
          <p:cNvSpPr txBox="1"/>
          <p:nvPr/>
        </p:nvSpPr>
        <p:spPr>
          <a:xfrm>
            <a:off x="205025" y="1064626"/>
            <a:ext cx="8565600" cy="487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lnSpc>
                <a:spcPct val="115000"/>
              </a:lnSpc>
              <a:defRPr b="1" sz="2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Numbers of cars owned</a:t>
            </a:r>
          </a:p>
        </p:txBody>
      </p:sp>
      <p:sp>
        <p:nvSpPr>
          <p:cNvPr id="172" name="Shape 100"/>
          <p:cNvSpPr txBox="1"/>
          <p:nvPr/>
        </p:nvSpPr>
        <p:spPr>
          <a:xfrm>
            <a:off x="173080" y="2102160"/>
            <a:ext cx="4134600" cy="178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342900" indent="-342900">
              <a:lnSpc>
                <a:spcPct val="115000"/>
              </a:lnSpc>
              <a:buSzPct val="100000"/>
              <a:buChar char="❖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NSW should be considered the most since numbers of customers don’t own cars is significantly larger than that own.</a:t>
            </a:r>
          </a:p>
          <a:p>
            <a:pPr marL="342900" indent="-342900">
              <a:lnSpc>
                <a:spcPct val="115000"/>
              </a:lnSpc>
              <a:buSzPct val="100000"/>
              <a:buChar char="❖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VIC and QLD has more customers that own car that who don’t but we can try to have something so that those owns car will buy bikes.</a:t>
            </a:r>
            <a:endParaRPr sz="1500"/>
          </a:p>
        </p:txBody>
      </p:sp>
      <p:grpSp>
        <p:nvGrpSpPr>
          <p:cNvPr id="175" name="Note: The data and information in this document is reflective of a hypothetical situation and client. This document is to be used for KPMG Virtual Internship purposes only."/>
          <p:cNvGrpSpPr/>
          <p:nvPr/>
        </p:nvGrpSpPr>
        <p:grpSpPr>
          <a:xfrm>
            <a:off x="-6202" y="-6350"/>
            <a:ext cx="9175603" cy="238699"/>
            <a:chOff x="0" y="0"/>
            <a:chExt cx="9175601" cy="238698"/>
          </a:xfrm>
        </p:grpSpPr>
        <p:sp>
          <p:nvSpPr>
            <p:cNvPr id="173" name="Rectangle"/>
            <p:cNvSpPr/>
            <p:nvPr/>
          </p:nvSpPr>
          <p:spPr>
            <a:xfrm>
              <a:off x="-1" y="0"/>
              <a:ext cx="9175603" cy="2386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4" name="Note: The data and information in this document is reflective of a hypothetical situation and client. This document is to be used for KPMG Virtual Internship purposes only."/>
            <p:cNvSpPr txBox="1"/>
            <p:nvPr/>
          </p:nvSpPr>
          <p:spPr>
            <a:xfrm>
              <a:off x="-1" y="42537"/>
              <a:ext cx="9175603" cy="1536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457200"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       Note: </a:t>
              </a:r>
              <a:r>
                <a:rPr b="0"/>
                <a:t>The data and information in this document is reflective of a hypothetical situation and client. This document is to be used for KPMG Virtual Internship purposes only. </a:t>
              </a:r>
            </a:p>
          </p:txBody>
        </p:sp>
      </p:grpSp>
      <p:pic>
        <p:nvPicPr>
          <p:cNvPr id="17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95800" y="1581150"/>
            <a:ext cx="4170930" cy="28279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06"/>
          <p:cNvSpPr/>
          <p:nvPr/>
        </p:nvSpPr>
        <p:spPr>
          <a:xfrm flipH="1" rot="10800000">
            <a:off x="-1" y="0"/>
            <a:ext cx="9163203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79" name="Shape 107"/>
          <p:cNvSpPr txBox="1"/>
          <p:nvPr/>
        </p:nvSpPr>
        <p:spPr>
          <a:xfrm>
            <a:off x="537898" y="1895175"/>
            <a:ext cx="3953104" cy="71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/>
            <a:r>
              <a:t>Appendix</a:t>
            </a:r>
          </a:p>
        </p:txBody>
      </p:sp>
      <p:grpSp>
        <p:nvGrpSpPr>
          <p:cNvPr id="182" name="Note: The data and information in this document is reflective of a hypothetical situation and client. This document is to be used for KPMG Virtual Internship purposes only."/>
          <p:cNvGrpSpPr/>
          <p:nvPr/>
        </p:nvGrpSpPr>
        <p:grpSpPr>
          <a:xfrm>
            <a:off x="-6202" y="-6350"/>
            <a:ext cx="9175603" cy="238699"/>
            <a:chOff x="0" y="0"/>
            <a:chExt cx="9175601" cy="238698"/>
          </a:xfrm>
        </p:grpSpPr>
        <p:sp>
          <p:nvSpPr>
            <p:cNvPr id="180" name="Rectangle"/>
            <p:cNvSpPr/>
            <p:nvPr/>
          </p:nvSpPr>
          <p:spPr>
            <a:xfrm>
              <a:off x="-1" y="0"/>
              <a:ext cx="9175603" cy="2386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1" name="Note: The data and information in this document is reflective of a hypothetical situation and client. This document is to be used for KPMG Virtual Internship purposes only."/>
            <p:cNvSpPr txBox="1"/>
            <p:nvPr/>
          </p:nvSpPr>
          <p:spPr>
            <a:xfrm>
              <a:off x="-1" y="42537"/>
              <a:ext cx="9175603" cy="1536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457200"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       Note: </a:t>
              </a:r>
              <a:r>
                <a:rPr b="0"/>
                <a:t>The data and information in this document is reflective of a hypothetical situation and client. This document is to be used for KPMG Virtual Internship purposes only.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85" name="Shape 114"/>
          <p:cNvSpPr txBox="1"/>
          <p:nvPr/>
        </p:nvSpPr>
        <p:spPr>
          <a:xfrm>
            <a:off x="205025" y="263974"/>
            <a:ext cx="8565600" cy="46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Appendix</a:t>
            </a:r>
          </a:p>
        </p:txBody>
      </p:sp>
      <p:sp>
        <p:nvSpPr>
          <p:cNvPr id="186" name="Shape 115"/>
          <p:cNvSpPr txBox="1"/>
          <p:nvPr/>
        </p:nvSpPr>
        <p:spPr>
          <a:xfrm>
            <a:off x="205025" y="1083298"/>
            <a:ext cx="8565600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lnSpc>
                <a:spcPct val="115000"/>
              </a:lnSpc>
              <a:defRPr b="1" sz="20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All supporting items in that attachment.</a:t>
            </a:r>
          </a:p>
        </p:txBody>
      </p:sp>
      <p:grpSp>
        <p:nvGrpSpPr>
          <p:cNvPr id="189" name="Note: The data and information in this document is reflective of a hypothetical situation and client. This document is to be used for KPMG Virtual Internship purposes only."/>
          <p:cNvGrpSpPr/>
          <p:nvPr/>
        </p:nvGrpSpPr>
        <p:grpSpPr>
          <a:xfrm>
            <a:off x="-6202" y="-6350"/>
            <a:ext cx="9175603" cy="238699"/>
            <a:chOff x="0" y="0"/>
            <a:chExt cx="9175601" cy="238698"/>
          </a:xfrm>
        </p:grpSpPr>
        <p:sp>
          <p:nvSpPr>
            <p:cNvPr id="187" name="Rectangle"/>
            <p:cNvSpPr/>
            <p:nvPr/>
          </p:nvSpPr>
          <p:spPr>
            <a:xfrm>
              <a:off x="-1" y="0"/>
              <a:ext cx="9175603" cy="2386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8" name="Note: The data and information in this document is reflective of a hypothetical situation and client. This document is to be used for KPMG Virtual Internship purposes only."/>
            <p:cNvSpPr txBox="1"/>
            <p:nvPr/>
          </p:nvSpPr>
          <p:spPr>
            <a:xfrm>
              <a:off x="-1" y="42537"/>
              <a:ext cx="9175603" cy="1536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457200">
                <a:defRPr b="1" sz="5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       Note: </a:t>
              </a:r>
              <a:r>
                <a:rPr b="0"/>
                <a:t>The data and information in this document is reflective of a hypothetical situation and client. This document is to be used for KPMG Virtual Internship purposes only.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