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9" r:id="rId3"/>
    <p:sldId id="257" r:id="rId4"/>
    <p:sldId id="258" r:id="rId5"/>
    <p:sldId id="259" r:id="rId6"/>
    <p:sldId id="260" r:id="rId7"/>
    <p:sldId id="280" r:id="rId8"/>
    <p:sldId id="261" r:id="rId9"/>
    <p:sldId id="262" r:id="rId10"/>
    <p:sldId id="263" r:id="rId11"/>
    <p:sldId id="264" r:id="rId12"/>
    <p:sldId id="265" r:id="rId13"/>
    <p:sldId id="266" r:id="rId14"/>
    <p:sldId id="270" r:id="rId15"/>
    <p:sldId id="267" r:id="rId16"/>
    <p:sldId id="268" r:id="rId17"/>
    <p:sldId id="271" r:id="rId18"/>
    <p:sldId id="272" r:id="rId19"/>
    <p:sldId id="276" r:id="rId20"/>
    <p:sldId id="274" r:id="rId21"/>
    <p:sldId id="275"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8852" autoAdjust="0"/>
  </p:normalViewPr>
  <p:slideViewPr>
    <p:cSldViewPr snapToGrid="0">
      <p:cViewPr varScale="1">
        <p:scale>
          <a:sx n="77" d="100"/>
          <a:sy n="77" d="100"/>
        </p:scale>
        <p:origin x="82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488ED-AB38-4C39-9E59-3C1A01E09821}" type="datetimeFigureOut">
              <a:rPr lang="en-IN" smtClean="0"/>
              <a:t>21-11-2019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3FA85-73A2-40A6-BDD1-3BCD91790024}" type="slidenum">
              <a:rPr lang="en-IN" smtClean="0"/>
              <a:t>‹#›</a:t>
            </a:fld>
            <a:endParaRPr lang="en-IN"/>
          </a:p>
        </p:txBody>
      </p:sp>
    </p:spTree>
    <p:extLst>
      <p:ext uri="{BB962C8B-B14F-4D97-AF65-F5344CB8AC3E}">
        <p14:creationId xmlns:p14="http://schemas.microsoft.com/office/powerpoint/2010/main" val="387491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63FA85-73A2-40A6-BDD1-3BCD91790024}" type="slidenum">
              <a:rPr lang="en-IN" smtClean="0"/>
              <a:t>9</a:t>
            </a:fld>
            <a:endParaRPr lang="en-IN"/>
          </a:p>
        </p:txBody>
      </p:sp>
    </p:spTree>
    <p:extLst>
      <p:ext uri="{BB962C8B-B14F-4D97-AF65-F5344CB8AC3E}">
        <p14:creationId xmlns:p14="http://schemas.microsoft.com/office/powerpoint/2010/main" val="2053890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63FA85-73A2-40A6-BDD1-3BCD91790024}" type="slidenum">
              <a:rPr lang="en-IN" smtClean="0"/>
              <a:t>15</a:t>
            </a:fld>
            <a:endParaRPr lang="en-IN"/>
          </a:p>
        </p:txBody>
      </p:sp>
    </p:spTree>
    <p:extLst>
      <p:ext uri="{BB962C8B-B14F-4D97-AF65-F5344CB8AC3E}">
        <p14:creationId xmlns:p14="http://schemas.microsoft.com/office/powerpoint/2010/main" val="3659239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63FA85-73A2-40A6-BDD1-3BCD91790024}" type="slidenum">
              <a:rPr lang="en-IN" smtClean="0"/>
              <a:t>18</a:t>
            </a:fld>
            <a:endParaRPr lang="en-IN"/>
          </a:p>
        </p:txBody>
      </p:sp>
    </p:spTree>
    <p:extLst>
      <p:ext uri="{BB962C8B-B14F-4D97-AF65-F5344CB8AC3E}">
        <p14:creationId xmlns:p14="http://schemas.microsoft.com/office/powerpoint/2010/main" val="3887725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ED9F-79C0-4DEA-A528-0467EBDB05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102567-E813-499B-847C-57D309136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7A6B0A-6F6D-40C6-901B-F9BE7BDB4CCF}"/>
              </a:ext>
            </a:extLst>
          </p:cNvPr>
          <p:cNvSpPr>
            <a:spLocks noGrp="1"/>
          </p:cNvSpPr>
          <p:nvPr>
            <p:ph type="dt" sz="half" idx="10"/>
          </p:nvPr>
        </p:nvSpPr>
        <p:spPr/>
        <p:txBody>
          <a:bodyPr/>
          <a:lstStyle/>
          <a:p>
            <a:fld id="{53EF08AD-067D-426F-B410-FE49FDBADF35}" type="datetimeFigureOut">
              <a:rPr lang="en-IN" smtClean="0"/>
              <a:t>21-11-2019</a:t>
            </a:fld>
            <a:endParaRPr lang="en-IN"/>
          </a:p>
        </p:txBody>
      </p:sp>
      <p:sp>
        <p:nvSpPr>
          <p:cNvPr id="5" name="Footer Placeholder 4">
            <a:extLst>
              <a:ext uri="{FF2B5EF4-FFF2-40B4-BE49-F238E27FC236}">
                <a16:creationId xmlns:a16="http://schemas.microsoft.com/office/drawing/2014/main" id="{BACDF5D4-3DF2-4298-B99B-01816415B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5CB57-64D8-4C10-BAB8-260650DDE4EB}"/>
              </a:ext>
            </a:extLst>
          </p:cNvPr>
          <p:cNvSpPr>
            <a:spLocks noGrp="1"/>
          </p:cNvSpPr>
          <p:nvPr>
            <p:ph type="sldNum" sz="quarter" idx="12"/>
          </p:nvPr>
        </p:nvSpPr>
        <p:spPr/>
        <p:txBody>
          <a:bodyPr/>
          <a:lstStyle/>
          <a:p>
            <a:fld id="{AC7BAEDB-4647-42F7-A362-89244DD75213}" type="slidenum">
              <a:rPr lang="en-IN" smtClean="0"/>
              <a:t>‹#›</a:t>
            </a:fld>
            <a:endParaRPr lang="en-IN"/>
          </a:p>
        </p:txBody>
      </p:sp>
    </p:spTree>
    <p:extLst>
      <p:ext uri="{BB962C8B-B14F-4D97-AF65-F5344CB8AC3E}">
        <p14:creationId xmlns:p14="http://schemas.microsoft.com/office/powerpoint/2010/main" val="17666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87A9-BE57-4C49-A8A2-9113A4075D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F92739-5D31-478D-86D7-BC1FE77B1F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DCE139-659D-4FE9-9CD5-5EBF80965C7C}"/>
              </a:ext>
            </a:extLst>
          </p:cNvPr>
          <p:cNvSpPr>
            <a:spLocks noGrp="1"/>
          </p:cNvSpPr>
          <p:nvPr>
            <p:ph type="dt" sz="half" idx="10"/>
          </p:nvPr>
        </p:nvSpPr>
        <p:spPr/>
        <p:txBody>
          <a:bodyPr/>
          <a:lstStyle/>
          <a:p>
            <a:fld id="{53EF08AD-067D-426F-B410-FE49FDBADF35}" type="datetimeFigureOut">
              <a:rPr lang="en-IN" smtClean="0"/>
              <a:t>21-11-2019</a:t>
            </a:fld>
            <a:endParaRPr lang="en-IN"/>
          </a:p>
        </p:txBody>
      </p:sp>
      <p:sp>
        <p:nvSpPr>
          <p:cNvPr id="5" name="Footer Placeholder 4">
            <a:extLst>
              <a:ext uri="{FF2B5EF4-FFF2-40B4-BE49-F238E27FC236}">
                <a16:creationId xmlns:a16="http://schemas.microsoft.com/office/drawing/2014/main" id="{4C9109F7-ECD1-4F38-A856-5F1C88428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22E781-DA34-4199-BAF4-A986D9A9CA33}"/>
              </a:ext>
            </a:extLst>
          </p:cNvPr>
          <p:cNvSpPr>
            <a:spLocks noGrp="1"/>
          </p:cNvSpPr>
          <p:nvPr>
            <p:ph type="sldNum" sz="quarter" idx="12"/>
          </p:nvPr>
        </p:nvSpPr>
        <p:spPr/>
        <p:txBody>
          <a:bodyPr/>
          <a:lstStyle/>
          <a:p>
            <a:fld id="{AC7BAEDB-4647-42F7-A362-89244DD75213}" type="slidenum">
              <a:rPr lang="en-IN" smtClean="0"/>
              <a:t>‹#›</a:t>
            </a:fld>
            <a:endParaRPr lang="en-IN"/>
          </a:p>
        </p:txBody>
      </p:sp>
    </p:spTree>
    <p:extLst>
      <p:ext uri="{BB962C8B-B14F-4D97-AF65-F5344CB8AC3E}">
        <p14:creationId xmlns:p14="http://schemas.microsoft.com/office/powerpoint/2010/main" val="73620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FE2A8F-1607-4031-B1B1-DC55241AEC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CAECA5-C3A2-4C5E-A15F-35B9C54F91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6E7404-848B-4B0B-A930-BB7B41D88200}"/>
              </a:ext>
            </a:extLst>
          </p:cNvPr>
          <p:cNvSpPr>
            <a:spLocks noGrp="1"/>
          </p:cNvSpPr>
          <p:nvPr>
            <p:ph type="dt" sz="half" idx="10"/>
          </p:nvPr>
        </p:nvSpPr>
        <p:spPr/>
        <p:txBody>
          <a:bodyPr/>
          <a:lstStyle/>
          <a:p>
            <a:fld id="{53EF08AD-067D-426F-B410-FE49FDBADF35}" type="datetimeFigureOut">
              <a:rPr lang="en-IN" smtClean="0"/>
              <a:t>21-11-2019</a:t>
            </a:fld>
            <a:endParaRPr lang="en-IN"/>
          </a:p>
        </p:txBody>
      </p:sp>
      <p:sp>
        <p:nvSpPr>
          <p:cNvPr id="5" name="Footer Placeholder 4">
            <a:extLst>
              <a:ext uri="{FF2B5EF4-FFF2-40B4-BE49-F238E27FC236}">
                <a16:creationId xmlns:a16="http://schemas.microsoft.com/office/drawing/2014/main" id="{6E9AD07B-4CAB-4829-9FD5-88DF0DE228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885BB-02D6-4623-84E8-8E138478BBE0}"/>
              </a:ext>
            </a:extLst>
          </p:cNvPr>
          <p:cNvSpPr>
            <a:spLocks noGrp="1"/>
          </p:cNvSpPr>
          <p:nvPr>
            <p:ph type="sldNum" sz="quarter" idx="12"/>
          </p:nvPr>
        </p:nvSpPr>
        <p:spPr/>
        <p:txBody>
          <a:bodyPr/>
          <a:lstStyle/>
          <a:p>
            <a:fld id="{AC7BAEDB-4647-42F7-A362-89244DD75213}" type="slidenum">
              <a:rPr lang="en-IN" smtClean="0"/>
              <a:t>‹#›</a:t>
            </a:fld>
            <a:endParaRPr lang="en-IN"/>
          </a:p>
        </p:txBody>
      </p:sp>
    </p:spTree>
    <p:extLst>
      <p:ext uri="{BB962C8B-B14F-4D97-AF65-F5344CB8AC3E}">
        <p14:creationId xmlns:p14="http://schemas.microsoft.com/office/powerpoint/2010/main" val="188862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1948-E9BE-4FEB-9C0C-6DC9C4B19D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DCDC26-63F3-4432-BFDA-45378C8A02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FDC52A-7ABB-43C3-9B1E-FF4993FFDCAC}"/>
              </a:ext>
            </a:extLst>
          </p:cNvPr>
          <p:cNvSpPr>
            <a:spLocks noGrp="1"/>
          </p:cNvSpPr>
          <p:nvPr>
            <p:ph type="dt" sz="half" idx="10"/>
          </p:nvPr>
        </p:nvSpPr>
        <p:spPr/>
        <p:txBody>
          <a:bodyPr/>
          <a:lstStyle/>
          <a:p>
            <a:fld id="{53EF08AD-067D-426F-B410-FE49FDBADF35}" type="datetimeFigureOut">
              <a:rPr lang="en-IN" smtClean="0"/>
              <a:t>21-11-2019</a:t>
            </a:fld>
            <a:endParaRPr lang="en-IN"/>
          </a:p>
        </p:txBody>
      </p:sp>
      <p:sp>
        <p:nvSpPr>
          <p:cNvPr id="5" name="Footer Placeholder 4">
            <a:extLst>
              <a:ext uri="{FF2B5EF4-FFF2-40B4-BE49-F238E27FC236}">
                <a16:creationId xmlns:a16="http://schemas.microsoft.com/office/drawing/2014/main" id="{C9D8F039-1C16-43F6-B17B-DE2D934A1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AC9DA-B393-4459-8C6D-63BE916E91AF}"/>
              </a:ext>
            </a:extLst>
          </p:cNvPr>
          <p:cNvSpPr>
            <a:spLocks noGrp="1"/>
          </p:cNvSpPr>
          <p:nvPr>
            <p:ph type="sldNum" sz="quarter" idx="12"/>
          </p:nvPr>
        </p:nvSpPr>
        <p:spPr/>
        <p:txBody>
          <a:bodyPr/>
          <a:lstStyle/>
          <a:p>
            <a:fld id="{AC7BAEDB-4647-42F7-A362-89244DD75213}" type="slidenum">
              <a:rPr lang="en-IN" smtClean="0"/>
              <a:t>‹#›</a:t>
            </a:fld>
            <a:endParaRPr lang="en-IN"/>
          </a:p>
        </p:txBody>
      </p:sp>
    </p:spTree>
    <p:extLst>
      <p:ext uri="{BB962C8B-B14F-4D97-AF65-F5344CB8AC3E}">
        <p14:creationId xmlns:p14="http://schemas.microsoft.com/office/powerpoint/2010/main" val="33496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30AF-592A-44AB-9FA8-6E0AB89C12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1B976C-8B28-48B2-949A-AE2510310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36232E-52CE-4BFD-B738-B389A41C333F}"/>
              </a:ext>
            </a:extLst>
          </p:cNvPr>
          <p:cNvSpPr>
            <a:spLocks noGrp="1"/>
          </p:cNvSpPr>
          <p:nvPr>
            <p:ph type="dt" sz="half" idx="10"/>
          </p:nvPr>
        </p:nvSpPr>
        <p:spPr/>
        <p:txBody>
          <a:bodyPr/>
          <a:lstStyle/>
          <a:p>
            <a:fld id="{53EF08AD-067D-426F-B410-FE49FDBADF35}" type="datetimeFigureOut">
              <a:rPr lang="en-IN" smtClean="0"/>
              <a:t>21-11-2019</a:t>
            </a:fld>
            <a:endParaRPr lang="en-IN"/>
          </a:p>
        </p:txBody>
      </p:sp>
      <p:sp>
        <p:nvSpPr>
          <p:cNvPr id="5" name="Footer Placeholder 4">
            <a:extLst>
              <a:ext uri="{FF2B5EF4-FFF2-40B4-BE49-F238E27FC236}">
                <a16:creationId xmlns:a16="http://schemas.microsoft.com/office/drawing/2014/main" id="{B5F71854-5AF1-4A24-B4FA-B8DEBD107A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5711F-E585-4B38-9488-8A3745063CBF}"/>
              </a:ext>
            </a:extLst>
          </p:cNvPr>
          <p:cNvSpPr>
            <a:spLocks noGrp="1"/>
          </p:cNvSpPr>
          <p:nvPr>
            <p:ph type="sldNum" sz="quarter" idx="12"/>
          </p:nvPr>
        </p:nvSpPr>
        <p:spPr/>
        <p:txBody>
          <a:bodyPr/>
          <a:lstStyle/>
          <a:p>
            <a:fld id="{AC7BAEDB-4647-42F7-A362-89244DD75213}" type="slidenum">
              <a:rPr lang="en-IN" smtClean="0"/>
              <a:t>‹#›</a:t>
            </a:fld>
            <a:endParaRPr lang="en-IN"/>
          </a:p>
        </p:txBody>
      </p:sp>
    </p:spTree>
    <p:extLst>
      <p:ext uri="{BB962C8B-B14F-4D97-AF65-F5344CB8AC3E}">
        <p14:creationId xmlns:p14="http://schemas.microsoft.com/office/powerpoint/2010/main" val="414833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E531-59F5-42AD-A182-BCE2D50C4C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ECAF2A-CC03-43D6-AF92-2905AB5CBF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E3BABD-1CE8-49CD-A803-2F5607A280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5E7D82-BEBA-4223-B90D-E5C6361C90DC}"/>
              </a:ext>
            </a:extLst>
          </p:cNvPr>
          <p:cNvSpPr>
            <a:spLocks noGrp="1"/>
          </p:cNvSpPr>
          <p:nvPr>
            <p:ph type="dt" sz="half" idx="10"/>
          </p:nvPr>
        </p:nvSpPr>
        <p:spPr/>
        <p:txBody>
          <a:bodyPr/>
          <a:lstStyle/>
          <a:p>
            <a:fld id="{53EF08AD-067D-426F-B410-FE49FDBADF35}" type="datetimeFigureOut">
              <a:rPr lang="en-IN" smtClean="0"/>
              <a:t>21-11-2019</a:t>
            </a:fld>
            <a:endParaRPr lang="en-IN"/>
          </a:p>
        </p:txBody>
      </p:sp>
      <p:sp>
        <p:nvSpPr>
          <p:cNvPr id="6" name="Footer Placeholder 5">
            <a:extLst>
              <a:ext uri="{FF2B5EF4-FFF2-40B4-BE49-F238E27FC236}">
                <a16:creationId xmlns:a16="http://schemas.microsoft.com/office/drawing/2014/main" id="{A2A6F07E-DE85-4E44-8267-7BC0E32D01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7A4E27-E39C-4C04-939B-7C62C0561891}"/>
              </a:ext>
            </a:extLst>
          </p:cNvPr>
          <p:cNvSpPr>
            <a:spLocks noGrp="1"/>
          </p:cNvSpPr>
          <p:nvPr>
            <p:ph type="sldNum" sz="quarter" idx="12"/>
          </p:nvPr>
        </p:nvSpPr>
        <p:spPr/>
        <p:txBody>
          <a:bodyPr/>
          <a:lstStyle/>
          <a:p>
            <a:fld id="{AC7BAEDB-4647-42F7-A362-89244DD75213}" type="slidenum">
              <a:rPr lang="en-IN" smtClean="0"/>
              <a:t>‹#›</a:t>
            </a:fld>
            <a:endParaRPr lang="en-IN"/>
          </a:p>
        </p:txBody>
      </p:sp>
    </p:spTree>
    <p:extLst>
      <p:ext uri="{BB962C8B-B14F-4D97-AF65-F5344CB8AC3E}">
        <p14:creationId xmlns:p14="http://schemas.microsoft.com/office/powerpoint/2010/main" val="67361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108F-58B1-424F-820E-D81700F3B1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954058-50E7-4C91-9A0B-765384FE11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903AB1-055C-4922-80CD-D79409CA7BC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B6EEE3-AEF6-4BC7-911B-31D7E098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8A7B40-FD86-46E6-A7A5-0ECAE71D4B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E38B73-5DC3-4C34-BEE2-E2AE07DD575E}"/>
              </a:ext>
            </a:extLst>
          </p:cNvPr>
          <p:cNvSpPr>
            <a:spLocks noGrp="1"/>
          </p:cNvSpPr>
          <p:nvPr>
            <p:ph type="dt" sz="half" idx="10"/>
          </p:nvPr>
        </p:nvSpPr>
        <p:spPr/>
        <p:txBody>
          <a:bodyPr/>
          <a:lstStyle/>
          <a:p>
            <a:fld id="{53EF08AD-067D-426F-B410-FE49FDBADF35}" type="datetimeFigureOut">
              <a:rPr lang="en-IN" smtClean="0"/>
              <a:t>21-11-2019</a:t>
            </a:fld>
            <a:endParaRPr lang="en-IN"/>
          </a:p>
        </p:txBody>
      </p:sp>
      <p:sp>
        <p:nvSpPr>
          <p:cNvPr id="8" name="Footer Placeholder 7">
            <a:extLst>
              <a:ext uri="{FF2B5EF4-FFF2-40B4-BE49-F238E27FC236}">
                <a16:creationId xmlns:a16="http://schemas.microsoft.com/office/drawing/2014/main" id="{A4EE2163-1A33-4EF9-BBD1-365DB2107F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A499B9-35EB-496C-9B67-FA3BDFBAF7F6}"/>
              </a:ext>
            </a:extLst>
          </p:cNvPr>
          <p:cNvSpPr>
            <a:spLocks noGrp="1"/>
          </p:cNvSpPr>
          <p:nvPr>
            <p:ph type="sldNum" sz="quarter" idx="12"/>
          </p:nvPr>
        </p:nvSpPr>
        <p:spPr/>
        <p:txBody>
          <a:bodyPr/>
          <a:lstStyle/>
          <a:p>
            <a:fld id="{AC7BAEDB-4647-42F7-A362-89244DD75213}" type="slidenum">
              <a:rPr lang="en-IN" smtClean="0"/>
              <a:t>‹#›</a:t>
            </a:fld>
            <a:endParaRPr lang="en-IN"/>
          </a:p>
        </p:txBody>
      </p:sp>
    </p:spTree>
    <p:extLst>
      <p:ext uri="{BB962C8B-B14F-4D97-AF65-F5344CB8AC3E}">
        <p14:creationId xmlns:p14="http://schemas.microsoft.com/office/powerpoint/2010/main" val="172856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CC95-A931-488F-AD6B-E4BCD580E8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D7739B-F1E1-4B75-B281-241EED870085}"/>
              </a:ext>
            </a:extLst>
          </p:cNvPr>
          <p:cNvSpPr>
            <a:spLocks noGrp="1"/>
          </p:cNvSpPr>
          <p:nvPr>
            <p:ph type="dt" sz="half" idx="10"/>
          </p:nvPr>
        </p:nvSpPr>
        <p:spPr/>
        <p:txBody>
          <a:bodyPr/>
          <a:lstStyle/>
          <a:p>
            <a:fld id="{53EF08AD-067D-426F-B410-FE49FDBADF35}" type="datetimeFigureOut">
              <a:rPr lang="en-IN" smtClean="0"/>
              <a:t>21-11-2019</a:t>
            </a:fld>
            <a:endParaRPr lang="en-IN"/>
          </a:p>
        </p:txBody>
      </p:sp>
      <p:sp>
        <p:nvSpPr>
          <p:cNvPr id="4" name="Footer Placeholder 3">
            <a:extLst>
              <a:ext uri="{FF2B5EF4-FFF2-40B4-BE49-F238E27FC236}">
                <a16:creationId xmlns:a16="http://schemas.microsoft.com/office/drawing/2014/main" id="{4F379467-6167-4187-A237-446B5C93F9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25A78B-70AA-4C0A-88CD-3E571850AD60}"/>
              </a:ext>
            </a:extLst>
          </p:cNvPr>
          <p:cNvSpPr>
            <a:spLocks noGrp="1"/>
          </p:cNvSpPr>
          <p:nvPr>
            <p:ph type="sldNum" sz="quarter" idx="12"/>
          </p:nvPr>
        </p:nvSpPr>
        <p:spPr/>
        <p:txBody>
          <a:bodyPr/>
          <a:lstStyle/>
          <a:p>
            <a:fld id="{AC7BAEDB-4647-42F7-A362-89244DD75213}" type="slidenum">
              <a:rPr lang="en-IN" smtClean="0"/>
              <a:t>‹#›</a:t>
            </a:fld>
            <a:endParaRPr lang="en-IN"/>
          </a:p>
        </p:txBody>
      </p:sp>
    </p:spTree>
    <p:extLst>
      <p:ext uri="{BB962C8B-B14F-4D97-AF65-F5344CB8AC3E}">
        <p14:creationId xmlns:p14="http://schemas.microsoft.com/office/powerpoint/2010/main" val="184869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99B9D5-DC40-4F92-A15C-05884D681537}"/>
              </a:ext>
            </a:extLst>
          </p:cNvPr>
          <p:cNvSpPr>
            <a:spLocks noGrp="1"/>
          </p:cNvSpPr>
          <p:nvPr>
            <p:ph type="dt" sz="half" idx="10"/>
          </p:nvPr>
        </p:nvSpPr>
        <p:spPr/>
        <p:txBody>
          <a:bodyPr/>
          <a:lstStyle/>
          <a:p>
            <a:fld id="{53EF08AD-067D-426F-B410-FE49FDBADF35}" type="datetimeFigureOut">
              <a:rPr lang="en-IN" smtClean="0"/>
              <a:t>21-11-2019</a:t>
            </a:fld>
            <a:endParaRPr lang="en-IN"/>
          </a:p>
        </p:txBody>
      </p:sp>
      <p:sp>
        <p:nvSpPr>
          <p:cNvPr id="3" name="Footer Placeholder 2">
            <a:extLst>
              <a:ext uri="{FF2B5EF4-FFF2-40B4-BE49-F238E27FC236}">
                <a16:creationId xmlns:a16="http://schemas.microsoft.com/office/drawing/2014/main" id="{449E94A6-1ABB-450D-AAB8-C359E23DAB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D7EF0D-2305-426A-8935-5C925BF77336}"/>
              </a:ext>
            </a:extLst>
          </p:cNvPr>
          <p:cNvSpPr>
            <a:spLocks noGrp="1"/>
          </p:cNvSpPr>
          <p:nvPr>
            <p:ph type="sldNum" sz="quarter" idx="12"/>
          </p:nvPr>
        </p:nvSpPr>
        <p:spPr/>
        <p:txBody>
          <a:bodyPr/>
          <a:lstStyle/>
          <a:p>
            <a:fld id="{AC7BAEDB-4647-42F7-A362-89244DD75213}" type="slidenum">
              <a:rPr lang="en-IN" smtClean="0"/>
              <a:t>‹#›</a:t>
            </a:fld>
            <a:endParaRPr lang="en-IN"/>
          </a:p>
        </p:txBody>
      </p:sp>
    </p:spTree>
    <p:extLst>
      <p:ext uri="{BB962C8B-B14F-4D97-AF65-F5344CB8AC3E}">
        <p14:creationId xmlns:p14="http://schemas.microsoft.com/office/powerpoint/2010/main" val="324409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9935-09A6-4719-A769-B0D57C390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C5993F-9DDB-437F-A930-BB144A602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E61E68-C6D2-4165-BF4A-FC3FA5EC0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218751-D6E5-4A53-9455-404BA74E756F}"/>
              </a:ext>
            </a:extLst>
          </p:cNvPr>
          <p:cNvSpPr>
            <a:spLocks noGrp="1"/>
          </p:cNvSpPr>
          <p:nvPr>
            <p:ph type="dt" sz="half" idx="10"/>
          </p:nvPr>
        </p:nvSpPr>
        <p:spPr/>
        <p:txBody>
          <a:bodyPr/>
          <a:lstStyle/>
          <a:p>
            <a:fld id="{53EF08AD-067D-426F-B410-FE49FDBADF35}" type="datetimeFigureOut">
              <a:rPr lang="en-IN" smtClean="0"/>
              <a:t>21-11-2019</a:t>
            </a:fld>
            <a:endParaRPr lang="en-IN"/>
          </a:p>
        </p:txBody>
      </p:sp>
      <p:sp>
        <p:nvSpPr>
          <p:cNvPr id="6" name="Footer Placeholder 5">
            <a:extLst>
              <a:ext uri="{FF2B5EF4-FFF2-40B4-BE49-F238E27FC236}">
                <a16:creationId xmlns:a16="http://schemas.microsoft.com/office/drawing/2014/main" id="{9603A261-0B89-4B01-AC30-0D1A4427BE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7936A3-4868-48A3-9574-02A1817515F5}"/>
              </a:ext>
            </a:extLst>
          </p:cNvPr>
          <p:cNvSpPr>
            <a:spLocks noGrp="1"/>
          </p:cNvSpPr>
          <p:nvPr>
            <p:ph type="sldNum" sz="quarter" idx="12"/>
          </p:nvPr>
        </p:nvSpPr>
        <p:spPr/>
        <p:txBody>
          <a:bodyPr/>
          <a:lstStyle/>
          <a:p>
            <a:fld id="{AC7BAEDB-4647-42F7-A362-89244DD75213}" type="slidenum">
              <a:rPr lang="en-IN" smtClean="0"/>
              <a:t>‹#›</a:t>
            </a:fld>
            <a:endParaRPr lang="en-IN"/>
          </a:p>
        </p:txBody>
      </p:sp>
    </p:spTree>
    <p:extLst>
      <p:ext uri="{BB962C8B-B14F-4D97-AF65-F5344CB8AC3E}">
        <p14:creationId xmlns:p14="http://schemas.microsoft.com/office/powerpoint/2010/main" val="303991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D1CB-268E-4FA6-8FFB-1A5782F37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021C9A-3434-4C7F-8177-DFC75C999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A89D24-1254-47EF-B5F5-801080CEA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2129F9-616D-4D10-86E4-99C90FBE5E18}"/>
              </a:ext>
            </a:extLst>
          </p:cNvPr>
          <p:cNvSpPr>
            <a:spLocks noGrp="1"/>
          </p:cNvSpPr>
          <p:nvPr>
            <p:ph type="dt" sz="half" idx="10"/>
          </p:nvPr>
        </p:nvSpPr>
        <p:spPr/>
        <p:txBody>
          <a:bodyPr/>
          <a:lstStyle/>
          <a:p>
            <a:fld id="{53EF08AD-067D-426F-B410-FE49FDBADF35}" type="datetimeFigureOut">
              <a:rPr lang="en-IN" smtClean="0"/>
              <a:t>21-11-2019</a:t>
            </a:fld>
            <a:endParaRPr lang="en-IN"/>
          </a:p>
        </p:txBody>
      </p:sp>
      <p:sp>
        <p:nvSpPr>
          <p:cNvPr id="6" name="Footer Placeholder 5">
            <a:extLst>
              <a:ext uri="{FF2B5EF4-FFF2-40B4-BE49-F238E27FC236}">
                <a16:creationId xmlns:a16="http://schemas.microsoft.com/office/drawing/2014/main" id="{84EAEAE2-F0F9-4F5F-BAA4-837B12841F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218213-B2FC-4701-AAD8-49B2A1DD4D3D}"/>
              </a:ext>
            </a:extLst>
          </p:cNvPr>
          <p:cNvSpPr>
            <a:spLocks noGrp="1"/>
          </p:cNvSpPr>
          <p:nvPr>
            <p:ph type="sldNum" sz="quarter" idx="12"/>
          </p:nvPr>
        </p:nvSpPr>
        <p:spPr/>
        <p:txBody>
          <a:bodyPr/>
          <a:lstStyle/>
          <a:p>
            <a:fld id="{AC7BAEDB-4647-42F7-A362-89244DD75213}" type="slidenum">
              <a:rPr lang="en-IN" smtClean="0"/>
              <a:t>‹#›</a:t>
            </a:fld>
            <a:endParaRPr lang="en-IN"/>
          </a:p>
        </p:txBody>
      </p:sp>
    </p:spTree>
    <p:extLst>
      <p:ext uri="{BB962C8B-B14F-4D97-AF65-F5344CB8AC3E}">
        <p14:creationId xmlns:p14="http://schemas.microsoft.com/office/powerpoint/2010/main" val="3366321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AB8A9-5E00-4952-B572-BF6AE593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DB321B-BD48-4908-A155-57332AE2C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D738B8-FE62-4FBD-90C3-8234AFB6C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F08AD-067D-426F-B410-FE49FDBADF35}" type="datetimeFigureOut">
              <a:rPr lang="en-IN" smtClean="0"/>
              <a:t>21-11-2019</a:t>
            </a:fld>
            <a:endParaRPr lang="en-IN"/>
          </a:p>
        </p:txBody>
      </p:sp>
      <p:sp>
        <p:nvSpPr>
          <p:cNvPr id="5" name="Footer Placeholder 4">
            <a:extLst>
              <a:ext uri="{FF2B5EF4-FFF2-40B4-BE49-F238E27FC236}">
                <a16:creationId xmlns:a16="http://schemas.microsoft.com/office/drawing/2014/main" id="{78F470A3-0C9F-49C8-8E3A-DD2D2A8A47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EBD87C-4D8A-4349-95C9-12E91B10C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BAEDB-4647-42F7-A362-89244DD75213}" type="slidenum">
              <a:rPr lang="en-IN" smtClean="0"/>
              <a:t>‹#›</a:t>
            </a:fld>
            <a:endParaRPr lang="en-IN"/>
          </a:p>
        </p:txBody>
      </p:sp>
    </p:spTree>
    <p:extLst>
      <p:ext uri="{BB962C8B-B14F-4D97-AF65-F5344CB8AC3E}">
        <p14:creationId xmlns:p14="http://schemas.microsoft.com/office/powerpoint/2010/main" val="941088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83380-9132-476F-B702-0B3C7463D50C}"/>
              </a:ext>
            </a:extLst>
          </p:cNvPr>
          <p:cNvSpPr>
            <a:spLocks noGrp="1"/>
          </p:cNvSpPr>
          <p:nvPr>
            <p:ph type="ctrTitle"/>
          </p:nvPr>
        </p:nvSpPr>
        <p:spPr>
          <a:xfrm>
            <a:off x="1524000" y="1142241"/>
            <a:ext cx="9144000" cy="2387600"/>
          </a:xfrm>
        </p:spPr>
        <p:txBody>
          <a:bodyPr/>
          <a:lstStyle/>
          <a:p>
            <a:r>
              <a:rPr lang="en-US" dirty="0"/>
              <a:t>FOOD ADVERSE EVENTS </a:t>
            </a:r>
            <a:br>
              <a:rPr lang="en-US" dirty="0"/>
            </a:br>
            <a:r>
              <a:rPr lang="en-US" dirty="0"/>
              <a:t>                            </a:t>
            </a:r>
            <a:r>
              <a:rPr lang="en-US" sz="3600" dirty="0"/>
              <a:t>IDS SEM 3 PROJECT</a:t>
            </a:r>
            <a:endParaRPr lang="en-IN" dirty="0"/>
          </a:p>
        </p:txBody>
      </p:sp>
      <p:graphicFrame>
        <p:nvGraphicFramePr>
          <p:cNvPr id="6" name="Table 5">
            <a:extLst>
              <a:ext uri="{FF2B5EF4-FFF2-40B4-BE49-F238E27FC236}">
                <a16:creationId xmlns:a16="http://schemas.microsoft.com/office/drawing/2014/main" id="{E63AEAB7-C884-428A-A754-46C7573398AB}"/>
              </a:ext>
            </a:extLst>
          </p:cNvPr>
          <p:cNvGraphicFramePr>
            <a:graphicFrameLocks noGrp="1"/>
          </p:cNvGraphicFramePr>
          <p:nvPr>
            <p:extLst>
              <p:ext uri="{D42A27DB-BD31-4B8C-83A1-F6EECF244321}">
                <p14:modId xmlns:p14="http://schemas.microsoft.com/office/powerpoint/2010/main" val="2199350596"/>
              </p:ext>
            </p:extLst>
          </p:nvPr>
        </p:nvGraphicFramePr>
        <p:xfrm>
          <a:off x="2136912" y="4476658"/>
          <a:ext cx="8072784" cy="1483360"/>
        </p:xfrm>
        <a:graphic>
          <a:graphicData uri="http://schemas.openxmlformats.org/drawingml/2006/table">
            <a:tbl>
              <a:tblPr firstRow="1" bandRow="1">
                <a:tableStyleId>{5C22544A-7EE6-4342-B048-85BDC9FD1C3A}</a:tableStyleId>
              </a:tblPr>
              <a:tblGrid>
                <a:gridCol w="4036392">
                  <a:extLst>
                    <a:ext uri="{9D8B030D-6E8A-4147-A177-3AD203B41FA5}">
                      <a16:colId xmlns:a16="http://schemas.microsoft.com/office/drawing/2014/main" val="2256685626"/>
                    </a:ext>
                  </a:extLst>
                </a:gridCol>
                <a:gridCol w="4036392">
                  <a:extLst>
                    <a:ext uri="{9D8B030D-6E8A-4147-A177-3AD203B41FA5}">
                      <a16:colId xmlns:a16="http://schemas.microsoft.com/office/drawing/2014/main" val="3716460212"/>
                    </a:ext>
                  </a:extLst>
                </a:gridCol>
              </a:tblGrid>
              <a:tr h="370840">
                <a:tc>
                  <a:txBody>
                    <a:bodyPr/>
                    <a:lstStyle/>
                    <a:p>
                      <a:r>
                        <a:rPr lang="en-US" dirty="0"/>
                        <a:t>                    NAME </a:t>
                      </a:r>
                      <a:endParaRPr lang="en-IN" dirty="0"/>
                    </a:p>
                  </a:txBody>
                  <a:tcPr/>
                </a:tc>
                <a:tc>
                  <a:txBody>
                    <a:bodyPr/>
                    <a:lstStyle/>
                    <a:p>
                      <a:r>
                        <a:rPr lang="en-US" dirty="0"/>
                        <a:t>                        SRN</a:t>
                      </a:r>
                      <a:endParaRPr lang="en-IN" dirty="0"/>
                    </a:p>
                  </a:txBody>
                  <a:tcPr/>
                </a:tc>
                <a:extLst>
                  <a:ext uri="{0D108BD9-81ED-4DB2-BD59-A6C34878D82A}">
                    <a16:rowId xmlns:a16="http://schemas.microsoft.com/office/drawing/2014/main" val="2586063672"/>
                  </a:ext>
                </a:extLst>
              </a:tr>
              <a:tr h="370840">
                <a:tc>
                  <a:txBody>
                    <a:bodyPr/>
                    <a:lstStyle/>
                    <a:p>
                      <a:r>
                        <a:rPr lang="en-US" dirty="0"/>
                        <a:t>NIKHIL JK</a:t>
                      </a:r>
                      <a:endParaRPr lang="en-IN" dirty="0"/>
                    </a:p>
                  </a:txBody>
                  <a:tcPr/>
                </a:tc>
                <a:tc>
                  <a:txBody>
                    <a:bodyPr/>
                    <a:lstStyle/>
                    <a:p>
                      <a:r>
                        <a:rPr lang="en-US" dirty="0"/>
                        <a:t>PES2201800303</a:t>
                      </a:r>
                      <a:endParaRPr lang="en-IN" dirty="0"/>
                    </a:p>
                  </a:txBody>
                  <a:tcPr/>
                </a:tc>
                <a:extLst>
                  <a:ext uri="{0D108BD9-81ED-4DB2-BD59-A6C34878D82A}">
                    <a16:rowId xmlns:a16="http://schemas.microsoft.com/office/drawing/2014/main" val="586541442"/>
                  </a:ext>
                </a:extLst>
              </a:tr>
              <a:tr h="370840">
                <a:tc>
                  <a:txBody>
                    <a:bodyPr/>
                    <a:lstStyle/>
                    <a:p>
                      <a:r>
                        <a:rPr lang="en-US" dirty="0"/>
                        <a:t>V MAHENDRA VARMA </a:t>
                      </a:r>
                      <a:endParaRPr lang="en-IN" dirty="0"/>
                    </a:p>
                  </a:txBody>
                  <a:tcPr/>
                </a:tc>
                <a:tc>
                  <a:txBody>
                    <a:bodyPr/>
                    <a:lstStyle/>
                    <a:p>
                      <a:r>
                        <a:rPr lang="en-US" dirty="0"/>
                        <a:t>PES2201800661</a:t>
                      </a:r>
                      <a:endParaRPr lang="en-IN" dirty="0"/>
                    </a:p>
                  </a:txBody>
                  <a:tcPr/>
                </a:tc>
                <a:extLst>
                  <a:ext uri="{0D108BD9-81ED-4DB2-BD59-A6C34878D82A}">
                    <a16:rowId xmlns:a16="http://schemas.microsoft.com/office/drawing/2014/main" val="3117455644"/>
                  </a:ext>
                </a:extLst>
              </a:tr>
              <a:tr h="370840">
                <a:tc>
                  <a:txBody>
                    <a:bodyPr/>
                    <a:lstStyle/>
                    <a:p>
                      <a:r>
                        <a:rPr lang="en-US" dirty="0"/>
                        <a:t>NIKHIL KHARLE </a:t>
                      </a:r>
                      <a:endParaRPr lang="en-IN" dirty="0"/>
                    </a:p>
                  </a:txBody>
                  <a:tcPr/>
                </a:tc>
                <a:tc>
                  <a:txBody>
                    <a:bodyPr/>
                    <a:lstStyle/>
                    <a:p>
                      <a:r>
                        <a:rPr lang="en-US" dirty="0"/>
                        <a:t>PES2201800642</a:t>
                      </a:r>
                      <a:endParaRPr lang="en-IN" dirty="0"/>
                    </a:p>
                  </a:txBody>
                  <a:tcPr/>
                </a:tc>
                <a:extLst>
                  <a:ext uri="{0D108BD9-81ED-4DB2-BD59-A6C34878D82A}">
                    <a16:rowId xmlns:a16="http://schemas.microsoft.com/office/drawing/2014/main" val="4217288248"/>
                  </a:ext>
                </a:extLst>
              </a:tr>
            </a:tbl>
          </a:graphicData>
        </a:graphic>
      </p:graphicFrame>
      <p:pic>
        <p:nvPicPr>
          <p:cNvPr id="7" name="Picture 6" descr="logo2">
            <a:extLst>
              <a:ext uri="{FF2B5EF4-FFF2-40B4-BE49-F238E27FC236}">
                <a16:creationId xmlns:a16="http://schemas.microsoft.com/office/drawing/2014/main" id="{E027BC8A-3246-4817-8473-746FE2676D60}"/>
              </a:ext>
            </a:extLst>
          </p:cNvPr>
          <p:cNvPicPr/>
          <p:nvPr/>
        </p:nvPicPr>
        <p:blipFill>
          <a:blip r:embed="rId2"/>
          <a:srcRect/>
          <a:stretch>
            <a:fillRect/>
          </a:stretch>
        </p:blipFill>
        <p:spPr bwMode="auto">
          <a:xfrm>
            <a:off x="405914" y="207818"/>
            <a:ext cx="1118085" cy="1193598"/>
          </a:xfrm>
          <a:prstGeom prst="rect">
            <a:avLst/>
          </a:prstGeom>
          <a:noFill/>
          <a:ln w="9525">
            <a:noFill/>
            <a:miter lim="800000"/>
            <a:headEnd/>
            <a:tailEnd/>
          </a:ln>
        </p:spPr>
      </p:pic>
      <p:pic>
        <p:nvPicPr>
          <p:cNvPr id="8" name="Picture 1">
            <a:extLst>
              <a:ext uri="{FF2B5EF4-FFF2-40B4-BE49-F238E27FC236}">
                <a16:creationId xmlns:a16="http://schemas.microsoft.com/office/drawing/2014/main" id="{5AD77F05-2B55-4D3D-A6FA-937976730654}"/>
              </a:ext>
            </a:extLst>
          </p:cNvPr>
          <p:cNvPicPr>
            <a:picLocks noChangeAspect="1" noChangeArrowheads="1"/>
          </p:cNvPicPr>
          <p:nvPr/>
        </p:nvPicPr>
        <p:blipFill>
          <a:blip r:embed="rId3"/>
          <a:srcRect/>
          <a:stretch>
            <a:fillRect/>
          </a:stretch>
        </p:blipFill>
        <p:spPr bwMode="auto">
          <a:xfrm>
            <a:off x="10209696" y="311365"/>
            <a:ext cx="1828800" cy="1090051"/>
          </a:xfrm>
          <a:prstGeom prst="rect">
            <a:avLst/>
          </a:prstGeom>
          <a:noFill/>
          <a:ln w="9525">
            <a:noFill/>
            <a:round/>
            <a:headEnd/>
            <a:tailEnd/>
          </a:ln>
        </p:spPr>
      </p:pic>
    </p:spTree>
    <p:extLst>
      <p:ext uri="{BB962C8B-B14F-4D97-AF65-F5344CB8AC3E}">
        <p14:creationId xmlns:p14="http://schemas.microsoft.com/office/powerpoint/2010/main" val="94772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FC3E-F283-40D8-85D0-891E7ADEA7ED}"/>
              </a:ext>
            </a:extLst>
          </p:cNvPr>
          <p:cNvSpPr>
            <a:spLocks noGrp="1"/>
          </p:cNvSpPr>
          <p:nvPr>
            <p:ph type="title"/>
          </p:nvPr>
        </p:nvSpPr>
        <p:spPr>
          <a:xfrm>
            <a:off x="838200" y="290939"/>
            <a:ext cx="10515600" cy="2104391"/>
          </a:xfrm>
        </p:spPr>
        <p:txBody>
          <a:bodyPr>
            <a:normAutofit fontScale="90000"/>
          </a:bodyPr>
          <a:lstStyle/>
          <a:p>
            <a:r>
              <a:rPr lang="en-US" sz="2000" b="1" dirty="0"/>
              <a:t>                                 NORMALIZATION</a:t>
            </a:r>
            <a:br>
              <a:rPr lang="en-US" sz="2000" b="1" dirty="0"/>
            </a:br>
            <a:r>
              <a:rPr lang="en-US" sz="2000" b="1" dirty="0"/>
              <a:t>    </a:t>
            </a:r>
            <a:r>
              <a:rPr lang="en-US" sz="2000" dirty="0">
                <a:latin typeface="Arial" panose="020B0604020202020204" pitchFamily="34" charset="0"/>
                <a:cs typeface="Arial" panose="020B0604020202020204" pitchFamily="34" charset="0"/>
              </a:rPr>
              <a:t>The database  normalization is nothing but organizing tables and columns of table in such a way that to </a:t>
            </a:r>
            <a:r>
              <a:rPr lang="en-US" sz="2000" dirty="0">
                <a:solidFill>
                  <a:srgbClr val="C00000"/>
                </a:solidFill>
                <a:latin typeface="Arial" panose="020B0604020202020204" pitchFamily="34" charset="0"/>
                <a:cs typeface="Arial" panose="020B0604020202020204" pitchFamily="34" charset="0"/>
              </a:rPr>
              <a:t>reduce redundancy and complexity of data and to improve data integrity</a:t>
            </a:r>
            <a:r>
              <a:rPr lang="en-US" sz="2000" b="1" dirty="0">
                <a:solidFill>
                  <a:srgbClr val="C00000"/>
                </a:solidFill>
                <a:latin typeface="Arial" panose="020B0604020202020204" pitchFamily="34" charset="0"/>
                <a:cs typeface="Arial" panose="020B0604020202020204" pitchFamily="34" charset="0"/>
              </a:rPr>
              <a:t>.</a:t>
            </a:r>
            <a:br>
              <a:rPr lang="en-US" sz="2000" b="1" dirty="0">
                <a:solidFill>
                  <a:srgbClr val="C00000"/>
                </a:solidFill>
                <a:latin typeface="Arial" panose="020B0604020202020204" pitchFamily="34" charset="0"/>
                <a:cs typeface="Arial" panose="020B0604020202020204" pitchFamily="34" charset="0"/>
              </a:rPr>
            </a:br>
            <a:r>
              <a:rPr lang="en-US" sz="2000" b="1" dirty="0"/>
              <a:t>  </a:t>
            </a:r>
            <a:br>
              <a:rPr lang="en-US" sz="2000" b="1" dirty="0"/>
            </a:br>
            <a:r>
              <a:rPr lang="en-US" sz="2000" b="1" dirty="0"/>
              <a:t> WHY DATA NORMALIZATION IS IMPORTANT ?</a:t>
            </a:r>
            <a:br>
              <a:rPr lang="en-US" sz="2000" b="1" dirty="0"/>
            </a:br>
            <a:br>
              <a:rPr lang="en-US" sz="2000" b="1" dirty="0"/>
            </a:br>
            <a:r>
              <a:rPr lang="en-US" sz="2000" b="1" dirty="0">
                <a:latin typeface="Arial" panose="020B0604020202020204" pitchFamily="34" charset="0"/>
                <a:cs typeface="Arial" panose="020B0604020202020204" pitchFamily="34" charset="0"/>
              </a:rPr>
              <a:t>* T</a:t>
            </a:r>
            <a:r>
              <a:rPr lang="en-US" sz="2000" dirty="0">
                <a:latin typeface="Arial" panose="020B0604020202020204" pitchFamily="34" charset="0"/>
                <a:cs typeface="Arial" panose="020B0604020202020204" pitchFamily="34" charset="0"/>
              </a:rPr>
              <a:t>o eliminate useless data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*To ensure data dependencies and data is logically stored . </a:t>
            </a:r>
            <a:endParaRPr lang="en-IN" sz="2000" b="1"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4AC8BCDF-A3E6-4205-9C73-20EF928C2E31}"/>
              </a:ext>
            </a:extLst>
          </p:cNvPr>
          <p:cNvPicPr>
            <a:picLocks noGrp="1" noChangeAspect="1"/>
          </p:cNvPicPr>
          <p:nvPr>
            <p:ph idx="1"/>
          </p:nvPr>
        </p:nvPicPr>
        <p:blipFill>
          <a:blip r:embed="rId2"/>
          <a:stretch>
            <a:fillRect/>
          </a:stretch>
        </p:blipFill>
        <p:spPr>
          <a:xfrm>
            <a:off x="209280" y="2638425"/>
            <a:ext cx="5200284" cy="4219575"/>
          </a:xfrm>
          <a:prstGeom prst="rect">
            <a:avLst/>
          </a:prstGeom>
        </p:spPr>
      </p:pic>
      <p:pic>
        <p:nvPicPr>
          <p:cNvPr id="5" name="Picture 4">
            <a:extLst>
              <a:ext uri="{FF2B5EF4-FFF2-40B4-BE49-F238E27FC236}">
                <a16:creationId xmlns:a16="http://schemas.microsoft.com/office/drawing/2014/main" id="{ACBDBB76-62F2-4CF0-9F2B-9AF3D7C2E7C5}"/>
              </a:ext>
            </a:extLst>
          </p:cNvPr>
          <p:cNvPicPr>
            <a:picLocks noChangeAspect="1"/>
          </p:cNvPicPr>
          <p:nvPr/>
        </p:nvPicPr>
        <p:blipFill>
          <a:blip r:embed="rId3"/>
          <a:stretch>
            <a:fillRect/>
          </a:stretch>
        </p:blipFill>
        <p:spPr>
          <a:xfrm>
            <a:off x="5517364" y="2785636"/>
            <a:ext cx="6150953" cy="3781425"/>
          </a:xfrm>
          <a:prstGeom prst="rect">
            <a:avLst/>
          </a:prstGeom>
        </p:spPr>
      </p:pic>
    </p:spTree>
    <p:extLst>
      <p:ext uri="{BB962C8B-B14F-4D97-AF65-F5344CB8AC3E}">
        <p14:creationId xmlns:p14="http://schemas.microsoft.com/office/powerpoint/2010/main" val="4058788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287E-0C5D-4449-A17B-FBCD63E0E94D}"/>
              </a:ext>
            </a:extLst>
          </p:cNvPr>
          <p:cNvSpPr>
            <a:spLocks noGrp="1"/>
          </p:cNvSpPr>
          <p:nvPr>
            <p:ph type="title"/>
          </p:nvPr>
        </p:nvSpPr>
        <p:spPr>
          <a:xfrm>
            <a:off x="838200" y="345247"/>
            <a:ext cx="10515600" cy="1325563"/>
          </a:xfrm>
        </p:spPr>
        <p:txBody>
          <a:bodyPr>
            <a:normAutofit/>
          </a:bodyPr>
          <a:lstStyle/>
          <a:p>
            <a:r>
              <a:rPr lang="en-US" sz="2000" dirty="0"/>
              <a:t>Data is </a:t>
            </a:r>
            <a:r>
              <a:rPr lang="en-US" sz="2000" dirty="0">
                <a:solidFill>
                  <a:srgbClr val="C00000"/>
                </a:solidFill>
              </a:rPr>
              <a:t>Normal </a:t>
            </a:r>
            <a:r>
              <a:rPr lang="en-US" sz="2000" dirty="0"/>
              <a:t>for  CI Age at Adverse Event column due to </a:t>
            </a:r>
            <a:r>
              <a:rPr lang="en-US" sz="2000" dirty="0">
                <a:solidFill>
                  <a:srgbClr val="C00000"/>
                </a:solidFill>
              </a:rPr>
              <a:t>all points lying in same line </a:t>
            </a:r>
            <a:endParaRPr lang="en-IN" sz="2000" dirty="0">
              <a:solidFill>
                <a:srgbClr val="C00000"/>
              </a:solidFill>
            </a:endParaRPr>
          </a:p>
        </p:txBody>
      </p:sp>
      <p:pic>
        <p:nvPicPr>
          <p:cNvPr id="4" name="Content Placeholder 3">
            <a:extLst>
              <a:ext uri="{FF2B5EF4-FFF2-40B4-BE49-F238E27FC236}">
                <a16:creationId xmlns:a16="http://schemas.microsoft.com/office/drawing/2014/main" id="{39BD774A-714D-4EE3-BFAC-8021AF4016BD}"/>
              </a:ext>
            </a:extLst>
          </p:cNvPr>
          <p:cNvPicPr>
            <a:picLocks noGrp="1" noChangeAspect="1"/>
          </p:cNvPicPr>
          <p:nvPr>
            <p:ph idx="1"/>
          </p:nvPr>
        </p:nvPicPr>
        <p:blipFill>
          <a:blip r:embed="rId2"/>
          <a:stretch>
            <a:fillRect/>
          </a:stretch>
        </p:blipFill>
        <p:spPr>
          <a:xfrm>
            <a:off x="326414" y="1710567"/>
            <a:ext cx="4553317" cy="3524250"/>
          </a:xfrm>
          <a:prstGeom prst="rect">
            <a:avLst/>
          </a:prstGeom>
        </p:spPr>
      </p:pic>
      <p:pic>
        <p:nvPicPr>
          <p:cNvPr id="5" name="Picture 4">
            <a:extLst>
              <a:ext uri="{FF2B5EF4-FFF2-40B4-BE49-F238E27FC236}">
                <a16:creationId xmlns:a16="http://schemas.microsoft.com/office/drawing/2014/main" id="{612C092B-8664-4EFA-98A1-C9038CFA39FD}"/>
              </a:ext>
            </a:extLst>
          </p:cNvPr>
          <p:cNvPicPr>
            <a:picLocks noChangeAspect="1"/>
          </p:cNvPicPr>
          <p:nvPr/>
        </p:nvPicPr>
        <p:blipFill>
          <a:blip r:embed="rId3"/>
          <a:stretch>
            <a:fillRect/>
          </a:stretch>
        </p:blipFill>
        <p:spPr>
          <a:xfrm>
            <a:off x="5035612" y="1728788"/>
            <a:ext cx="4553317" cy="3486150"/>
          </a:xfrm>
          <a:prstGeom prst="rect">
            <a:avLst/>
          </a:prstGeom>
        </p:spPr>
      </p:pic>
    </p:spTree>
    <p:extLst>
      <p:ext uri="{BB962C8B-B14F-4D97-AF65-F5344CB8AC3E}">
        <p14:creationId xmlns:p14="http://schemas.microsoft.com/office/powerpoint/2010/main" val="890478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BA01-F39F-4B1B-A92E-99899F40C10E}"/>
              </a:ext>
            </a:extLst>
          </p:cNvPr>
          <p:cNvSpPr>
            <a:spLocks noGrp="1"/>
          </p:cNvSpPr>
          <p:nvPr>
            <p:ph type="title"/>
          </p:nvPr>
        </p:nvSpPr>
        <p:spPr/>
        <p:txBody>
          <a:bodyPr>
            <a:normAutofit/>
          </a:bodyPr>
          <a:lstStyle/>
          <a:p>
            <a:r>
              <a:rPr lang="en-US" sz="2800" dirty="0"/>
              <a:t> </a:t>
            </a:r>
            <a:r>
              <a:rPr lang="en-US" sz="2800" b="1" dirty="0"/>
              <a:t>                                           4. Graphs visualization of data</a:t>
            </a:r>
            <a:br>
              <a:rPr lang="en-US" sz="2800" b="1" dirty="0"/>
            </a:br>
            <a:r>
              <a:rPr lang="en-US" sz="2800" b="1" dirty="0"/>
              <a:t>1.Histogram </a:t>
            </a:r>
            <a:endParaRPr lang="en-IN" sz="2800" dirty="0"/>
          </a:p>
        </p:txBody>
      </p:sp>
      <p:pic>
        <p:nvPicPr>
          <p:cNvPr id="4" name="Content Placeholder 3">
            <a:extLst>
              <a:ext uri="{FF2B5EF4-FFF2-40B4-BE49-F238E27FC236}">
                <a16:creationId xmlns:a16="http://schemas.microsoft.com/office/drawing/2014/main" id="{58D3F602-BE71-403C-9E47-E3C3EE59CC90}"/>
              </a:ext>
            </a:extLst>
          </p:cNvPr>
          <p:cNvPicPr>
            <a:picLocks noGrp="1" noChangeAspect="1"/>
          </p:cNvPicPr>
          <p:nvPr>
            <p:ph idx="1"/>
          </p:nvPr>
        </p:nvPicPr>
        <p:blipFill>
          <a:blip r:embed="rId2"/>
          <a:stretch>
            <a:fillRect/>
          </a:stretch>
        </p:blipFill>
        <p:spPr>
          <a:xfrm>
            <a:off x="107054" y="1868556"/>
            <a:ext cx="4345676" cy="3327711"/>
          </a:xfrm>
          <a:prstGeom prst="rect">
            <a:avLst/>
          </a:prstGeom>
        </p:spPr>
      </p:pic>
      <p:sp>
        <p:nvSpPr>
          <p:cNvPr id="5" name="Rectangle 4">
            <a:extLst>
              <a:ext uri="{FF2B5EF4-FFF2-40B4-BE49-F238E27FC236}">
                <a16:creationId xmlns:a16="http://schemas.microsoft.com/office/drawing/2014/main" id="{E85010E8-CC2F-4027-ACC8-6074D93CF164}"/>
              </a:ext>
            </a:extLst>
          </p:cNvPr>
          <p:cNvSpPr/>
          <p:nvPr/>
        </p:nvSpPr>
        <p:spPr>
          <a:xfrm>
            <a:off x="4572001" y="1690688"/>
            <a:ext cx="2584174" cy="4524315"/>
          </a:xfrm>
          <a:prstGeom prst="rect">
            <a:avLst/>
          </a:prstGeom>
        </p:spPr>
        <p:txBody>
          <a:bodyPr wrap="square">
            <a:spAutoFit/>
          </a:bodyPr>
          <a:lstStyle/>
          <a:p>
            <a:pPr marL="285750" indent="-285750">
              <a:buFont typeface="Arial" panose="020B0604020202020204" pitchFamily="34" charset="0"/>
              <a:buChar char="•"/>
            </a:pPr>
            <a:r>
              <a:rPr lang="en-US" dirty="0"/>
              <a:t> Histogram is used to summarize discrete or continuous data.</a:t>
            </a:r>
          </a:p>
          <a:p>
            <a:pPr marL="285750" indent="-285750">
              <a:buFont typeface="Arial" panose="020B0604020202020204" pitchFamily="34" charset="0"/>
              <a:buChar char="•"/>
            </a:pPr>
            <a:r>
              <a:rPr lang="en-US" dirty="0"/>
              <a:t>    Positive skewed</a:t>
            </a:r>
          </a:p>
          <a:p>
            <a:r>
              <a:rPr lang="en-US" dirty="0" err="1">
                <a:solidFill>
                  <a:srgbClr val="C00000"/>
                </a:solidFill>
              </a:rPr>
              <a:t>CI_Age</a:t>
            </a:r>
            <a:r>
              <a:rPr lang="en-US" dirty="0">
                <a:solidFill>
                  <a:srgbClr val="C00000"/>
                </a:solidFill>
              </a:rPr>
              <a:t>-Adverse _event</a:t>
            </a:r>
            <a:r>
              <a:rPr lang="en-US" dirty="0"/>
              <a:t>(most data falls to right) where</a:t>
            </a:r>
          </a:p>
          <a:p>
            <a:r>
              <a:rPr lang="en-US" dirty="0">
                <a:solidFill>
                  <a:srgbClr val="FF0000"/>
                </a:solidFill>
              </a:rPr>
              <a:t>Mode &lt; median &lt;mean</a:t>
            </a:r>
          </a:p>
          <a:p>
            <a:endParaRPr lang="en-US" dirty="0"/>
          </a:p>
          <a:p>
            <a:pPr marL="285750" indent="-285750">
              <a:buFont typeface="Arial" panose="020B0604020202020204" pitchFamily="34" charset="0"/>
              <a:buChar char="•"/>
            </a:pPr>
            <a:r>
              <a:rPr lang="en-US" dirty="0"/>
              <a:t>Here the graph of the </a:t>
            </a:r>
            <a:r>
              <a:rPr lang="en-US" dirty="0">
                <a:solidFill>
                  <a:srgbClr val="C00000"/>
                </a:solidFill>
              </a:rPr>
              <a:t>column </a:t>
            </a:r>
            <a:r>
              <a:rPr lang="en-US" dirty="0" err="1">
                <a:solidFill>
                  <a:srgbClr val="C00000"/>
                </a:solidFill>
              </a:rPr>
              <a:t>RA_Report</a:t>
            </a:r>
            <a:r>
              <a:rPr lang="en-US" dirty="0">
                <a:solidFill>
                  <a:srgbClr val="C00000"/>
                </a:solidFill>
              </a:rPr>
              <a:t> </a:t>
            </a:r>
            <a:r>
              <a:rPr lang="en-US" dirty="0"/>
              <a:t>shows negative skewed (most data falls to left) where </a:t>
            </a:r>
          </a:p>
          <a:p>
            <a:pPr marL="285750" indent="-285750">
              <a:buFont typeface="Arial" panose="020B0604020202020204" pitchFamily="34" charset="0"/>
              <a:buChar char="•"/>
            </a:pPr>
            <a:r>
              <a:rPr lang="en-US" dirty="0">
                <a:solidFill>
                  <a:srgbClr val="FF0000"/>
                </a:solidFill>
              </a:rPr>
              <a:t>Mode&gt;median&gt;mean</a:t>
            </a:r>
          </a:p>
          <a:p>
            <a:r>
              <a:rPr lang="en-US" dirty="0"/>
              <a:t> </a:t>
            </a:r>
          </a:p>
        </p:txBody>
      </p:sp>
      <p:pic>
        <p:nvPicPr>
          <p:cNvPr id="6" name="Picture 5">
            <a:extLst>
              <a:ext uri="{FF2B5EF4-FFF2-40B4-BE49-F238E27FC236}">
                <a16:creationId xmlns:a16="http://schemas.microsoft.com/office/drawing/2014/main" id="{D1CEED3E-F799-4389-ACC9-345831FA9722}"/>
              </a:ext>
            </a:extLst>
          </p:cNvPr>
          <p:cNvPicPr>
            <a:picLocks noChangeAspect="1"/>
          </p:cNvPicPr>
          <p:nvPr/>
        </p:nvPicPr>
        <p:blipFill>
          <a:blip r:embed="rId3"/>
          <a:stretch>
            <a:fillRect/>
          </a:stretch>
        </p:blipFill>
        <p:spPr>
          <a:xfrm>
            <a:off x="7275446" y="1868556"/>
            <a:ext cx="4809500" cy="3518453"/>
          </a:xfrm>
          <a:prstGeom prst="rect">
            <a:avLst/>
          </a:prstGeom>
        </p:spPr>
      </p:pic>
    </p:spTree>
    <p:extLst>
      <p:ext uri="{BB962C8B-B14F-4D97-AF65-F5344CB8AC3E}">
        <p14:creationId xmlns:p14="http://schemas.microsoft.com/office/powerpoint/2010/main" val="3018198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7B6C-9243-4673-912F-5AC6D94B76A4}"/>
              </a:ext>
            </a:extLst>
          </p:cNvPr>
          <p:cNvSpPr>
            <a:spLocks noGrp="1"/>
          </p:cNvSpPr>
          <p:nvPr>
            <p:ph type="title"/>
          </p:nvPr>
        </p:nvSpPr>
        <p:spPr>
          <a:xfrm>
            <a:off x="838200" y="325369"/>
            <a:ext cx="10515600" cy="1325563"/>
          </a:xfrm>
        </p:spPr>
        <p:txBody>
          <a:bodyPr>
            <a:normAutofit/>
          </a:bodyPr>
          <a:lstStyle/>
          <a:p>
            <a:r>
              <a:rPr lang="en-US" sz="3600" b="1" dirty="0"/>
              <a:t>2. Bar graph</a:t>
            </a:r>
            <a:endParaRPr lang="en-IN" sz="3600" b="1" dirty="0"/>
          </a:p>
        </p:txBody>
      </p:sp>
      <p:pic>
        <p:nvPicPr>
          <p:cNvPr id="4" name="Content Placeholder 3">
            <a:extLst>
              <a:ext uri="{FF2B5EF4-FFF2-40B4-BE49-F238E27FC236}">
                <a16:creationId xmlns:a16="http://schemas.microsoft.com/office/drawing/2014/main" id="{8932EA4A-32BC-4690-9DE3-ECC3712084B1}"/>
              </a:ext>
            </a:extLst>
          </p:cNvPr>
          <p:cNvPicPr>
            <a:picLocks noGrp="1" noChangeAspect="1"/>
          </p:cNvPicPr>
          <p:nvPr>
            <p:ph idx="1"/>
          </p:nvPr>
        </p:nvPicPr>
        <p:blipFill>
          <a:blip r:embed="rId2"/>
          <a:stretch>
            <a:fillRect/>
          </a:stretch>
        </p:blipFill>
        <p:spPr>
          <a:xfrm>
            <a:off x="437323" y="2007704"/>
            <a:ext cx="4820478" cy="4142305"/>
          </a:xfrm>
          <a:prstGeom prst="rect">
            <a:avLst/>
          </a:prstGeom>
        </p:spPr>
      </p:pic>
      <p:sp>
        <p:nvSpPr>
          <p:cNvPr id="5" name="TextBox 4">
            <a:extLst>
              <a:ext uri="{FF2B5EF4-FFF2-40B4-BE49-F238E27FC236}">
                <a16:creationId xmlns:a16="http://schemas.microsoft.com/office/drawing/2014/main" id="{F8996CFB-7739-453F-990A-54159920854A}"/>
              </a:ext>
            </a:extLst>
          </p:cNvPr>
          <p:cNvSpPr txBox="1"/>
          <p:nvPr/>
        </p:nvSpPr>
        <p:spPr>
          <a:xfrm>
            <a:off x="6023114" y="188844"/>
            <a:ext cx="552615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bar </a:t>
            </a:r>
            <a:r>
              <a:rPr lang="en-US" dirty="0">
                <a:solidFill>
                  <a:srgbClr val="FF0000"/>
                </a:solidFill>
              </a:rPr>
              <a:t>graph 01 </a:t>
            </a:r>
            <a:r>
              <a:rPr lang="en-US" dirty="0"/>
              <a:t>is a chart that presents categorical data with rectangular bars and shows comparison among discrete categories . </a:t>
            </a:r>
          </a:p>
          <a:p>
            <a:endParaRPr lang="en-US" dirty="0"/>
          </a:p>
          <a:p>
            <a:pPr marL="285750" indent="-285750">
              <a:buFont typeface="Arial" panose="020B0604020202020204" pitchFamily="34" charset="0"/>
              <a:buChar char="•"/>
            </a:pPr>
            <a:r>
              <a:rPr lang="en-US" dirty="0"/>
              <a:t>The bar graph of the data  here represents column  gender .it contains :</a:t>
            </a:r>
          </a:p>
          <a:p>
            <a:r>
              <a:rPr lang="en-US" dirty="0"/>
              <a:t>       The number of females are nearly 60k</a:t>
            </a:r>
          </a:p>
          <a:p>
            <a:r>
              <a:rPr lang="en-US" dirty="0"/>
              <a:t>       The  number of males are around 30k</a:t>
            </a:r>
          </a:p>
          <a:p>
            <a:r>
              <a:rPr lang="en-US" dirty="0"/>
              <a:t>       Not available  around 10k </a:t>
            </a:r>
            <a:endParaRPr lang="en-IN" dirty="0"/>
          </a:p>
        </p:txBody>
      </p:sp>
      <p:pic>
        <p:nvPicPr>
          <p:cNvPr id="6" name="Picture 5">
            <a:extLst>
              <a:ext uri="{FF2B5EF4-FFF2-40B4-BE49-F238E27FC236}">
                <a16:creationId xmlns:a16="http://schemas.microsoft.com/office/drawing/2014/main" id="{70D2A615-A194-4A5B-B2C0-EB01B49407BC}"/>
              </a:ext>
            </a:extLst>
          </p:cNvPr>
          <p:cNvPicPr>
            <a:picLocks noChangeAspect="1"/>
          </p:cNvPicPr>
          <p:nvPr/>
        </p:nvPicPr>
        <p:blipFill>
          <a:blip r:embed="rId3"/>
          <a:stretch>
            <a:fillRect/>
          </a:stretch>
        </p:blipFill>
        <p:spPr>
          <a:xfrm>
            <a:off x="4025349" y="2840935"/>
            <a:ext cx="3687416" cy="3848100"/>
          </a:xfrm>
          <a:prstGeom prst="rect">
            <a:avLst/>
          </a:prstGeom>
        </p:spPr>
      </p:pic>
      <p:sp>
        <p:nvSpPr>
          <p:cNvPr id="8" name="TextBox 7">
            <a:extLst>
              <a:ext uri="{FF2B5EF4-FFF2-40B4-BE49-F238E27FC236}">
                <a16:creationId xmlns:a16="http://schemas.microsoft.com/office/drawing/2014/main" id="{311B07E2-881C-47BC-894F-3DD85F23B8D5}"/>
              </a:ext>
            </a:extLst>
          </p:cNvPr>
          <p:cNvSpPr txBox="1"/>
          <p:nvPr/>
        </p:nvSpPr>
        <p:spPr>
          <a:xfrm>
            <a:off x="556591" y="1670810"/>
            <a:ext cx="1063487" cy="369332"/>
          </a:xfrm>
          <a:prstGeom prst="rect">
            <a:avLst/>
          </a:prstGeom>
          <a:noFill/>
        </p:spPr>
        <p:txBody>
          <a:bodyPr wrap="square" rtlCol="0">
            <a:spAutoFit/>
          </a:bodyPr>
          <a:lstStyle/>
          <a:p>
            <a:r>
              <a:rPr lang="en-US" dirty="0"/>
              <a:t>Graph 01</a:t>
            </a:r>
            <a:endParaRPr lang="en-IN" dirty="0"/>
          </a:p>
        </p:txBody>
      </p:sp>
      <p:sp>
        <p:nvSpPr>
          <p:cNvPr id="9" name="TextBox 8">
            <a:extLst>
              <a:ext uri="{FF2B5EF4-FFF2-40B4-BE49-F238E27FC236}">
                <a16:creationId xmlns:a16="http://schemas.microsoft.com/office/drawing/2014/main" id="{B47B6410-1595-49B9-8696-54B564309758}"/>
              </a:ext>
            </a:extLst>
          </p:cNvPr>
          <p:cNvSpPr txBox="1"/>
          <p:nvPr/>
        </p:nvSpPr>
        <p:spPr>
          <a:xfrm>
            <a:off x="4214191" y="2335696"/>
            <a:ext cx="1321905" cy="369332"/>
          </a:xfrm>
          <a:prstGeom prst="rect">
            <a:avLst/>
          </a:prstGeom>
          <a:noFill/>
        </p:spPr>
        <p:txBody>
          <a:bodyPr wrap="square" rtlCol="0">
            <a:spAutoFit/>
          </a:bodyPr>
          <a:lstStyle/>
          <a:p>
            <a:r>
              <a:rPr lang="en-US" dirty="0"/>
              <a:t>Graph 02</a:t>
            </a:r>
            <a:endParaRPr lang="en-IN" dirty="0"/>
          </a:p>
        </p:txBody>
      </p:sp>
      <p:sp>
        <p:nvSpPr>
          <p:cNvPr id="10" name="TextBox 9">
            <a:extLst>
              <a:ext uri="{FF2B5EF4-FFF2-40B4-BE49-F238E27FC236}">
                <a16:creationId xmlns:a16="http://schemas.microsoft.com/office/drawing/2014/main" id="{7FC9FBE2-BFEF-48D9-9588-DC0CB9DF004D}"/>
              </a:ext>
            </a:extLst>
          </p:cNvPr>
          <p:cNvSpPr txBox="1"/>
          <p:nvPr/>
        </p:nvSpPr>
        <p:spPr>
          <a:xfrm>
            <a:off x="8050696" y="3220278"/>
            <a:ext cx="3588026" cy="2585323"/>
          </a:xfrm>
          <a:prstGeom prst="rect">
            <a:avLst/>
          </a:prstGeom>
          <a:noFill/>
        </p:spPr>
        <p:txBody>
          <a:bodyPr wrap="square" rtlCol="0">
            <a:spAutoFit/>
          </a:bodyPr>
          <a:lstStyle/>
          <a:p>
            <a:r>
              <a:rPr lang="en-US" dirty="0"/>
              <a:t>The </a:t>
            </a:r>
            <a:r>
              <a:rPr lang="en-US" dirty="0">
                <a:solidFill>
                  <a:srgbClr val="FF0000"/>
                </a:solidFill>
              </a:rPr>
              <a:t>graph 02  </a:t>
            </a:r>
            <a:r>
              <a:rPr lang="en-US" dirty="0"/>
              <a:t>about the column </a:t>
            </a:r>
          </a:p>
          <a:p>
            <a:r>
              <a:rPr lang="en-US" dirty="0" err="1">
                <a:solidFill>
                  <a:srgbClr val="C00000"/>
                </a:solidFill>
              </a:rPr>
              <a:t>Pri_Product</a:t>
            </a:r>
            <a:r>
              <a:rPr lang="en-US" dirty="0">
                <a:solidFill>
                  <a:srgbClr val="C00000"/>
                </a:solidFill>
              </a:rPr>
              <a:t> rule vs Gender </a:t>
            </a:r>
            <a:r>
              <a:rPr lang="en-US" dirty="0"/>
              <a:t>. It describes about </a:t>
            </a:r>
          </a:p>
          <a:p>
            <a:pPr marL="285750" indent="-285750">
              <a:buFont typeface="Arial" panose="020B0604020202020204" pitchFamily="34" charset="0"/>
              <a:buChar char="•"/>
            </a:pPr>
            <a:r>
              <a:rPr lang="en-US" dirty="0"/>
              <a:t>No of females ,males ,unknown,  who are suspect and concomitant </a:t>
            </a:r>
          </a:p>
          <a:p>
            <a:pPr marL="285750" indent="-285750">
              <a:buFont typeface="Arial" panose="020B0604020202020204" pitchFamily="34" charset="0"/>
              <a:buChar char="•"/>
            </a:pPr>
            <a:r>
              <a:rPr lang="en-US" dirty="0"/>
              <a:t>And yellow bar represents the people whose identity couldn’t be recognized </a:t>
            </a:r>
            <a:endParaRPr lang="en-IN" dirty="0"/>
          </a:p>
        </p:txBody>
      </p:sp>
    </p:spTree>
    <p:extLst>
      <p:ext uri="{BB962C8B-B14F-4D97-AF65-F5344CB8AC3E}">
        <p14:creationId xmlns:p14="http://schemas.microsoft.com/office/powerpoint/2010/main" val="192198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A3116A6-49AD-47CD-A0AA-4B343ADD73FA}"/>
              </a:ext>
            </a:extLst>
          </p:cNvPr>
          <p:cNvPicPr>
            <a:picLocks noGrp="1" noChangeAspect="1"/>
          </p:cNvPicPr>
          <p:nvPr>
            <p:ph idx="1"/>
          </p:nvPr>
        </p:nvPicPr>
        <p:blipFill>
          <a:blip r:embed="rId2"/>
          <a:stretch>
            <a:fillRect/>
          </a:stretch>
        </p:blipFill>
        <p:spPr>
          <a:xfrm>
            <a:off x="331657" y="2044287"/>
            <a:ext cx="6745004" cy="4351338"/>
          </a:xfrm>
          <a:prstGeom prst="rect">
            <a:avLst/>
          </a:prstGeom>
        </p:spPr>
      </p:pic>
      <p:sp>
        <p:nvSpPr>
          <p:cNvPr id="5" name="TextBox 4">
            <a:extLst>
              <a:ext uri="{FF2B5EF4-FFF2-40B4-BE49-F238E27FC236}">
                <a16:creationId xmlns:a16="http://schemas.microsoft.com/office/drawing/2014/main" id="{9B110F6F-2C0C-4718-A7AD-94F84D39B846}"/>
              </a:ext>
            </a:extLst>
          </p:cNvPr>
          <p:cNvSpPr txBox="1"/>
          <p:nvPr/>
        </p:nvSpPr>
        <p:spPr>
          <a:xfrm>
            <a:off x="7424530" y="2405270"/>
            <a:ext cx="3949148" cy="2308324"/>
          </a:xfrm>
          <a:prstGeom prst="rect">
            <a:avLst/>
          </a:prstGeom>
          <a:noFill/>
        </p:spPr>
        <p:txBody>
          <a:bodyPr wrap="square" rtlCol="0">
            <a:spAutoFit/>
          </a:bodyPr>
          <a:lstStyle/>
          <a:p>
            <a:r>
              <a:rPr lang="en-US" dirty="0"/>
              <a:t>This graph tells about the column </a:t>
            </a:r>
            <a:r>
              <a:rPr lang="en-US" dirty="0" err="1">
                <a:solidFill>
                  <a:srgbClr val="FF0000"/>
                </a:solidFill>
              </a:rPr>
              <a:t>PRI_FDA_Industrury</a:t>
            </a:r>
            <a:r>
              <a:rPr lang="en-US" dirty="0">
                <a:solidFill>
                  <a:srgbClr val="FF0000"/>
                </a:solidFill>
              </a:rPr>
              <a:t> name </a:t>
            </a:r>
            <a:r>
              <a:rPr lang="en-US" dirty="0"/>
              <a:t>vs</a:t>
            </a:r>
            <a:r>
              <a:rPr lang="en-US" dirty="0">
                <a:solidFill>
                  <a:srgbClr val="FF0000"/>
                </a:solidFill>
              </a:rPr>
              <a:t> </a:t>
            </a:r>
            <a:r>
              <a:rPr lang="en-US" dirty="0">
                <a:solidFill>
                  <a:srgbClr val="002060"/>
                </a:solidFill>
              </a:rPr>
              <a:t>health events counts by product type </a:t>
            </a:r>
            <a:r>
              <a:rPr lang="en-US" dirty="0"/>
              <a:t>as here </a:t>
            </a:r>
          </a:p>
          <a:p>
            <a:pPr marL="285750" indent="-285750">
              <a:buFont typeface="Arial" panose="020B0604020202020204" pitchFamily="34" charset="0"/>
              <a:buChar char="•"/>
            </a:pPr>
            <a:r>
              <a:rPr lang="en-US" dirty="0"/>
              <a:t>Animal food has </a:t>
            </a:r>
            <a:r>
              <a:rPr lang="en-US" dirty="0">
                <a:solidFill>
                  <a:srgbClr val="FF0000"/>
                </a:solidFill>
              </a:rPr>
              <a:t>more counts on health </a:t>
            </a:r>
          </a:p>
          <a:p>
            <a:pPr marL="285750" indent="-285750">
              <a:buFont typeface="Arial" panose="020B0604020202020204" pitchFamily="34" charset="0"/>
              <a:buChar char="•"/>
            </a:pPr>
            <a:r>
              <a:rPr lang="en-US" dirty="0"/>
              <a:t>And drug alcoholic has </a:t>
            </a:r>
            <a:r>
              <a:rPr lang="en-US" dirty="0">
                <a:solidFill>
                  <a:srgbClr val="FF0000"/>
                </a:solidFill>
              </a:rPr>
              <a:t>least count on health </a:t>
            </a:r>
            <a:r>
              <a:rPr lang="en-US" dirty="0"/>
              <a:t>similarly or all baby foods dried</a:t>
            </a:r>
            <a:r>
              <a:rPr lang="en-IN" dirty="0"/>
              <a:t> ,</a:t>
            </a:r>
            <a:r>
              <a:rPr lang="en-IN" dirty="0" err="1"/>
              <a:t>milkfood</a:t>
            </a:r>
            <a:r>
              <a:rPr lang="en-IN" dirty="0"/>
              <a:t> etc</a:t>
            </a:r>
            <a:endParaRPr lang="en-US" dirty="0"/>
          </a:p>
        </p:txBody>
      </p:sp>
      <p:pic>
        <p:nvPicPr>
          <p:cNvPr id="6" name="Content Placeholder 3">
            <a:extLst>
              <a:ext uri="{FF2B5EF4-FFF2-40B4-BE49-F238E27FC236}">
                <a16:creationId xmlns:a16="http://schemas.microsoft.com/office/drawing/2014/main" id="{62DC88D0-BE1C-4193-95E7-7C05C8C0D00D}"/>
              </a:ext>
            </a:extLst>
          </p:cNvPr>
          <p:cNvPicPr>
            <a:picLocks noGrp="1" noChangeAspect="1"/>
          </p:cNvPicPr>
          <p:nvPr>
            <p:ph idx="1"/>
          </p:nvPr>
        </p:nvPicPr>
        <p:blipFill>
          <a:blip r:embed="rId3"/>
          <a:stretch>
            <a:fillRect/>
          </a:stretch>
        </p:blipFill>
        <p:spPr>
          <a:xfrm>
            <a:off x="705679" y="841652"/>
            <a:ext cx="8209722" cy="1202635"/>
          </a:xfrm>
          <a:prstGeom prst="rect">
            <a:avLst/>
          </a:prstGeom>
        </p:spPr>
      </p:pic>
      <p:sp>
        <p:nvSpPr>
          <p:cNvPr id="7" name="TextBox 6">
            <a:extLst>
              <a:ext uri="{FF2B5EF4-FFF2-40B4-BE49-F238E27FC236}">
                <a16:creationId xmlns:a16="http://schemas.microsoft.com/office/drawing/2014/main" id="{BB66D974-D297-4714-B2F5-85959E4C7FB3}"/>
              </a:ext>
            </a:extLst>
          </p:cNvPr>
          <p:cNvSpPr txBox="1"/>
          <p:nvPr/>
        </p:nvSpPr>
        <p:spPr>
          <a:xfrm>
            <a:off x="705679" y="397565"/>
            <a:ext cx="8408504" cy="400110"/>
          </a:xfrm>
          <a:prstGeom prst="rect">
            <a:avLst/>
          </a:prstGeom>
          <a:noFill/>
        </p:spPr>
        <p:txBody>
          <a:bodyPr wrap="square" rtlCol="0">
            <a:spAutoFit/>
          </a:bodyPr>
          <a:lstStyle/>
          <a:p>
            <a:r>
              <a:rPr lang="en-US" sz="2000" dirty="0"/>
              <a:t>             Bar graph visualization on food product industry name vs health counts  </a:t>
            </a:r>
            <a:endParaRPr lang="en-IN" sz="2000" dirty="0"/>
          </a:p>
        </p:txBody>
      </p:sp>
    </p:spTree>
    <p:extLst>
      <p:ext uri="{BB962C8B-B14F-4D97-AF65-F5344CB8AC3E}">
        <p14:creationId xmlns:p14="http://schemas.microsoft.com/office/powerpoint/2010/main" val="40461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7326-0493-4752-8361-A0C0239B562D}"/>
              </a:ext>
            </a:extLst>
          </p:cNvPr>
          <p:cNvSpPr>
            <a:spLocks noGrp="1"/>
          </p:cNvSpPr>
          <p:nvPr>
            <p:ph type="title"/>
          </p:nvPr>
        </p:nvSpPr>
        <p:spPr/>
        <p:txBody>
          <a:bodyPr>
            <a:normAutofit/>
          </a:bodyPr>
          <a:lstStyle/>
          <a:p>
            <a:r>
              <a:rPr lang="en-US" sz="3600" b="1" dirty="0"/>
              <a:t>3 . Scatter plots                                   4.hex plots  .</a:t>
            </a:r>
            <a:endParaRPr lang="en-IN" sz="3600" b="1" dirty="0"/>
          </a:p>
        </p:txBody>
      </p:sp>
      <p:pic>
        <p:nvPicPr>
          <p:cNvPr id="4" name="Content Placeholder 3">
            <a:extLst>
              <a:ext uri="{FF2B5EF4-FFF2-40B4-BE49-F238E27FC236}">
                <a16:creationId xmlns:a16="http://schemas.microsoft.com/office/drawing/2014/main" id="{1B0F0944-7AD1-46C6-97A1-5305AB071987}"/>
              </a:ext>
            </a:extLst>
          </p:cNvPr>
          <p:cNvPicPr>
            <a:picLocks noGrp="1" noChangeAspect="1"/>
          </p:cNvPicPr>
          <p:nvPr>
            <p:ph idx="1"/>
          </p:nvPr>
        </p:nvPicPr>
        <p:blipFill>
          <a:blip r:embed="rId3"/>
          <a:stretch>
            <a:fillRect/>
          </a:stretch>
        </p:blipFill>
        <p:spPr>
          <a:xfrm>
            <a:off x="449776" y="3150704"/>
            <a:ext cx="4360763" cy="3562971"/>
          </a:xfrm>
          <a:prstGeom prst="rect">
            <a:avLst/>
          </a:prstGeom>
        </p:spPr>
      </p:pic>
      <p:sp>
        <p:nvSpPr>
          <p:cNvPr id="6" name="Rectangle 5">
            <a:extLst>
              <a:ext uri="{FF2B5EF4-FFF2-40B4-BE49-F238E27FC236}">
                <a16:creationId xmlns:a16="http://schemas.microsoft.com/office/drawing/2014/main" id="{C7496236-B7C4-479B-A720-6504D4CC6793}"/>
              </a:ext>
            </a:extLst>
          </p:cNvPr>
          <p:cNvSpPr/>
          <p:nvPr/>
        </p:nvSpPr>
        <p:spPr>
          <a:xfrm>
            <a:off x="449776" y="1421296"/>
            <a:ext cx="5990781" cy="1477328"/>
          </a:xfrm>
          <a:prstGeom prst="rect">
            <a:avLst/>
          </a:prstGeom>
        </p:spPr>
        <p:txBody>
          <a:bodyPr wrap="square">
            <a:spAutoFit/>
          </a:bodyPr>
          <a:lstStyle/>
          <a:p>
            <a:pPr marL="285750" indent="-285750">
              <a:buFont typeface="Arial" panose="020B0604020202020204" pitchFamily="34" charset="0"/>
              <a:buChar char="•"/>
            </a:pPr>
            <a:r>
              <a:rPr lang="en-US" dirty="0"/>
              <a:t>It is a mathematical representation. Dots are used to represent values of variables.</a:t>
            </a:r>
          </a:p>
          <a:p>
            <a:pPr marL="285750" indent="-285750">
              <a:buFont typeface="Arial" panose="020B0604020202020204" pitchFamily="34" charset="0"/>
              <a:buChar char="•"/>
            </a:pPr>
            <a:r>
              <a:rPr lang="en-US" dirty="0"/>
              <a:t>Graph for 2 columns RA Report and CI Age at Adverse Event . Data is more scattered below</a:t>
            </a:r>
          </a:p>
          <a:p>
            <a:pPr marL="285750" indent="-285750">
              <a:buFont typeface="Arial" panose="020B0604020202020204" pitchFamily="34" charset="0"/>
              <a:buChar char="•"/>
            </a:pPr>
            <a:r>
              <a:rPr lang="en-US" dirty="0"/>
              <a:t>Used to check for linear regression.</a:t>
            </a:r>
          </a:p>
        </p:txBody>
      </p:sp>
      <p:pic>
        <p:nvPicPr>
          <p:cNvPr id="3" name="Picture 2">
            <a:extLst>
              <a:ext uri="{FF2B5EF4-FFF2-40B4-BE49-F238E27FC236}">
                <a16:creationId xmlns:a16="http://schemas.microsoft.com/office/drawing/2014/main" id="{51E26352-768E-4610-A5A5-EBBC2243BFDF}"/>
              </a:ext>
            </a:extLst>
          </p:cNvPr>
          <p:cNvPicPr>
            <a:picLocks noChangeAspect="1"/>
          </p:cNvPicPr>
          <p:nvPr/>
        </p:nvPicPr>
        <p:blipFill>
          <a:blip r:embed="rId4"/>
          <a:stretch>
            <a:fillRect/>
          </a:stretch>
        </p:blipFill>
        <p:spPr>
          <a:xfrm>
            <a:off x="6655904" y="2644361"/>
            <a:ext cx="4482549" cy="3848514"/>
          </a:xfrm>
          <a:prstGeom prst="rect">
            <a:avLst/>
          </a:prstGeom>
        </p:spPr>
      </p:pic>
      <p:sp>
        <p:nvSpPr>
          <p:cNvPr id="5" name="TextBox 4">
            <a:extLst>
              <a:ext uri="{FF2B5EF4-FFF2-40B4-BE49-F238E27FC236}">
                <a16:creationId xmlns:a16="http://schemas.microsoft.com/office/drawing/2014/main" id="{0BAFC5AC-9A87-4F2D-A628-13E9375B4A73}"/>
              </a:ext>
            </a:extLst>
          </p:cNvPr>
          <p:cNvSpPr txBox="1"/>
          <p:nvPr/>
        </p:nvSpPr>
        <p:spPr>
          <a:xfrm>
            <a:off x="6748670" y="1500809"/>
            <a:ext cx="4025347" cy="646331"/>
          </a:xfrm>
          <a:prstGeom prst="rect">
            <a:avLst/>
          </a:prstGeom>
          <a:noFill/>
        </p:spPr>
        <p:txBody>
          <a:bodyPr wrap="square" rtlCol="0">
            <a:spAutoFit/>
          </a:bodyPr>
          <a:lstStyle/>
          <a:p>
            <a:r>
              <a:rPr lang="en-US" dirty="0"/>
              <a:t>It shows exactly where data is more populated</a:t>
            </a:r>
            <a:endParaRPr lang="en-IN" dirty="0"/>
          </a:p>
        </p:txBody>
      </p:sp>
    </p:spTree>
    <p:extLst>
      <p:ext uri="{BB962C8B-B14F-4D97-AF65-F5344CB8AC3E}">
        <p14:creationId xmlns:p14="http://schemas.microsoft.com/office/powerpoint/2010/main" val="238744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D1D9-F0EC-45C1-B3B6-9A43051CDAB6}"/>
              </a:ext>
            </a:extLst>
          </p:cNvPr>
          <p:cNvSpPr>
            <a:spLocks noGrp="1"/>
          </p:cNvSpPr>
          <p:nvPr>
            <p:ph type="title"/>
          </p:nvPr>
        </p:nvSpPr>
        <p:spPr>
          <a:xfrm>
            <a:off x="838200" y="345247"/>
            <a:ext cx="10515600" cy="2342183"/>
          </a:xfrm>
        </p:spPr>
        <p:txBody>
          <a:bodyPr>
            <a:normAutofit fontScale="90000"/>
          </a:bodyPr>
          <a:lstStyle/>
          <a:p>
            <a:r>
              <a:rPr lang="en-US" sz="3600" dirty="0"/>
              <a:t>5 . Box plot </a:t>
            </a:r>
            <a:br>
              <a:rPr lang="en-US" sz="3600" dirty="0"/>
            </a:br>
            <a:br>
              <a:rPr lang="en-US" sz="3600" dirty="0"/>
            </a:br>
            <a:r>
              <a:rPr lang="en-US" sz="2200" dirty="0"/>
              <a:t>Is a method for graphically depicting groups of data through quartiles</a:t>
            </a:r>
            <a:br>
              <a:rPr lang="en-US" sz="2200" dirty="0"/>
            </a:br>
            <a:r>
              <a:rPr lang="en-US" sz="2200" dirty="0"/>
              <a:t>It shows about outliers ,1</a:t>
            </a:r>
            <a:r>
              <a:rPr lang="en-US" sz="2200" baseline="30000" dirty="0"/>
              <a:t>st</a:t>
            </a:r>
            <a:r>
              <a:rPr lang="en-US" sz="2200" dirty="0"/>
              <a:t> ,2</a:t>
            </a:r>
            <a:r>
              <a:rPr lang="en-US" sz="2200" baseline="30000" dirty="0"/>
              <a:t>nd</a:t>
            </a:r>
            <a:r>
              <a:rPr lang="en-US" sz="2200" dirty="0"/>
              <a:t> and 3</a:t>
            </a:r>
            <a:r>
              <a:rPr lang="en-US" sz="2200" baseline="30000" dirty="0"/>
              <a:t>rd</a:t>
            </a:r>
            <a:r>
              <a:rPr lang="en-US" sz="2200" dirty="0"/>
              <a:t> quartile ,maximum and minimum value ,</a:t>
            </a:r>
            <a:r>
              <a:rPr lang="en-US" sz="2200" dirty="0" err="1"/>
              <a:t>upper&amp;lower</a:t>
            </a:r>
            <a:r>
              <a:rPr lang="en-US" sz="2200" dirty="0"/>
              <a:t> stream. It  tells about normal data</a:t>
            </a:r>
            <a:br>
              <a:rPr lang="en-US" sz="2200" dirty="0"/>
            </a:br>
            <a:r>
              <a:rPr lang="en-US" sz="2200" dirty="0"/>
              <a:t>if outliers are  present then the  data is not normal ,</a:t>
            </a:r>
            <a:r>
              <a:rPr lang="en-US" sz="2200" dirty="0" err="1"/>
              <a:t>orelse</a:t>
            </a:r>
            <a:r>
              <a:rPr lang="en-US" sz="2200" dirty="0"/>
              <a:t>  the  data is said to be normal.</a:t>
            </a:r>
            <a:br>
              <a:rPr lang="en-US" sz="2200" dirty="0"/>
            </a:br>
            <a:r>
              <a:rPr lang="en-US" sz="2200" dirty="0"/>
              <a:t>here the data </a:t>
            </a:r>
            <a:r>
              <a:rPr lang="en-US" sz="2200" dirty="0" err="1">
                <a:solidFill>
                  <a:srgbClr val="FF0000"/>
                </a:solidFill>
              </a:rPr>
              <a:t>RA_Report</a:t>
            </a:r>
            <a:r>
              <a:rPr lang="en-US" sz="2200" dirty="0">
                <a:solidFill>
                  <a:srgbClr val="FF0000"/>
                </a:solidFill>
              </a:rPr>
              <a:t> </a:t>
            </a:r>
            <a:r>
              <a:rPr lang="en-US" sz="2200" dirty="0"/>
              <a:t>does not contain any outliers ,so the data is normal.</a:t>
            </a:r>
            <a:br>
              <a:rPr lang="en-US" sz="2200" dirty="0"/>
            </a:br>
            <a:r>
              <a:rPr lang="en-US" sz="2200" dirty="0"/>
              <a:t>the data </a:t>
            </a:r>
            <a:r>
              <a:rPr lang="en-US" sz="2200" dirty="0">
                <a:solidFill>
                  <a:srgbClr val="FF0000"/>
                </a:solidFill>
              </a:rPr>
              <a:t>ci age at adverse event </a:t>
            </a:r>
            <a:r>
              <a:rPr lang="en-US" sz="2200" dirty="0"/>
              <a:t>contains outliers ,so the data is not normal.</a:t>
            </a:r>
            <a:br>
              <a:rPr lang="en-IN" sz="2200" dirty="0"/>
            </a:br>
            <a:endParaRPr lang="en-IN" sz="2200" dirty="0"/>
          </a:p>
        </p:txBody>
      </p:sp>
      <p:pic>
        <p:nvPicPr>
          <p:cNvPr id="4" name="Content Placeholder 3">
            <a:extLst>
              <a:ext uri="{FF2B5EF4-FFF2-40B4-BE49-F238E27FC236}">
                <a16:creationId xmlns:a16="http://schemas.microsoft.com/office/drawing/2014/main" id="{14C5E453-748C-4DEB-8578-7CC5FFC0E489}"/>
              </a:ext>
            </a:extLst>
          </p:cNvPr>
          <p:cNvPicPr>
            <a:picLocks noGrp="1" noChangeAspect="1"/>
          </p:cNvPicPr>
          <p:nvPr>
            <p:ph idx="1"/>
          </p:nvPr>
        </p:nvPicPr>
        <p:blipFill>
          <a:blip r:embed="rId2"/>
          <a:stretch>
            <a:fillRect/>
          </a:stretch>
        </p:blipFill>
        <p:spPr>
          <a:xfrm>
            <a:off x="248892" y="2687430"/>
            <a:ext cx="5353050" cy="3914775"/>
          </a:xfrm>
          <a:prstGeom prst="rect">
            <a:avLst/>
          </a:prstGeom>
        </p:spPr>
      </p:pic>
      <p:pic>
        <p:nvPicPr>
          <p:cNvPr id="5" name="Picture 4">
            <a:extLst>
              <a:ext uri="{FF2B5EF4-FFF2-40B4-BE49-F238E27FC236}">
                <a16:creationId xmlns:a16="http://schemas.microsoft.com/office/drawing/2014/main" id="{9F166C47-6C2D-4BBD-8792-C193FF948C5D}"/>
              </a:ext>
            </a:extLst>
          </p:cNvPr>
          <p:cNvPicPr>
            <a:picLocks noChangeAspect="1"/>
          </p:cNvPicPr>
          <p:nvPr/>
        </p:nvPicPr>
        <p:blipFill>
          <a:blip r:embed="rId3"/>
          <a:stretch>
            <a:fillRect/>
          </a:stretch>
        </p:blipFill>
        <p:spPr>
          <a:xfrm>
            <a:off x="5985427" y="2792205"/>
            <a:ext cx="5886450" cy="3810000"/>
          </a:xfrm>
          <a:prstGeom prst="rect">
            <a:avLst/>
          </a:prstGeom>
        </p:spPr>
      </p:pic>
    </p:spTree>
    <p:extLst>
      <p:ext uri="{BB962C8B-B14F-4D97-AF65-F5344CB8AC3E}">
        <p14:creationId xmlns:p14="http://schemas.microsoft.com/office/powerpoint/2010/main" val="295409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6162CD-646F-4758-98E0-C9CC4196BC22}"/>
              </a:ext>
            </a:extLst>
          </p:cNvPr>
          <p:cNvSpPr txBox="1">
            <a:spLocks noGrp="1"/>
          </p:cNvSpPr>
          <p:nvPr>
            <p:ph type="title"/>
          </p:nvPr>
        </p:nvSpPr>
        <p:spPr>
          <a:xfrm>
            <a:off x="838200" y="760141"/>
            <a:ext cx="10515600" cy="535531"/>
          </a:xfrm>
          <a:prstGeom prst="rect">
            <a:avLst/>
          </a:prstGeom>
          <a:noFill/>
        </p:spPr>
        <p:txBody>
          <a:bodyPr wrap="square" rtlCol="0">
            <a:spAutoFit/>
          </a:bodyPr>
          <a:lstStyle/>
          <a:p>
            <a:r>
              <a:rPr lang="en-US" sz="2000" dirty="0"/>
              <a:t>                    </a:t>
            </a:r>
            <a:r>
              <a:rPr lang="en-US" sz="3200" dirty="0"/>
              <a:t>5</a:t>
            </a:r>
            <a:r>
              <a:rPr lang="en-US" sz="3200" b="1" dirty="0"/>
              <a:t>. Hypothesis testing</a:t>
            </a:r>
            <a:endParaRPr lang="en-IN" sz="3200" b="1" dirty="0"/>
          </a:p>
        </p:txBody>
      </p:sp>
      <p:sp>
        <p:nvSpPr>
          <p:cNvPr id="7" name="Content Placeholder 6">
            <a:extLst>
              <a:ext uri="{FF2B5EF4-FFF2-40B4-BE49-F238E27FC236}">
                <a16:creationId xmlns:a16="http://schemas.microsoft.com/office/drawing/2014/main" id="{0985F6B7-E8A4-4A2D-B317-53A245900803}"/>
              </a:ext>
            </a:extLst>
          </p:cNvPr>
          <p:cNvSpPr>
            <a:spLocks noGrp="1"/>
          </p:cNvSpPr>
          <p:nvPr>
            <p:ph idx="1"/>
          </p:nvPr>
        </p:nvSpPr>
        <p:spPr/>
        <p:txBody>
          <a:bodyPr>
            <a:normAutofit fontScale="92500" lnSpcReduction="10000"/>
          </a:bodyPr>
          <a:lstStyle/>
          <a:p>
            <a:pPr marL="285750" indent="-285750"/>
            <a:r>
              <a:rPr lang="en-US" dirty="0"/>
              <a:t>Hypothesis testing is a statistical procedure that uses sample data to determine, whether a statement about the value of a population parameter should or should not be rejected.</a:t>
            </a:r>
          </a:p>
          <a:p>
            <a:pPr marL="285750" indent="-285750"/>
            <a:r>
              <a:rPr lang="en-US" dirty="0"/>
              <a:t>Here we do hypothesis testing for the column </a:t>
            </a:r>
            <a:r>
              <a:rPr lang="en-US" dirty="0">
                <a:solidFill>
                  <a:srgbClr val="C00000"/>
                </a:solidFill>
              </a:rPr>
              <a:t>PRI_FDA Industry Code .</a:t>
            </a:r>
          </a:p>
          <a:p>
            <a:pPr marL="285750" indent="-285750"/>
            <a:r>
              <a:rPr lang="en-US" dirty="0"/>
              <a:t>Our population mean </a:t>
            </a:r>
            <a:r>
              <a:rPr lang="en-US" dirty="0">
                <a:solidFill>
                  <a:srgbClr val="FF0000"/>
                </a:solidFill>
              </a:rPr>
              <a:t>was 43.066</a:t>
            </a:r>
            <a:r>
              <a:rPr lang="en-US" dirty="0"/>
              <a:t> so we assume that the </a:t>
            </a:r>
            <a:r>
              <a:rPr lang="en-US" dirty="0">
                <a:solidFill>
                  <a:srgbClr val="FF0000"/>
                </a:solidFill>
              </a:rPr>
              <a:t>sample mean is same as population mean.</a:t>
            </a:r>
          </a:p>
          <a:p>
            <a:pPr marL="285750" indent="-285750"/>
            <a:endParaRPr lang="en-US" dirty="0"/>
          </a:p>
          <a:p>
            <a:pPr marL="285750" indent="-285750"/>
            <a:r>
              <a:rPr lang="en-US" dirty="0"/>
              <a:t>Thus our Null Hypothesis will be that </a:t>
            </a:r>
          </a:p>
          <a:p>
            <a:pPr marL="285750" indent="-285750"/>
            <a:r>
              <a:rPr lang="en-US" dirty="0"/>
              <a:t>H0 : mu =  43.0665</a:t>
            </a:r>
          </a:p>
          <a:p>
            <a:pPr marL="285750" indent="-285750"/>
            <a:r>
              <a:rPr lang="en-US" dirty="0"/>
              <a:t>H1 : mu != 43.0665</a:t>
            </a:r>
          </a:p>
          <a:p>
            <a:endParaRPr lang="en-IN" dirty="0"/>
          </a:p>
        </p:txBody>
      </p:sp>
    </p:spTree>
    <p:extLst>
      <p:ext uri="{BB962C8B-B14F-4D97-AF65-F5344CB8AC3E}">
        <p14:creationId xmlns:p14="http://schemas.microsoft.com/office/powerpoint/2010/main" val="116454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A993-7950-4754-AF91-74ED72055DDC}"/>
              </a:ext>
            </a:extLst>
          </p:cNvPr>
          <p:cNvSpPr>
            <a:spLocks noGrp="1"/>
          </p:cNvSpPr>
          <p:nvPr>
            <p:ph type="title"/>
          </p:nvPr>
        </p:nvSpPr>
        <p:spPr>
          <a:xfrm>
            <a:off x="838200" y="365125"/>
            <a:ext cx="10515600" cy="925195"/>
          </a:xfrm>
        </p:spPr>
        <p:txBody>
          <a:bodyPr>
            <a:normAutofit/>
          </a:bodyPr>
          <a:lstStyle/>
          <a:p>
            <a:r>
              <a:rPr lang="en-US" sz="2400" dirty="0"/>
              <a:t>Steps involved in Hypothesis Testing</a:t>
            </a:r>
            <a:br>
              <a:rPr lang="en-US" sz="2400" dirty="0"/>
            </a:br>
            <a:endParaRPr lang="en-IN" sz="2400" dirty="0"/>
          </a:p>
        </p:txBody>
      </p:sp>
      <p:pic>
        <p:nvPicPr>
          <p:cNvPr id="4" name="Content Placeholder 3">
            <a:extLst>
              <a:ext uri="{FF2B5EF4-FFF2-40B4-BE49-F238E27FC236}">
                <a16:creationId xmlns:a16="http://schemas.microsoft.com/office/drawing/2014/main" id="{B901D45D-084E-46BF-9842-2F0B0DB671FB}"/>
              </a:ext>
            </a:extLst>
          </p:cNvPr>
          <p:cNvPicPr>
            <a:picLocks noGrp="1" noChangeAspect="1"/>
          </p:cNvPicPr>
          <p:nvPr>
            <p:ph idx="1"/>
          </p:nvPr>
        </p:nvPicPr>
        <p:blipFill>
          <a:blip r:embed="rId3"/>
          <a:stretch>
            <a:fillRect/>
          </a:stretch>
        </p:blipFill>
        <p:spPr>
          <a:xfrm>
            <a:off x="344557" y="2021840"/>
            <a:ext cx="7352388" cy="4657697"/>
          </a:xfrm>
          <a:prstGeom prst="rect">
            <a:avLst/>
          </a:prstGeom>
        </p:spPr>
      </p:pic>
      <p:sp>
        <p:nvSpPr>
          <p:cNvPr id="6" name="TextBox 5">
            <a:extLst>
              <a:ext uri="{FF2B5EF4-FFF2-40B4-BE49-F238E27FC236}">
                <a16:creationId xmlns:a16="http://schemas.microsoft.com/office/drawing/2014/main" id="{10B0E16B-F2A5-4C5E-B1CF-F81CA535CF70}"/>
              </a:ext>
            </a:extLst>
          </p:cNvPr>
          <p:cNvSpPr txBox="1"/>
          <p:nvPr/>
        </p:nvSpPr>
        <p:spPr>
          <a:xfrm>
            <a:off x="8637104" y="2385391"/>
            <a:ext cx="321033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Here Z value is </a:t>
            </a:r>
            <a:r>
              <a:rPr lang="en-US" dirty="0">
                <a:solidFill>
                  <a:srgbClr val="FF0000"/>
                </a:solidFill>
              </a:rPr>
              <a:t>-0.8091</a:t>
            </a:r>
          </a:p>
          <a:p>
            <a:pPr marL="285750" indent="-285750">
              <a:buFont typeface="Arial" panose="020B0604020202020204" pitchFamily="34" charset="0"/>
              <a:buChar char="•"/>
            </a:pPr>
            <a:r>
              <a:rPr lang="en-US" dirty="0"/>
              <a:t>Since it is two tailed test so p value becomes</a:t>
            </a:r>
          </a:p>
          <a:p>
            <a:r>
              <a:rPr lang="en-US" dirty="0"/>
              <a:t> </a:t>
            </a:r>
            <a:r>
              <a:rPr lang="en-US" dirty="0">
                <a:sym typeface="Wingdings" panose="05000000000000000000" pitchFamily="2" charset="2"/>
              </a:rPr>
              <a:t></a:t>
            </a:r>
            <a:r>
              <a:rPr lang="en-US" dirty="0">
                <a:solidFill>
                  <a:srgbClr val="FF0000"/>
                </a:solidFill>
                <a:sym typeface="Wingdings" panose="05000000000000000000" pitchFamily="2" charset="2"/>
              </a:rPr>
              <a:t>0.2119+0.2119=</a:t>
            </a:r>
            <a:r>
              <a:rPr lang="en-US" dirty="0">
                <a:solidFill>
                  <a:srgbClr val="002060"/>
                </a:solidFill>
                <a:sym typeface="Wingdings" panose="05000000000000000000" pitchFamily="2" charset="2"/>
              </a:rPr>
              <a:t>0.4238</a:t>
            </a:r>
            <a:endParaRPr lang="en-US" dirty="0">
              <a:solidFill>
                <a:srgbClr val="002060"/>
              </a:solidFill>
            </a:endParaRPr>
          </a:p>
          <a:p>
            <a:pPr marL="285750" indent="-285750">
              <a:buFont typeface="Arial" panose="020B0604020202020204" pitchFamily="34" charset="0"/>
              <a:buChar char="•"/>
            </a:pPr>
            <a:r>
              <a:rPr lang="en-US" dirty="0"/>
              <a:t>As p value (alpha )=0.05</a:t>
            </a:r>
          </a:p>
          <a:p>
            <a:pPr marL="285750" indent="-285750">
              <a:buFont typeface="Arial" panose="020B0604020202020204" pitchFamily="34" charset="0"/>
              <a:buChar char="•"/>
            </a:pPr>
            <a:r>
              <a:rPr lang="en-US" dirty="0"/>
              <a:t>P-value is greater than (alpha)value (significance level)</a:t>
            </a:r>
          </a:p>
          <a:p>
            <a:pPr marL="285750" indent="-285750">
              <a:buFont typeface="Arial" panose="020B0604020202020204" pitchFamily="34" charset="0"/>
              <a:buChar char="•"/>
            </a:pPr>
            <a:r>
              <a:rPr lang="en-US" dirty="0"/>
              <a:t>So we fail to reject null hypothesis</a:t>
            </a:r>
            <a:r>
              <a:rPr lang="en-IN" dirty="0"/>
              <a:t> (H0)</a:t>
            </a:r>
          </a:p>
          <a:p>
            <a:pPr marL="285750" indent="-285750">
              <a:buFont typeface="Arial" panose="020B0604020202020204" pitchFamily="34" charset="0"/>
              <a:buChar char="•"/>
            </a:pPr>
            <a:r>
              <a:rPr lang="en-US" dirty="0"/>
              <a:t>D</a:t>
            </a:r>
            <a:r>
              <a:rPr lang="en-IN" dirty="0" err="1"/>
              <a:t>ue</a:t>
            </a:r>
            <a:r>
              <a:rPr lang="en-IN" dirty="0"/>
              <a:t> to </a:t>
            </a:r>
            <a:r>
              <a:rPr lang="en-IN" dirty="0">
                <a:solidFill>
                  <a:srgbClr val="FF0000"/>
                </a:solidFill>
              </a:rPr>
              <a:t>strong evidence </a:t>
            </a:r>
            <a:r>
              <a:rPr lang="en-IN" dirty="0"/>
              <a:t>on </a:t>
            </a:r>
            <a:r>
              <a:rPr lang="en-IN" dirty="0">
                <a:solidFill>
                  <a:srgbClr val="FF0000"/>
                </a:solidFill>
              </a:rPr>
              <a:t>H0 we fail to reject H0 </a:t>
            </a:r>
            <a:endParaRPr lang="en-US" dirty="0">
              <a:solidFill>
                <a:srgbClr val="FF0000"/>
              </a:solidFill>
            </a:endParaRPr>
          </a:p>
        </p:txBody>
      </p:sp>
    </p:spTree>
    <p:extLst>
      <p:ext uri="{BB962C8B-B14F-4D97-AF65-F5344CB8AC3E}">
        <p14:creationId xmlns:p14="http://schemas.microsoft.com/office/powerpoint/2010/main" val="912927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4943-2DB4-45E7-9BB3-4180B5F69392}"/>
              </a:ext>
            </a:extLst>
          </p:cNvPr>
          <p:cNvSpPr>
            <a:spLocks noGrp="1"/>
          </p:cNvSpPr>
          <p:nvPr>
            <p:ph type="title"/>
          </p:nvPr>
        </p:nvSpPr>
        <p:spPr/>
        <p:txBody>
          <a:bodyPr>
            <a:noAutofit/>
          </a:bodyPr>
          <a:lstStyle/>
          <a:p>
            <a:r>
              <a:rPr lang="en-US" sz="2400" b="1" dirty="0">
                <a:solidFill>
                  <a:srgbClr val="000000"/>
                </a:solidFill>
              </a:rPr>
              <a:t>                                                          6.Correlation</a:t>
            </a:r>
            <a:br>
              <a:rPr lang="en-US" sz="2400" b="1" dirty="0">
                <a:solidFill>
                  <a:srgbClr val="000000"/>
                </a:solidFill>
              </a:rPr>
            </a:br>
            <a:r>
              <a:rPr lang="en-US" sz="2400" dirty="0">
                <a:solidFill>
                  <a:srgbClr val="000000"/>
                </a:solidFill>
              </a:rPr>
              <a:t>It measures the strength and direction of a linear relationship between two variables on a </a:t>
            </a:r>
            <a:r>
              <a:rPr lang="en-US" sz="2400" dirty="0">
                <a:solidFill>
                  <a:srgbClr val="FF0000"/>
                </a:solidFill>
              </a:rPr>
              <a:t>scatterplot</a:t>
            </a:r>
            <a:r>
              <a:rPr lang="en-US" sz="2400" dirty="0">
                <a:solidFill>
                  <a:srgbClr val="000000"/>
                </a:solidFill>
              </a:rPr>
              <a:t> the value always lie between -1 to 1 </a:t>
            </a:r>
            <a:br>
              <a:rPr lang="en-US" sz="2400" dirty="0">
                <a:solidFill>
                  <a:srgbClr val="000000"/>
                </a:solidFill>
              </a:rPr>
            </a:br>
            <a:endParaRPr lang="en-IN" sz="2400" dirty="0"/>
          </a:p>
        </p:txBody>
      </p:sp>
      <p:pic>
        <p:nvPicPr>
          <p:cNvPr id="2050" name="Picture 2" descr="Image result for correlation formula">
            <a:extLst>
              <a:ext uri="{FF2B5EF4-FFF2-40B4-BE49-F238E27FC236}">
                <a16:creationId xmlns:a16="http://schemas.microsoft.com/office/drawing/2014/main" id="{43DCB1FF-822A-414B-81C9-E3F9694013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5206" y="2613990"/>
            <a:ext cx="4229100" cy="13255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20F524-CC68-4DD0-80BF-D7DD8A4CBA98}"/>
              </a:ext>
            </a:extLst>
          </p:cNvPr>
          <p:cNvSpPr txBox="1"/>
          <p:nvPr/>
        </p:nvSpPr>
        <p:spPr>
          <a:xfrm>
            <a:off x="616225" y="3995530"/>
            <a:ext cx="798112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if R value is 0 then there is </a:t>
            </a:r>
            <a:r>
              <a:rPr lang="en-US" sz="2000" dirty="0">
                <a:solidFill>
                  <a:srgbClr val="002060"/>
                </a:solidFill>
              </a:rPr>
              <a:t>no linear  relationship </a:t>
            </a:r>
            <a:r>
              <a:rPr lang="en-US" sz="2000" dirty="0"/>
              <a:t>between two columns</a:t>
            </a:r>
          </a:p>
          <a:p>
            <a:pPr marL="285750" indent="-285750">
              <a:buFont typeface="Arial" panose="020B0604020202020204" pitchFamily="34" charset="0"/>
              <a:buChar char="•"/>
            </a:pPr>
            <a:r>
              <a:rPr lang="en-US" sz="2000" dirty="0"/>
              <a:t>If r value is negative then there is </a:t>
            </a:r>
            <a:r>
              <a:rPr lang="en-US" sz="2000" dirty="0">
                <a:solidFill>
                  <a:schemeClr val="accent1">
                    <a:lumMod val="50000"/>
                  </a:schemeClr>
                </a:solidFill>
              </a:rPr>
              <a:t>weak linear relationship </a:t>
            </a:r>
          </a:p>
          <a:p>
            <a:pPr marL="285750" indent="-285750">
              <a:buFont typeface="Arial" panose="020B0604020202020204" pitchFamily="34" charset="0"/>
              <a:buChar char="•"/>
            </a:pPr>
            <a:r>
              <a:rPr lang="en-US" sz="2000" dirty="0"/>
              <a:t>If R value is positive then there is </a:t>
            </a:r>
            <a:r>
              <a:rPr lang="en-US" sz="2000" dirty="0">
                <a:solidFill>
                  <a:schemeClr val="accent1">
                    <a:lumMod val="50000"/>
                  </a:schemeClr>
                </a:solidFill>
              </a:rPr>
              <a:t>strong linear relationship</a:t>
            </a:r>
            <a:r>
              <a:rPr lang="en-US" sz="2000" dirty="0"/>
              <a:t>. </a:t>
            </a:r>
            <a:endParaRPr lang="en-IN" sz="2000" dirty="0"/>
          </a:p>
        </p:txBody>
      </p:sp>
      <p:sp>
        <p:nvSpPr>
          <p:cNvPr id="5" name="TextBox 4">
            <a:extLst>
              <a:ext uri="{FF2B5EF4-FFF2-40B4-BE49-F238E27FC236}">
                <a16:creationId xmlns:a16="http://schemas.microsoft.com/office/drawing/2014/main" id="{1F573C86-A25B-41F2-9C66-93B54A10133E}"/>
              </a:ext>
            </a:extLst>
          </p:cNvPr>
          <p:cNvSpPr txBox="1"/>
          <p:nvPr/>
        </p:nvSpPr>
        <p:spPr>
          <a:xfrm>
            <a:off x="1063487" y="1789043"/>
            <a:ext cx="4740965" cy="400110"/>
          </a:xfrm>
          <a:prstGeom prst="rect">
            <a:avLst/>
          </a:prstGeom>
          <a:noFill/>
        </p:spPr>
        <p:txBody>
          <a:bodyPr wrap="square" rtlCol="0">
            <a:spAutoFit/>
          </a:bodyPr>
          <a:lstStyle/>
          <a:p>
            <a:r>
              <a:rPr lang="en-US" sz="2000" dirty="0"/>
              <a:t>To find coefficients (r) value </a:t>
            </a:r>
            <a:endParaRPr lang="en-IN" sz="2000" dirty="0"/>
          </a:p>
        </p:txBody>
      </p:sp>
    </p:spTree>
    <p:extLst>
      <p:ext uri="{BB962C8B-B14F-4D97-AF65-F5344CB8AC3E}">
        <p14:creationId xmlns:p14="http://schemas.microsoft.com/office/powerpoint/2010/main" val="212936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82C016-EA95-4658-B2B2-C10D1540A0CB}"/>
              </a:ext>
            </a:extLst>
          </p:cNvPr>
          <p:cNvPicPr>
            <a:picLocks noGrp="1" noChangeAspect="1"/>
          </p:cNvPicPr>
          <p:nvPr>
            <p:ph idx="1"/>
          </p:nvPr>
        </p:nvPicPr>
        <p:blipFill>
          <a:blip r:embed="rId2"/>
          <a:stretch>
            <a:fillRect/>
          </a:stretch>
        </p:blipFill>
        <p:spPr>
          <a:xfrm>
            <a:off x="638613" y="944218"/>
            <a:ext cx="10433579" cy="5665304"/>
          </a:xfrm>
          <a:prstGeom prst="rect">
            <a:avLst/>
          </a:prstGeom>
        </p:spPr>
      </p:pic>
    </p:spTree>
    <p:extLst>
      <p:ext uri="{BB962C8B-B14F-4D97-AF65-F5344CB8AC3E}">
        <p14:creationId xmlns:p14="http://schemas.microsoft.com/office/powerpoint/2010/main" val="1593705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0940-0657-4AC2-AD00-D0DC7852E220}"/>
              </a:ext>
            </a:extLst>
          </p:cNvPr>
          <p:cNvSpPr>
            <a:spLocks noGrp="1"/>
          </p:cNvSpPr>
          <p:nvPr>
            <p:ph type="title"/>
          </p:nvPr>
        </p:nvSpPr>
        <p:spPr/>
        <p:txBody>
          <a:bodyPr>
            <a:normAutofit/>
          </a:bodyPr>
          <a:lstStyle/>
          <a:p>
            <a:r>
              <a:rPr lang="en-US" sz="2800" dirty="0"/>
              <a:t>CORRELATION BETWEEN </a:t>
            </a:r>
            <a:r>
              <a:rPr lang="en-US" sz="2800" dirty="0" err="1"/>
              <a:t>RA_Report</a:t>
            </a:r>
            <a:r>
              <a:rPr lang="en-US" sz="2800" dirty="0"/>
              <a:t> and PRI_FDA Industry Code</a:t>
            </a:r>
            <a:endParaRPr lang="en-IN" sz="2800" dirty="0"/>
          </a:p>
        </p:txBody>
      </p:sp>
      <p:pic>
        <p:nvPicPr>
          <p:cNvPr id="4" name="Content Placeholder 3">
            <a:extLst>
              <a:ext uri="{FF2B5EF4-FFF2-40B4-BE49-F238E27FC236}">
                <a16:creationId xmlns:a16="http://schemas.microsoft.com/office/drawing/2014/main" id="{A406E6E2-139C-4FAD-B175-EA416AA8721E}"/>
              </a:ext>
            </a:extLst>
          </p:cNvPr>
          <p:cNvPicPr>
            <a:picLocks noGrp="1" noChangeAspect="1"/>
          </p:cNvPicPr>
          <p:nvPr>
            <p:ph idx="1"/>
          </p:nvPr>
        </p:nvPicPr>
        <p:blipFill>
          <a:blip r:embed="rId2"/>
          <a:stretch>
            <a:fillRect/>
          </a:stretch>
        </p:blipFill>
        <p:spPr>
          <a:xfrm>
            <a:off x="356417" y="2057400"/>
            <a:ext cx="5348644" cy="4696034"/>
          </a:xfrm>
          <a:prstGeom prst="rect">
            <a:avLst/>
          </a:prstGeom>
        </p:spPr>
      </p:pic>
      <p:pic>
        <p:nvPicPr>
          <p:cNvPr id="5" name="Picture 4">
            <a:extLst>
              <a:ext uri="{FF2B5EF4-FFF2-40B4-BE49-F238E27FC236}">
                <a16:creationId xmlns:a16="http://schemas.microsoft.com/office/drawing/2014/main" id="{FD8FCFBB-C292-4173-8B59-22CC3F387894}"/>
              </a:ext>
            </a:extLst>
          </p:cNvPr>
          <p:cNvPicPr>
            <a:picLocks noChangeAspect="1"/>
          </p:cNvPicPr>
          <p:nvPr/>
        </p:nvPicPr>
        <p:blipFill>
          <a:blip r:embed="rId3"/>
          <a:stretch>
            <a:fillRect/>
          </a:stretch>
        </p:blipFill>
        <p:spPr>
          <a:xfrm>
            <a:off x="6096000" y="1352447"/>
            <a:ext cx="4867275" cy="2573509"/>
          </a:xfrm>
          <a:prstGeom prst="rect">
            <a:avLst/>
          </a:prstGeom>
        </p:spPr>
      </p:pic>
      <p:sp>
        <p:nvSpPr>
          <p:cNvPr id="8" name="TextBox 7">
            <a:extLst>
              <a:ext uri="{FF2B5EF4-FFF2-40B4-BE49-F238E27FC236}">
                <a16:creationId xmlns:a16="http://schemas.microsoft.com/office/drawing/2014/main" id="{23B74C4C-6E6C-44E1-8EB2-64EAB216D4E0}"/>
              </a:ext>
            </a:extLst>
          </p:cNvPr>
          <p:cNvSpPr txBox="1"/>
          <p:nvPr/>
        </p:nvSpPr>
        <p:spPr>
          <a:xfrm>
            <a:off x="6554856" y="4543945"/>
            <a:ext cx="4537214" cy="1323439"/>
          </a:xfrm>
          <a:prstGeom prst="rect">
            <a:avLst/>
          </a:prstGeom>
          <a:noFill/>
        </p:spPr>
        <p:txBody>
          <a:bodyPr wrap="square" rtlCol="0">
            <a:spAutoFit/>
          </a:bodyPr>
          <a:lstStyle/>
          <a:p>
            <a:r>
              <a:rPr lang="en-US" sz="2000" dirty="0"/>
              <a:t>Coefficient r value =2.457*e^-6  ~ 0.006 so we can conclude that there  is non relationship btw the columns  </a:t>
            </a:r>
            <a:r>
              <a:rPr lang="en-US" sz="2000" dirty="0" err="1"/>
              <a:t>RA_Report</a:t>
            </a:r>
            <a:r>
              <a:rPr lang="en-US" sz="2000" dirty="0"/>
              <a:t> and PRI_FDA industry code.</a:t>
            </a:r>
            <a:endParaRPr lang="en-IN" sz="2000" dirty="0"/>
          </a:p>
        </p:txBody>
      </p:sp>
    </p:spTree>
    <p:extLst>
      <p:ext uri="{BB962C8B-B14F-4D97-AF65-F5344CB8AC3E}">
        <p14:creationId xmlns:p14="http://schemas.microsoft.com/office/powerpoint/2010/main" val="156330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5296-73E7-4400-BC81-87173D3E79FA}"/>
              </a:ext>
            </a:extLst>
          </p:cNvPr>
          <p:cNvSpPr>
            <a:spLocks noGrp="1"/>
          </p:cNvSpPr>
          <p:nvPr>
            <p:ph type="title"/>
          </p:nvPr>
        </p:nvSpPr>
        <p:spPr/>
        <p:txBody>
          <a:bodyPr>
            <a:normAutofit/>
          </a:bodyPr>
          <a:lstStyle/>
          <a:p>
            <a:r>
              <a:rPr lang="en-US" sz="2800" dirty="0"/>
              <a:t>Correlation ship between </a:t>
            </a:r>
            <a:r>
              <a:rPr lang="en-US" sz="2800" dirty="0" err="1"/>
              <a:t>CI_Age</a:t>
            </a:r>
            <a:r>
              <a:rPr lang="en-US" sz="2800" dirty="0"/>
              <a:t> at Adverse Event and PRI_FDA Industry code </a:t>
            </a:r>
            <a:endParaRPr lang="en-IN" sz="2800" dirty="0"/>
          </a:p>
        </p:txBody>
      </p:sp>
      <p:pic>
        <p:nvPicPr>
          <p:cNvPr id="4" name="Content Placeholder 3">
            <a:extLst>
              <a:ext uri="{FF2B5EF4-FFF2-40B4-BE49-F238E27FC236}">
                <a16:creationId xmlns:a16="http://schemas.microsoft.com/office/drawing/2014/main" id="{E22D487C-CCF3-4CFE-A877-9F13FFBB7825}"/>
              </a:ext>
            </a:extLst>
          </p:cNvPr>
          <p:cNvPicPr>
            <a:picLocks noGrp="1" noChangeAspect="1"/>
          </p:cNvPicPr>
          <p:nvPr>
            <p:ph idx="1"/>
          </p:nvPr>
        </p:nvPicPr>
        <p:blipFill>
          <a:blip r:embed="rId2"/>
          <a:stretch>
            <a:fillRect/>
          </a:stretch>
        </p:blipFill>
        <p:spPr>
          <a:xfrm>
            <a:off x="656862" y="1690688"/>
            <a:ext cx="4567808" cy="4645302"/>
          </a:xfrm>
          <a:prstGeom prst="rect">
            <a:avLst/>
          </a:prstGeom>
        </p:spPr>
      </p:pic>
      <p:pic>
        <p:nvPicPr>
          <p:cNvPr id="5" name="Picture 4">
            <a:extLst>
              <a:ext uri="{FF2B5EF4-FFF2-40B4-BE49-F238E27FC236}">
                <a16:creationId xmlns:a16="http://schemas.microsoft.com/office/drawing/2014/main" id="{95C6663F-A620-4FB2-8B70-4E817BD07990}"/>
              </a:ext>
            </a:extLst>
          </p:cNvPr>
          <p:cNvPicPr>
            <a:picLocks noChangeAspect="1"/>
          </p:cNvPicPr>
          <p:nvPr/>
        </p:nvPicPr>
        <p:blipFill>
          <a:blip r:embed="rId3"/>
          <a:stretch>
            <a:fillRect/>
          </a:stretch>
        </p:blipFill>
        <p:spPr>
          <a:xfrm>
            <a:off x="6205331" y="2111062"/>
            <a:ext cx="4695825" cy="3019425"/>
          </a:xfrm>
          <a:prstGeom prst="rect">
            <a:avLst/>
          </a:prstGeom>
        </p:spPr>
      </p:pic>
      <p:sp>
        <p:nvSpPr>
          <p:cNvPr id="6" name="Rectangle 5">
            <a:extLst>
              <a:ext uri="{FF2B5EF4-FFF2-40B4-BE49-F238E27FC236}">
                <a16:creationId xmlns:a16="http://schemas.microsoft.com/office/drawing/2014/main" id="{21CB42DB-DF5D-449C-8189-79D59B1C9F95}"/>
              </a:ext>
            </a:extLst>
          </p:cNvPr>
          <p:cNvSpPr/>
          <p:nvPr/>
        </p:nvSpPr>
        <p:spPr>
          <a:xfrm>
            <a:off x="6967330" y="5550861"/>
            <a:ext cx="4899991" cy="923330"/>
          </a:xfrm>
          <a:prstGeom prst="rect">
            <a:avLst/>
          </a:prstGeom>
        </p:spPr>
        <p:txBody>
          <a:bodyPr wrap="square">
            <a:spAutoFit/>
          </a:bodyPr>
          <a:lstStyle/>
          <a:p>
            <a:r>
              <a:rPr lang="en-US" dirty="0"/>
              <a:t>The relation b/w </a:t>
            </a:r>
            <a:r>
              <a:rPr lang="en-US" dirty="0" err="1"/>
              <a:t>CI_Age</a:t>
            </a:r>
            <a:r>
              <a:rPr lang="en-US" dirty="0"/>
              <a:t> at Adverse Event and PRI_FDA Industry code  coefficient(r) is 0.1441626  so it has a </a:t>
            </a:r>
            <a:r>
              <a:rPr lang="en-US" dirty="0">
                <a:solidFill>
                  <a:srgbClr val="FF0000"/>
                </a:solidFill>
              </a:rPr>
              <a:t>weak uphill positive linear relation ship . </a:t>
            </a:r>
            <a:endParaRPr lang="en-IN" dirty="0">
              <a:solidFill>
                <a:srgbClr val="FF0000"/>
              </a:solidFill>
            </a:endParaRPr>
          </a:p>
        </p:txBody>
      </p:sp>
    </p:spTree>
    <p:extLst>
      <p:ext uri="{BB962C8B-B14F-4D97-AF65-F5344CB8AC3E}">
        <p14:creationId xmlns:p14="http://schemas.microsoft.com/office/powerpoint/2010/main" val="209876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84E4-FFCF-476E-A1C3-541A9EE94432}"/>
              </a:ext>
            </a:extLst>
          </p:cNvPr>
          <p:cNvSpPr>
            <a:spLocks noGrp="1"/>
          </p:cNvSpPr>
          <p:nvPr>
            <p:ph type="title"/>
          </p:nvPr>
        </p:nvSpPr>
        <p:spPr/>
        <p:txBody>
          <a:bodyPr>
            <a:normAutofit/>
          </a:bodyPr>
          <a:lstStyle/>
          <a:p>
            <a:r>
              <a:rPr lang="en-US" sz="3200" b="1" dirty="0"/>
              <a:t>Pearson’s correlation</a:t>
            </a:r>
            <a:endParaRPr lang="en-IN" sz="3200" b="1" dirty="0"/>
          </a:p>
        </p:txBody>
      </p:sp>
      <p:pic>
        <p:nvPicPr>
          <p:cNvPr id="4" name="Content Placeholder 3">
            <a:extLst>
              <a:ext uri="{FF2B5EF4-FFF2-40B4-BE49-F238E27FC236}">
                <a16:creationId xmlns:a16="http://schemas.microsoft.com/office/drawing/2014/main" id="{1BDAC93F-97AA-4639-B00F-7A6E944BB9D8}"/>
              </a:ext>
            </a:extLst>
          </p:cNvPr>
          <p:cNvPicPr>
            <a:picLocks noGrp="1" noChangeAspect="1"/>
          </p:cNvPicPr>
          <p:nvPr>
            <p:ph idx="1"/>
          </p:nvPr>
        </p:nvPicPr>
        <p:blipFill>
          <a:blip r:embed="rId2"/>
          <a:stretch>
            <a:fillRect/>
          </a:stretch>
        </p:blipFill>
        <p:spPr>
          <a:xfrm>
            <a:off x="606288" y="1690688"/>
            <a:ext cx="7096538" cy="4351338"/>
          </a:xfrm>
          <a:prstGeom prst="rect">
            <a:avLst/>
          </a:prstGeom>
        </p:spPr>
      </p:pic>
    </p:spTree>
    <p:extLst>
      <p:ext uri="{BB962C8B-B14F-4D97-AF65-F5344CB8AC3E}">
        <p14:creationId xmlns:p14="http://schemas.microsoft.com/office/powerpoint/2010/main" val="1455103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A2335D-1B19-4FB8-8996-7A73409BA388}"/>
              </a:ext>
            </a:extLst>
          </p:cNvPr>
          <p:cNvSpPr>
            <a:spLocks noGrp="1"/>
          </p:cNvSpPr>
          <p:nvPr>
            <p:ph idx="1"/>
          </p:nvPr>
        </p:nvSpPr>
        <p:spPr>
          <a:xfrm>
            <a:off x="3210339" y="2574236"/>
            <a:ext cx="5695122" cy="1938130"/>
          </a:xfrm>
        </p:spPr>
        <p:txBody>
          <a:bodyPr>
            <a:normAutofit/>
          </a:bodyPr>
          <a:lstStyle/>
          <a:p>
            <a:pPr marL="0" indent="0">
              <a:buNone/>
            </a:pPr>
            <a:r>
              <a:rPr lang="en-US" sz="8800" dirty="0"/>
              <a:t>THANK YOU</a:t>
            </a:r>
            <a:endParaRPr lang="en-IN" sz="8800" dirty="0"/>
          </a:p>
        </p:txBody>
      </p:sp>
    </p:spTree>
    <p:extLst>
      <p:ext uri="{BB962C8B-B14F-4D97-AF65-F5344CB8AC3E}">
        <p14:creationId xmlns:p14="http://schemas.microsoft.com/office/powerpoint/2010/main" val="414937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5939-3B71-41A9-9A0E-45EA57B17F59}"/>
              </a:ext>
            </a:extLst>
          </p:cNvPr>
          <p:cNvSpPr>
            <a:spLocks noGrp="1"/>
          </p:cNvSpPr>
          <p:nvPr>
            <p:ph type="title"/>
          </p:nvPr>
        </p:nvSpPr>
        <p:spPr>
          <a:xfrm>
            <a:off x="838200" y="467928"/>
            <a:ext cx="10515600" cy="1105894"/>
          </a:xfrm>
        </p:spPr>
        <p:txBody>
          <a:bodyPr>
            <a:normAutofit/>
          </a:bodyPr>
          <a:lstStyle/>
          <a:p>
            <a:r>
              <a:rPr lang="en-US" sz="3200" b="1" dirty="0"/>
              <a:t>                                  1.</a:t>
            </a:r>
            <a:r>
              <a:rPr lang="en-US" sz="3200" b="1" dirty="0">
                <a:latin typeface="Arial" panose="020B0604020202020204" pitchFamily="34" charset="0"/>
                <a:cs typeface="Arial" panose="020B0604020202020204" pitchFamily="34" charset="0"/>
              </a:rPr>
              <a:t> Description of Dataset</a:t>
            </a:r>
            <a:br>
              <a:rPr lang="en-US" sz="2000" b="1" dirty="0"/>
            </a:br>
            <a:r>
              <a:rPr lang="en-US" sz="1800" i="1" dirty="0">
                <a:latin typeface="Arial" panose="020B0604020202020204" pitchFamily="34" charset="0"/>
                <a:cs typeface="Arial" panose="020B0604020202020204" pitchFamily="34" charset="0"/>
              </a:rPr>
              <a:t> </a:t>
            </a:r>
            <a:endParaRPr lang="en-IN" sz="1800" dirty="0"/>
          </a:p>
        </p:txBody>
      </p:sp>
      <p:sp>
        <p:nvSpPr>
          <p:cNvPr id="3" name="Content Placeholder 2">
            <a:extLst>
              <a:ext uri="{FF2B5EF4-FFF2-40B4-BE49-F238E27FC236}">
                <a16:creationId xmlns:a16="http://schemas.microsoft.com/office/drawing/2014/main" id="{1F04E2CC-29D6-450A-9461-527DD5277907}"/>
              </a:ext>
            </a:extLst>
          </p:cNvPr>
          <p:cNvSpPr>
            <a:spLocks noGrp="1"/>
          </p:cNvSpPr>
          <p:nvPr>
            <p:ph idx="1"/>
          </p:nvPr>
        </p:nvSpPr>
        <p:spPr>
          <a:xfrm>
            <a:off x="838200" y="962108"/>
            <a:ext cx="10515600" cy="5214855"/>
          </a:xfrm>
        </p:spPr>
        <p:txBody>
          <a:bodyPr/>
          <a:lstStyle/>
          <a:p>
            <a:pPr marL="0" indent="0">
              <a:buNone/>
            </a:pPr>
            <a:br>
              <a:rPr lang="en-US" sz="3200" b="1" dirty="0"/>
            </a:br>
            <a:r>
              <a:rPr lang="en-US" sz="2000" i="1" dirty="0">
                <a:latin typeface="Arial" panose="020B0604020202020204" pitchFamily="34" charset="0"/>
                <a:cs typeface="Arial" panose="020B0604020202020204" pitchFamily="34" charset="0"/>
              </a:rPr>
              <a:t> 1.Total number of columns -  </a:t>
            </a:r>
            <a:r>
              <a:rPr lang="en-US" sz="2000" dirty="0">
                <a:latin typeface="Arial" panose="020B0604020202020204" pitchFamily="34" charset="0"/>
                <a:cs typeface="Arial" panose="020B0604020202020204" pitchFamily="34" charset="0"/>
              </a:rPr>
              <a:t>a) Numerical columns=03</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b) Categorical columns – 9</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2.Total number of rows –   90786</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3.Data as missing values and NAN –  6.9 % (75280 values)</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C02134B-3A14-4182-8CF2-9ACBBCC81BBC}"/>
              </a:ext>
            </a:extLst>
          </p:cNvPr>
          <p:cNvPicPr>
            <a:picLocks noChangeAspect="1"/>
          </p:cNvPicPr>
          <p:nvPr/>
        </p:nvPicPr>
        <p:blipFill>
          <a:blip r:embed="rId2"/>
          <a:stretch>
            <a:fillRect/>
          </a:stretch>
        </p:blipFill>
        <p:spPr>
          <a:xfrm>
            <a:off x="838200" y="3069203"/>
            <a:ext cx="10754802" cy="3601940"/>
          </a:xfrm>
          <a:prstGeom prst="rect">
            <a:avLst/>
          </a:prstGeom>
        </p:spPr>
      </p:pic>
    </p:spTree>
    <p:extLst>
      <p:ext uri="{BB962C8B-B14F-4D97-AF65-F5344CB8AC3E}">
        <p14:creationId xmlns:p14="http://schemas.microsoft.com/office/powerpoint/2010/main" val="166824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61D735-B4C2-4CD1-AABB-5FD8019CADD9}"/>
              </a:ext>
            </a:extLst>
          </p:cNvPr>
          <p:cNvPicPr>
            <a:picLocks noChangeAspect="1"/>
          </p:cNvPicPr>
          <p:nvPr/>
        </p:nvPicPr>
        <p:blipFill>
          <a:blip r:embed="rId2"/>
          <a:stretch>
            <a:fillRect/>
          </a:stretch>
        </p:blipFill>
        <p:spPr>
          <a:xfrm>
            <a:off x="5723792" y="2110154"/>
            <a:ext cx="6145823" cy="4310395"/>
          </a:xfrm>
          <a:prstGeom prst="rect">
            <a:avLst/>
          </a:prstGeom>
        </p:spPr>
      </p:pic>
      <p:sp>
        <p:nvSpPr>
          <p:cNvPr id="2" name="Title 1">
            <a:extLst>
              <a:ext uri="{FF2B5EF4-FFF2-40B4-BE49-F238E27FC236}">
                <a16:creationId xmlns:a16="http://schemas.microsoft.com/office/drawing/2014/main" id="{DC737682-0521-4935-8381-EB4C36BF28EA}"/>
              </a:ext>
            </a:extLst>
          </p:cNvPr>
          <p:cNvSpPr>
            <a:spLocks noGrp="1"/>
          </p:cNvSpPr>
          <p:nvPr>
            <p:ph type="title"/>
          </p:nvPr>
        </p:nvSpPr>
        <p:spPr>
          <a:xfrm>
            <a:off x="3428846" y="437451"/>
            <a:ext cx="3772054" cy="879231"/>
          </a:xfrm>
        </p:spPr>
        <p:txBody>
          <a:bodyPr>
            <a:normAutofit/>
          </a:bodyPr>
          <a:lstStyle/>
          <a:p>
            <a:r>
              <a:rPr lang="en-US" sz="3600" b="1" dirty="0"/>
              <a:t>2. Data Cleaning</a:t>
            </a:r>
            <a:endParaRPr lang="en-IN" sz="3600" b="1" dirty="0"/>
          </a:p>
        </p:txBody>
      </p:sp>
      <p:pic>
        <p:nvPicPr>
          <p:cNvPr id="4" name="Content Placeholder 3">
            <a:extLst>
              <a:ext uri="{FF2B5EF4-FFF2-40B4-BE49-F238E27FC236}">
                <a16:creationId xmlns:a16="http://schemas.microsoft.com/office/drawing/2014/main" id="{320E5B48-32A1-4A3D-91A8-8B4D1F689AC1}"/>
              </a:ext>
            </a:extLst>
          </p:cNvPr>
          <p:cNvPicPr>
            <a:picLocks noGrp="1" noChangeAspect="1"/>
          </p:cNvPicPr>
          <p:nvPr>
            <p:ph idx="1"/>
          </p:nvPr>
        </p:nvPicPr>
        <p:blipFill>
          <a:blip r:embed="rId3"/>
          <a:stretch>
            <a:fillRect/>
          </a:stretch>
        </p:blipFill>
        <p:spPr>
          <a:xfrm>
            <a:off x="202223" y="1743442"/>
            <a:ext cx="5275385" cy="4677107"/>
          </a:xfrm>
          <a:prstGeom prst="rect">
            <a:avLst/>
          </a:prstGeom>
        </p:spPr>
      </p:pic>
    </p:spTree>
    <p:extLst>
      <p:ext uri="{BB962C8B-B14F-4D97-AF65-F5344CB8AC3E}">
        <p14:creationId xmlns:p14="http://schemas.microsoft.com/office/powerpoint/2010/main" val="167349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EE24-A5E4-4770-A4B5-BFCEEE7F06C0}"/>
              </a:ext>
            </a:extLst>
          </p:cNvPr>
          <p:cNvSpPr>
            <a:spLocks noGrp="1"/>
          </p:cNvSpPr>
          <p:nvPr>
            <p:ph type="title"/>
          </p:nvPr>
        </p:nvSpPr>
        <p:spPr>
          <a:xfrm>
            <a:off x="776653" y="480183"/>
            <a:ext cx="10515600" cy="1759561"/>
          </a:xfrm>
        </p:spPr>
        <p:txBody>
          <a:bodyPr>
            <a:normAutofit fontScale="90000"/>
          </a:bodyPr>
          <a:lstStyle/>
          <a:p>
            <a:r>
              <a:rPr lang="en-US" sz="1800" b="1" dirty="0"/>
              <a:t>                                                                                               </a:t>
            </a:r>
            <a:r>
              <a:rPr lang="en-US" sz="2700" b="1" dirty="0">
                <a:latin typeface="Arial" panose="020B0604020202020204" pitchFamily="34" charset="0"/>
                <a:cs typeface="Arial" panose="020B0604020202020204" pitchFamily="34" charset="0"/>
              </a:rPr>
              <a:t>2. Data Cleaning</a:t>
            </a:r>
            <a:br>
              <a:rPr lang="en-US" sz="2700" dirty="0">
                <a:latin typeface="Arial" panose="020B0604020202020204" pitchFamily="34" charset="0"/>
                <a:cs typeface="Arial" panose="020B0604020202020204" pitchFamily="34" charset="0"/>
              </a:rPr>
            </a:br>
            <a:r>
              <a:rPr lang="en-US" sz="2700" dirty="0">
                <a:latin typeface="Arial" panose="020B0604020202020204" pitchFamily="34" charset="0"/>
                <a:cs typeface="Arial" panose="020B0604020202020204" pitchFamily="34" charset="0"/>
              </a:rPr>
              <a:t>  </a:t>
            </a:r>
            <a:br>
              <a:rPr lang="en-US" sz="27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1. To check total number of missing values or NAN and</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2.To clean </a:t>
            </a:r>
            <a:r>
              <a:rPr lang="en-US" sz="2000" dirty="0">
                <a:solidFill>
                  <a:srgbClr val="C00000"/>
                </a:solidFill>
                <a:latin typeface="Arial" panose="020B0604020202020204" pitchFamily="34" charset="0"/>
                <a:cs typeface="Arial" panose="020B0604020202020204" pitchFamily="34" charset="0"/>
              </a:rPr>
              <a:t>numerical columns</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all NAN values for numerical columns </a:t>
            </a:r>
            <a:r>
              <a:rPr lang="en-US" sz="2000" dirty="0">
                <a:solidFill>
                  <a:srgbClr val="C00000"/>
                </a:solidFill>
                <a:latin typeface="Arial" panose="020B0604020202020204" pitchFamily="34" charset="0"/>
                <a:cs typeface="Arial" panose="020B0604020202020204" pitchFamily="34" charset="0"/>
              </a:rPr>
              <a:t>are replaced </a:t>
            </a:r>
            <a:r>
              <a:rPr lang="en-US" sz="2000" dirty="0">
                <a:latin typeface="Arial" panose="020B0604020202020204" pitchFamily="34" charset="0"/>
                <a:cs typeface="Arial" panose="020B0604020202020204" pitchFamily="34" charset="0"/>
              </a:rPr>
              <a:t>with </a:t>
            </a:r>
            <a:r>
              <a:rPr lang="en-US" sz="2000" dirty="0">
                <a:solidFill>
                  <a:srgbClr val="C00000"/>
                </a:solidFill>
                <a:latin typeface="Arial" panose="020B0604020202020204" pitchFamily="34" charset="0"/>
                <a:cs typeface="Arial" panose="020B0604020202020204" pitchFamily="34" charset="0"/>
              </a:rPr>
              <a:t>mean of the particular  column  </a:t>
            </a: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C40F1906-E8CF-4462-83C6-5AD415868CF1}"/>
              </a:ext>
            </a:extLst>
          </p:cNvPr>
          <p:cNvPicPr>
            <a:picLocks noGrp="1" noChangeAspect="1"/>
          </p:cNvPicPr>
          <p:nvPr>
            <p:ph idx="1"/>
          </p:nvPr>
        </p:nvPicPr>
        <p:blipFill>
          <a:blip r:embed="rId2"/>
          <a:stretch>
            <a:fillRect/>
          </a:stretch>
        </p:blipFill>
        <p:spPr>
          <a:xfrm>
            <a:off x="1713644" y="2329961"/>
            <a:ext cx="8764711" cy="3847001"/>
          </a:xfrm>
          <a:prstGeom prst="rect">
            <a:avLst/>
          </a:prstGeom>
        </p:spPr>
      </p:pic>
    </p:spTree>
    <p:extLst>
      <p:ext uri="{BB962C8B-B14F-4D97-AF65-F5344CB8AC3E}">
        <p14:creationId xmlns:p14="http://schemas.microsoft.com/office/powerpoint/2010/main" val="274841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A568-8293-4C62-AE9F-050B7C4EBB5B}"/>
              </a:ext>
            </a:extLst>
          </p:cNvPr>
          <p:cNvSpPr>
            <a:spLocks noGrp="1"/>
          </p:cNvSpPr>
          <p:nvPr>
            <p:ph type="title"/>
          </p:nvPr>
        </p:nvSpPr>
        <p:spPr>
          <a:xfrm>
            <a:off x="838200" y="946944"/>
            <a:ext cx="10515600" cy="1295094"/>
          </a:xfrm>
        </p:spPr>
        <p:txBody>
          <a:bodyPr>
            <a:normAutofit/>
          </a:bodyPr>
          <a:lstStyle/>
          <a:p>
            <a:r>
              <a:rPr lang="en-US" sz="2000" dirty="0">
                <a:latin typeface="Arial" panose="020B0604020202020204" pitchFamily="34" charset="0"/>
                <a:cs typeface="Arial" panose="020B0604020202020204" pitchFamily="34" charset="0"/>
              </a:rPr>
              <a:t>3. To clean </a:t>
            </a:r>
            <a:r>
              <a:rPr lang="en-US" sz="2000" dirty="0">
                <a:solidFill>
                  <a:srgbClr val="C00000"/>
                </a:solidFill>
                <a:latin typeface="Arial" panose="020B0604020202020204" pitchFamily="34" charset="0"/>
                <a:cs typeface="Arial" panose="020B0604020202020204" pitchFamily="34" charset="0"/>
              </a:rPr>
              <a:t>categorical columns </a:t>
            </a:r>
            <a:r>
              <a:rPr lang="en-US" sz="2000" dirty="0">
                <a:latin typeface="Arial" panose="020B0604020202020204" pitchFamily="34" charset="0"/>
                <a:cs typeface="Arial" panose="020B0604020202020204" pitchFamily="34" charset="0"/>
              </a:rPr>
              <a:t>and clean all remaining NAN values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all NAN values are replaced with its </a:t>
            </a:r>
            <a:r>
              <a:rPr lang="en-US" sz="2000" dirty="0">
                <a:solidFill>
                  <a:srgbClr val="C00000"/>
                </a:solidFill>
                <a:latin typeface="Arial" panose="020B0604020202020204" pitchFamily="34" charset="0"/>
                <a:cs typeface="Arial" panose="020B0604020202020204" pitchFamily="34" charset="0"/>
              </a:rPr>
              <a:t>previous row values </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endParaRPr lang="en-IN" sz="2000" dirty="0"/>
          </a:p>
        </p:txBody>
      </p:sp>
      <p:pic>
        <p:nvPicPr>
          <p:cNvPr id="4" name="Content Placeholder 3">
            <a:extLst>
              <a:ext uri="{FF2B5EF4-FFF2-40B4-BE49-F238E27FC236}">
                <a16:creationId xmlns:a16="http://schemas.microsoft.com/office/drawing/2014/main" id="{FD6B0CFD-B8B2-48AF-82E8-2C25EA8E6EEF}"/>
              </a:ext>
            </a:extLst>
          </p:cNvPr>
          <p:cNvPicPr>
            <a:picLocks noGrp="1" noChangeAspect="1"/>
          </p:cNvPicPr>
          <p:nvPr>
            <p:ph idx="1"/>
          </p:nvPr>
        </p:nvPicPr>
        <p:blipFill>
          <a:blip r:embed="rId2"/>
          <a:stretch>
            <a:fillRect/>
          </a:stretch>
        </p:blipFill>
        <p:spPr>
          <a:xfrm>
            <a:off x="123094" y="1820009"/>
            <a:ext cx="8238392" cy="4407572"/>
          </a:xfrm>
          <a:prstGeom prst="rect">
            <a:avLst/>
          </a:prstGeom>
        </p:spPr>
      </p:pic>
      <p:pic>
        <p:nvPicPr>
          <p:cNvPr id="5" name="Picture 4">
            <a:extLst>
              <a:ext uri="{FF2B5EF4-FFF2-40B4-BE49-F238E27FC236}">
                <a16:creationId xmlns:a16="http://schemas.microsoft.com/office/drawing/2014/main" id="{EBFC14BE-570F-4EBC-987E-A73D405AD26D}"/>
              </a:ext>
            </a:extLst>
          </p:cNvPr>
          <p:cNvPicPr>
            <a:picLocks noChangeAspect="1"/>
          </p:cNvPicPr>
          <p:nvPr/>
        </p:nvPicPr>
        <p:blipFill>
          <a:blip r:embed="rId3"/>
          <a:stretch>
            <a:fillRect/>
          </a:stretch>
        </p:blipFill>
        <p:spPr>
          <a:xfrm>
            <a:off x="4914899" y="2620108"/>
            <a:ext cx="6998677" cy="3859823"/>
          </a:xfrm>
          <a:prstGeom prst="rect">
            <a:avLst/>
          </a:prstGeom>
        </p:spPr>
      </p:pic>
    </p:spTree>
    <p:extLst>
      <p:ext uri="{BB962C8B-B14F-4D97-AF65-F5344CB8AC3E}">
        <p14:creationId xmlns:p14="http://schemas.microsoft.com/office/powerpoint/2010/main" val="363506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2D18B4-4CDD-4849-B9CF-4AECDBA9858F}"/>
              </a:ext>
            </a:extLst>
          </p:cNvPr>
          <p:cNvPicPr>
            <a:picLocks noChangeAspect="1"/>
          </p:cNvPicPr>
          <p:nvPr/>
        </p:nvPicPr>
        <p:blipFill>
          <a:blip r:embed="rId2"/>
          <a:stretch>
            <a:fillRect/>
          </a:stretch>
        </p:blipFill>
        <p:spPr>
          <a:xfrm>
            <a:off x="974035" y="548236"/>
            <a:ext cx="9914784" cy="2773017"/>
          </a:xfrm>
          <a:prstGeom prst="rect">
            <a:avLst/>
          </a:prstGeom>
        </p:spPr>
      </p:pic>
      <p:sp>
        <p:nvSpPr>
          <p:cNvPr id="6" name="TextBox 5">
            <a:extLst>
              <a:ext uri="{FF2B5EF4-FFF2-40B4-BE49-F238E27FC236}">
                <a16:creationId xmlns:a16="http://schemas.microsoft.com/office/drawing/2014/main" id="{F7DE1B2C-6CF0-4EB3-BB8E-867718BD056C}"/>
              </a:ext>
            </a:extLst>
          </p:cNvPr>
          <p:cNvSpPr txBox="1"/>
          <p:nvPr/>
        </p:nvSpPr>
        <p:spPr>
          <a:xfrm>
            <a:off x="1053548" y="159026"/>
            <a:ext cx="5227982" cy="369332"/>
          </a:xfrm>
          <a:prstGeom prst="rect">
            <a:avLst/>
          </a:prstGeom>
          <a:noFill/>
        </p:spPr>
        <p:txBody>
          <a:bodyPr wrap="square" rtlCol="0">
            <a:spAutoFit/>
          </a:bodyPr>
          <a:lstStyle/>
          <a:p>
            <a:r>
              <a:rPr lang="en-US" b="1" dirty="0"/>
              <a:t>Before Data Cleaning</a:t>
            </a:r>
            <a:endParaRPr lang="en-IN" b="1" dirty="0"/>
          </a:p>
        </p:txBody>
      </p:sp>
      <p:pic>
        <p:nvPicPr>
          <p:cNvPr id="7" name="Picture 6">
            <a:extLst>
              <a:ext uri="{FF2B5EF4-FFF2-40B4-BE49-F238E27FC236}">
                <a16:creationId xmlns:a16="http://schemas.microsoft.com/office/drawing/2014/main" id="{2FD8F95C-C9A0-4C0C-BCF5-9DE513811AE1}"/>
              </a:ext>
            </a:extLst>
          </p:cNvPr>
          <p:cNvPicPr>
            <a:picLocks noChangeAspect="1"/>
          </p:cNvPicPr>
          <p:nvPr/>
        </p:nvPicPr>
        <p:blipFill>
          <a:blip r:embed="rId3"/>
          <a:stretch>
            <a:fillRect/>
          </a:stretch>
        </p:blipFill>
        <p:spPr>
          <a:xfrm>
            <a:off x="884583" y="3916016"/>
            <a:ext cx="10004235" cy="2641945"/>
          </a:xfrm>
          <a:prstGeom prst="rect">
            <a:avLst/>
          </a:prstGeom>
        </p:spPr>
      </p:pic>
      <p:sp>
        <p:nvSpPr>
          <p:cNvPr id="8" name="TextBox 7">
            <a:extLst>
              <a:ext uri="{FF2B5EF4-FFF2-40B4-BE49-F238E27FC236}">
                <a16:creationId xmlns:a16="http://schemas.microsoft.com/office/drawing/2014/main" id="{EE3C4AC9-610E-43CA-A80E-A07403F4DBF1}"/>
              </a:ext>
            </a:extLst>
          </p:cNvPr>
          <p:cNvSpPr txBox="1"/>
          <p:nvPr/>
        </p:nvSpPr>
        <p:spPr>
          <a:xfrm flipH="1">
            <a:off x="1162878" y="3397600"/>
            <a:ext cx="3210338" cy="400110"/>
          </a:xfrm>
          <a:prstGeom prst="rect">
            <a:avLst/>
          </a:prstGeom>
          <a:noFill/>
        </p:spPr>
        <p:txBody>
          <a:bodyPr wrap="square" rtlCol="0">
            <a:spAutoFit/>
          </a:bodyPr>
          <a:lstStyle/>
          <a:p>
            <a:r>
              <a:rPr lang="en-US" sz="2000" b="1" dirty="0"/>
              <a:t>After   Data Cleaning </a:t>
            </a:r>
            <a:endParaRPr lang="en-IN" sz="2000" b="1" dirty="0"/>
          </a:p>
        </p:txBody>
      </p:sp>
    </p:spTree>
    <p:extLst>
      <p:ext uri="{BB962C8B-B14F-4D97-AF65-F5344CB8AC3E}">
        <p14:creationId xmlns:p14="http://schemas.microsoft.com/office/powerpoint/2010/main" val="134476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8691-B8FC-44FE-8E85-B1DF3A0FDE91}"/>
              </a:ext>
            </a:extLst>
          </p:cNvPr>
          <p:cNvSpPr>
            <a:spLocks noGrp="1"/>
          </p:cNvSpPr>
          <p:nvPr>
            <p:ph type="title"/>
          </p:nvPr>
        </p:nvSpPr>
        <p:spPr>
          <a:xfrm>
            <a:off x="838200" y="365125"/>
            <a:ext cx="10515600" cy="1629569"/>
          </a:xfrm>
        </p:spPr>
        <p:txBody>
          <a:bodyPr>
            <a:noAutofit/>
          </a:bodyPr>
          <a:lstStyle/>
          <a:p>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3. STANDARDISATION  </a:t>
            </a:r>
            <a:br>
              <a:rPr lang="en-US" sz="2400" dirty="0"/>
            </a:br>
            <a:r>
              <a:rPr lang="en-US" sz="2400" dirty="0"/>
              <a:t> -rescaling the distribution of values so </a:t>
            </a:r>
            <a:r>
              <a:rPr lang="en-US" sz="2400" dirty="0">
                <a:solidFill>
                  <a:srgbClr val="C00000"/>
                </a:solidFill>
              </a:rPr>
              <a:t>mean</a:t>
            </a:r>
            <a:r>
              <a:rPr lang="en-US" sz="2400" dirty="0"/>
              <a:t> of observed values to </a:t>
            </a:r>
            <a:r>
              <a:rPr lang="en-US" sz="2400" dirty="0">
                <a:solidFill>
                  <a:srgbClr val="C00000"/>
                </a:solidFill>
              </a:rPr>
              <a:t>0</a:t>
            </a:r>
            <a:r>
              <a:rPr lang="en-US" sz="2400" dirty="0"/>
              <a:t> and </a:t>
            </a:r>
            <a:r>
              <a:rPr lang="en-US" sz="2400" dirty="0">
                <a:solidFill>
                  <a:srgbClr val="C00000"/>
                </a:solidFill>
              </a:rPr>
              <a:t>standard deviation is 1         </a:t>
            </a:r>
            <a:br>
              <a:rPr lang="en-US" sz="2400" dirty="0"/>
            </a:br>
            <a:r>
              <a:rPr lang="en-US" sz="2400" dirty="0"/>
              <a:t>done for column RA-Report -</a:t>
            </a:r>
            <a:r>
              <a:rPr lang="en-US" sz="2400" dirty="0" err="1"/>
              <a:t>Industrycode</a:t>
            </a:r>
            <a:endParaRPr lang="en-IN" sz="2400" dirty="0"/>
          </a:p>
        </p:txBody>
      </p:sp>
      <p:pic>
        <p:nvPicPr>
          <p:cNvPr id="4" name="Content Placeholder 3">
            <a:extLst>
              <a:ext uri="{FF2B5EF4-FFF2-40B4-BE49-F238E27FC236}">
                <a16:creationId xmlns:a16="http://schemas.microsoft.com/office/drawing/2014/main" id="{7809008A-01C3-4EF5-9DCA-F244BC143609}"/>
              </a:ext>
            </a:extLst>
          </p:cNvPr>
          <p:cNvPicPr>
            <a:picLocks noGrp="1" noChangeAspect="1"/>
          </p:cNvPicPr>
          <p:nvPr>
            <p:ph idx="1"/>
          </p:nvPr>
        </p:nvPicPr>
        <p:blipFill>
          <a:blip r:embed="rId2"/>
          <a:stretch>
            <a:fillRect/>
          </a:stretch>
        </p:blipFill>
        <p:spPr>
          <a:xfrm>
            <a:off x="457200" y="1994694"/>
            <a:ext cx="6515099" cy="3351029"/>
          </a:xfrm>
          <a:prstGeom prst="rect">
            <a:avLst/>
          </a:prstGeom>
        </p:spPr>
      </p:pic>
      <p:pic>
        <p:nvPicPr>
          <p:cNvPr id="3" name="Picture 2">
            <a:extLst>
              <a:ext uri="{FF2B5EF4-FFF2-40B4-BE49-F238E27FC236}">
                <a16:creationId xmlns:a16="http://schemas.microsoft.com/office/drawing/2014/main" id="{CF317951-555F-424E-B20F-96C48E51B7C7}"/>
              </a:ext>
            </a:extLst>
          </p:cNvPr>
          <p:cNvPicPr>
            <a:picLocks noChangeAspect="1"/>
          </p:cNvPicPr>
          <p:nvPr/>
        </p:nvPicPr>
        <p:blipFill>
          <a:blip r:embed="rId3"/>
          <a:stretch>
            <a:fillRect/>
          </a:stretch>
        </p:blipFill>
        <p:spPr>
          <a:xfrm>
            <a:off x="4057857" y="3273701"/>
            <a:ext cx="7515225" cy="3371850"/>
          </a:xfrm>
          <a:prstGeom prst="rect">
            <a:avLst/>
          </a:prstGeom>
        </p:spPr>
      </p:pic>
      <p:sp>
        <p:nvSpPr>
          <p:cNvPr id="6" name="TextBox 5">
            <a:extLst>
              <a:ext uri="{FF2B5EF4-FFF2-40B4-BE49-F238E27FC236}">
                <a16:creationId xmlns:a16="http://schemas.microsoft.com/office/drawing/2014/main" id="{21504F5A-ED3F-4D6B-B268-7DCD79275AE9}"/>
              </a:ext>
            </a:extLst>
          </p:cNvPr>
          <p:cNvSpPr txBox="1"/>
          <p:nvPr/>
        </p:nvSpPr>
        <p:spPr>
          <a:xfrm>
            <a:off x="7722704" y="1431235"/>
            <a:ext cx="2594113" cy="369332"/>
          </a:xfrm>
          <a:prstGeom prst="rect">
            <a:avLst/>
          </a:prstGeom>
          <a:noFill/>
        </p:spPr>
        <p:txBody>
          <a:bodyPr wrap="square" rtlCol="0">
            <a:spAutoFit/>
          </a:bodyPr>
          <a:lstStyle/>
          <a:p>
            <a:endParaRPr lang="en-IN" dirty="0"/>
          </a:p>
        </p:txBody>
      </p:sp>
      <p:pic>
        <p:nvPicPr>
          <p:cNvPr id="3074" name="Picture 2" descr="Image result for standardisation formula">
            <a:extLst>
              <a:ext uri="{FF2B5EF4-FFF2-40B4-BE49-F238E27FC236}">
                <a16:creationId xmlns:a16="http://schemas.microsoft.com/office/drawing/2014/main" id="{D422F207-6289-4261-BBEF-4E618D0393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9001" y="1431235"/>
            <a:ext cx="1999711" cy="1182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10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CF97-1C72-4812-BEB3-7C7AF913C0C4}"/>
              </a:ext>
            </a:extLst>
          </p:cNvPr>
          <p:cNvSpPr>
            <a:spLocks noGrp="1"/>
          </p:cNvSpPr>
          <p:nvPr>
            <p:ph type="title"/>
          </p:nvPr>
        </p:nvSpPr>
        <p:spPr>
          <a:xfrm>
            <a:off x="841513" y="345247"/>
            <a:ext cx="10515600" cy="1497215"/>
          </a:xfrm>
        </p:spPr>
        <p:txBody>
          <a:bodyPr>
            <a:normAutofit fontScale="90000"/>
          </a:bodyPr>
          <a:lstStyle/>
          <a:p>
            <a:r>
              <a:rPr lang="en-US" sz="2400" b="1" dirty="0"/>
              <a:t>                                                         4.NORMALIZATION</a:t>
            </a:r>
            <a:br>
              <a:rPr lang="en-US" sz="2400" dirty="0"/>
            </a:br>
            <a:r>
              <a:rPr lang="en-US" sz="2200" dirty="0">
                <a:latin typeface="Arial" panose="020B0604020202020204" pitchFamily="34" charset="0"/>
                <a:cs typeface="Arial" panose="020B0604020202020204" pitchFamily="34" charset="0"/>
              </a:rPr>
              <a:t>--typically rescales the values into a </a:t>
            </a:r>
            <a:r>
              <a:rPr lang="en-US" sz="2200" dirty="0">
                <a:solidFill>
                  <a:srgbClr val="C00000"/>
                </a:solidFill>
                <a:latin typeface="Arial" panose="020B0604020202020204" pitchFamily="34" charset="0"/>
                <a:cs typeface="Arial" panose="020B0604020202020204" pitchFamily="34" charset="0"/>
              </a:rPr>
              <a:t>range of [0,1].</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to </a:t>
            </a:r>
            <a:r>
              <a:rPr lang="en-US" sz="2200" dirty="0">
                <a:solidFill>
                  <a:srgbClr val="C00000"/>
                </a:solidFill>
                <a:latin typeface="Arial" panose="020B0604020202020204" pitchFamily="34" charset="0"/>
                <a:cs typeface="Arial" panose="020B0604020202020204" pitchFamily="34" charset="0"/>
              </a:rPr>
              <a:t>change the values </a:t>
            </a:r>
            <a:r>
              <a:rPr lang="en-US" sz="2200" dirty="0">
                <a:latin typeface="Arial" panose="020B0604020202020204" pitchFamily="34" charset="0"/>
                <a:cs typeface="Arial" panose="020B0604020202020204" pitchFamily="34" charset="0"/>
              </a:rPr>
              <a:t>of numeric columns in dataset to a </a:t>
            </a:r>
            <a:r>
              <a:rPr lang="en-US" sz="2200" dirty="0">
                <a:solidFill>
                  <a:srgbClr val="C00000"/>
                </a:solidFill>
                <a:latin typeface="Arial" panose="020B0604020202020204" pitchFamily="34" charset="0"/>
                <a:cs typeface="Arial" panose="020B0604020202020204" pitchFamily="34" charset="0"/>
              </a:rPr>
              <a:t>common</a:t>
            </a:r>
            <a:br>
              <a:rPr lang="en-US" sz="2200" dirty="0">
                <a:solidFill>
                  <a:srgbClr val="C00000"/>
                </a:solidFill>
                <a:latin typeface="Arial" panose="020B0604020202020204" pitchFamily="34" charset="0"/>
                <a:cs typeface="Arial" panose="020B0604020202020204" pitchFamily="34" charset="0"/>
              </a:rPr>
            </a:br>
            <a:r>
              <a:rPr lang="en-US" sz="2200" dirty="0">
                <a:solidFill>
                  <a:srgbClr val="C00000"/>
                </a:solidFill>
                <a:latin typeface="Arial" panose="020B0604020202020204" pitchFamily="34" charset="0"/>
                <a:cs typeface="Arial" panose="020B0604020202020204" pitchFamily="34" charset="0"/>
              </a:rPr>
              <a:t>   scale,</a:t>
            </a:r>
            <a:r>
              <a:rPr lang="en-US" sz="2200" dirty="0">
                <a:latin typeface="Arial" panose="020B0604020202020204" pitchFamily="34" charset="0"/>
                <a:cs typeface="Arial" panose="020B0604020202020204" pitchFamily="34" charset="0"/>
              </a:rPr>
              <a:t> without </a:t>
            </a:r>
            <a:r>
              <a:rPr lang="en-US" sz="2200" dirty="0" err="1">
                <a:latin typeface="Arial" panose="020B0604020202020204" pitchFamily="34" charset="0"/>
                <a:cs typeface="Arial" panose="020B0604020202020204" pitchFamily="34" charset="0"/>
              </a:rPr>
              <a:t>disorting</a:t>
            </a:r>
            <a:r>
              <a:rPr lang="en-US" sz="2200" dirty="0">
                <a:latin typeface="Arial" panose="020B0604020202020204" pitchFamily="34" charset="0"/>
                <a:cs typeface="Arial" panose="020B0604020202020204" pitchFamily="34" charset="0"/>
              </a:rPr>
              <a:t> in range values.</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Done for column CI-Age-At –</a:t>
            </a:r>
            <a:r>
              <a:rPr lang="en-US" sz="2200" dirty="0" err="1">
                <a:latin typeface="Arial" panose="020B0604020202020204" pitchFamily="34" charset="0"/>
                <a:cs typeface="Arial" panose="020B0604020202020204" pitchFamily="34" charset="0"/>
              </a:rPr>
              <a:t>Adevrse</a:t>
            </a:r>
            <a:r>
              <a:rPr lang="en-US" sz="2200" dirty="0">
                <a:latin typeface="Arial" panose="020B0604020202020204" pitchFamily="34" charset="0"/>
                <a:cs typeface="Arial" panose="020B0604020202020204" pitchFamily="34" charset="0"/>
              </a:rPr>
              <a:t>-event</a:t>
            </a:r>
            <a:br>
              <a:rPr lang="en-US" sz="2200" dirty="0">
                <a:latin typeface="Arial" panose="020B0604020202020204" pitchFamily="34" charset="0"/>
                <a:cs typeface="Arial" panose="020B0604020202020204" pitchFamily="34" charset="0"/>
              </a:rPr>
            </a:br>
            <a:endParaRPr lang="en-IN" sz="2200"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6CB80BE5-F882-4659-88B8-C9F13B9267C1}"/>
              </a:ext>
            </a:extLst>
          </p:cNvPr>
          <p:cNvPicPr>
            <a:picLocks noGrp="1" noChangeAspect="1"/>
          </p:cNvPicPr>
          <p:nvPr>
            <p:ph idx="1"/>
          </p:nvPr>
        </p:nvPicPr>
        <p:blipFill>
          <a:blip r:embed="rId3"/>
          <a:stretch>
            <a:fillRect/>
          </a:stretch>
        </p:blipFill>
        <p:spPr>
          <a:xfrm>
            <a:off x="1543050" y="1862931"/>
            <a:ext cx="9105900" cy="4276725"/>
          </a:xfrm>
          <a:prstGeom prst="rect">
            <a:avLst/>
          </a:prstGeom>
        </p:spPr>
      </p:pic>
      <p:pic>
        <p:nvPicPr>
          <p:cNvPr id="4098" name="Picture 2" descr="Image result for NORMALISATION formula">
            <a:extLst>
              <a:ext uri="{FF2B5EF4-FFF2-40B4-BE49-F238E27FC236}">
                <a16:creationId xmlns:a16="http://schemas.microsoft.com/office/drawing/2014/main" id="{E3F4819B-2E79-483E-A3F5-24E0DF27A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0442" y="319171"/>
            <a:ext cx="298132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707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662</Words>
  <Application>Microsoft Office PowerPoint</Application>
  <PresentationFormat>Widescreen</PresentationFormat>
  <Paragraphs>82</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FOOD ADVERSE EVENTS                              IDS SEM 3 PROJECT</vt:lpstr>
      <vt:lpstr>PowerPoint Presentation</vt:lpstr>
      <vt:lpstr>                                  1. Description of Dataset  </vt:lpstr>
      <vt:lpstr>2. Data Cleaning</vt:lpstr>
      <vt:lpstr>                                                                                               2. Data Cleaning    1. To check total number of missing values or NAN and        2.To clean numerical columns    all NAN values for numerical columns are replaced with mean of the particular  column   </vt:lpstr>
      <vt:lpstr>3. To clean categorical columns and clean all remaining NAN values     all NAN values are replaced with its previous row values   </vt:lpstr>
      <vt:lpstr>PowerPoint Presentation</vt:lpstr>
      <vt:lpstr>                                          3. STANDARDISATION    -rescaling the distribution of values so mean of observed values to 0 and standard deviation is 1          done for column RA-Report -Industrycode</vt:lpstr>
      <vt:lpstr>                                                         4.NORMALIZATION --typically rescales the values into a range of [0,1]. -- to change the values of numeric columns in dataset to a common    scale, without disorting in range values. Done for column CI-Age-At –Adevrse-event </vt:lpstr>
      <vt:lpstr>                                 NORMALIZATION     The database  normalization is nothing but organizing tables and columns of table in such a way that to reduce redundancy and complexity of data and to improve data integrity.     WHY DATA NORMALIZATION IS IMPORTANT ?  * To eliminate useless data  *To ensure data dependencies and data is logically stored . </vt:lpstr>
      <vt:lpstr>Data is Normal for  CI Age at Adverse Event column due to all points lying in same line </vt:lpstr>
      <vt:lpstr>                                            4. Graphs visualization of data 1.Histogram </vt:lpstr>
      <vt:lpstr>2. Bar graph</vt:lpstr>
      <vt:lpstr>PowerPoint Presentation</vt:lpstr>
      <vt:lpstr>3 . Scatter plots                                   4.hex plots  .</vt:lpstr>
      <vt:lpstr>5 . Box plot   Is a method for graphically depicting groups of data through quartiles It shows about outliers ,1st ,2nd and 3rd quartile ,maximum and minimum value ,upper&amp;lower stream. It  tells about normal data if outliers are  present then the  data is not normal ,orelse  the  data is said to be normal. here the data RA_Report does not contain any outliers ,so the data is normal. the data ci age at adverse event contains outliers ,so the data is not normal. </vt:lpstr>
      <vt:lpstr>                    5. Hypothesis testing</vt:lpstr>
      <vt:lpstr>Steps involved in Hypothesis Testing </vt:lpstr>
      <vt:lpstr>                                                          6.Correlation It measures the strength and direction of a linear relationship between two variables on a scatterplot the value always lie between -1 to 1  </vt:lpstr>
      <vt:lpstr>CORRELATION BETWEEN RA_Report and PRI_FDA Industry Code</vt:lpstr>
      <vt:lpstr>Correlation ship between CI_Age at Adverse Event and PRI_FDA Industry code </vt:lpstr>
      <vt:lpstr>Pearson’s correlation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VRUSHAB S</dc:creator>
  <cp:lastModifiedBy>VRUSHAB S</cp:lastModifiedBy>
  <cp:revision>79</cp:revision>
  <dcterms:created xsi:type="dcterms:W3CDTF">2019-11-19T14:32:22Z</dcterms:created>
  <dcterms:modified xsi:type="dcterms:W3CDTF">2019-11-21T17:42:25Z</dcterms:modified>
</cp:coreProperties>
</file>