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401" r:id="rId7"/>
    <p:sldId id="402" r:id="rId8"/>
    <p:sldId id="403" r:id="rId9"/>
    <p:sldId id="392" r:id="rId10"/>
    <p:sldId id="393" r:id="rId11"/>
    <p:sldId id="394" r:id="rId12"/>
    <p:sldId id="395" r:id="rId13"/>
    <p:sldId id="396" r:id="rId14"/>
    <p:sldId id="399" r:id="rId15"/>
    <p:sldId id="397" r:id="rId16"/>
    <p:sldId id="398" r:id="rId17"/>
    <p:sldId id="400" r:id="rId18"/>
    <p:sldId id="391" r:id="rId19"/>
  </p:sldIdLst>
  <p:sldSz cx="9601200" cy="6858000"/>
  <p:notesSz cx="6997700" cy="92710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18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5E"/>
    <a:srgbClr val="EECCCC"/>
    <a:srgbClr val="CC0000"/>
    <a:srgbClr val="F0808B"/>
    <a:srgbClr val="E52E40"/>
    <a:srgbClr val="0000CC"/>
    <a:srgbClr val="DDDDDD"/>
    <a:srgbClr val="A50021"/>
    <a:srgbClr val="33CC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1119" autoAdjust="0"/>
  </p:normalViewPr>
  <p:slideViewPr>
    <p:cSldViewPr snapToGrid="0" snapToObjects="1">
      <p:cViewPr varScale="1">
        <p:scale>
          <a:sx n="87" d="100"/>
          <a:sy n="87" d="100"/>
        </p:scale>
        <p:origin x="960" y="192"/>
      </p:cViewPr>
      <p:guideLst>
        <p:guide orient="horz" pos="3418"/>
        <p:guide pos="3024"/>
      </p:guideLst>
    </p:cSldViewPr>
  </p:slideViewPr>
  <p:outlineViewPr>
    <p:cViewPr>
      <p:scale>
        <a:sx n="33" d="100"/>
        <a:sy n="33" d="100"/>
      </p:scale>
      <p:origin x="0" y="14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4" tIns="45413" rIns="90824" bIns="45413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4" tIns="45413" rIns="90824" bIns="45413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4" tIns="45413" rIns="90824" bIns="45413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4" tIns="45413" rIns="90824" bIns="45413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1CBE710F-522E-4BA3-A485-392D04449C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1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41" tIns="44671" rIns="89341" bIns="44671" numCol="1" anchor="t" anchorCtr="0" compatLnSpc="1">
            <a:prstTxWarp prst="textNoShape">
              <a:avLst/>
            </a:prstTxWarp>
          </a:bodyPr>
          <a:lstStyle>
            <a:lvl1pPr algn="l" defTabSz="893763">
              <a:defRPr sz="1200"/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543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41" tIns="44671" rIns="89341" bIns="44671" numCol="1" anchor="t" anchorCtr="0" compatLnSpc="1">
            <a:prstTxWarp prst="textNoShape">
              <a:avLst/>
            </a:prstTxWarp>
          </a:bodyPr>
          <a:lstStyle>
            <a:lvl1pPr algn="r" defTabSz="893763">
              <a:defRPr sz="1200"/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685800"/>
            <a:ext cx="4900612" cy="350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3250"/>
            <a:ext cx="5113338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41" tIns="44671" rIns="89341" bIns="44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65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41" tIns="44671" rIns="89341" bIns="44671" numCol="1" anchor="b" anchorCtr="0" compatLnSpc="1">
            <a:prstTxWarp prst="textNoShape">
              <a:avLst/>
            </a:prstTxWarp>
          </a:bodyPr>
          <a:lstStyle>
            <a:lvl1pPr algn="l" defTabSz="893763">
              <a:defRPr sz="1200"/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65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41" tIns="44671" rIns="89341" bIns="44671" numCol="1" anchor="b" anchorCtr="0" compatLnSpc="1">
            <a:prstTxWarp prst="textNoShape">
              <a:avLst/>
            </a:prstTxWarp>
          </a:bodyPr>
          <a:lstStyle>
            <a:lvl1pPr algn="r" defTabSz="893763">
              <a:defRPr sz="1200"/>
            </a:lvl1pPr>
          </a:lstStyle>
          <a:p>
            <a:fld id="{9B0494E8-56D9-42DE-A3E3-C44662847F8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77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94E8-56D9-42DE-A3E3-C44662847F8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3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frameworks make fast and easy.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94E8-56D9-42DE-A3E3-C44662847F8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9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94E8-56D9-42DE-A3E3-C44662847F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2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94E8-56D9-42DE-A3E3-C44662847F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6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94E8-56D9-42DE-A3E3-C44662847F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Line 2"/>
          <p:cNvSpPr>
            <a:spLocks noChangeShapeType="1"/>
          </p:cNvSpPr>
          <p:nvPr/>
        </p:nvSpPr>
        <p:spPr bwMode="auto">
          <a:xfrm>
            <a:off x="974725" y="-44450"/>
            <a:ext cx="0" cy="69024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974725" y="-44450"/>
            <a:ext cx="0" cy="69024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146436" name="Picture 4" descr="Teardr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413" y="2136775"/>
            <a:ext cx="395287" cy="390525"/>
          </a:xfrm>
          <a:prstGeom prst="rect">
            <a:avLst/>
          </a:prstGeom>
          <a:noFill/>
        </p:spPr>
      </p:pic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1335088" y="6378575"/>
            <a:ext cx="44561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spcBef>
                <a:spcPct val="50000"/>
              </a:spcBef>
            </a:pPr>
            <a:r>
              <a:rPr lang="en-US" sz="800" b="0" dirty="0">
                <a:latin typeface="Arial Narrow" pitchFamily="34" charset="0"/>
                <a:ea typeface="ＭＳ Ｐゴシック" pitchFamily="64" charset="-128"/>
              </a:rPr>
              <a:t>©</a:t>
            </a:r>
            <a:r>
              <a:rPr lang="en-US" sz="800" b="0" dirty="0" smtClean="0">
                <a:latin typeface="Arial Narrow" pitchFamily="34" charset="0"/>
                <a:ea typeface="ＭＳ Ｐゴシック" pitchFamily="64" charset="-128"/>
              </a:rPr>
              <a:t>2017</a:t>
            </a:r>
            <a:r>
              <a:rPr lang="en-US" sz="800" b="0" baseline="0" dirty="0" smtClean="0">
                <a:latin typeface="Arial Narrow" pitchFamily="34" charset="0"/>
                <a:ea typeface="ＭＳ Ｐゴシック" pitchFamily="64" charset="-128"/>
              </a:rPr>
              <a:t> </a:t>
            </a:r>
            <a:r>
              <a:rPr lang="en-US" sz="800" b="0" dirty="0" smtClean="0">
                <a:latin typeface="Arial Narrow" pitchFamily="34" charset="0"/>
                <a:ea typeface="ＭＳ Ｐゴシック" pitchFamily="64" charset="-128"/>
              </a:rPr>
              <a:t>CVS </a:t>
            </a:r>
            <a:r>
              <a:rPr lang="en-US" sz="800" b="0" dirty="0">
                <a:latin typeface="Arial Narrow" pitchFamily="34" charset="0"/>
                <a:ea typeface="ＭＳ Ｐゴシック" pitchFamily="64" charset="-128"/>
              </a:rPr>
              <a:t>Caremark. All rights reserved. This presentation contains confidential and proprietary information of CVS Caremark and cannot be reproduced, distributed or printed without written permission from CVS Caremark.</a:t>
            </a:r>
            <a:br>
              <a:rPr lang="en-US" sz="800" b="0" dirty="0">
                <a:latin typeface="Arial Narrow" pitchFamily="34" charset="0"/>
                <a:ea typeface="ＭＳ Ｐゴシック" pitchFamily="64" charset="-128"/>
              </a:rPr>
            </a:br>
            <a:endParaRPr lang="en-US" sz="800" b="0" dirty="0">
              <a:latin typeface="Arial Narrow" pitchFamily="34" charset="0"/>
              <a:ea typeface="ＭＳ Ｐゴシック" pitchFamily="64" charset="-128"/>
            </a:endParaRP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92225" y="544513"/>
            <a:ext cx="7948613" cy="2070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04925" y="3057525"/>
            <a:ext cx="7859713" cy="2681288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974725" y="-44450"/>
            <a:ext cx="0" cy="69024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974725" y="-44450"/>
            <a:ext cx="0" cy="69024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146442" name="Picture 10" descr="Teardr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413" y="2136775"/>
            <a:ext cx="395287" cy="3905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7627620" y="6378575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52E40"/>
                </a:solidFill>
                <a:latin typeface="Lato" charset="0"/>
                <a:ea typeface="Lato" charset="0"/>
                <a:cs typeface="Lato" charset="0"/>
              </a:rPr>
              <a:t>CVS/Caremark</a:t>
            </a:r>
            <a:endParaRPr lang="en-US" sz="2000" dirty="0">
              <a:solidFill>
                <a:srgbClr val="E52E4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E6C4CD-A1A2-445D-B69F-C8ED18A8551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511924"/>
            <a:ext cx="1538287" cy="2174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Prepared by George M. Hillocks	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0588" y="157163"/>
            <a:ext cx="2122487" cy="6211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157163"/>
            <a:ext cx="6216650" cy="6211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B3C841-EB6A-43B3-9FB9-B7BC868FFC2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511924"/>
            <a:ext cx="1538287" cy="2174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Prepared by George M. Hillocks	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582" y="330261"/>
            <a:ext cx="8888236" cy="607259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0601" y="1325972"/>
            <a:ext cx="8883884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940">
                <a:solidFill>
                  <a:srgbClr val="141414"/>
                </a:solidFill>
              </a:defRPr>
            </a:lvl1pPr>
            <a:lvl2pPr marL="240030" indent="-238364">
              <a:buClr>
                <a:schemeClr val="accent2"/>
              </a:buClr>
              <a:buFont typeface="Arial"/>
              <a:buChar char="•"/>
              <a:defRPr sz="2520">
                <a:solidFill>
                  <a:srgbClr val="141414"/>
                </a:solidFill>
              </a:defRPr>
            </a:lvl2pPr>
            <a:lvl3pPr marL="301705" indent="-175022">
              <a:buClr>
                <a:schemeClr val="accent2"/>
              </a:buClr>
              <a:buFont typeface="Arial"/>
              <a:buChar char="•"/>
              <a:defRPr sz="2100">
                <a:solidFill>
                  <a:srgbClr val="141414"/>
                </a:solidFill>
              </a:defRPr>
            </a:lvl3pPr>
            <a:lvl4pPr marL="413385" indent="-185024">
              <a:buClr>
                <a:schemeClr val="accent2"/>
              </a:buClr>
              <a:buFont typeface="Arial"/>
              <a:buChar char="•"/>
              <a:defRPr sz="1890">
                <a:solidFill>
                  <a:srgbClr val="141414"/>
                </a:solidFill>
              </a:defRPr>
            </a:lvl4pPr>
            <a:lvl5pPr marL="538401" indent="-185024">
              <a:buClr>
                <a:schemeClr val="accent2"/>
              </a:buClr>
              <a:buFont typeface="Arial"/>
              <a:buChar char="•"/>
              <a:defRPr sz="189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28627" y="317500"/>
            <a:ext cx="8782050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51D609-1948-4661-8BC6-AB1E16B109F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406900"/>
            <a:ext cx="81613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2906713"/>
            <a:ext cx="81613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150803-B6EE-4D2C-B23A-D7C42A8406F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511924"/>
            <a:ext cx="1538287" cy="2174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Prepared by George M. Hillocks	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1285875"/>
            <a:ext cx="4168775" cy="5083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2713" y="1285875"/>
            <a:ext cx="4170362" cy="5083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9D1D14-A8FA-4422-97F6-9E785CE1125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2638" y="6511924"/>
            <a:ext cx="1538287" cy="2174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Prepared by George M. Hillocks	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74638"/>
            <a:ext cx="86423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535113"/>
            <a:ext cx="4243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174875"/>
            <a:ext cx="4243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4244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4244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D87833-31EA-42EA-8B3A-3F6E3ABD460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62638" y="6511924"/>
            <a:ext cx="1538287" cy="2174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Prepared by George M. Hillocks	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70ACE7-7972-4389-A70A-097F415613C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62638" y="6511924"/>
            <a:ext cx="1538287" cy="2174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Prepared by George M. Hillocks	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D22D5F-4D19-4D48-9EC3-7C22F0ED877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62638" y="6511924"/>
            <a:ext cx="1538287" cy="2174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Prepared by George M. Hillocks	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73050"/>
            <a:ext cx="315912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73050"/>
            <a:ext cx="53673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435100"/>
            <a:ext cx="31591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CEC42D-1B4D-4138-AFC9-656EE340E5F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2638" y="6511924"/>
            <a:ext cx="1538287" cy="2174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Prepared by George M. Hillocks	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4800600"/>
            <a:ext cx="576103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12775"/>
            <a:ext cx="57610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367338"/>
            <a:ext cx="576103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375278-A899-4C23-AEF0-E2F0C6D72D3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2638" y="6511924"/>
            <a:ext cx="1538287" cy="2174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Prepared by George M. Hillocks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85825" y="6510338"/>
            <a:ext cx="7240588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spcBef>
                <a:spcPct val="50000"/>
              </a:spcBef>
            </a:pPr>
            <a:r>
              <a:rPr lang="en-US" sz="800" b="0" dirty="0" smtClean="0">
                <a:latin typeface="Arial Narrow" pitchFamily="34" charset="0"/>
                <a:ea typeface="ＭＳ Ｐゴシック" pitchFamily="64" charset="-128"/>
              </a:rPr>
              <a:t>©2017 </a:t>
            </a:r>
            <a:r>
              <a:rPr lang="en-US" sz="800" b="0" dirty="0">
                <a:latin typeface="Arial Narrow" pitchFamily="34" charset="0"/>
                <a:ea typeface="ＭＳ Ｐゴシック" pitchFamily="64" charset="-128"/>
              </a:rPr>
              <a:t>CVS Caremark. All rights reserved. CVS Caremark proprietary and confidential information. Not for distribution.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57163"/>
            <a:ext cx="8448675" cy="1047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1285875"/>
            <a:ext cx="8491537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>
            <a:off x="473075" y="0"/>
            <a:ext cx="0" cy="6858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145416" name="Picture 8" descr="Teardro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6700" y="706438"/>
            <a:ext cx="412750" cy="407987"/>
          </a:xfrm>
          <a:prstGeom prst="rect">
            <a:avLst/>
          </a:prstGeom>
          <a:noFill/>
        </p:spPr>
      </p:pic>
      <p:sp>
        <p:nvSpPr>
          <p:cNvPr id="1454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7788" y="6424613"/>
            <a:ext cx="584201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000">
                <a:solidFill>
                  <a:schemeClr val="tx2"/>
                </a:solidFill>
                <a:latin typeface="+mn-lt"/>
                <a:ea typeface="ＭＳ Ｐゴシック" pitchFamily="64" charset="-128"/>
              </a:defRPr>
            </a:lvl1pPr>
          </a:lstStyle>
          <a:p>
            <a:fld id="{191D6A34-D3EB-4729-B5CC-3057589C15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631677" y="6431514"/>
            <a:ext cx="19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52E40"/>
                </a:solidFill>
                <a:latin typeface="Lato" charset="0"/>
                <a:ea typeface="Lato" charset="0"/>
                <a:cs typeface="Lato" charset="0"/>
              </a:rPr>
              <a:t>CVS/Caremark</a:t>
            </a:r>
            <a:endParaRPr lang="en-US" sz="2000" dirty="0">
              <a:solidFill>
                <a:srgbClr val="E52E4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l" rtl="0" fontAlgn="base">
        <a:lnSpc>
          <a:spcPct val="90000"/>
        </a:lnSpc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l" rtl="0" fontAlgn="base">
        <a:lnSpc>
          <a:spcPct val="90000"/>
        </a:lnSpc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l" rtl="0" fontAlgn="base">
        <a:lnSpc>
          <a:spcPct val="90000"/>
        </a:lnSpc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90000"/>
        </a:lnSpc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90000"/>
        </a:lnSpc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90000"/>
        </a:lnSpc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90000"/>
        </a:lnSpc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171450" indent="-171450" algn="l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chemeClr val="bg2"/>
        </a:buClr>
        <a:buChar char="»"/>
        <a:defRPr sz="1400" b="1">
          <a:solidFill>
            <a:srgbClr val="777777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chemeClr val="bg2"/>
        </a:buClr>
        <a:buChar char="»"/>
        <a:defRPr sz="1400" b="1">
          <a:solidFill>
            <a:srgbClr val="777777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chemeClr val="bg2"/>
        </a:buClr>
        <a:buChar char="»"/>
        <a:defRPr sz="1400" b="1">
          <a:solidFill>
            <a:srgbClr val="777777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chemeClr val="bg2"/>
        </a:buClr>
        <a:buChar char="»"/>
        <a:defRPr sz="1400" b="1">
          <a:solidFill>
            <a:srgbClr val="777777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chemeClr val="bg2"/>
        </a:buClr>
        <a:buChar char="»"/>
        <a:defRPr sz="1400" b="1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9.tiff"/><Relationship Id="rId5" Type="http://schemas.openxmlformats.org/officeDocument/2006/relationships/image" Target="../media/image6.tiff"/><Relationship Id="rId6" Type="http://schemas.openxmlformats.org/officeDocument/2006/relationships/image" Target="../media/image10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3328" y="755325"/>
            <a:ext cx="7948613" cy="1348082"/>
          </a:xfrm>
        </p:spPr>
        <p:txBody>
          <a:bodyPr/>
          <a:lstStyle/>
          <a:p>
            <a:pPr algn="ctr"/>
            <a:r>
              <a:rPr lang="en-US" dirty="0" smtClean="0"/>
              <a:t>Microservices - Chassis</a:t>
            </a:r>
            <a:endParaRPr lang="en-US" sz="2800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1605" y="5465445"/>
            <a:ext cx="1872615" cy="419100"/>
          </a:xfrm>
        </p:spPr>
        <p:txBody>
          <a:bodyPr/>
          <a:lstStyle/>
          <a:p>
            <a:r>
              <a:rPr lang="en-US" sz="1800" dirty="0" smtClean="0"/>
              <a:t>June, 1st, 2017</a:t>
            </a:r>
            <a:endParaRPr 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7698" y="2265044"/>
            <a:ext cx="7948613" cy="32088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sz="2600" kern="0" dirty="0" smtClean="0"/>
              <a:t>Prepared By</a:t>
            </a:r>
            <a:r>
              <a:rPr lang="en-US" sz="2600" kern="0" dirty="0" smtClean="0"/>
              <a:t>:</a:t>
            </a:r>
            <a:endParaRPr lang="en-US" sz="2600" kern="0" dirty="0" smtClean="0"/>
          </a:p>
          <a:p>
            <a:pPr algn="ctr"/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2800" kern="0" dirty="0"/>
              <a:t/>
            </a:r>
            <a:br>
              <a:rPr lang="en-US" sz="2800" kern="0" dirty="0"/>
            </a:b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Tested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23348"/>
              </p:ext>
            </p:extLst>
          </p:nvPr>
        </p:nvGraphicFramePr>
        <p:xfrm>
          <a:off x="2026906" y="1556757"/>
          <a:ext cx="6128952" cy="35083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42984">
                  <a:extLst>
                    <a:ext uri="{9D8B030D-6E8A-4147-A177-3AD203B41FA5}">
                      <a16:colId xmlns:a16="http://schemas.microsoft.com/office/drawing/2014/main" xmlns="" val="2553877552"/>
                    </a:ext>
                  </a:extLst>
                </a:gridCol>
                <a:gridCol w="2042984">
                  <a:extLst>
                    <a:ext uri="{9D8B030D-6E8A-4147-A177-3AD203B41FA5}">
                      <a16:colId xmlns:a16="http://schemas.microsoft.com/office/drawing/2014/main" xmlns="" val="1163162046"/>
                    </a:ext>
                  </a:extLst>
                </a:gridCol>
                <a:gridCol w="2042984">
                  <a:extLst>
                    <a:ext uri="{9D8B030D-6E8A-4147-A177-3AD203B41FA5}">
                      <a16:colId xmlns:a16="http://schemas.microsoft.com/office/drawing/2014/main" xmlns="" val="145542526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err="1" smtClean="0"/>
                        <a:t>WildFly</a:t>
                      </a:r>
                      <a:r>
                        <a:rPr lang="en-GB" dirty="0" smtClean="0"/>
                        <a:t> Swarm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Spring Boot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7524590"/>
                  </a:ext>
                </a:extLst>
              </a:tr>
              <a:tr h="3739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err="1" smtClean="0"/>
                        <a:t>Composable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√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9780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Requires Platform Knowledge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X</a:t>
                      </a:r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√</a:t>
                      </a:r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045217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Needs Maven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05737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File Size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40MB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26MB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901328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Boot Time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4s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20721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Memory (full</a:t>
                      </a:r>
                      <a:r>
                        <a:rPr lang="en-GB" baseline="0" dirty="0" smtClean="0"/>
                        <a:t> GC)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35MB</a:t>
                      </a:r>
                    </a:p>
                    <a:p>
                      <a:pPr algn="ctr"/>
                      <a:r>
                        <a:rPr lang="en-GB" dirty="0" smtClean="0"/>
                        <a:t>Meta 83MB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38MB</a:t>
                      </a:r>
                    </a:p>
                    <a:p>
                      <a:pPr algn="ctr"/>
                      <a:r>
                        <a:rPr lang="en-GB" dirty="0" smtClean="0"/>
                        <a:t>Meta 51MB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633013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Embeddable API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182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5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Spring Cloud adds several cloud-native features to Spring Boot.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Service Discovery</a:t>
            </a:r>
          </a:p>
          <a:p>
            <a:r>
              <a:rPr lang="en-US" dirty="0" smtClean="0"/>
              <a:t>External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Load Balancers</a:t>
            </a:r>
          </a:p>
          <a:p>
            <a:r>
              <a:rPr lang="en-US" dirty="0" smtClean="0"/>
              <a:t>Event Bus</a:t>
            </a:r>
          </a:p>
          <a:p>
            <a:r>
              <a:rPr lang="en-US" dirty="0" smtClean="0"/>
              <a:t>Monitoring and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Comments </a:t>
            </a:r>
            <a:r>
              <a:rPr lang="mr-IN" dirty="0" smtClean="0"/>
              <a:t>–</a:t>
            </a:r>
            <a:r>
              <a:rPr lang="en-US" dirty="0" smtClean="0"/>
              <a:t>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Very Simple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Marginally different from </a:t>
            </a:r>
            <a:r>
              <a:rPr lang="en-GB" dirty="0" err="1"/>
              <a:t>JavaEE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Slightly different REST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Small Footprint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 </a:t>
            </a:r>
            <a:r>
              <a:rPr lang="en-GB" dirty="0" err="1"/>
              <a:t>Startup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Smallest jar size but could grow depending 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Slightly larger memory footprint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Good composability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 didn’t have to figure it </a:t>
            </a:r>
            <a:r>
              <a:rPr lang="en-GB" sz="2400" dirty="0" smtClean="0"/>
              <a:t>out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Comments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GB" dirty="0" err="1"/>
              <a:t>WildFly</a:t>
            </a:r>
            <a:r>
              <a:rPr lang="en-GB" dirty="0"/>
              <a:t>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493838"/>
            <a:ext cx="8491537" cy="508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little complexity in composing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Repeatedly failed for a while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Needed </a:t>
            </a:r>
            <a:r>
              <a:rPr lang="en-GB" sz="2400" dirty="0" err="1"/>
              <a:t>jaxrs</a:t>
            </a:r>
            <a:r>
              <a:rPr lang="en-GB" sz="2400" dirty="0"/>
              <a:t>-weld not </a:t>
            </a:r>
            <a:r>
              <a:rPr lang="en-GB" sz="2400" dirty="0" err="1"/>
              <a:t>jaxrs</a:t>
            </a:r>
            <a:r>
              <a:rPr lang="en-GB" sz="2400" dirty="0"/>
              <a:t> + weld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After all that largest 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Small Footprint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 </a:t>
            </a:r>
            <a:r>
              <a:rPr lang="en-GB" dirty="0" err="1"/>
              <a:t>Startup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Small Memory Footprint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Real Advantage to assembling your container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Lightweight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Small Footprint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Choose what you are Familiar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If you know Spring stick with Spring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If you know </a:t>
            </a:r>
            <a:r>
              <a:rPr lang="en-GB" sz="2400" dirty="0" err="1"/>
              <a:t>JavaEE</a:t>
            </a:r>
            <a:r>
              <a:rPr lang="en-GB" sz="2400" dirty="0"/>
              <a:t>, </a:t>
            </a:r>
            <a:r>
              <a:rPr lang="en-GB" sz="2400" dirty="0" err="1"/>
              <a:t>JavaEE</a:t>
            </a:r>
            <a:r>
              <a:rPr lang="en-GB" sz="2400" dirty="0"/>
              <a:t> does </a:t>
            </a:r>
            <a:r>
              <a:rPr lang="en-GB" sz="2400" dirty="0" err="1"/>
              <a:t>microservices</a:t>
            </a:r>
            <a:r>
              <a:rPr lang="en-GB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69583"/>
            <a:ext cx="8448675" cy="1718734"/>
          </a:xfrm>
        </p:spPr>
        <p:txBody>
          <a:bodyPr/>
          <a:lstStyle/>
          <a:p>
            <a:pPr algn="ctr"/>
            <a:r>
              <a:rPr lang="en-GB" sz="7200" dirty="0" smtClean="0"/>
              <a:t/>
            </a:r>
            <a:br>
              <a:rPr lang="en-GB" sz="7200" dirty="0" smtClean="0"/>
            </a:br>
            <a:r>
              <a:rPr lang="en-GB" sz="7200" dirty="0"/>
              <a:t/>
            </a:r>
            <a:br>
              <a:rPr lang="en-GB" sz="7200" dirty="0"/>
            </a:br>
            <a:r>
              <a:rPr lang="en-GB" sz="7200" dirty="0" smtClean="0"/>
              <a:t/>
            </a:r>
            <a:br>
              <a:rPr lang="en-GB" sz="7200" dirty="0" smtClean="0"/>
            </a:br>
            <a:r>
              <a:rPr lang="en-GB" sz="7200" dirty="0" smtClean="0"/>
              <a:t>Thank You!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528950"/>
            <a:ext cx="8491537" cy="4802402"/>
          </a:xfrm>
        </p:spPr>
        <p:txBody>
          <a:bodyPr/>
          <a:lstStyle/>
          <a:p>
            <a:endParaRPr lang="en-US" altLang="en-US" sz="2000" dirty="0" err="1" smtClean="0"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6" y="1512889"/>
            <a:ext cx="8491537" cy="4911724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Microservices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Chassis Frameworks</a:t>
            </a:r>
          </a:p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Whats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Important ?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Core Differences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Springboot vs Wildfly Swarm</a:t>
            </a:r>
          </a:p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Dockerize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a Microservice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Verdict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256344"/>
            <a:ext cx="8448675" cy="1047750"/>
          </a:xfrm>
        </p:spPr>
        <p:txBody>
          <a:bodyPr/>
          <a:lstStyle/>
          <a:p>
            <a:r>
              <a:rPr lang="en-US" dirty="0" smtClean="0"/>
              <a:t>Choosing the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71538" y="2241755"/>
            <a:ext cx="3856855" cy="2993922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8572" y="2496046"/>
            <a:ext cx="27468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Build, Ship &amp; Run</a:t>
            </a:r>
          </a:p>
          <a:p>
            <a:pPr marL="742950" lvl="1" indent="-285750" algn="l">
              <a:buFont typeface="Wingdings" charset="2"/>
              <a:buChar char="ü"/>
            </a:pPr>
            <a:r>
              <a:rPr lang="en-US" sz="2000" b="0" dirty="0"/>
              <a:t>Develop it</a:t>
            </a:r>
          </a:p>
          <a:p>
            <a:pPr marL="742950" lvl="1" indent="-285750" algn="l">
              <a:buFont typeface="Wingdings" charset="2"/>
              <a:buChar char="ü"/>
            </a:pPr>
            <a:r>
              <a:rPr lang="en-US" sz="2000" b="0" dirty="0"/>
              <a:t>Test it</a:t>
            </a:r>
          </a:p>
          <a:p>
            <a:pPr marL="742950" lvl="1" indent="-285750" algn="l">
              <a:buFont typeface="Wingdings" charset="2"/>
              <a:buChar char="ü"/>
            </a:pPr>
            <a:r>
              <a:rPr lang="en-US" sz="2000" b="0" dirty="0"/>
              <a:t>Package it</a:t>
            </a:r>
          </a:p>
          <a:p>
            <a:pPr marL="742950" lvl="1" indent="-285750" algn="l">
              <a:buFont typeface="Wingdings" charset="2"/>
              <a:buChar char="ü"/>
            </a:pPr>
            <a:r>
              <a:rPr lang="en-US" sz="2000" b="0" dirty="0"/>
              <a:t>Deploy it</a:t>
            </a:r>
          </a:p>
          <a:p>
            <a:pPr marL="742950" lvl="1" indent="-285750" algn="l">
              <a:buFont typeface="Wingdings" charset="2"/>
              <a:buChar char="ü"/>
            </a:pPr>
            <a:r>
              <a:rPr lang="en-US" sz="2000" b="0" dirty="0"/>
              <a:t>Monitor it</a:t>
            </a:r>
          </a:p>
          <a:p>
            <a:pPr marL="742950" lvl="1" indent="-285750" algn="l">
              <a:buFont typeface="Wingdings" charset="2"/>
              <a:buChar char="ü"/>
            </a:pPr>
            <a:r>
              <a:rPr lang="en-US" sz="2000" b="0" dirty="0"/>
              <a:t>Scale it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208791" y="2241755"/>
            <a:ext cx="3912012" cy="2993922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8790" y="2496046"/>
            <a:ext cx="43924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000" dirty="0" smtClean="0"/>
              <a:t>Fast and Easy for business means</a:t>
            </a:r>
          </a:p>
          <a:p>
            <a:pPr marL="800100" lvl="1" indent="-342900" algn="l">
              <a:buFont typeface="Wingdings" charset="2"/>
              <a:buChar char="ü"/>
            </a:pPr>
            <a:r>
              <a:rPr lang="en-US" sz="2000" b="0" dirty="0" smtClean="0"/>
              <a:t>Increased Productivity</a:t>
            </a:r>
          </a:p>
          <a:p>
            <a:pPr marL="800100" lvl="1" indent="-342900" algn="l">
              <a:buFont typeface="Wingdings" charset="2"/>
              <a:buChar char="ü"/>
            </a:pPr>
            <a:r>
              <a:rPr lang="en-US" sz="2000" b="0" dirty="0" smtClean="0"/>
              <a:t>Better Quality</a:t>
            </a:r>
          </a:p>
          <a:p>
            <a:pPr marL="800100" lvl="1" indent="-342900" algn="l">
              <a:buFont typeface="Wingdings" charset="2"/>
              <a:buChar char="ü"/>
            </a:pPr>
            <a:r>
              <a:rPr lang="en-US" sz="2000" b="0" dirty="0" smtClean="0"/>
              <a:t>More frequent releases</a:t>
            </a:r>
          </a:p>
          <a:p>
            <a:pPr marL="800100" lvl="1" indent="-342900" algn="l">
              <a:buFont typeface="Wingdings" charset="2"/>
              <a:buChar char="ü"/>
            </a:pPr>
            <a:r>
              <a:rPr lang="en-US" sz="2000" b="0" dirty="0" smtClean="0"/>
              <a:t>Greater engagement</a:t>
            </a:r>
          </a:p>
          <a:p>
            <a:pPr marL="800100" lvl="1" indent="-342900" algn="l">
              <a:buFont typeface="Wingdings" charset="2"/>
              <a:buChar char="ü"/>
            </a:pPr>
            <a:r>
              <a:rPr lang="en-US" sz="2000" b="0" dirty="0" smtClean="0"/>
              <a:t>Easier Experience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786531" y="1482739"/>
            <a:ext cx="188660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smtClean="0"/>
              <a:t>Technical Teams</a:t>
            </a:r>
            <a:endParaRPr lang="en-US" sz="1800" b="0"/>
          </a:p>
        </p:txBody>
      </p:sp>
      <p:sp>
        <p:nvSpPr>
          <p:cNvPr id="10" name="TextBox 9"/>
          <p:cNvSpPr txBox="1"/>
          <p:nvPr/>
        </p:nvSpPr>
        <p:spPr>
          <a:xfrm>
            <a:off x="6464279" y="1482739"/>
            <a:ext cx="11208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Business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8053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>
          <a:xfrm>
            <a:off x="7569994" y="2290002"/>
            <a:ext cx="1793208" cy="3542290"/>
          </a:xfrm>
          <a:prstGeom prst="roundRect">
            <a:avLst>
              <a:gd name="adj" fmla="val 2042"/>
            </a:avLst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0ACE7-7972-4389-A70A-097F415613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6618" y="2882323"/>
            <a:ext cx="6625899" cy="3542290"/>
          </a:xfrm>
          <a:prstGeom prst="roundRect">
            <a:avLst>
              <a:gd name="adj" fmla="val 2042"/>
            </a:avLst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542" y="3021608"/>
            <a:ext cx="5963619" cy="3353264"/>
            <a:chOff x="2531838" y="842425"/>
            <a:chExt cx="5963619" cy="3353264"/>
          </a:xfrm>
        </p:grpSpPr>
        <p:sp>
          <p:nvSpPr>
            <p:cNvPr id="13" name="Rounded Rectangle 12"/>
            <p:cNvSpPr/>
            <p:nvPr/>
          </p:nvSpPr>
          <p:spPr>
            <a:xfrm>
              <a:off x="4462272" y="2194560"/>
              <a:ext cx="1307592" cy="1161288"/>
            </a:xfrm>
            <a:prstGeom prst="roundRect">
              <a:avLst>
                <a:gd name="adj" fmla="val 8793"/>
              </a:avLst>
            </a:prstGeom>
            <a:no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700" dirty="0" smtClean="0">
                  <a:solidFill>
                    <a:schemeClr val="tx2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VM</a:t>
              </a:r>
              <a:endParaRPr lang="en-US" sz="700" dirty="0">
                <a:solidFill>
                  <a:schemeClr val="tx2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1708" y="3049524"/>
              <a:ext cx="214884" cy="21488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5170" y="2688590"/>
              <a:ext cx="167959" cy="26949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988587" y="3860114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Metrics</a:t>
              </a:r>
              <a:endParaRPr lang="en-US" sz="800" dirty="0">
                <a:solidFill>
                  <a:schemeClr val="tx2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24946" y="1049342"/>
              <a:ext cx="348021" cy="37541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8594" y="1049342"/>
              <a:ext cx="496203" cy="230757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5349240" y="842425"/>
              <a:ext cx="1307592" cy="1161288"/>
              <a:chOff x="5349240" y="1013875"/>
              <a:chExt cx="1307592" cy="1161288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5705856" y="1210877"/>
                <a:ext cx="868680" cy="867726"/>
              </a:xfrm>
              <a:prstGeom prst="roundRect">
                <a:avLst>
                  <a:gd name="adj" fmla="val 6141"/>
                </a:avLst>
              </a:prstGeom>
              <a:noFill/>
              <a:ln>
                <a:solidFill>
                  <a:schemeClr val="bg2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Franklin Gothic Book" charset="0"/>
                  <a:ea typeface="Franklin Gothic Book" charset="0"/>
                  <a:cs typeface="Franklin Gothic Book" charset="0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49240" y="1013875"/>
                <a:ext cx="1307592" cy="1161288"/>
              </a:xfrm>
              <a:prstGeom prst="roundRect">
                <a:avLst>
                  <a:gd name="adj" fmla="val 11418"/>
                </a:avLst>
              </a:prstGeom>
              <a:noFill/>
              <a:ln>
                <a:solidFill>
                  <a:schemeClr val="tx2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700" dirty="0">
                    <a:solidFill>
                      <a:schemeClr val="tx2"/>
                    </a:solidFill>
                    <a:latin typeface="Franklin Gothic Book" charset="0"/>
                    <a:ea typeface="Franklin Gothic Book" charset="0"/>
                    <a:cs typeface="Franklin Gothic Book" charset="0"/>
                  </a:rPr>
                  <a:t>VM</a:t>
                </a: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8676" y="1868839"/>
                <a:ext cx="214884" cy="214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2138" y="1507905"/>
                <a:ext cx="167959" cy="269494"/>
              </a:xfrm>
              <a:prstGeom prst="rect">
                <a:avLst/>
              </a:prstGeom>
            </p:spPr>
          </p:pic>
        </p:grpSp>
        <p:sp>
          <p:nvSpPr>
            <p:cNvPr id="22" name="Rounded Rectangle 21"/>
            <p:cNvSpPr/>
            <p:nvPr/>
          </p:nvSpPr>
          <p:spPr>
            <a:xfrm>
              <a:off x="6688233" y="2389402"/>
              <a:ext cx="868680" cy="923544"/>
            </a:xfrm>
            <a:prstGeom prst="roundRect">
              <a:avLst>
                <a:gd name="adj" fmla="val 7018"/>
              </a:avLst>
            </a:prstGeom>
            <a:noFill/>
            <a:ln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331617" y="2206246"/>
              <a:ext cx="1307592" cy="1161288"/>
            </a:xfrm>
            <a:prstGeom prst="roundRect">
              <a:avLst>
                <a:gd name="adj" fmla="val 8793"/>
              </a:avLst>
            </a:prstGeom>
            <a:no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700" dirty="0">
                  <a:solidFill>
                    <a:schemeClr val="tx2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VM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1053" y="3061210"/>
              <a:ext cx="214884" cy="21488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4515" y="2700276"/>
              <a:ext cx="167959" cy="269494"/>
            </a:xfrm>
            <a:prstGeom prst="rect">
              <a:avLst/>
            </a:prstGeom>
          </p:spPr>
        </p:pic>
        <p:cxnSp>
          <p:nvCxnSpPr>
            <p:cNvPr id="31" name="Straight Arrow Connector 50"/>
            <p:cNvCxnSpPr/>
            <p:nvPr/>
          </p:nvCxnSpPr>
          <p:spPr>
            <a:xfrm rot="10800000">
              <a:off x="5863483" y="2598440"/>
              <a:ext cx="2378540" cy="866148"/>
            </a:xfrm>
            <a:prstGeom prst="bentConnector3">
              <a:avLst>
                <a:gd name="adj1" fmla="val 395"/>
              </a:avLst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51"/>
            <p:cNvCxnSpPr>
              <a:stCxn id="18" idx="1"/>
              <a:endCxn id="33" idx="3"/>
            </p:cNvCxnSpPr>
            <p:nvPr/>
          </p:nvCxnSpPr>
          <p:spPr>
            <a:xfrm flipH="1" flipV="1">
              <a:off x="6537960" y="1202692"/>
              <a:ext cx="1887633" cy="2443512"/>
            </a:xfrm>
            <a:prstGeom prst="bentConnector3">
              <a:avLst>
                <a:gd name="adj1" fmla="val -12110"/>
              </a:avLst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54"/>
            <p:cNvCxnSpPr>
              <a:stCxn id="18" idx="3"/>
            </p:cNvCxnSpPr>
            <p:nvPr/>
          </p:nvCxnSpPr>
          <p:spPr>
            <a:xfrm rot="10800000">
              <a:off x="5266944" y="2674620"/>
              <a:ext cx="2791504" cy="971584"/>
            </a:xfrm>
            <a:prstGeom prst="bentConnector2">
              <a:avLst/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1865" y="3232587"/>
              <a:ext cx="1056560" cy="529947"/>
            </a:xfrm>
            <a:prstGeom prst="rect">
              <a:avLst/>
            </a:prstGeom>
          </p:spPr>
        </p:pic>
        <p:cxnSp>
          <p:nvCxnSpPr>
            <p:cNvPr id="35" name="Straight Arrow Connector 17"/>
            <p:cNvCxnSpPr>
              <a:stCxn id="39" idx="1"/>
              <a:endCxn id="20" idx="1"/>
            </p:cNvCxnSpPr>
            <p:nvPr/>
          </p:nvCxnSpPr>
          <p:spPr>
            <a:xfrm rot="10800000" flipV="1">
              <a:off x="2721866" y="1471201"/>
              <a:ext cx="2710273" cy="2026359"/>
            </a:xfrm>
            <a:prstGeom prst="bentConnector3">
              <a:avLst>
                <a:gd name="adj1" fmla="val 108435"/>
              </a:avLst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9"/>
            <p:cNvCxnSpPr>
              <a:endCxn id="20" idx="0"/>
            </p:cNvCxnSpPr>
            <p:nvPr/>
          </p:nvCxnSpPr>
          <p:spPr>
            <a:xfrm rot="10800000" flipV="1">
              <a:off x="3250146" y="2775203"/>
              <a:ext cx="1212127" cy="457383"/>
            </a:xfrm>
            <a:prstGeom prst="bentConnector2">
              <a:avLst/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21"/>
            <p:cNvCxnSpPr>
              <a:endCxn id="20" idx="2"/>
            </p:cNvCxnSpPr>
            <p:nvPr/>
          </p:nvCxnSpPr>
          <p:spPr>
            <a:xfrm rot="5400000">
              <a:off x="4631100" y="1895139"/>
              <a:ext cx="486440" cy="3248350"/>
            </a:xfrm>
            <a:prstGeom prst="bentConnector3">
              <a:avLst>
                <a:gd name="adj1" fmla="val 133940"/>
              </a:avLst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2288" y="1962755"/>
              <a:ext cx="1315715" cy="592072"/>
            </a:xfrm>
            <a:prstGeom prst="rect">
              <a:avLst/>
            </a:prstGeom>
          </p:spPr>
        </p:pic>
        <p:cxnSp>
          <p:nvCxnSpPr>
            <p:cNvPr id="39" name="Straight Arrow Connector 58"/>
            <p:cNvCxnSpPr>
              <a:stCxn id="38" idx="1"/>
            </p:cNvCxnSpPr>
            <p:nvPr/>
          </p:nvCxnSpPr>
          <p:spPr>
            <a:xfrm rot="10800000" flipV="1">
              <a:off x="3250146" y="1804831"/>
              <a:ext cx="2158530" cy="157924"/>
            </a:xfrm>
            <a:prstGeom prst="bentConnector2">
              <a:avLst/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60"/>
            <p:cNvCxnSpPr/>
            <p:nvPr/>
          </p:nvCxnSpPr>
          <p:spPr>
            <a:xfrm rot="16200000" flipH="1" flipV="1">
              <a:off x="4479920" y="1622642"/>
              <a:ext cx="64231" cy="1208065"/>
            </a:xfrm>
            <a:prstGeom prst="bentConnector4">
              <a:avLst>
                <a:gd name="adj1" fmla="val -225405"/>
                <a:gd name="adj2" fmla="val 77060"/>
              </a:avLst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62"/>
            <p:cNvCxnSpPr/>
            <p:nvPr/>
          </p:nvCxnSpPr>
          <p:spPr>
            <a:xfrm rot="5400000" flipH="1">
              <a:off x="4694597" y="1472197"/>
              <a:ext cx="1017303" cy="2590492"/>
            </a:xfrm>
            <a:prstGeom prst="bentConnector4">
              <a:avLst>
                <a:gd name="adj1" fmla="val -22471"/>
                <a:gd name="adj2" fmla="val 89431"/>
              </a:avLst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75120" y="2418284"/>
              <a:ext cx="13500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Consul – Service Discovery</a:t>
              </a:r>
              <a:endParaRPr lang="en-US" dirty="0">
                <a:solidFill>
                  <a:schemeClr val="tx2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31838" y="3980245"/>
              <a:ext cx="143661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Kibana – Service Monitoring </a:t>
              </a:r>
              <a:endParaRPr lang="en-US" dirty="0">
                <a:solidFill>
                  <a:schemeClr val="tx2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78944" y="2191248"/>
            <a:ext cx="46608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  <a:latin typeface="+mj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WSO2 (Gateway, Analytics, Governance)</a:t>
            </a:r>
            <a:endParaRPr lang="en-US" b="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V="1">
            <a:off x="3319592" y="2499025"/>
            <a:ext cx="0" cy="3832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ysDash"/>
            <a:round/>
            <a:headEnd type="none" w="lg" len="lg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4755200" y="2499025"/>
            <a:ext cx="0" cy="3832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ysDash"/>
            <a:round/>
            <a:headEnd type="none" w="lg" len="lg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1884657" y="1620743"/>
            <a:ext cx="4096821" cy="32751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tx2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Consumer Applications / Portals / Mobil Apps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 flipV="1">
            <a:off x="3294250" y="1961838"/>
            <a:ext cx="7698" cy="229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ysDash"/>
            <a:round/>
            <a:headEnd type="none" w="lg" len="lg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4737740" y="1961838"/>
            <a:ext cx="10590" cy="229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ysDash"/>
            <a:round/>
            <a:headEnd type="none" w="lg" len="lg"/>
            <a:tailEnd type="triangle"/>
          </a:ln>
          <a:effectLst/>
        </p:spPr>
      </p:cxnSp>
      <p:sp>
        <p:nvSpPr>
          <p:cNvPr id="67" name="Rounded Rectangle 66"/>
          <p:cNvSpPr/>
          <p:nvPr/>
        </p:nvSpPr>
        <p:spPr>
          <a:xfrm>
            <a:off x="3319592" y="4575371"/>
            <a:ext cx="868680" cy="923544"/>
          </a:xfrm>
          <a:prstGeom prst="roundRect">
            <a:avLst>
              <a:gd name="adj" fmla="val 6141"/>
            </a:avLst>
          </a:prstGeom>
          <a:noFill/>
          <a:ln>
            <a:solidFill>
              <a:schemeClr val="bg2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39259" y="3242193"/>
            <a:ext cx="249857" cy="235347"/>
            <a:chOff x="796784" y="2455327"/>
            <a:chExt cx="249857" cy="235347"/>
          </a:xfrm>
        </p:grpSpPr>
        <p:sp>
          <p:nvSpPr>
            <p:cNvPr id="70" name="Rounded Rectangle 69"/>
            <p:cNvSpPr/>
            <p:nvPr/>
          </p:nvSpPr>
          <p:spPr>
            <a:xfrm>
              <a:off x="796784" y="2455327"/>
              <a:ext cx="249857" cy="235347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828964" y="2505098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67660" y="4621765"/>
            <a:ext cx="239418" cy="233531"/>
            <a:chOff x="810381" y="2904842"/>
            <a:chExt cx="239418" cy="233531"/>
          </a:xfrm>
        </p:grpSpPr>
        <p:sp>
          <p:nvSpPr>
            <p:cNvPr id="73" name="Rounded Rectangle 72"/>
            <p:cNvSpPr/>
            <p:nvPr/>
          </p:nvSpPr>
          <p:spPr>
            <a:xfrm>
              <a:off x="810381" y="2904842"/>
              <a:ext cx="239418" cy="233531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837998" y="2941520"/>
              <a:ext cx="167023" cy="14358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39593" y="4631479"/>
            <a:ext cx="239417" cy="222324"/>
            <a:chOff x="810381" y="3309181"/>
            <a:chExt cx="239417" cy="222324"/>
          </a:xfrm>
        </p:grpSpPr>
        <p:sp>
          <p:nvSpPr>
            <p:cNvPr id="75" name="Rounded Rectangle 74"/>
            <p:cNvSpPr/>
            <p:nvPr/>
          </p:nvSpPr>
          <p:spPr>
            <a:xfrm>
              <a:off x="810381" y="3309181"/>
              <a:ext cx="239417" cy="222324"/>
            </a:xfrm>
            <a:prstGeom prst="roundRect">
              <a:avLst/>
            </a:prstGeom>
            <a:solidFill>
              <a:srgbClr val="948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12"/>
            <p:cNvSpPr>
              <a:spLocks noEditPoints="1"/>
            </p:cNvSpPr>
            <p:nvPr/>
          </p:nvSpPr>
          <p:spPr bwMode="auto">
            <a:xfrm>
              <a:off x="853059" y="3351995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521296" y="3242193"/>
            <a:ext cx="249857" cy="235347"/>
            <a:chOff x="796784" y="2455327"/>
            <a:chExt cx="249857" cy="235347"/>
          </a:xfrm>
        </p:grpSpPr>
        <p:sp>
          <p:nvSpPr>
            <p:cNvPr id="79" name="Rounded Rectangle 78"/>
            <p:cNvSpPr/>
            <p:nvPr/>
          </p:nvSpPr>
          <p:spPr>
            <a:xfrm>
              <a:off x="796784" y="2455327"/>
              <a:ext cx="249857" cy="235347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/>
          </p:nvSpPr>
          <p:spPr bwMode="auto">
            <a:xfrm>
              <a:off x="828964" y="2505098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06354" y="3242192"/>
            <a:ext cx="249857" cy="235347"/>
            <a:chOff x="796784" y="2455327"/>
            <a:chExt cx="249857" cy="235347"/>
          </a:xfrm>
        </p:grpSpPr>
        <p:sp>
          <p:nvSpPr>
            <p:cNvPr id="82" name="Rounded Rectangle 81"/>
            <p:cNvSpPr/>
            <p:nvPr/>
          </p:nvSpPr>
          <p:spPr>
            <a:xfrm>
              <a:off x="796784" y="2455327"/>
              <a:ext cx="249857" cy="235347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83" name="Freeform 12"/>
            <p:cNvSpPr>
              <a:spLocks noEditPoints="1"/>
            </p:cNvSpPr>
            <p:nvPr/>
          </p:nvSpPr>
          <p:spPr bwMode="auto">
            <a:xfrm>
              <a:off x="828964" y="2505098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34695" y="4628272"/>
            <a:ext cx="239418" cy="233531"/>
            <a:chOff x="810381" y="2904842"/>
            <a:chExt cx="239418" cy="233531"/>
          </a:xfrm>
        </p:grpSpPr>
        <p:sp>
          <p:nvSpPr>
            <p:cNvPr id="85" name="Rounded Rectangle 84"/>
            <p:cNvSpPr/>
            <p:nvPr/>
          </p:nvSpPr>
          <p:spPr>
            <a:xfrm>
              <a:off x="810381" y="2904842"/>
              <a:ext cx="239418" cy="233531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837998" y="2941520"/>
              <a:ext cx="167023" cy="14358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08540" y="4621765"/>
            <a:ext cx="239418" cy="233531"/>
            <a:chOff x="810381" y="2904842"/>
            <a:chExt cx="239418" cy="233531"/>
          </a:xfrm>
        </p:grpSpPr>
        <p:sp>
          <p:nvSpPr>
            <p:cNvPr id="88" name="Rounded Rectangle 87"/>
            <p:cNvSpPr/>
            <p:nvPr/>
          </p:nvSpPr>
          <p:spPr>
            <a:xfrm>
              <a:off x="810381" y="2904842"/>
              <a:ext cx="239418" cy="233531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837998" y="2941520"/>
              <a:ext cx="167023" cy="14358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510933" y="4627367"/>
            <a:ext cx="239417" cy="222324"/>
            <a:chOff x="810381" y="3309181"/>
            <a:chExt cx="239417" cy="222324"/>
          </a:xfrm>
        </p:grpSpPr>
        <p:sp>
          <p:nvSpPr>
            <p:cNvPr id="91" name="Rounded Rectangle 90"/>
            <p:cNvSpPr/>
            <p:nvPr/>
          </p:nvSpPr>
          <p:spPr>
            <a:xfrm>
              <a:off x="810381" y="3309181"/>
              <a:ext cx="239417" cy="222324"/>
            </a:xfrm>
            <a:prstGeom prst="roundRect">
              <a:avLst/>
            </a:prstGeom>
            <a:solidFill>
              <a:srgbClr val="948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12"/>
            <p:cNvSpPr>
              <a:spLocks noEditPoints="1"/>
            </p:cNvSpPr>
            <p:nvPr/>
          </p:nvSpPr>
          <p:spPr bwMode="auto">
            <a:xfrm>
              <a:off x="853059" y="3351995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776552" y="4627367"/>
            <a:ext cx="239417" cy="222324"/>
            <a:chOff x="810381" y="3309181"/>
            <a:chExt cx="239417" cy="222324"/>
          </a:xfrm>
        </p:grpSpPr>
        <p:sp>
          <p:nvSpPr>
            <p:cNvPr id="94" name="Rounded Rectangle 93"/>
            <p:cNvSpPr/>
            <p:nvPr/>
          </p:nvSpPr>
          <p:spPr>
            <a:xfrm>
              <a:off x="810381" y="3309181"/>
              <a:ext cx="239417" cy="222324"/>
            </a:xfrm>
            <a:prstGeom prst="roundRect">
              <a:avLst/>
            </a:prstGeom>
            <a:solidFill>
              <a:srgbClr val="948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12"/>
            <p:cNvSpPr>
              <a:spLocks noEditPoints="1"/>
            </p:cNvSpPr>
            <p:nvPr/>
          </p:nvSpPr>
          <p:spPr bwMode="auto">
            <a:xfrm>
              <a:off x="853059" y="3351995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56" name="Rounded Rectangle 55"/>
          <p:cNvSpPr/>
          <p:nvPr/>
        </p:nvSpPr>
        <p:spPr bwMode="auto">
          <a:xfrm>
            <a:off x="7675419" y="2585570"/>
            <a:ext cx="251996" cy="210207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700">
              <a:solidFill>
                <a:schemeClr val="tx2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25701" y="2595722"/>
            <a:ext cx="8082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Virtual Machine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942065" y="3191935"/>
            <a:ext cx="12570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Bounded Context Web API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677558" y="2903588"/>
            <a:ext cx="249857" cy="235347"/>
            <a:chOff x="796784" y="2455327"/>
            <a:chExt cx="249857" cy="235347"/>
          </a:xfrm>
        </p:grpSpPr>
        <p:sp>
          <p:nvSpPr>
            <p:cNvPr id="100" name="Rounded Rectangle 99"/>
            <p:cNvSpPr/>
            <p:nvPr/>
          </p:nvSpPr>
          <p:spPr>
            <a:xfrm>
              <a:off x="796784" y="2455327"/>
              <a:ext cx="249857" cy="235347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828964" y="2505098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88424" y="3183628"/>
            <a:ext cx="239417" cy="222324"/>
            <a:chOff x="810381" y="3309181"/>
            <a:chExt cx="239417" cy="222324"/>
          </a:xfrm>
        </p:grpSpPr>
        <p:sp>
          <p:nvSpPr>
            <p:cNvPr id="103" name="Rounded Rectangle 102"/>
            <p:cNvSpPr/>
            <p:nvPr/>
          </p:nvSpPr>
          <p:spPr>
            <a:xfrm>
              <a:off x="810381" y="3309181"/>
              <a:ext cx="239417" cy="222324"/>
            </a:xfrm>
            <a:prstGeom prst="roundRect">
              <a:avLst/>
            </a:prstGeom>
            <a:solidFill>
              <a:srgbClr val="948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2"/>
            <p:cNvSpPr>
              <a:spLocks noEditPoints="1"/>
            </p:cNvSpPr>
            <p:nvPr/>
          </p:nvSpPr>
          <p:spPr bwMode="auto">
            <a:xfrm>
              <a:off x="853059" y="3351995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687997" y="3459282"/>
            <a:ext cx="239418" cy="233531"/>
            <a:chOff x="810381" y="2904842"/>
            <a:chExt cx="239418" cy="233531"/>
          </a:xfrm>
        </p:grpSpPr>
        <p:sp>
          <p:nvSpPr>
            <p:cNvPr id="106" name="Rounded Rectangle 105"/>
            <p:cNvSpPr/>
            <p:nvPr/>
          </p:nvSpPr>
          <p:spPr>
            <a:xfrm>
              <a:off x="810381" y="2904842"/>
              <a:ext cx="239418" cy="233531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07" name="Freeform 12"/>
            <p:cNvSpPr>
              <a:spLocks noEditPoints="1"/>
            </p:cNvSpPr>
            <p:nvPr/>
          </p:nvSpPr>
          <p:spPr bwMode="auto">
            <a:xfrm>
              <a:off x="837998" y="2941520"/>
              <a:ext cx="167023" cy="14358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942064" y="2920632"/>
            <a:ext cx="12570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Bounded Context Web API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42064" y="3467724"/>
            <a:ext cx="12570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Bounded Context Web API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700671" y="3799172"/>
            <a:ext cx="214921" cy="184842"/>
          </a:xfrm>
          <a:prstGeom prst="roundRect">
            <a:avLst>
              <a:gd name="adj" fmla="val 6141"/>
            </a:avLst>
          </a:prstGeom>
          <a:noFill/>
          <a:ln>
            <a:solidFill>
              <a:schemeClr val="bg2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942064" y="3783959"/>
            <a:ext cx="1406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Application Container - Docker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8057577" y="4061147"/>
            <a:ext cx="7791" cy="450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8057671" y="4051760"/>
            <a:ext cx="1637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8188765" y="3951732"/>
            <a:ext cx="3818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Jetty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8053055" y="4204160"/>
            <a:ext cx="1637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8188765" y="4104132"/>
            <a:ext cx="4828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Tomcat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>
            <a:off x="8053055" y="4367639"/>
            <a:ext cx="1637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8205597" y="4267611"/>
            <a:ext cx="4491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JBOSS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25" name="Straight Connector 124"/>
          <p:cNvCxnSpPr>
            <a:endCxn id="126" idx="1"/>
          </p:cNvCxnSpPr>
          <p:nvPr/>
        </p:nvCxnSpPr>
        <p:spPr bwMode="auto">
          <a:xfrm>
            <a:off x="8065368" y="4520882"/>
            <a:ext cx="165909" cy="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8231277" y="4421710"/>
            <a:ext cx="5341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Glassfish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31" y="4670181"/>
            <a:ext cx="214884" cy="214884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7933680" y="4682771"/>
            <a:ext cx="12378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Service Discovery </a:t>
            </a:r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- Consul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456" y="4972748"/>
            <a:ext cx="167959" cy="269494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7942064" y="5034255"/>
            <a:ext cx="13612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Log Management </a:t>
            </a:r>
            <a:r>
              <a:rPr lang="mr-IN" sz="700" b="0" dirty="0" smtClean="0">
                <a:latin typeface="Lato" charset="0"/>
                <a:ea typeface="Lato" charset="0"/>
                <a:cs typeface="Lato" charset="0"/>
              </a:rPr>
              <a:t>–</a:t>
            </a:r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 ELK Stack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28986" y="2285594"/>
            <a:ext cx="4732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Legend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32360" y="5249908"/>
            <a:ext cx="3818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Jetty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21023" y="3838749"/>
            <a:ext cx="3818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Jetty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574744" y="5249908"/>
            <a:ext cx="3818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Jetty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9563" y="5568272"/>
            <a:ext cx="447985" cy="44798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659" y="5236514"/>
            <a:ext cx="447985" cy="447985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8028314" y="5346043"/>
            <a:ext cx="4828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Metrics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402" y="2900819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smtClean="0"/>
              <a:t>Open Stack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94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>
          <a:xfrm>
            <a:off x="7569994" y="2290002"/>
            <a:ext cx="1793208" cy="3542290"/>
          </a:xfrm>
          <a:prstGeom prst="roundRect">
            <a:avLst>
              <a:gd name="adj" fmla="val 2042"/>
            </a:avLst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Microservices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0ACE7-7972-4389-A70A-097F415613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6618" y="2191248"/>
            <a:ext cx="6625899" cy="4233365"/>
          </a:xfrm>
          <a:prstGeom prst="roundRect">
            <a:avLst>
              <a:gd name="adj" fmla="val 2042"/>
            </a:avLst>
          </a:prstGeom>
          <a:solidFill>
            <a:srgbClr val="00FF5E">
              <a:alpha val="14118"/>
            </a:srgbClr>
          </a:solidFill>
          <a:ln>
            <a:solidFill>
              <a:srgbClr val="00FF5E">
                <a:alpha val="2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542" y="3021608"/>
            <a:ext cx="5107371" cy="3353264"/>
            <a:chOff x="2531838" y="842425"/>
            <a:chExt cx="5107371" cy="3353264"/>
          </a:xfrm>
        </p:grpSpPr>
        <p:sp>
          <p:nvSpPr>
            <p:cNvPr id="13" name="Rounded Rectangle 12"/>
            <p:cNvSpPr/>
            <p:nvPr/>
          </p:nvSpPr>
          <p:spPr>
            <a:xfrm>
              <a:off x="4462272" y="2194560"/>
              <a:ext cx="1307592" cy="1161288"/>
            </a:xfrm>
            <a:prstGeom prst="roundRect">
              <a:avLst>
                <a:gd name="adj" fmla="val 8793"/>
              </a:avLst>
            </a:prstGeom>
            <a:no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700" dirty="0" smtClean="0">
                  <a:solidFill>
                    <a:schemeClr val="tx2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VM</a:t>
              </a:r>
              <a:endParaRPr lang="en-US" sz="700" dirty="0">
                <a:solidFill>
                  <a:schemeClr val="tx2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5170" y="2688590"/>
              <a:ext cx="167959" cy="269494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5349240" y="842425"/>
              <a:ext cx="1307592" cy="1161288"/>
              <a:chOff x="5349240" y="1013875"/>
              <a:chExt cx="1307592" cy="1161288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5705856" y="1210877"/>
                <a:ext cx="868680" cy="867726"/>
              </a:xfrm>
              <a:prstGeom prst="roundRect">
                <a:avLst>
                  <a:gd name="adj" fmla="val 6141"/>
                </a:avLst>
              </a:prstGeom>
              <a:noFill/>
              <a:ln>
                <a:solidFill>
                  <a:schemeClr val="bg2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Franklin Gothic Book" charset="0"/>
                  <a:ea typeface="Franklin Gothic Book" charset="0"/>
                  <a:cs typeface="Franklin Gothic Book" charset="0"/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1996" y="1614349"/>
                <a:ext cx="290015" cy="290015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349240" y="1013875"/>
                <a:ext cx="1307592" cy="1161288"/>
              </a:xfrm>
              <a:prstGeom prst="roundRect">
                <a:avLst>
                  <a:gd name="adj" fmla="val 11418"/>
                </a:avLst>
              </a:prstGeom>
              <a:noFill/>
              <a:ln>
                <a:solidFill>
                  <a:schemeClr val="tx2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700" dirty="0">
                    <a:solidFill>
                      <a:schemeClr val="tx2"/>
                    </a:solidFill>
                    <a:latin typeface="Franklin Gothic Book" charset="0"/>
                    <a:ea typeface="Franklin Gothic Book" charset="0"/>
                    <a:cs typeface="Franklin Gothic Book" charset="0"/>
                  </a:rPr>
                  <a:t>VM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138" y="1507905"/>
                <a:ext cx="167959" cy="269494"/>
              </a:xfrm>
              <a:prstGeom prst="rect">
                <a:avLst/>
              </a:prstGeom>
            </p:spPr>
          </p:pic>
        </p:grpSp>
        <p:sp>
          <p:nvSpPr>
            <p:cNvPr id="22" name="Rounded Rectangle 21"/>
            <p:cNvSpPr/>
            <p:nvPr/>
          </p:nvSpPr>
          <p:spPr>
            <a:xfrm>
              <a:off x="6688233" y="2389402"/>
              <a:ext cx="868680" cy="923544"/>
            </a:xfrm>
            <a:prstGeom prst="roundRect">
              <a:avLst>
                <a:gd name="adj" fmla="val 7018"/>
              </a:avLst>
            </a:prstGeom>
            <a:noFill/>
            <a:ln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5966" y="2834651"/>
              <a:ext cx="319456" cy="319456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6331617" y="2206246"/>
              <a:ext cx="1307592" cy="1161288"/>
            </a:xfrm>
            <a:prstGeom prst="roundRect">
              <a:avLst>
                <a:gd name="adj" fmla="val 8793"/>
              </a:avLst>
            </a:prstGeom>
            <a:no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700" dirty="0">
                  <a:solidFill>
                    <a:schemeClr val="tx2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VM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4515" y="2700276"/>
              <a:ext cx="167959" cy="26949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1865" y="3232587"/>
              <a:ext cx="1056560" cy="529947"/>
            </a:xfrm>
            <a:prstGeom prst="rect">
              <a:avLst/>
            </a:prstGeom>
          </p:spPr>
        </p:pic>
        <p:cxnSp>
          <p:nvCxnSpPr>
            <p:cNvPr id="35" name="Straight Arrow Connector 17"/>
            <p:cNvCxnSpPr/>
            <p:nvPr/>
          </p:nvCxnSpPr>
          <p:spPr>
            <a:xfrm rot="10800000" flipV="1">
              <a:off x="2721866" y="1471201"/>
              <a:ext cx="2710273" cy="2026359"/>
            </a:xfrm>
            <a:prstGeom prst="bentConnector3">
              <a:avLst>
                <a:gd name="adj1" fmla="val 108435"/>
              </a:avLst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9"/>
            <p:cNvCxnSpPr/>
            <p:nvPr/>
          </p:nvCxnSpPr>
          <p:spPr>
            <a:xfrm rot="10800000" flipV="1">
              <a:off x="3250146" y="2775203"/>
              <a:ext cx="1212127" cy="457383"/>
            </a:xfrm>
            <a:prstGeom prst="bentConnector2">
              <a:avLst/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21"/>
            <p:cNvCxnSpPr/>
            <p:nvPr/>
          </p:nvCxnSpPr>
          <p:spPr>
            <a:xfrm rot="5400000">
              <a:off x="4631100" y="1895139"/>
              <a:ext cx="486440" cy="3248350"/>
            </a:xfrm>
            <a:prstGeom prst="bentConnector3">
              <a:avLst>
                <a:gd name="adj1" fmla="val 133940"/>
              </a:avLst>
            </a:prstGeom>
            <a:ln w="12700">
              <a:solidFill>
                <a:schemeClr val="tx2">
                  <a:lumMod val="90000"/>
                  <a:lumOff val="10000"/>
                  <a:alpha val="39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31838" y="3980245"/>
              <a:ext cx="143661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Kibana – Service Monitoring </a:t>
              </a:r>
              <a:endParaRPr lang="en-US" dirty="0">
                <a:solidFill>
                  <a:schemeClr val="tx2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78944" y="2353478"/>
            <a:ext cx="46608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  <a:latin typeface="+mj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Eureka (Gateway)</a:t>
            </a:r>
            <a:endParaRPr lang="en-US" b="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84657" y="1620743"/>
            <a:ext cx="4096821" cy="32751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tx2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Consumer Applications / Portals / Mobil Apps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 flipV="1">
            <a:off x="3294250" y="1961838"/>
            <a:ext cx="7698" cy="229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ysDash"/>
            <a:round/>
            <a:headEnd type="none" w="lg" len="lg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4737740" y="1961838"/>
            <a:ext cx="10590" cy="229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ysDash"/>
            <a:round/>
            <a:headEnd type="none" w="lg" len="lg"/>
            <a:tailEnd type="triangle"/>
          </a:ln>
          <a:effectLst/>
        </p:spPr>
      </p:cxnSp>
      <p:sp>
        <p:nvSpPr>
          <p:cNvPr id="67" name="Rounded Rectangle 66"/>
          <p:cNvSpPr/>
          <p:nvPr/>
        </p:nvSpPr>
        <p:spPr>
          <a:xfrm>
            <a:off x="3319592" y="4575371"/>
            <a:ext cx="868680" cy="923544"/>
          </a:xfrm>
          <a:prstGeom prst="roundRect">
            <a:avLst>
              <a:gd name="adj" fmla="val 6141"/>
            </a:avLst>
          </a:prstGeom>
          <a:noFill/>
          <a:ln>
            <a:solidFill>
              <a:schemeClr val="bg2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743" y="5003378"/>
            <a:ext cx="329912" cy="32991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239259" y="3242193"/>
            <a:ext cx="249857" cy="235347"/>
            <a:chOff x="796784" y="2455327"/>
            <a:chExt cx="249857" cy="235347"/>
          </a:xfrm>
        </p:grpSpPr>
        <p:sp>
          <p:nvSpPr>
            <p:cNvPr id="70" name="Rounded Rectangle 69"/>
            <p:cNvSpPr/>
            <p:nvPr/>
          </p:nvSpPr>
          <p:spPr>
            <a:xfrm>
              <a:off x="796784" y="2455327"/>
              <a:ext cx="249857" cy="235347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828964" y="2505098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67660" y="4621765"/>
            <a:ext cx="239418" cy="233531"/>
            <a:chOff x="810381" y="2904842"/>
            <a:chExt cx="239418" cy="233531"/>
          </a:xfrm>
        </p:grpSpPr>
        <p:sp>
          <p:nvSpPr>
            <p:cNvPr id="73" name="Rounded Rectangle 72"/>
            <p:cNvSpPr/>
            <p:nvPr/>
          </p:nvSpPr>
          <p:spPr>
            <a:xfrm>
              <a:off x="810381" y="2904842"/>
              <a:ext cx="239418" cy="233531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837998" y="2941520"/>
              <a:ext cx="167023" cy="14358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39593" y="4631479"/>
            <a:ext cx="239417" cy="222324"/>
            <a:chOff x="810381" y="3309181"/>
            <a:chExt cx="239417" cy="222324"/>
          </a:xfrm>
        </p:grpSpPr>
        <p:sp>
          <p:nvSpPr>
            <p:cNvPr id="75" name="Rounded Rectangle 74"/>
            <p:cNvSpPr/>
            <p:nvPr/>
          </p:nvSpPr>
          <p:spPr>
            <a:xfrm>
              <a:off x="810381" y="3309181"/>
              <a:ext cx="239417" cy="222324"/>
            </a:xfrm>
            <a:prstGeom prst="roundRect">
              <a:avLst/>
            </a:prstGeom>
            <a:solidFill>
              <a:srgbClr val="948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12"/>
            <p:cNvSpPr>
              <a:spLocks noEditPoints="1"/>
            </p:cNvSpPr>
            <p:nvPr/>
          </p:nvSpPr>
          <p:spPr bwMode="auto">
            <a:xfrm>
              <a:off x="853059" y="3351995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521296" y="3242193"/>
            <a:ext cx="249857" cy="235347"/>
            <a:chOff x="796784" y="2455327"/>
            <a:chExt cx="249857" cy="235347"/>
          </a:xfrm>
        </p:grpSpPr>
        <p:sp>
          <p:nvSpPr>
            <p:cNvPr id="79" name="Rounded Rectangle 78"/>
            <p:cNvSpPr/>
            <p:nvPr/>
          </p:nvSpPr>
          <p:spPr>
            <a:xfrm>
              <a:off x="796784" y="2455327"/>
              <a:ext cx="249857" cy="235347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/>
          </p:nvSpPr>
          <p:spPr bwMode="auto">
            <a:xfrm>
              <a:off x="828964" y="2505098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06354" y="3242192"/>
            <a:ext cx="249857" cy="235347"/>
            <a:chOff x="796784" y="2455327"/>
            <a:chExt cx="249857" cy="235347"/>
          </a:xfrm>
        </p:grpSpPr>
        <p:sp>
          <p:nvSpPr>
            <p:cNvPr id="82" name="Rounded Rectangle 81"/>
            <p:cNvSpPr/>
            <p:nvPr/>
          </p:nvSpPr>
          <p:spPr>
            <a:xfrm>
              <a:off x="796784" y="2455327"/>
              <a:ext cx="249857" cy="235347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83" name="Freeform 12"/>
            <p:cNvSpPr>
              <a:spLocks noEditPoints="1"/>
            </p:cNvSpPr>
            <p:nvPr/>
          </p:nvSpPr>
          <p:spPr bwMode="auto">
            <a:xfrm>
              <a:off x="828964" y="2505098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34695" y="4628272"/>
            <a:ext cx="239418" cy="233531"/>
            <a:chOff x="810381" y="2904842"/>
            <a:chExt cx="239418" cy="233531"/>
          </a:xfrm>
        </p:grpSpPr>
        <p:sp>
          <p:nvSpPr>
            <p:cNvPr id="85" name="Rounded Rectangle 84"/>
            <p:cNvSpPr/>
            <p:nvPr/>
          </p:nvSpPr>
          <p:spPr>
            <a:xfrm>
              <a:off x="810381" y="2904842"/>
              <a:ext cx="239418" cy="233531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837998" y="2941520"/>
              <a:ext cx="167023" cy="14358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08540" y="4621765"/>
            <a:ext cx="239418" cy="233531"/>
            <a:chOff x="810381" y="2904842"/>
            <a:chExt cx="239418" cy="233531"/>
          </a:xfrm>
        </p:grpSpPr>
        <p:sp>
          <p:nvSpPr>
            <p:cNvPr id="88" name="Rounded Rectangle 87"/>
            <p:cNvSpPr/>
            <p:nvPr/>
          </p:nvSpPr>
          <p:spPr>
            <a:xfrm>
              <a:off x="810381" y="2904842"/>
              <a:ext cx="239418" cy="233531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837998" y="2941520"/>
              <a:ext cx="167023" cy="14358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510933" y="4627367"/>
            <a:ext cx="239417" cy="222324"/>
            <a:chOff x="810381" y="3309181"/>
            <a:chExt cx="239417" cy="222324"/>
          </a:xfrm>
        </p:grpSpPr>
        <p:sp>
          <p:nvSpPr>
            <p:cNvPr id="91" name="Rounded Rectangle 90"/>
            <p:cNvSpPr/>
            <p:nvPr/>
          </p:nvSpPr>
          <p:spPr>
            <a:xfrm>
              <a:off x="810381" y="3309181"/>
              <a:ext cx="239417" cy="222324"/>
            </a:xfrm>
            <a:prstGeom prst="roundRect">
              <a:avLst/>
            </a:prstGeom>
            <a:solidFill>
              <a:srgbClr val="948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12"/>
            <p:cNvSpPr>
              <a:spLocks noEditPoints="1"/>
            </p:cNvSpPr>
            <p:nvPr/>
          </p:nvSpPr>
          <p:spPr bwMode="auto">
            <a:xfrm>
              <a:off x="853059" y="3351995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776552" y="4627367"/>
            <a:ext cx="239417" cy="222324"/>
            <a:chOff x="810381" y="3309181"/>
            <a:chExt cx="239417" cy="222324"/>
          </a:xfrm>
        </p:grpSpPr>
        <p:sp>
          <p:nvSpPr>
            <p:cNvPr id="94" name="Rounded Rectangle 93"/>
            <p:cNvSpPr/>
            <p:nvPr/>
          </p:nvSpPr>
          <p:spPr>
            <a:xfrm>
              <a:off x="810381" y="3309181"/>
              <a:ext cx="239417" cy="222324"/>
            </a:xfrm>
            <a:prstGeom prst="roundRect">
              <a:avLst/>
            </a:prstGeom>
            <a:solidFill>
              <a:srgbClr val="948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12"/>
            <p:cNvSpPr>
              <a:spLocks noEditPoints="1"/>
            </p:cNvSpPr>
            <p:nvPr/>
          </p:nvSpPr>
          <p:spPr bwMode="auto">
            <a:xfrm>
              <a:off x="853059" y="3351995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56" name="Rounded Rectangle 55"/>
          <p:cNvSpPr/>
          <p:nvPr/>
        </p:nvSpPr>
        <p:spPr bwMode="auto">
          <a:xfrm>
            <a:off x="7675419" y="2585570"/>
            <a:ext cx="251996" cy="210207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700">
              <a:solidFill>
                <a:schemeClr val="tx2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25701" y="2595722"/>
            <a:ext cx="8082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Virtual Machine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942065" y="3191935"/>
            <a:ext cx="12570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Bounded Context Web API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677558" y="2903588"/>
            <a:ext cx="249857" cy="235347"/>
            <a:chOff x="796784" y="2455327"/>
            <a:chExt cx="249857" cy="235347"/>
          </a:xfrm>
        </p:grpSpPr>
        <p:sp>
          <p:nvSpPr>
            <p:cNvPr id="100" name="Rounded Rectangle 99"/>
            <p:cNvSpPr/>
            <p:nvPr/>
          </p:nvSpPr>
          <p:spPr>
            <a:xfrm>
              <a:off x="796784" y="2455327"/>
              <a:ext cx="249857" cy="235347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828964" y="2505098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88424" y="3183628"/>
            <a:ext cx="239417" cy="222324"/>
            <a:chOff x="810381" y="3309181"/>
            <a:chExt cx="239417" cy="222324"/>
          </a:xfrm>
        </p:grpSpPr>
        <p:sp>
          <p:nvSpPr>
            <p:cNvPr id="103" name="Rounded Rectangle 102"/>
            <p:cNvSpPr/>
            <p:nvPr/>
          </p:nvSpPr>
          <p:spPr>
            <a:xfrm>
              <a:off x="810381" y="3309181"/>
              <a:ext cx="239417" cy="222324"/>
            </a:xfrm>
            <a:prstGeom prst="roundRect">
              <a:avLst/>
            </a:prstGeom>
            <a:solidFill>
              <a:srgbClr val="948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2"/>
            <p:cNvSpPr>
              <a:spLocks noEditPoints="1"/>
            </p:cNvSpPr>
            <p:nvPr/>
          </p:nvSpPr>
          <p:spPr bwMode="auto">
            <a:xfrm>
              <a:off x="853059" y="3351995"/>
              <a:ext cx="167023" cy="13669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687997" y="3459282"/>
            <a:ext cx="239418" cy="233531"/>
            <a:chOff x="810381" y="2904842"/>
            <a:chExt cx="239418" cy="233531"/>
          </a:xfrm>
        </p:grpSpPr>
        <p:sp>
          <p:nvSpPr>
            <p:cNvPr id="106" name="Rounded Rectangle 105"/>
            <p:cNvSpPr/>
            <p:nvPr/>
          </p:nvSpPr>
          <p:spPr>
            <a:xfrm>
              <a:off x="810381" y="2904842"/>
              <a:ext cx="239418" cy="233531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07" name="Freeform 12"/>
            <p:cNvSpPr>
              <a:spLocks noEditPoints="1"/>
            </p:cNvSpPr>
            <p:nvPr/>
          </p:nvSpPr>
          <p:spPr bwMode="auto">
            <a:xfrm>
              <a:off x="837998" y="2941520"/>
              <a:ext cx="167023" cy="143584"/>
            </a:xfrm>
            <a:custGeom>
              <a:avLst/>
              <a:gdLst>
                <a:gd name="T0" fmla="*/ 419 w 494"/>
                <a:gd name="T1" fmla="*/ 299 h 448"/>
                <a:gd name="T2" fmla="*/ 403 w 494"/>
                <a:gd name="T3" fmla="*/ 301 h 448"/>
                <a:gd name="T4" fmla="*/ 302 w 494"/>
                <a:gd name="T5" fmla="*/ 126 h 448"/>
                <a:gd name="T6" fmla="*/ 322 w 494"/>
                <a:gd name="T7" fmla="*/ 75 h 448"/>
                <a:gd name="T8" fmla="*/ 247 w 494"/>
                <a:gd name="T9" fmla="*/ 0 h 448"/>
                <a:gd name="T10" fmla="*/ 173 w 494"/>
                <a:gd name="T11" fmla="*/ 75 h 448"/>
                <a:gd name="T12" fmla="*/ 193 w 494"/>
                <a:gd name="T13" fmla="*/ 126 h 448"/>
                <a:gd name="T14" fmla="*/ 91 w 494"/>
                <a:gd name="T15" fmla="*/ 301 h 448"/>
                <a:gd name="T16" fmla="*/ 75 w 494"/>
                <a:gd name="T17" fmla="*/ 299 h 448"/>
                <a:gd name="T18" fmla="*/ 0 w 494"/>
                <a:gd name="T19" fmla="*/ 373 h 448"/>
                <a:gd name="T20" fmla="*/ 75 w 494"/>
                <a:gd name="T21" fmla="*/ 448 h 448"/>
                <a:gd name="T22" fmla="*/ 146 w 494"/>
                <a:gd name="T23" fmla="*/ 395 h 448"/>
                <a:gd name="T24" fmla="*/ 349 w 494"/>
                <a:gd name="T25" fmla="*/ 395 h 448"/>
                <a:gd name="T26" fmla="*/ 419 w 494"/>
                <a:gd name="T27" fmla="*/ 448 h 448"/>
                <a:gd name="T28" fmla="*/ 494 w 494"/>
                <a:gd name="T29" fmla="*/ 373 h 448"/>
                <a:gd name="T30" fmla="*/ 419 w 494"/>
                <a:gd name="T31" fmla="*/ 299 h 448"/>
                <a:gd name="T32" fmla="*/ 349 w 494"/>
                <a:gd name="T33" fmla="*/ 351 h 448"/>
                <a:gd name="T34" fmla="*/ 146 w 494"/>
                <a:gd name="T35" fmla="*/ 351 h 448"/>
                <a:gd name="T36" fmla="*/ 130 w 494"/>
                <a:gd name="T37" fmla="*/ 323 h 448"/>
                <a:gd name="T38" fmla="*/ 231 w 494"/>
                <a:gd name="T39" fmla="*/ 148 h 448"/>
                <a:gd name="T40" fmla="*/ 247 w 494"/>
                <a:gd name="T41" fmla="*/ 150 h 448"/>
                <a:gd name="T42" fmla="*/ 264 w 494"/>
                <a:gd name="T43" fmla="*/ 148 h 448"/>
                <a:gd name="T44" fmla="*/ 365 w 494"/>
                <a:gd name="T45" fmla="*/ 323 h 448"/>
                <a:gd name="T46" fmla="*/ 349 w 494"/>
                <a:gd name="T47" fmla="*/ 35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448">
                  <a:moveTo>
                    <a:pt x="419" y="299"/>
                  </a:moveTo>
                  <a:cubicBezTo>
                    <a:pt x="414" y="299"/>
                    <a:pt x="408" y="300"/>
                    <a:pt x="403" y="301"/>
                  </a:cubicBezTo>
                  <a:cubicBezTo>
                    <a:pt x="302" y="126"/>
                    <a:pt x="302" y="126"/>
                    <a:pt x="302" y="126"/>
                  </a:cubicBezTo>
                  <a:cubicBezTo>
                    <a:pt x="314" y="112"/>
                    <a:pt x="322" y="95"/>
                    <a:pt x="322" y="75"/>
                  </a:cubicBezTo>
                  <a:cubicBezTo>
                    <a:pt x="322" y="34"/>
                    <a:pt x="288" y="0"/>
                    <a:pt x="247" y="0"/>
                  </a:cubicBezTo>
                  <a:cubicBezTo>
                    <a:pt x="206" y="0"/>
                    <a:pt x="173" y="34"/>
                    <a:pt x="173" y="75"/>
                  </a:cubicBezTo>
                  <a:cubicBezTo>
                    <a:pt x="173" y="95"/>
                    <a:pt x="180" y="112"/>
                    <a:pt x="193" y="126"/>
                  </a:cubicBezTo>
                  <a:cubicBezTo>
                    <a:pt x="91" y="301"/>
                    <a:pt x="91" y="301"/>
                    <a:pt x="91" y="301"/>
                  </a:cubicBezTo>
                  <a:cubicBezTo>
                    <a:pt x="86" y="300"/>
                    <a:pt x="81" y="299"/>
                    <a:pt x="75" y="299"/>
                  </a:cubicBezTo>
                  <a:cubicBezTo>
                    <a:pt x="34" y="299"/>
                    <a:pt x="0" y="332"/>
                    <a:pt x="0" y="373"/>
                  </a:cubicBezTo>
                  <a:cubicBezTo>
                    <a:pt x="0" y="415"/>
                    <a:pt x="34" y="448"/>
                    <a:pt x="75" y="448"/>
                  </a:cubicBezTo>
                  <a:cubicBezTo>
                    <a:pt x="108" y="448"/>
                    <a:pt x="136" y="426"/>
                    <a:pt x="146" y="395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58" y="426"/>
                    <a:pt x="386" y="448"/>
                    <a:pt x="419" y="448"/>
                  </a:cubicBezTo>
                  <a:cubicBezTo>
                    <a:pt x="461" y="448"/>
                    <a:pt x="494" y="415"/>
                    <a:pt x="494" y="373"/>
                  </a:cubicBezTo>
                  <a:cubicBezTo>
                    <a:pt x="494" y="332"/>
                    <a:pt x="461" y="299"/>
                    <a:pt x="419" y="299"/>
                  </a:cubicBezTo>
                  <a:close/>
                  <a:moveTo>
                    <a:pt x="349" y="351"/>
                  </a:moveTo>
                  <a:cubicBezTo>
                    <a:pt x="146" y="351"/>
                    <a:pt x="146" y="351"/>
                    <a:pt x="146" y="351"/>
                  </a:cubicBezTo>
                  <a:cubicBezTo>
                    <a:pt x="142" y="341"/>
                    <a:pt x="137" y="331"/>
                    <a:pt x="130" y="323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6" y="149"/>
                    <a:pt x="242" y="150"/>
                    <a:pt x="247" y="150"/>
                  </a:cubicBezTo>
                  <a:cubicBezTo>
                    <a:pt x="253" y="150"/>
                    <a:pt x="258" y="149"/>
                    <a:pt x="264" y="148"/>
                  </a:cubicBezTo>
                  <a:cubicBezTo>
                    <a:pt x="365" y="323"/>
                    <a:pt x="365" y="323"/>
                    <a:pt x="365" y="323"/>
                  </a:cubicBezTo>
                  <a:cubicBezTo>
                    <a:pt x="358" y="331"/>
                    <a:pt x="352" y="341"/>
                    <a:pt x="349" y="3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942064" y="2920632"/>
            <a:ext cx="12570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Bounded Context Web API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42064" y="3467724"/>
            <a:ext cx="12570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Bounded Context Web API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700671" y="3799172"/>
            <a:ext cx="214921" cy="184842"/>
          </a:xfrm>
          <a:prstGeom prst="roundRect">
            <a:avLst>
              <a:gd name="adj" fmla="val 6141"/>
            </a:avLst>
          </a:prstGeom>
          <a:noFill/>
          <a:ln>
            <a:solidFill>
              <a:schemeClr val="bg2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942064" y="3783959"/>
            <a:ext cx="1406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Application Container - Docker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8057577" y="4061147"/>
            <a:ext cx="7791" cy="450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8057671" y="4051760"/>
            <a:ext cx="1637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8188765" y="3951732"/>
            <a:ext cx="3818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Jetty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8053055" y="4204160"/>
            <a:ext cx="1637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8188765" y="4104132"/>
            <a:ext cx="4828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Tomcat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>
            <a:off x="8053055" y="4367639"/>
            <a:ext cx="1637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8205597" y="4267611"/>
            <a:ext cx="4491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JBOSS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25" name="Straight Connector 124"/>
          <p:cNvCxnSpPr>
            <a:endCxn id="126" idx="1"/>
          </p:cNvCxnSpPr>
          <p:nvPr/>
        </p:nvCxnSpPr>
        <p:spPr bwMode="auto">
          <a:xfrm>
            <a:off x="8065368" y="4520882"/>
            <a:ext cx="165909" cy="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8231277" y="4421710"/>
            <a:ext cx="5341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smtClean="0">
                <a:latin typeface="Lato" charset="0"/>
                <a:ea typeface="Lato" charset="0"/>
                <a:cs typeface="Lato" charset="0"/>
              </a:rPr>
              <a:t>Glassfish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456" y="4972748"/>
            <a:ext cx="167959" cy="269494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7942064" y="4973507"/>
            <a:ext cx="13612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Log Management </a:t>
            </a:r>
            <a:r>
              <a:rPr lang="mr-IN" sz="700" b="0" dirty="0" smtClean="0">
                <a:latin typeface="Lato" charset="0"/>
                <a:ea typeface="Lato" charset="0"/>
                <a:cs typeface="Lato" charset="0"/>
              </a:rPr>
              <a:t>–</a:t>
            </a:r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 ELK Stack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28986" y="2285594"/>
            <a:ext cx="4732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 smtClean="0">
                <a:latin typeface="Lato" charset="0"/>
                <a:ea typeface="Lato" charset="0"/>
                <a:cs typeface="Lato" charset="0"/>
              </a:rPr>
              <a:t>Legend</a:t>
            </a:r>
            <a:endParaRPr lang="en-US" sz="700" b="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471" y="2932516"/>
            <a:ext cx="1350983" cy="669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1399" y="3851316"/>
            <a:ext cx="5212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0" dirty="0" err="1" smtClean="0"/>
              <a:t>Buildpack</a:t>
            </a:r>
            <a:endParaRPr lang="en-US" sz="600" b="0" dirty="0"/>
          </a:p>
        </p:txBody>
      </p:sp>
      <p:sp>
        <p:nvSpPr>
          <p:cNvPr id="97" name="TextBox 96"/>
          <p:cNvSpPr txBox="1"/>
          <p:nvPr/>
        </p:nvSpPr>
        <p:spPr>
          <a:xfrm>
            <a:off x="5524939" y="5228044"/>
            <a:ext cx="5212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0" dirty="0" err="1" smtClean="0"/>
              <a:t>Buildpack</a:t>
            </a:r>
            <a:endParaRPr lang="en-US" sz="600" b="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84192" y="5270611"/>
            <a:ext cx="5212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0" dirty="0" err="1" smtClean="0"/>
              <a:t>Buildpack</a:t>
            </a:r>
            <a:endParaRPr lang="en-US" sz="600" b="0" dirty="0"/>
          </a:p>
        </p:txBody>
      </p:sp>
    </p:spTree>
    <p:extLst>
      <p:ext uri="{BB962C8B-B14F-4D97-AF65-F5344CB8AC3E}">
        <p14:creationId xmlns:p14="http://schemas.microsoft.com/office/powerpoint/2010/main" val="17597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- 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 err="1"/>
              <a:t>microservice</a:t>
            </a:r>
            <a:r>
              <a:rPr lang="en-US" dirty="0"/>
              <a:t> chassis is a framework that enables you to quickly create a new service. It handles cross-cutting concerns such as logging, service discovery, service registration, externalized configuration,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Spring Boot + Spring Cloud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Wildfly Swarm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Dropwizard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err="1" smtClean="0"/>
              <a:t>SparkJava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Microservice </a:t>
            </a:r>
            <a:r>
              <a:rPr lang="mr-IN" dirty="0" smtClean="0"/>
              <a:t>–</a:t>
            </a:r>
            <a:r>
              <a:rPr lang="en-US" dirty="0" smtClean="0"/>
              <a:t> User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1865866" y="5218670"/>
            <a:ext cx="980303" cy="13098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Cassandra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DB</a:t>
            </a:r>
          </a:p>
        </p:txBody>
      </p:sp>
      <p:sp>
        <p:nvSpPr>
          <p:cNvPr id="12" name="Lightning Bolt 11"/>
          <p:cNvSpPr/>
          <p:nvPr/>
        </p:nvSpPr>
        <p:spPr>
          <a:xfrm rot="4066994">
            <a:off x="3418703" y="1656397"/>
            <a:ext cx="1005016" cy="1606378"/>
          </a:xfrm>
          <a:prstGeom prst="lightningBol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79151" y="3354295"/>
            <a:ext cx="2553730" cy="145060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"/>
                <a:cs typeface=""/>
              </a:rPr>
              <a:t>MicroService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4550" y="2603157"/>
            <a:ext cx="3952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>
                <a:solidFill>
                  <a:prstClr val="black"/>
                </a:solidFill>
                <a:latin typeface="Calibri" panose="020F0502020204030204"/>
                <a:cs typeface=""/>
              </a:rPr>
              <a:t>REST Interface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prstClr val="black"/>
              </a:solidFill>
              <a:latin typeface="Calibri" panose="020F0502020204030204"/>
              <a:cs typeface="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GB" sz="2400" b="0" dirty="0" smtClean="0">
                <a:solidFill>
                  <a:prstClr val="black"/>
                </a:solidFill>
                <a:latin typeface="Calibri" panose="020F0502020204030204"/>
                <a:cs typeface=""/>
              </a:rPr>
              <a:t>/User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GB" sz="2400" b="0" dirty="0" smtClean="0">
                <a:solidFill>
                  <a:prstClr val="black"/>
                </a:solidFill>
                <a:latin typeface="Calibri" panose="020F0502020204030204"/>
                <a:cs typeface=""/>
              </a:rPr>
              <a:t>/User/Id [Add, Update Delete]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356017" y="4778696"/>
            <a:ext cx="2" cy="685050"/>
          </a:xfrm>
          <a:prstGeom prst="straightConnector1">
            <a:avLst/>
          </a:prstGeom>
          <a:noFill/>
          <a:ln w="762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ounded Rectangle 17"/>
          <p:cNvSpPr/>
          <p:nvPr/>
        </p:nvSpPr>
        <p:spPr>
          <a:xfrm>
            <a:off x="4854776" y="1264988"/>
            <a:ext cx="1779373" cy="85140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"/>
                <a:cs typeface=""/>
              </a:rPr>
              <a:t>User Management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82622" y="4071993"/>
            <a:ext cx="1946787" cy="49579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RPC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4574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379999"/>
            <a:ext cx="8491537" cy="508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Encapsulates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Creates Standalone Spring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Embeds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Jetty, Tomcat, Undertow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Opinionated Starter POMs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Automatically Configures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</a:t>
            </a:r>
            <a:r>
              <a:rPr lang="en-GB" dirty="0" smtClean="0"/>
              <a:t>XML, Depends on YAML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Provides production ready capabilities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Wildfly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493838"/>
            <a:ext cx="8491537" cy="508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Derived from </a:t>
            </a:r>
            <a:r>
              <a:rPr lang="en-GB" dirty="0" err="1"/>
              <a:t>WildFly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Specify components with maven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Generates Uber 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Integrates with other Red Hat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 EE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Integrates with Service Discovery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D609-1948-4661-8BC6-AB1E16B109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Blank">
  <a:themeElements>
    <a:clrScheme name="Blank 13">
      <a:dk1>
        <a:srgbClr val="000000"/>
      </a:dk1>
      <a:lt1>
        <a:srgbClr val="FFFFFF"/>
      </a:lt1>
      <a:dk2>
        <a:srgbClr val="000000"/>
      </a:dk2>
      <a:lt2>
        <a:srgbClr val="E62D3F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E62D3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919195"/>
        </a:dk2>
        <a:lt2>
          <a:srgbClr val="E62D3F"/>
        </a:lt2>
        <a:accent1>
          <a:srgbClr val="0078C1"/>
        </a:accent1>
        <a:accent2>
          <a:srgbClr val="731372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681067"/>
        </a:accent6>
        <a:hlink>
          <a:srgbClr val="F78E1D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919195"/>
        </a:dk2>
        <a:lt2>
          <a:srgbClr val="E62D3F"/>
        </a:lt2>
        <a:accent1>
          <a:srgbClr val="0078C1"/>
        </a:accent1>
        <a:accent2>
          <a:srgbClr val="731372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681067"/>
        </a:accent6>
        <a:hlink>
          <a:srgbClr val="F78E1D"/>
        </a:hlink>
        <a:folHlink>
          <a:srgbClr val="35BD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848589"/>
        </a:dk2>
        <a:lt2>
          <a:srgbClr val="E62D3F"/>
        </a:lt2>
        <a:accent1>
          <a:srgbClr val="0078C1"/>
        </a:accent1>
        <a:accent2>
          <a:srgbClr val="731372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681067"/>
        </a:accent6>
        <a:hlink>
          <a:srgbClr val="F78E1D"/>
        </a:hlink>
        <a:folHlink>
          <a:srgbClr val="35BD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EF8EDFDD6A4644B6FDC1F0772FE099" ma:contentTypeVersion="0" ma:contentTypeDescription="Create a new document." ma:contentTypeScope="" ma:versionID="fb0d4095d63127b7d04667dafecd5d8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95AD062-C481-4E7B-99F0-2D1774299796}"/>
</file>

<file path=customXml/itemProps2.xml><?xml version="1.0" encoding="utf-8"?>
<ds:datastoreItem xmlns:ds="http://schemas.openxmlformats.org/officeDocument/2006/customXml" ds:itemID="{D90948D4-B5A5-4B4F-855A-A6064D78620D}"/>
</file>

<file path=customXml/itemProps3.xml><?xml version="1.0" encoding="utf-8"?>
<ds:datastoreItem xmlns:ds="http://schemas.openxmlformats.org/officeDocument/2006/customXml" ds:itemID="{29E48225-769B-40AA-9DCD-EE7F6E36DC48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483</Words>
  <Application>Microsoft Macintosh PowerPoint</Application>
  <PresentationFormat>Custom</PresentationFormat>
  <Paragraphs>197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Narrow</vt:lpstr>
      <vt:lpstr>Calibri</vt:lpstr>
      <vt:lpstr>Franklin Gothic Book</vt:lpstr>
      <vt:lpstr>Lato</vt:lpstr>
      <vt:lpstr>MS PGothic</vt:lpstr>
      <vt:lpstr>ＭＳ Ｐゴシック</vt:lpstr>
      <vt:lpstr>Times New Roman</vt:lpstr>
      <vt:lpstr>Wingdings</vt:lpstr>
      <vt:lpstr>Arial</vt:lpstr>
      <vt:lpstr>Blank</vt:lpstr>
      <vt:lpstr>Microservices - Chassis</vt:lpstr>
      <vt:lpstr>Agenda</vt:lpstr>
      <vt:lpstr>Choosing the Framework</vt:lpstr>
      <vt:lpstr>Representative Ecosystem</vt:lpstr>
      <vt:lpstr>Representative Microservices Ecosystem</vt:lpstr>
      <vt:lpstr>Microservices - Chassis</vt:lpstr>
      <vt:lpstr>Simple Microservice – User Management</vt:lpstr>
      <vt:lpstr>Spring Boot</vt:lpstr>
      <vt:lpstr>Wildfly Swarm</vt:lpstr>
      <vt:lpstr>Platforms Tested</vt:lpstr>
      <vt:lpstr>Spring Cloud</vt:lpstr>
      <vt:lpstr>Review Comments – Spring Boot</vt:lpstr>
      <vt:lpstr>Review Comments – WildFly Swarm</vt:lpstr>
      <vt:lpstr>Verdict</vt:lpstr>
      <vt:lpstr>   Thank You!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</dc:title>
  <dc:creator/>
  <dc:description>Letter Blank templ v3.pot</dc:description>
  <cp:lastModifiedBy/>
  <cp:revision>67</cp:revision>
  <cp:lastPrinted>2017-06-08T19:27:16Z</cp:lastPrinted>
  <dcterms:created xsi:type="dcterms:W3CDTF">2008-09-11T18:21:36Z</dcterms:created>
  <dcterms:modified xsi:type="dcterms:W3CDTF">2017-07-13T19:06:54Z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20041127</vt:lpwstr>
  </property>
  <property fmtid="{D5CDD505-2E9C-101B-9397-08002B2CF9AE}" pid="3" name="Reference">
    <vt:lpwstr>BCGTemplateNew</vt:lpwstr>
  </property>
  <property fmtid="{D5CDD505-2E9C-101B-9397-08002B2CF9AE}" pid="4" name="BCG 2007 Template">
    <vt:bool>true</vt:bool>
  </property>
  <property fmtid="{D5CDD505-2E9C-101B-9397-08002B2CF9AE}" pid="5" name="BCG Format Name">
    <vt:lpwstr>BCG Format</vt:lpwstr>
  </property>
  <property fmtid="{D5CDD505-2E9C-101B-9397-08002B2CF9AE}" pid="6" name="ContentTypeId">
    <vt:lpwstr>0x01010053EF8EDFDD6A4644B6FDC1F0772FE099</vt:lpwstr>
  </property>
</Properties>
</file>