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8" r:id="rId5"/>
    <p:sldId id="294" r:id="rId6"/>
    <p:sldId id="290" r:id="rId7"/>
    <p:sldId id="292" r:id="rId8"/>
    <p:sldId id="293" r:id="rId9"/>
    <p:sldId id="295" r:id="rId10"/>
    <p:sldId id="287" r:id="rId11"/>
    <p:sldId id="291" r:id="rId12"/>
    <p:sldId id="289" r:id="rId13"/>
    <p:sldId id="28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20">
          <p15:clr>
            <a:srgbClr val="A4A3A4"/>
          </p15:clr>
        </p15:guide>
        <p15:guide id="3" orient="horz" pos="928">
          <p15:clr>
            <a:srgbClr val="A4A3A4"/>
          </p15:clr>
        </p15:guide>
        <p15:guide id="4" orient="horz" pos="288">
          <p15:clr>
            <a:srgbClr val="A4A3A4"/>
          </p15:clr>
        </p15:guide>
        <p15:guide id="5" orient="horz" pos="2365">
          <p15:clr>
            <a:srgbClr val="A4A3A4"/>
          </p15:clr>
        </p15:guide>
        <p15:guide id="6" orient="horz" pos="3979">
          <p15:clr>
            <a:srgbClr val="A4A3A4"/>
          </p15:clr>
        </p15:guide>
        <p15:guide id="7" pos="2832">
          <p15:clr>
            <a:srgbClr val="A4A3A4"/>
          </p15:clr>
        </p15:guide>
        <p15:guide id="8" pos="287">
          <p15:clr>
            <a:srgbClr val="A4A3A4"/>
          </p15:clr>
        </p15:guide>
        <p15:guide id="9" pos="5474">
          <p15:clr>
            <a:srgbClr val="A4A3A4"/>
          </p15:clr>
        </p15:guide>
        <p15:guide id="10" pos="1987">
          <p15:clr>
            <a:srgbClr val="A4A3A4"/>
          </p15:clr>
        </p15:guide>
        <p15:guide id="11" pos="3726">
          <p15:clr>
            <a:srgbClr val="A4A3A4"/>
          </p15:clr>
        </p15:guide>
        <p15:guide id="12" pos="3786">
          <p15:clr>
            <a:srgbClr val="A4A3A4"/>
          </p15:clr>
        </p15:guide>
        <p15:guide id="13" pos="2037">
          <p15:clr>
            <a:srgbClr val="A4A3A4"/>
          </p15:clr>
        </p15:guide>
        <p15:guide id="14" pos="2928">
          <p15:clr>
            <a:srgbClr val="A4A3A4"/>
          </p15:clr>
        </p15:guide>
        <p15:guide id="15" pos="2883">
          <p15:clr>
            <a:srgbClr val="A4A3A4"/>
          </p15:clr>
        </p15:guide>
        <p15:guide id="16" pos="3201">
          <p15:clr>
            <a:srgbClr val="A4A3A4"/>
          </p15:clr>
        </p15:guide>
        <p15:guide id="17" orient="horz" pos="142">
          <p15:clr>
            <a:srgbClr val="A4A3A4"/>
          </p15:clr>
        </p15:guide>
        <p15:guide id="18" orient="horz" pos="287">
          <p15:clr>
            <a:srgbClr val="A4A3A4"/>
          </p15:clr>
        </p15:guide>
        <p15:guide id="19" orient="horz" pos="921">
          <p15:clr>
            <a:srgbClr val="A4A3A4"/>
          </p15:clr>
        </p15:guide>
        <p15:guide id="20" orient="horz" pos="1300">
          <p15:clr>
            <a:srgbClr val="A4A3A4"/>
          </p15:clr>
        </p15:guide>
        <p15:guide id="21" orient="horz" pos="2161">
          <p15:clr>
            <a:srgbClr val="A4A3A4"/>
          </p15:clr>
        </p15:guide>
        <p15:guide id="22" orient="horz" pos="3688">
          <p15:clr>
            <a:srgbClr val="A4A3A4"/>
          </p15:clr>
        </p15:guide>
        <p15:guide id="23" orient="horz" pos="4004">
          <p15:clr>
            <a:srgbClr val="A4A3A4"/>
          </p15:clr>
        </p15:guide>
        <p15:guide id="24" orient="horz" pos="4181">
          <p15:clr>
            <a:srgbClr val="A4A3A4"/>
          </p15:clr>
        </p15:guide>
        <p15:guide id="25" orient="horz" pos="2339">
          <p15:clr>
            <a:srgbClr val="A4A3A4"/>
          </p15:clr>
        </p15:guide>
        <p15:guide id="26" pos="144">
          <p15:clr>
            <a:srgbClr val="A4A3A4"/>
          </p15:clr>
        </p15:guide>
        <p15:guide id="27" pos="290">
          <p15:clr>
            <a:srgbClr val="A4A3A4"/>
          </p15:clr>
        </p15:guide>
        <p15:guide id="28" pos="1976">
          <p15:clr>
            <a:srgbClr val="A4A3A4"/>
          </p15:clr>
        </p15:guide>
        <p15:guide id="29" pos="2031">
          <p15:clr>
            <a:srgbClr val="A4A3A4"/>
          </p15:clr>
        </p15:guide>
        <p15:guide id="30" pos="2767">
          <p15:clr>
            <a:srgbClr val="A4A3A4"/>
          </p15:clr>
        </p15:guide>
        <p15:guide id="31" pos="5471">
          <p15:clr>
            <a:srgbClr val="A4A3A4"/>
          </p15:clr>
        </p15:guide>
        <p15:guide id="32" pos="2996">
          <p15:clr>
            <a:srgbClr val="A4A3A4"/>
          </p15:clr>
        </p15:guide>
        <p15:guide id="33" pos="3725">
          <p15:clr>
            <a:srgbClr val="A4A3A4"/>
          </p15:clr>
        </p15:guide>
        <p15:guide id="34" pos="3787">
          <p15:clr>
            <a:srgbClr val="A4A3A4"/>
          </p15:clr>
        </p15:guide>
        <p15:guide id="35" pos="28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5" autoAdjust="0"/>
    <p:restoredTop sz="95512" autoAdjust="0"/>
  </p:normalViewPr>
  <p:slideViewPr>
    <p:cSldViewPr snapToGrid="0" snapToObjects="1">
      <p:cViewPr varScale="1">
        <p:scale>
          <a:sx n="88" d="100"/>
          <a:sy n="88" d="100"/>
        </p:scale>
        <p:origin x="1590" y="84"/>
      </p:cViewPr>
      <p:guideLst>
        <p:guide orient="horz" pos="2160"/>
        <p:guide orient="horz" pos="720"/>
        <p:guide orient="horz" pos="928"/>
        <p:guide orient="horz" pos="288"/>
        <p:guide orient="horz" pos="2365"/>
        <p:guide orient="horz" pos="3979"/>
        <p:guide pos="2832"/>
        <p:guide pos="287"/>
        <p:guide pos="5474"/>
        <p:guide pos="1987"/>
        <p:guide pos="3726"/>
        <p:guide pos="3786"/>
        <p:guide pos="2037"/>
        <p:guide pos="2928"/>
        <p:guide pos="2883"/>
        <p:guide pos="3201"/>
        <p:guide orient="horz" pos="142"/>
        <p:guide orient="horz" pos="287"/>
        <p:guide orient="horz" pos="921"/>
        <p:guide orient="horz" pos="1300"/>
        <p:guide orient="horz" pos="2161"/>
        <p:guide orient="horz" pos="3688"/>
        <p:guide orient="horz" pos="4004"/>
        <p:guide orient="horz" pos="4181"/>
        <p:guide orient="horz" pos="2339"/>
        <p:guide pos="144"/>
        <p:guide pos="290"/>
        <p:guide pos="1976"/>
        <p:guide pos="2031"/>
        <p:guide pos="2767"/>
        <p:guide pos="5471"/>
        <p:guide pos="2996"/>
        <p:guide pos="3725"/>
        <p:guide pos="3787"/>
        <p:guide pos="2878"/>
      </p:guideLst>
    </p:cSldViewPr>
  </p:slideViewPr>
  <p:notesTextViewPr>
    <p:cViewPr>
      <p:scale>
        <a:sx n="1" d="1"/>
        <a:sy n="1" d="1"/>
      </p:scale>
      <p:origin x="0" y="0"/>
    </p:cViewPr>
  </p:notesTextViewPr>
  <p:sorterViewPr>
    <p:cViewPr>
      <p:scale>
        <a:sx n="55" d="100"/>
        <a:sy n="55" d="100"/>
      </p:scale>
      <p:origin x="0" y="0"/>
    </p:cViewPr>
  </p:sorterViewPr>
  <p:notesViewPr>
    <p:cSldViewPr snapToGrid="0">
      <p:cViewPr varScale="1">
        <p:scale>
          <a:sx n="70" d="100"/>
          <a:sy n="70" d="100"/>
        </p:scale>
        <p:origin x="324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605FA3-DF84-4C9C-95EF-319FFBAB47E8}" type="datetimeFigureOut">
              <a:rPr lang="en-US" smtClean="0">
                <a:latin typeface="Arial" pitchFamily="34" charset="0"/>
              </a:rPr>
              <a:pPr/>
              <a:t>11/27/2017</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330AC2-4D9B-42B8-851F-F745CBB15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1572551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CAB2D76C-F225-47E4-8870-016D40065085}" type="datetimeFigureOut">
              <a:rPr lang="en-US" smtClean="0"/>
              <a:pPr/>
              <a:t>11/27/2017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6E316562-8D5B-4FA8-A1F8-64F74D39FB21}" type="slidenum">
              <a:rPr lang="en-US" smtClean="0"/>
              <a:pPr/>
              <a:t>‹#›</a:t>
            </a:fld>
            <a:endParaRPr lang="en-US" dirty="0"/>
          </a:p>
        </p:txBody>
      </p:sp>
    </p:spTree>
    <p:extLst>
      <p:ext uri="{BB962C8B-B14F-4D97-AF65-F5344CB8AC3E}">
        <p14:creationId xmlns:p14="http://schemas.microsoft.com/office/powerpoint/2010/main" val="10751430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a:t>
            </a:fld>
            <a:endParaRPr lang="en-US" dirty="0"/>
          </a:p>
        </p:txBody>
      </p:sp>
    </p:spTree>
    <p:extLst>
      <p:ext uri="{BB962C8B-B14F-4D97-AF65-F5344CB8AC3E}">
        <p14:creationId xmlns:p14="http://schemas.microsoft.com/office/powerpoint/2010/main" val="414522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 access to Elasticsearch, where the data</a:t>
            </a:r>
            <a:r>
              <a:rPr lang="en-US" baseline="0" dirty="0" smtClean="0"/>
              <a:t> is stored, can be and should be strictly restricted.  Only Kabana and Logstash have direct access to Elasticsearch and this access is authenticated and via Transport Layer Security.</a:t>
            </a:r>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3</a:t>
            </a:fld>
            <a:endParaRPr lang="en-US" dirty="0"/>
          </a:p>
        </p:txBody>
      </p:sp>
    </p:spTree>
    <p:extLst>
      <p:ext uri="{BB962C8B-B14F-4D97-AF65-F5344CB8AC3E}">
        <p14:creationId xmlns:p14="http://schemas.microsoft.com/office/powerpoint/2010/main" val="933588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16562-8D5B-4FA8-A1F8-64F74D39FB21}" type="slidenum">
              <a:rPr lang="en-US" smtClean="0"/>
              <a:pPr/>
              <a:t>10</a:t>
            </a:fld>
            <a:endParaRPr lang="en-US" dirty="0"/>
          </a:p>
        </p:txBody>
      </p:sp>
    </p:spTree>
    <p:extLst>
      <p:ext uri="{BB962C8B-B14F-4D97-AF65-F5344CB8AC3E}">
        <p14:creationId xmlns:p14="http://schemas.microsoft.com/office/powerpoint/2010/main" val="2858976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468879"/>
            <a:ext cx="6172200" cy="2286000"/>
          </a:xfrm>
        </p:spPr>
        <p:txBody>
          <a:bodyPr rIns="0" anchor="b" anchorCtr="0"/>
          <a:lstStyle>
            <a:lvl1pPr>
              <a:lnSpc>
                <a:spcPct val="90000"/>
              </a:lnSpc>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4892040"/>
            <a:ext cx="4572000" cy="914400"/>
          </a:xfrm>
        </p:spPr>
        <p:txBody>
          <a:bodyPr/>
          <a:lstStyle>
            <a:lvl1pPr marL="0" indent="0" algn="l">
              <a:spcBef>
                <a:spcPts val="600"/>
              </a:spcBef>
              <a:buNone/>
              <a:defRPr sz="18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457200" y="6492240"/>
            <a:ext cx="5486400" cy="219456"/>
          </a:xfrm>
        </p:spPr>
        <p:txBody>
          <a:bodyPr/>
          <a:lstStyle/>
          <a:p>
            <a:r>
              <a:rPr lang="en-US" dirty="0" smtClean="0"/>
              <a:t>©2015 CVS Health and/or one of its affiliates: Confidential &amp; Proprietary</a:t>
            </a:r>
            <a:endParaRPr lang="en-US" dirty="0"/>
          </a:p>
        </p:txBody>
      </p:sp>
      <p:grpSp>
        <p:nvGrpSpPr>
          <p:cNvPr id="9" name="Group 8"/>
          <p:cNvGrpSpPr>
            <a:grpSpLocks noChangeAspect="1"/>
          </p:cNvGrpSpPr>
          <p:nvPr userDrawn="1"/>
        </p:nvGrpSpPr>
        <p:grpSpPr>
          <a:xfrm>
            <a:off x="464807" y="468372"/>
            <a:ext cx="2042438" cy="259837"/>
            <a:chOff x="279400" y="2781300"/>
            <a:chExt cx="8585200" cy="1092200"/>
          </a:xfrm>
        </p:grpSpPr>
        <p:sp>
          <p:nvSpPr>
            <p:cNvPr id="12" name="Freeform 5"/>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2664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320"/>
            <a:ext cx="7132320" cy="1371600"/>
          </a:xfrm>
        </p:spPr>
        <p:txBody>
          <a:bodyPr rIns="0" anchor="b" anchorCtr="0"/>
          <a:lstStyle>
            <a:lvl1pPr algn="l">
              <a:lnSpc>
                <a:spcPct val="90000"/>
              </a:lnSpc>
              <a:defRPr sz="4400" b="1" cap="none">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bwMode="auto">
          <a:xfrm>
            <a:off x="457200" y="2011680"/>
            <a:ext cx="3657600" cy="1005840"/>
          </a:xfrm>
        </p:spPr>
        <p:txBody>
          <a:bodyPr rIns="0" anchor="t" anchorCtr="0"/>
          <a:lstStyle>
            <a:lvl1pPr marL="0" indent="0">
              <a:spcBef>
                <a:spcPts val="6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bwMode="invGray"/>
        <p:txBody>
          <a:bodyPr/>
          <a:lstStyle>
            <a:lvl1pPr>
              <a:defRPr>
                <a:solidFill>
                  <a:schemeClr val="tx1">
                    <a:lumMod val="50000"/>
                    <a:lumOff val="50000"/>
                  </a:schemeClr>
                </a:solidFill>
              </a:defRPr>
            </a:lvl1pPr>
          </a:lstStyle>
          <a:p>
            <a:r>
              <a:rPr lang="en-US" dirty="0" smtClean="0"/>
              <a:t>©2015 CVS Health and/or one of its affiliates: Confidential &amp; Proprietary</a:t>
            </a:r>
            <a:endParaRPr lang="en-US" dirty="0"/>
          </a:p>
        </p:txBody>
      </p:sp>
      <p:sp>
        <p:nvSpPr>
          <p:cNvPr id="6" name="Slide Number Placeholder 5"/>
          <p:cNvSpPr>
            <a:spLocks noGrp="1"/>
          </p:cNvSpPr>
          <p:nvPr>
            <p:ph type="sldNum" sz="quarter" idx="12"/>
          </p:nvPr>
        </p:nvSpPr>
        <p:spPr bwMode="invGray"/>
        <p:txBody>
          <a:bodyPr/>
          <a:lstStyle>
            <a:lvl1pPr>
              <a:defRPr>
                <a:solidFill>
                  <a:schemeClr val="tx1">
                    <a:lumMod val="50000"/>
                    <a:lumOff val="50000"/>
                  </a:schemeClr>
                </a:solidFill>
              </a:defRPr>
            </a:lvl1pPr>
          </a:lstStyle>
          <a:p>
            <a:fld id="{4D467D88-DCFD-354C-96A5-D863D5E9364D}" type="slidenum">
              <a:rPr lang="en-US" smtClean="0"/>
              <a:pPr/>
              <a:t>‹#›</a:t>
            </a:fld>
            <a:endParaRPr lang="en-US" dirty="0"/>
          </a:p>
        </p:txBody>
      </p:sp>
      <p:sp>
        <p:nvSpPr>
          <p:cNvPr id="8" name="TextBox 7"/>
          <p:cNvSpPr txBox="1"/>
          <p:nvPr userDrawn="1"/>
        </p:nvSpPr>
        <p:spPr>
          <a:xfrm>
            <a:off x="-500338" y="1693254"/>
            <a:ext cx="184666" cy="369332"/>
          </a:xfrm>
          <a:prstGeom prst="rect">
            <a:avLst/>
          </a:prstGeom>
          <a:noFill/>
        </p:spPr>
        <p:txBody>
          <a:bodyPr wrap="none" rtlCol="0">
            <a:spAutoFit/>
          </a:bodyPr>
          <a:lstStyle/>
          <a:p>
            <a:endParaRPr lang="en-US" dirty="0"/>
          </a:p>
        </p:txBody>
      </p:sp>
      <p:grpSp>
        <p:nvGrpSpPr>
          <p:cNvPr id="24" name="Group 23"/>
          <p:cNvGrpSpPr>
            <a:grpSpLocks noChangeAspect="1"/>
          </p:cNvGrpSpPr>
          <p:nvPr userDrawn="1"/>
        </p:nvGrpSpPr>
        <p:grpSpPr>
          <a:xfrm>
            <a:off x="7525512" y="6489600"/>
            <a:ext cx="1161288" cy="147738"/>
            <a:chOff x="279400" y="2781300"/>
            <a:chExt cx="8585200" cy="1092200"/>
          </a:xfrm>
        </p:grpSpPr>
        <p:sp>
          <p:nvSpPr>
            <p:cNvPr id="25" name="Freeform 5"/>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7"/>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8"/>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9"/>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0"/>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1"/>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2"/>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3"/>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4"/>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3874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smtClean="0"/>
              <a:t>©2015 CVS Health and/or one of its affiliates: Confidential &amp; Proprietary</a:t>
            </a:r>
            <a:endParaRPr lang="en-US" dirty="0"/>
          </a:p>
        </p:txBody>
      </p:sp>
      <p:sp>
        <p:nvSpPr>
          <p:cNvPr id="5" name="Slide Number Placeholder 4"/>
          <p:cNvSpPr>
            <a:spLocks noGrp="1"/>
          </p:cNvSpPr>
          <p:nvPr>
            <p:ph type="sldNum" sz="quarter" idx="12"/>
          </p:nvPr>
        </p:nvSpPr>
        <p:spPr/>
        <p:txBody>
          <a:body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1468296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©2015 CVS Health and/or one of its affiliates: Confidential &amp; Proprietary</a:t>
            </a:r>
            <a:endParaRPr lang="en-US" dirty="0"/>
          </a:p>
        </p:txBody>
      </p:sp>
      <p:sp>
        <p:nvSpPr>
          <p:cNvPr id="4" name="Slide Number Placeholder 3"/>
          <p:cNvSpPr>
            <a:spLocks noGrp="1"/>
          </p:cNvSpPr>
          <p:nvPr>
            <p:ph type="sldNum" sz="quarter" idx="12"/>
          </p:nvPr>
        </p:nvSpPr>
        <p:spPr/>
        <p:txBody>
          <a:body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068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468879"/>
            <a:ext cx="6172200" cy="2286000"/>
          </a:xfrm>
        </p:spPr>
        <p:txBody>
          <a:bodyPr rIns="0" anchor="b" anchorCtr="0"/>
          <a:lstStyle>
            <a:lvl1pPr>
              <a:lnSpc>
                <a:spcPct val="90000"/>
              </a:lnSpc>
              <a:defRPr sz="4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bwMode="invGray">
          <a:xfrm>
            <a:off x="457200" y="4892040"/>
            <a:ext cx="4572000" cy="914400"/>
          </a:xfrm>
        </p:spPr>
        <p:txBody>
          <a:bodyPr/>
          <a:lstStyle>
            <a:lvl1pPr marL="0" indent="0" algn="l">
              <a:spcBef>
                <a:spcPts val="600"/>
              </a:spcBef>
              <a:buNone/>
              <a:defRPr sz="18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bwMode="invGray">
          <a:xfrm>
            <a:off x="457200" y="6492240"/>
            <a:ext cx="5486400" cy="219456"/>
          </a:xfrm>
        </p:spPr>
        <p:txBody>
          <a:bodyPr/>
          <a:lstStyle>
            <a:lvl1pPr>
              <a:defRPr>
                <a:solidFill>
                  <a:schemeClr val="bg1"/>
                </a:solidFill>
              </a:defRPr>
            </a:lvl1pPr>
          </a:lstStyle>
          <a:p>
            <a:r>
              <a:rPr lang="en-US" dirty="0" smtClean="0"/>
              <a:t>©2015 CVS Health and/or one of its affiliates: Confidential &amp; Proprietary</a:t>
            </a:r>
            <a:endParaRPr lang="en-US" dirty="0"/>
          </a:p>
        </p:txBody>
      </p:sp>
      <p:grpSp>
        <p:nvGrpSpPr>
          <p:cNvPr id="10" name="Group 9"/>
          <p:cNvGrpSpPr>
            <a:grpSpLocks noChangeAspect="1"/>
          </p:cNvGrpSpPr>
          <p:nvPr userDrawn="1"/>
        </p:nvGrpSpPr>
        <p:grpSpPr bwMode="black">
          <a:xfrm>
            <a:off x="464807" y="468372"/>
            <a:ext cx="2042438" cy="259837"/>
            <a:chOff x="279400" y="2781300"/>
            <a:chExt cx="8585200" cy="1092200"/>
          </a:xfrm>
          <a:solidFill>
            <a:schemeClr val="bg1"/>
          </a:solidFill>
        </p:grpSpPr>
        <p:sp>
          <p:nvSpPr>
            <p:cNvPr id="11" name="Freeform 5"/>
            <p:cNvSpPr>
              <a:spLocks/>
            </p:cNvSpPr>
            <p:nvPr/>
          </p:nvSpPr>
          <p:spPr bwMode="black">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6"/>
            <p:cNvSpPr>
              <a:spLocks/>
            </p:cNvSpPr>
            <p:nvPr/>
          </p:nvSpPr>
          <p:spPr bwMode="black">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noEditPoints="1"/>
            </p:cNvSpPr>
            <p:nvPr/>
          </p:nvSpPr>
          <p:spPr bwMode="black">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noEditPoints="1"/>
            </p:cNvSpPr>
            <p:nvPr/>
          </p:nvSpPr>
          <p:spPr bwMode="black">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p:cNvSpPr>
            <p:nvPr/>
          </p:nvSpPr>
          <p:spPr bwMode="black">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black">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black">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p:cNvSpPr>
            <p:nvPr/>
          </p:nvSpPr>
          <p:spPr bwMode="black">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black">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black">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6574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dirty="0" smtClean="0"/>
              <a:t>©2015 CVS Health and/or one of its affiliates: Confidential &amp; Proprietary</a:t>
            </a:r>
            <a:endParaRPr lang="en-US" dirty="0"/>
          </a:p>
        </p:txBody>
      </p:sp>
      <p:sp>
        <p:nvSpPr>
          <p:cNvPr id="4" name="Slide Number Placeholder 3"/>
          <p:cNvSpPr>
            <a:spLocks noGrp="1"/>
          </p:cNvSpPr>
          <p:nvPr>
            <p:ph type="sldNum" sz="quarter" idx="11"/>
          </p:nvPr>
        </p:nvSpPr>
        <p:spPr/>
        <p:txBody>
          <a:bodyPr/>
          <a:lstStyle/>
          <a:p>
            <a:fld id="{4D467D88-DCFD-354C-96A5-D863D5E9364D}" type="slidenum">
              <a:rPr lang="en-US" smtClean="0"/>
              <a:pPr/>
              <a:t>‹#›</a:t>
            </a:fld>
            <a:endParaRPr lang="en-US" dirty="0"/>
          </a:p>
        </p:txBody>
      </p:sp>
      <p:sp>
        <p:nvSpPr>
          <p:cNvPr id="6" name="Table Placeholder 5"/>
          <p:cNvSpPr>
            <a:spLocks noGrp="1"/>
          </p:cNvSpPr>
          <p:nvPr>
            <p:ph type="tbl" sz="quarter" idx="12"/>
          </p:nvPr>
        </p:nvSpPr>
        <p:spPr>
          <a:xfrm>
            <a:off x="457199" y="1463040"/>
            <a:ext cx="7040880" cy="4389120"/>
          </a:xfrm>
        </p:spPr>
        <p:txBody>
          <a:bodyPr/>
          <a:lstStyle>
            <a:lvl1pPr>
              <a:defRPr>
                <a:solidFill>
                  <a:schemeClr val="tx1">
                    <a:lumMod val="75000"/>
                    <a:lumOff val="25000"/>
                  </a:schemeClr>
                </a:solidFill>
              </a:defRPr>
            </a:lvl1pPr>
          </a:lstStyle>
          <a:p>
            <a:r>
              <a:rPr lang="en-US" smtClean="0"/>
              <a:t>Click icon to add table</a:t>
            </a:r>
            <a:endParaRPr lang="en-US" dirty="0"/>
          </a:p>
        </p:txBody>
      </p:sp>
    </p:spTree>
    <p:extLst>
      <p:ext uri="{BB962C8B-B14F-4D97-AF65-F5344CB8AC3E}">
        <p14:creationId xmlns:p14="http://schemas.microsoft.com/office/powerpoint/2010/main" val="195634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lvl1pPr>
              <a:defRPr cap="none" baseline="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smtClean="0"/>
              <a:t>©2015 CVS Health and/or one of its affiliates: Confidential &amp; Proprietary</a:t>
            </a:r>
            <a:endParaRPr lang="en-US" dirty="0"/>
          </a:p>
        </p:txBody>
      </p:sp>
      <p:sp>
        <p:nvSpPr>
          <p:cNvPr id="6" name="Slide Number Placeholder 5"/>
          <p:cNvSpPr>
            <a:spLocks noGrp="1"/>
          </p:cNvSpPr>
          <p:nvPr>
            <p:ph type="sldNum" sz="quarter" idx="12"/>
          </p:nvPr>
        </p:nvSpPr>
        <p:spPr/>
        <p:txBody>
          <a:body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306082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p>
            <a:r>
              <a:rPr lang="en-US" smtClean="0"/>
              <a:t>Click to edit Master title style</a:t>
            </a:r>
            <a:endParaRPr lang="en-US" dirty="0"/>
          </a:p>
        </p:txBody>
      </p:sp>
      <p:sp>
        <p:nvSpPr>
          <p:cNvPr id="3" name="Content Placeholder 2"/>
          <p:cNvSpPr>
            <a:spLocks noGrp="1"/>
          </p:cNvSpPr>
          <p:nvPr>
            <p:ph sz="half" idx="1"/>
          </p:nvPr>
        </p:nvSpPr>
        <p:spPr bwMode="gray">
          <a:xfrm>
            <a:off x="457207" y="1463040"/>
            <a:ext cx="392885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bwMode="gray">
          <a:xfrm>
            <a:off x="4757941" y="1463040"/>
            <a:ext cx="392885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dirty="0" smtClean="0"/>
              <a:t>©2015 CVS Health and/or one of its affiliates: Confidential &amp; Proprietary</a:t>
            </a:r>
            <a:endParaRPr lang="en-US" dirty="0"/>
          </a:p>
        </p:txBody>
      </p:sp>
      <p:sp>
        <p:nvSpPr>
          <p:cNvPr id="7" name="Slide Number Placeholder 6"/>
          <p:cNvSpPr>
            <a:spLocks noGrp="1"/>
          </p:cNvSpPr>
          <p:nvPr>
            <p:ph type="sldNum" sz="quarter" idx="12"/>
          </p:nvPr>
        </p:nvSpPr>
        <p:spPr/>
        <p:txBody>
          <a:body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17396081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p>
            <a:r>
              <a:rPr lang="en-US" smtClean="0"/>
              <a:t>Click to edit Master title style</a:t>
            </a:r>
            <a:endParaRPr lang="en-US" dirty="0"/>
          </a:p>
        </p:txBody>
      </p:sp>
      <p:sp>
        <p:nvSpPr>
          <p:cNvPr id="3" name="Content Placeholder 2"/>
          <p:cNvSpPr>
            <a:spLocks noGrp="1"/>
          </p:cNvSpPr>
          <p:nvPr>
            <p:ph sz="half" idx="1"/>
          </p:nvPr>
        </p:nvSpPr>
        <p:spPr bwMode="gray">
          <a:xfrm>
            <a:off x="457207" y="1463040"/>
            <a:ext cx="3928859" cy="4389120"/>
          </a:xfrm>
        </p:spPr>
        <p:txBody>
          <a:bodyPr vert="horz" lIns="0" tIns="0" rIns="91440" bIns="0" rtlCol="0">
            <a:noAutofit/>
          </a:bodyPr>
          <a:lstStyle>
            <a:lvl1pPr>
              <a:defRPr lang="en-US" cap="none" baseline="0"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dirty="0" smtClean="0"/>
              <a:t>©2015 CVS Health and/or one of its affiliates: Confidential &amp; Proprietary</a:t>
            </a:r>
            <a:endParaRPr lang="en-US" dirty="0"/>
          </a:p>
        </p:txBody>
      </p:sp>
      <p:sp>
        <p:nvSpPr>
          <p:cNvPr id="7" name="Slide Number Placeholder 6"/>
          <p:cNvSpPr>
            <a:spLocks noGrp="1"/>
          </p:cNvSpPr>
          <p:nvPr>
            <p:ph type="sldNum" sz="quarter" idx="12"/>
          </p:nvPr>
        </p:nvSpPr>
        <p:spPr/>
        <p:txBody>
          <a:bodyPr/>
          <a:lstStyle/>
          <a:p>
            <a:fld id="{4D467D88-DCFD-354C-96A5-D863D5E9364D}" type="slidenum">
              <a:rPr lang="en-US" smtClean="0"/>
              <a:pPr/>
              <a:t>‹#›</a:t>
            </a:fld>
            <a:endParaRPr lang="en-US" dirty="0"/>
          </a:p>
        </p:txBody>
      </p:sp>
      <p:sp>
        <p:nvSpPr>
          <p:cNvPr id="8" name="Text Placeholder 7"/>
          <p:cNvSpPr>
            <a:spLocks noGrp="1"/>
          </p:cNvSpPr>
          <p:nvPr>
            <p:ph type="body" sz="quarter" idx="13"/>
          </p:nvPr>
        </p:nvSpPr>
        <p:spPr>
          <a:xfrm>
            <a:off x="4754880" y="1463675"/>
            <a:ext cx="3931920" cy="502920"/>
          </a:xfrm>
          <a:solidFill>
            <a:schemeClr val="tx1"/>
          </a:solidFill>
        </p:spPr>
        <p:txBody>
          <a:bodyPr lIns="91440" anchor="ctr" anchorCtr="0"/>
          <a:lstStyle>
            <a:lvl1pPr>
              <a:defRPr sz="1600" cap="all" baseline="0">
                <a:solidFill>
                  <a:schemeClr val="bg1"/>
                </a:solidFill>
              </a:defRPr>
            </a:lvl1pPr>
          </a:lstStyle>
          <a:p>
            <a:pPr lvl="0"/>
            <a:r>
              <a:rPr lang="en-US" smtClean="0"/>
              <a:t>Click to edit Master text styles</a:t>
            </a:r>
          </a:p>
        </p:txBody>
      </p:sp>
      <p:sp>
        <p:nvSpPr>
          <p:cNvPr id="10" name="Text Placeholder 9"/>
          <p:cNvSpPr>
            <a:spLocks noGrp="1"/>
          </p:cNvSpPr>
          <p:nvPr>
            <p:ph type="body" sz="quarter" idx="14" hasCustomPrompt="1"/>
          </p:nvPr>
        </p:nvSpPr>
        <p:spPr>
          <a:xfrm>
            <a:off x="4754563" y="2057399"/>
            <a:ext cx="3932237" cy="3794760"/>
          </a:xfrm>
          <a:solidFill>
            <a:schemeClr val="bg2"/>
          </a:solidFill>
        </p:spPr>
        <p:txBody>
          <a:bodyPr lIns="91440" anchor="ctr" anchorCtr="0"/>
          <a:lstStyle>
            <a:lvl1pPr>
              <a:defRPr sz="16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algn="ctr"/>
            <a:r>
              <a:rPr lang="en-US" sz="1400" dirty="0" smtClean="0">
                <a:solidFill>
                  <a:schemeClr val="tx1">
                    <a:lumMod val="50000"/>
                    <a:lumOff val="50000"/>
                  </a:schemeClr>
                </a:solidFill>
              </a:rPr>
              <a:t>Use this box as a cropping and positioning guideline for inserted images</a:t>
            </a:r>
          </a:p>
          <a:p>
            <a:pPr algn="ctr"/>
            <a:r>
              <a:rPr lang="en-US" sz="1400" dirty="0" smtClean="0">
                <a:solidFill>
                  <a:schemeClr val="tx1">
                    <a:lumMod val="50000"/>
                    <a:lumOff val="50000"/>
                  </a:schemeClr>
                </a:solidFill>
              </a:rPr>
              <a:t>Position image over this area and crop to edges of gray box</a:t>
            </a:r>
          </a:p>
          <a:p>
            <a:pPr algn="ctr"/>
            <a:r>
              <a:rPr lang="en-US" sz="1400" dirty="0" smtClean="0">
                <a:solidFill>
                  <a:schemeClr val="tx1">
                    <a:lumMod val="50000"/>
                    <a:lumOff val="50000"/>
                  </a:schemeClr>
                </a:solidFill>
              </a:rPr>
              <a:t>Since “Snap to shape” is activated by default, cropping will be easy and accurate</a:t>
            </a:r>
          </a:p>
        </p:txBody>
      </p:sp>
    </p:spTree>
    <p:extLst>
      <p:ext uri="{BB962C8B-B14F-4D97-AF65-F5344CB8AC3E}">
        <p14:creationId xmlns:p14="http://schemas.microsoft.com/office/powerpoint/2010/main" val="37961089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4" y="1463040"/>
            <a:ext cx="4041648" cy="502601"/>
          </a:xfrm>
          <a:solidFill>
            <a:schemeClr val="tx1"/>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4" y="2057400"/>
            <a:ext cx="4041648"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648200" y="1463040"/>
            <a:ext cx="4041648" cy="502601"/>
          </a:xfrm>
          <a:solidFill>
            <a:schemeClr val="tx2"/>
          </a:solidFill>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8200" y="2057400"/>
            <a:ext cx="4041648" cy="3794760"/>
          </a:xfrm>
          <a:solidFill>
            <a:schemeClr val="bg2"/>
          </a:solidFill>
        </p:spPr>
        <p:txBody>
          <a:bodyPr lIns="91440" tIns="91440" rIns="137160" bIns="91440"/>
          <a:lstStyle>
            <a:lvl1pPr marL="228600" indent="-228600">
              <a:spcBef>
                <a:spcPts val="1200"/>
              </a:spcBef>
              <a:buClr>
                <a:schemeClr val="tx1"/>
              </a:buClr>
              <a:buFont typeface="Arial"/>
              <a:buChar char="•"/>
              <a:defRPr sz="1800" b="0">
                <a:solidFill>
                  <a:schemeClr val="tx1"/>
                </a:solidFill>
              </a:defRPr>
            </a:lvl1pPr>
            <a:lvl2pPr marL="457200" indent="-228600">
              <a:spcBef>
                <a:spcPts val="600"/>
              </a:spcBef>
              <a:buClr>
                <a:schemeClr val="tx1">
                  <a:lumMod val="75000"/>
                  <a:lumOff val="25000"/>
                </a:schemeClr>
              </a:buClr>
              <a:buFont typeface="Lucida Grande"/>
              <a:buChar char="–"/>
              <a:defRPr sz="16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6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4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Footer Placeholder 7"/>
          <p:cNvSpPr>
            <a:spLocks noGrp="1"/>
          </p:cNvSpPr>
          <p:nvPr>
            <p:ph type="ftr" sz="quarter" idx="11"/>
          </p:nvPr>
        </p:nvSpPr>
        <p:spPr/>
        <p:txBody>
          <a:bodyPr/>
          <a:lstStyle/>
          <a:p>
            <a:r>
              <a:rPr lang="en-US" dirty="0" smtClean="0"/>
              <a:t>©2015 CVS Health and/or one of its affiliates: Confidential &amp; Proprietary</a:t>
            </a:r>
            <a:endParaRPr lang="en-US" dirty="0"/>
          </a:p>
        </p:txBody>
      </p:sp>
      <p:sp>
        <p:nvSpPr>
          <p:cNvPr id="9" name="Slide Number Placeholder 8"/>
          <p:cNvSpPr>
            <a:spLocks noGrp="1"/>
          </p:cNvSpPr>
          <p:nvPr>
            <p:ph type="sldNum" sz="quarter" idx="12"/>
          </p:nvPr>
        </p:nvSpPr>
        <p:spPr/>
        <p:txBody>
          <a:bodyPr/>
          <a:lstStyle/>
          <a:p>
            <a:fld id="{4D467D88-DCFD-354C-96A5-D863D5E9364D}" type="slidenum">
              <a:rPr lang="en-US" smtClean="0"/>
              <a:pPr/>
              <a:t>‹#›</a:t>
            </a:fld>
            <a:endParaRPr lang="en-US" dirty="0"/>
          </a:p>
        </p:txBody>
      </p:sp>
    </p:spTree>
    <p:extLst>
      <p:ext uri="{BB962C8B-B14F-4D97-AF65-F5344CB8AC3E}">
        <p14:creationId xmlns:p14="http://schemas.microsoft.com/office/powerpoint/2010/main" val="26022674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82296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4" y="1463040"/>
            <a:ext cx="2679192" cy="502601"/>
          </a:xfrm>
          <a:solidFill>
            <a:schemeClr val="tx1"/>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4" y="2057400"/>
            <a:ext cx="2679192" cy="3794760"/>
          </a:xfrm>
          <a:solidFill>
            <a:schemeClr val="bg2"/>
          </a:solidFill>
        </p:spPr>
        <p:txBody>
          <a:bodyPr lIns="91440" tIns="91440" rIns="137160" bIns="91440"/>
          <a:lstStyle>
            <a:lvl1pPr marL="18288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3232406" y="1463040"/>
            <a:ext cx="2679192" cy="502601"/>
          </a:xfrm>
          <a:solidFill>
            <a:schemeClr val="tx2"/>
          </a:solidFill>
        </p:spPr>
        <p:txBody>
          <a:bodyPr lIns="91440" anchor="ctr" anchorCtr="0"/>
          <a:lstStyle>
            <a:lvl1pPr marL="0" indent="0">
              <a:buNone/>
              <a:defRPr sz="14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232406" y="2057400"/>
            <a:ext cx="2679192" cy="3794760"/>
          </a:xfrm>
          <a:solidFill>
            <a:schemeClr val="bg2"/>
          </a:solidFill>
        </p:spPr>
        <p:txBody>
          <a:bodyPr lIns="91440" tIns="91440" rIns="137160" bIns="91440"/>
          <a:lstStyle>
            <a:lvl1pPr marL="228600" indent="-182880">
              <a:spcBef>
                <a:spcPts val="1200"/>
              </a:spcBef>
              <a:buClr>
                <a:schemeClr val="tx1"/>
              </a:buClr>
              <a:buFont typeface="Arial"/>
              <a:buChar char="•"/>
              <a:defRPr sz="1600" b="0">
                <a:solidFill>
                  <a:schemeClr val="tx1"/>
                </a:solidFill>
              </a:defRPr>
            </a:lvl1pPr>
            <a:lvl2pPr marL="457200" indent="-182880">
              <a:spcBef>
                <a:spcPts val="600"/>
              </a:spcBef>
              <a:buClr>
                <a:schemeClr val="tx1">
                  <a:lumMod val="75000"/>
                  <a:lumOff val="25000"/>
                </a:schemeClr>
              </a:buClr>
              <a:buFont typeface="Lucida Grande"/>
              <a:buChar char="–"/>
              <a:defRPr sz="1400">
                <a:solidFill>
                  <a:schemeClr val="tx1">
                    <a:lumMod val="75000"/>
                    <a:lumOff val="25000"/>
                  </a:schemeClr>
                </a:solidFill>
              </a:defRPr>
            </a:lvl2pPr>
            <a:lvl3pPr marL="731520" indent="-182880">
              <a:spcBef>
                <a:spcPts val="600"/>
              </a:spcBef>
              <a:buClr>
                <a:schemeClr val="tx1">
                  <a:lumMod val="75000"/>
                  <a:lumOff val="25000"/>
                </a:schemeClr>
              </a:buClr>
              <a:buFont typeface="Arial"/>
              <a:buChar char="•"/>
              <a:defRPr sz="1400">
                <a:solidFill>
                  <a:schemeClr val="tx1">
                    <a:lumMod val="75000"/>
                    <a:lumOff val="25000"/>
                  </a:schemeClr>
                </a:solidFill>
              </a:defRPr>
            </a:lvl3pPr>
            <a:lvl4pPr marL="1005840" indent="-182880">
              <a:spcBef>
                <a:spcPts val="300"/>
              </a:spcBef>
              <a:buClr>
                <a:schemeClr val="tx1">
                  <a:lumMod val="75000"/>
                  <a:lumOff val="25000"/>
                </a:schemeClr>
              </a:buClr>
              <a:buFont typeface="Lucida Grande"/>
              <a:buChar char="»"/>
              <a:defRPr sz="1200">
                <a:solidFill>
                  <a:schemeClr val="tx1">
                    <a:lumMod val="75000"/>
                    <a:lumOff val="25000"/>
                  </a:schemeClr>
                </a:solidFill>
              </a:defRPr>
            </a:lvl4pPr>
            <a:lvl5pPr marL="1234440" indent="-182880">
              <a:buFont typeface="Lucida Grande"/>
              <a:buChar char="»"/>
              <a:defRPr sz="1100">
                <a:solidFill>
                  <a:schemeClr val="accent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Footer Placeholder 7"/>
          <p:cNvSpPr>
            <a:spLocks noGrp="1"/>
          </p:cNvSpPr>
          <p:nvPr>
            <p:ph type="ftr" sz="quarter" idx="11"/>
          </p:nvPr>
        </p:nvSpPr>
        <p:spPr/>
        <p:txBody>
          <a:bodyPr/>
          <a:lstStyle/>
          <a:p>
            <a:r>
              <a:rPr lang="en-US" dirty="0" smtClean="0"/>
              <a:t>©2015 CVS Health and/or one of its affiliates: Confidential &amp; Proprietary</a:t>
            </a:r>
            <a:endParaRPr lang="en-US" dirty="0"/>
          </a:p>
        </p:txBody>
      </p:sp>
      <p:sp>
        <p:nvSpPr>
          <p:cNvPr id="9" name="Slide Number Placeholder 8"/>
          <p:cNvSpPr>
            <a:spLocks noGrp="1"/>
          </p:cNvSpPr>
          <p:nvPr>
            <p:ph type="sldNum" sz="quarter" idx="12"/>
          </p:nvPr>
        </p:nvSpPr>
        <p:spPr/>
        <p:txBody>
          <a:bodyPr/>
          <a:lstStyle/>
          <a:p>
            <a:fld id="{4D467D88-DCFD-354C-96A5-D863D5E9364D}" type="slidenum">
              <a:rPr lang="en-US" smtClean="0"/>
              <a:pPr/>
              <a:t>‹#›</a:t>
            </a:fld>
            <a:endParaRPr lang="en-US" dirty="0"/>
          </a:p>
        </p:txBody>
      </p:sp>
      <p:sp>
        <p:nvSpPr>
          <p:cNvPr id="10" name="Content Placeholder 9"/>
          <p:cNvSpPr>
            <a:spLocks noGrp="1"/>
          </p:cNvSpPr>
          <p:nvPr>
            <p:ph sz="quarter" idx="13"/>
          </p:nvPr>
        </p:nvSpPr>
        <p:spPr>
          <a:xfrm>
            <a:off x="6007608" y="2057400"/>
            <a:ext cx="2679192" cy="3794125"/>
          </a:xfrm>
          <a:solidFill>
            <a:schemeClr val="bg2"/>
          </a:solidFill>
        </p:spPr>
        <p:txBody>
          <a:bodyPr lIns="91440" tIns="91440" rIns="137160" bIns="91440"/>
          <a:lstStyle>
            <a:lvl1pPr marL="228600" indent="-182880">
              <a:spcBef>
                <a:spcPts val="1200"/>
              </a:spcBef>
              <a:buClr>
                <a:schemeClr val="tx1"/>
              </a:buClr>
              <a:buFont typeface="Arial" panose="020B0604020202020204" pitchFamily="34" charset="0"/>
              <a:buChar char="•"/>
              <a:defRPr sz="1600" b="0">
                <a:solidFill>
                  <a:schemeClr val="tx1"/>
                </a:solidFill>
              </a:defRPr>
            </a:lvl1pPr>
            <a:lvl2pPr marL="45720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2pPr>
            <a:lvl3pPr marL="731520" indent="-182880">
              <a:spcBef>
                <a:spcPts val="600"/>
              </a:spcBef>
              <a:buClr>
                <a:schemeClr val="tx1">
                  <a:lumMod val="75000"/>
                  <a:lumOff val="25000"/>
                </a:schemeClr>
              </a:buClr>
              <a:buFont typeface="Arial" panose="020B0604020202020204" pitchFamily="34" charset="0"/>
              <a:buChar char="•"/>
              <a:defRPr sz="1400" b="0">
                <a:solidFill>
                  <a:schemeClr val="tx1">
                    <a:lumMod val="75000"/>
                    <a:lumOff val="25000"/>
                  </a:schemeClr>
                </a:solidFill>
              </a:defRPr>
            </a:lvl3pPr>
            <a:lvl4pPr marL="1005840" indent="-182880">
              <a:spcBef>
                <a:spcPts val="300"/>
              </a:spcBef>
              <a:buClr>
                <a:schemeClr val="tx1">
                  <a:lumMod val="75000"/>
                  <a:lumOff val="25000"/>
                </a:schemeClr>
              </a:buClr>
              <a:buFont typeface="Arial" panose="020B0604020202020204" pitchFamily="34" charset="0"/>
              <a:buChar char="»"/>
              <a:defRPr sz="1200" b="0">
                <a:solidFill>
                  <a:schemeClr val="tx1">
                    <a:lumMod val="75000"/>
                    <a:lumOff val="25000"/>
                  </a:schemeClr>
                </a:solidFill>
              </a:defRPr>
            </a:lvl4pPr>
            <a:lvl5pPr>
              <a:defRPr sz="1100" b="0">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ext Placeholder 11"/>
          <p:cNvSpPr>
            <a:spLocks noGrp="1"/>
          </p:cNvSpPr>
          <p:nvPr>
            <p:ph type="body" sz="quarter" idx="14"/>
          </p:nvPr>
        </p:nvSpPr>
        <p:spPr>
          <a:xfrm>
            <a:off x="6007608" y="1463040"/>
            <a:ext cx="2676525" cy="502920"/>
          </a:xfrm>
          <a:solidFill>
            <a:schemeClr val="accent4"/>
          </a:solidFill>
        </p:spPr>
        <p:txBody>
          <a:bodyPr lIns="91440" anchor="ctr" anchorCtr="0"/>
          <a:lstStyle>
            <a:lvl1pPr>
              <a:defRPr sz="1400" cap="all" baseline="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6638379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Kicker">
    <p:spTree>
      <p:nvGrpSpPr>
        <p:cNvPr id="1" name=""/>
        <p:cNvGrpSpPr/>
        <p:nvPr/>
      </p:nvGrpSpPr>
      <p:grpSpPr>
        <a:xfrm>
          <a:off x="0" y="0"/>
          <a:ext cx="0" cy="0"/>
          <a:chOff x="0" y="0"/>
          <a:chExt cx="0" cy="0"/>
        </a:xfrm>
      </p:grpSpPr>
      <p:sp>
        <p:nvSpPr>
          <p:cNvPr id="5" name="Rectangle 4"/>
          <p:cNvSpPr/>
          <p:nvPr userDrawn="1"/>
        </p:nvSpPr>
        <p:spPr>
          <a:xfrm>
            <a:off x="457203" y="2057400"/>
            <a:ext cx="8229600" cy="37947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393192"/>
            <a:ext cx="8229600" cy="82296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3" y="1463040"/>
            <a:ext cx="8229600" cy="502601"/>
          </a:xfrm>
          <a:solidFill>
            <a:schemeClr val="tx1"/>
          </a:solidFill>
          <a:effectLst/>
        </p:spPr>
        <p:txBody>
          <a:bodyPr lIns="91440" anchor="ctr" anchorCtr="0"/>
          <a:lstStyle>
            <a:lvl1pPr marL="0" indent="0">
              <a:buNone/>
              <a:defRPr sz="1600" b="1" cap="all">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Footer Placeholder 7"/>
          <p:cNvSpPr>
            <a:spLocks noGrp="1"/>
          </p:cNvSpPr>
          <p:nvPr>
            <p:ph type="ftr" sz="quarter" idx="11"/>
          </p:nvPr>
        </p:nvSpPr>
        <p:spPr/>
        <p:txBody>
          <a:bodyPr/>
          <a:lstStyle/>
          <a:p>
            <a:r>
              <a:rPr lang="en-US" dirty="0" smtClean="0"/>
              <a:t>©2015 CVS Health and/or one of its affiliates: Confidential &amp; Proprietary</a:t>
            </a:r>
            <a:endParaRPr lang="en-US" dirty="0"/>
          </a:p>
        </p:txBody>
      </p:sp>
      <p:sp>
        <p:nvSpPr>
          <p:cNvPr id="9" name="Slide Number Placeholder 8"/>
          <p:cNvSpPr>
            <a:spLocks noGrp="1"/>
          </p:cNvSpPr>
          <p:nvPr>
            <p:ph type="sldNum" sz="quarter" idx="12"/>
          </p:nvPr>
        </p:nvSpPr>
        <p:spPr/>
        <p:txBody>
          <a:bodyPr/>
          <a:lstStyle/>
          <a:p>
            <a:fld id="{4D467D88-DCFD-354C-96A5-D863D5E9364D}" type="slidenum">
              <a:rPr lang="en-US" smtClean="0"/>
              <a:pPr/>
              <a:t>‹#›</a:t>
            </a:fld>
            <a:endParaRPr lang="en-US" dirty="0"/>
          </a:p>
        </p:txBody>
      </p:sp>
      <p:sp>
        <p:nvSpPr>
          <p:cNvPr id="6" name="Text Placeholder 5"/>
          <p:cNvSpPr>
            <a:spLocks noGrp="1"/>
          </p:cNvSpPr>
          <p:nvPr>
            <p:ph type="body" sz="quarter" idx="13"/>
          </p:nvPr>
        </p:nvSpPr>
        <p:spPr>
          <a:xfrm>
            <a:off x="457202" y="5394960"/>
            <a:ext cx="8229597" cy="457200"/>
          </a:xfrm>
          <a:solidFill>
            <a:schemeClr val="tx1">
              <a:lumMod val="65000"/>
              <a:lumOff val="35000"/>
            </a:schemeClr>
          </a:solidFill>
          <a:ln w="101600">
            <a:noFill/>
            <a:miter lim="800000"/>
          </a:ln>
          <a:effectLst/>
        </p:spPr>
        <p:txBody>
          <a:bodyPr lIns="91440" tIns="45720" bIns="45720" anchor="ctr" anchorCtr="0"/>
          <a:lstStyle>
            <a:lvl1pPr algn="ctr">
              <a:spcBef>
                <a:spcPts val="0"/>
              </a:spcBef>
              <a:defRPr>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1064390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Freeform 9"/>
          <p:cNvSpPr>
            <a:spLocks noChangeAspect="1"/>
          </p:cNvSpPr>
          <p:nvPr/>
        </p:nvSpPr>
        <p:spPr bwMode="auto">
          <a:xfrm>
            <a:off x="236301" y="228429"/>
            <a:ext cx="185771" cy="185771"/>
          </a:xfrm>
          <a:custGeom>
            <a:avLst/>
            <a:gdLst>
              <a:gd name="T0" fmla="*/ 14 w 96"/>
              <a:gd name="T1" fmla="*/ 96 h 96"/>
              <a:gd name="T2" fmla="*/ 43 w 96"/>
              <a:gd name="T3" fmla="*/ 96 h 96"/>
              <a:gd name="T4" fmla="*/ 58 w 96"/>
              <a:gd name="T5" fmla="*/ 82 h 96"/>
              <a:gd name="T6" fmla="*/ 58 w 96"/>
              <a:gd name="T7" fmla="*/ 58 h 96"/>
              <a:gd name="T8" fmla="*/ 82 w 96"/>
              <a:gd name="T9" fmla="*/ 58 h 96"/>
              <a:gd name="T10" fmla="*/ 96 w 96"/>
              <a:gd name="T11" fmla="*/ 43 h 96"/>
              <a:gd name="T12" fmla="*/ 96 w 96"/>
              <a:gd name="T13" fmla="*/ 14 h 96"/>
              <a:gd name="T14" fmla="*/ 82 w 96"/>
              <a:gd name="T15" fmla="*/ 0 h 96"/>
              <a:gd name="T16" fmla="*/ 0 w 96"/>
              <a:gd name="T17" fmla="*/ 0 h 96"/>
              <a:gd name="T18" fmla="*/ 0 w 96"/>
              <a:gd name="T19" fmla="*/ 82 h 96"/>
              <a:gd name="T20" fmla="*/ 14 w 96"/>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96">
                <a:moveTo>
                  <a:pt x="14" y="96"/>
                </a:moveTo>
                <a:cubicBezTo>
                  <a:pt x="43" y="96"/>
                  <a:pt x="43" y="96"/>
                  <a:pt x="43" y="96"/>
                </a:cubicBezTo>
                <a:cubicBezTo>
                  <a:pt x="51" y="96"/>
                  <a:pt x="58" y="90"/>
                  <a:pt x="58" y="82"/>
                </a:cubicBezTo>
                <a:cubicBezTo>
                  <a:pt x="58" y="58"/>
                  <a:pt x="58" y="58"/>
                  <a:pt x="58" y="58"/>
                </a:cubicBezTo>
                <a:cubicBezTo>
                  <a:pt x="82" y="58"/>
                  <a:pt x="82" y="58"/>
                  <a:pt x="82" y="58"/>
                </a:cubicBezTo>
                <a:cubicBezTo>
                  <a:pt x="90" y="58"/>
                  <a:pt x="96" y="51"/>
                  <a:pt x="96" y="43"/>
                </a:cubicBezTo>
                <a:cubicBezTo>
                  <a:pt x="96" y="14"/>
                  <a:pt x="96" y="14"/>
                  <a:pt x="96" y="14"/>
                </a:cubicBezTo>
                <a:cubicBezTo>
                  <a:pt x="96" y="7"/>
                  <a:pt x="90" y="0"/>
                  <a:pt x="82" y="0"/>
                </a:cubicBezTo>
                <a:cubicBezTo>
                  <a:pt x="0" y="0"/>
                  <a:pt x="0" y="0"/>
                  <a:pt x="0" y="0"/>
                </a:cubicBezTo>
                <a:cubicBezTo>
                  <a:pt x="0" y="82"/>
                  <a:pt x="0" y="82"/>
                  <a:pt x="0" y="82"/>
                </a:cubicBezTo>
                <a:cubicBezTo>
                  <a:pt x="0" y="90"/>
                  <a:pt x="7" y="96"/>
                  <a:pt x="14" y="96"/>
                </a:cubicBezTo>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Placeholder 1"/>
          <p:cNvSpPr>
            <a:spLocks noGrp="1"/>
          </p:cNvSpPr>
          <p:nvPr>
            <p:ph type="title"/>
          </p:nvPr>
        </p:nvSpPr>
        <p:spPr>
          <a:xfrm>
            <a:off x="457200" y="393192"/>
            <a:ext cx="8229600" cy="822960"/>
          </a:xfrm>
          <a:prstGeom prst="rect">
            <a:avLst/>
          </a:prstGeom>
        </p:spPr>
        <p:txBody>
          <a:bodyPr vert="horz" lIns="0" tIns="0" rIns="9144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457200" y="1463040"/>
            <a:ext cx="8229600" cy="4389120"/>
          </a:xfrm>
          <a:prstGeom prst="rect">
            <a:avLst/>
          </a:prstGeom>
        </p:spPr>
        <p:txBody>
          <a:bodyPr vert="horz" lIns="0" tIns="0" rIns="9144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bwMode="gray">
          <a:xfrm>
            <a:off x="457200" y="6492240"/>
            <a:ext cx="5486400" cy="219456"/>
          </a:xfrm>
          <a:prstGeom prst="rect">
            <a:avLst/>
          </a:prstGeom>
        </p:spPr>
        <p:txBody>
          <a:bodyPr vert="horz" lIns="0" tIns="45720" rIns="0" bIns="45720" rtlCol="0" anchor="ctr"/>
          <a:lstStyle>
            <a:lvl1pPr algn="l">
              <a:defRPr sz="800">
                <a:solidFill>
                  <a:schemeClr val="tx1">
                    <a:lumMod val="50000"/>
                    <a:lumOff val="50000"/>
                  </a:schemeClr>
                </a:solidFill>
              </a:defRPr>
            </a:lvl1pPr>
          </a:lstStyle>
          <a:p>
            <a:r>
              <a:rPr lang="en-US" dirty="0" smtClean="0"/>
              <a:t>©2015 CVS Health and/or one of its affiliates: Confidential &amp; Proprietary</a:t>
            </a:r>
            <a:endParaRPr lang="en-US" dirty="0"/>
          </a:p>
        </p:txBody>
      </p:sp>
      <p:sp>
        <p:nvSpPr>
          <p:cNvPr id="6" name="Slide Number Placeholder 5"/>
          <p:cNvSpPr>
            <a:spLocks noGrp="1"/>
          </p:cNvSpPr>
          <p:nvPr>
            <p:ph type="sldNum" sz="quarter" idx="4"/>
          </p:nvPr>
        </p:nvSpPr>
        <p:spPr bwMode="gray">
          <a:xfrm>
            <a:off x="8814816" y="6510528"/>
            <a:ext cx="320040" cy="137160"/>
          </a:xfrm>
          <a:prstGeom prst="rect">
            <a:avLst/>
          </a:prstGeom>
        </p:spPr>
        <p:txBody>
          <a:bodyPr vert="horz" lIns="0" tIns="0" rIns="0" bIns="0" rtlCol="0" anchor="t" anchorCtr="0"/>
          <a:lstStyle>
            <a:lvl1pPr algn="l">
              <a:defRPr sz="1000">
                <a:solidFill>
                  <a:schemeClr val="tx1">
                    <a:lumMod val="50000"/>
                    <a:lumOff val="50000"/>
                  </a:schemeClr>
                </a:solidFill>
              </a:defRPr>
            </a:lvl1pPr>
          </a:lstStyle>
          <a:p>
            <a:fld id="{4D467D88-DCFD-354C-96A5-D863D5E9364D}" type="slidenum">
              <a:rPr lang="en-US" smtClean="0"/>
              <a:pPr/>
              <a:t>‹#›</a:t>
            </a:fld>
            <a:endParaRPr lang="en-US" dirty="0"/>
          </a:p>
        </p:txBody>
      </p:sp>
      <p:grpSp>
        <p:nvGrpSpPr>
          <p:cNvPr id="10" name="Group 9"/>
          <p:cNvGrpSpPr>
            <a:grpSpLocks noChangeAspect="1"/>
          </p:cNvGrpSpPr>
          <p:nvPr/>
        </p:nvGrpSpPr>
        <p:grpSpPr>
          <a:xfrm>
            <a:off x="7525512" y="6489600"/>
            <a:ext cx="1161288" cy="147738"/>
            <a:chOff x="279400" y="2781300"/>
            <a:chExt cx="8585200" cy="1092200"/>
          </a:xfrm>
        </p:grpSpPr>
        <p:sp>
          <p:nvSpPr>
            <p:cNvPr id="11" name="Freeform 5"/>
            <p:cNvSpPr>
              <a:spLocks/>
            </p:cNvSpPr>
            <p:nvPr/>
          </p:nvSpPr>
          <p:spPr bwMode="auto">
            <a:xfrm>
              <a:off x="4605338" y="2816225"/>
              <a:ext cx="958850" cy="1035050"/>
            </a:xfrm>
            <a:custGeom>
              <a:avLst/>
              <a:gdLst>
                <a:gd name="T0" fmla="*/ 142 w 604"/>
                <a:gd name="T1" fmla="*/ 272 h 652"/>
                <a:gd name="T2" fmla="*/ 142 w 604"/>
                <a:gd name="T3" fmla="*/ 57 h 652"/>
                <a:gd name="T4" fmla="*/ 206 w 604"/>
                <a:gd name="T5" fmla="*/ 57 h 652"/>
                <a:gd name="T6" fmla="*/ 206 w 604"/>
                <a:gd name="T7" fmla="*/ 0 h 652"/>
                <a:gd name="T8" fmla="*/ 0 w 604"/>
                <a:gd name="T9" fmla="*/ 0 h 652"/>
                <a:gd name="T10" fmla="*/ 0 w 604"/>
                <a:gd name="T11" fmla="*/ 57 h 652"/>
                <a:gd name="T12" fmla="*/ 64 w 604"/>
                <a:gd name="T13" fmla="*/ 57 h 652"/>
                <a:gd name="T14" fmla="*/ 64 w 604"/>
                <a:gd name="T15" fmla="*/ 587 h 652"/>
                <a:gd name="T16" fmla="*/ 0 w 604"/>
                <a:gd name="T17" fmla="*/ 587 h 652"/>
                <a:gd name="T18" fmla="*/ 0 w 604"/>
                <a:gd name="T19" fmla="*/ 652 h 652"/>
                <a:gd name="T20" fmla="*/ 206 w 604"/>
                <a:gd name="T21" fmla="*/ 652 h 652"/>
                <a:gd name="T22" fmla="*/ 206 w 604"/>
                <a:gd name="T23" fmla="*/ 587 h 652"/>
                <a:gd name="T24" fmla="*/ 142 w 604"/>
                <a:gd name="T25" fmla="*/ 587 h 652"/>
                <a:gd name="T26" fmla="*/ 142 w 604"/>
                <a:gd name="T27" fmla="*/ 329 h 652"/>
                <a:gd name="T28" fmla="*/ 462 w 604"/>
                <a:gd name="T29" fmla="*/ 329 h 652"/>
                <a:gd name="T30" fmla="*/ 462 w 604"/>
                <a:gd name="T31" fmla="*/ 587 h 652"/>
                <a:gd name="T32" fmla="*/ 398 w 604"/>
                <a:gd name="T33" fmla="*/ 587 h 652"/>
                <a:gd name="T34" fmla="*/ 398 w 604"/>
                <a:gd name="T35" fmla="*/ 652 h 652"/>
                <a:gd name="T36" fmla="*/ 604 w 604"/>
                <a:gd name="T37" fmla="*/ 652 h 652"/>
                <a:gd name="T38" fmla="*/ 604 w 604"/>
                <a:gd name="T39" fmla="*/ 587 h 652"/>
                <a:gd name="T40" fmla="*/ 540 w 604"/>
                <a:gd name="T41" fmla="*/ 587 h 652"/>
                <a:gd name="T42" fmla="*/ 540 w 604"/>
                <a:gd name="T43" fmla="*/ 57 h 652"/>
                <a:gd name="T44" fmla="*/ 604 w 604"/>
                <a:gd name="T45" fmla="*/ 57 h 652"/>
                <a:gd name="T46" fmla="*/ 604 w 604"/>
                <a:gd name="T47" fmla="*/ 0 h 652"/>
                <a:gd name="T48" fmla="*/ 398 w 604"/>
                <a:gd name="T49" fmla="*/ 0 h 652"/>
                <a:gd name="T50" fmla="*/ 398 w 604"/>
                <a:gd name="T51" fmla="*/ 57 h 652"/>
                <a:gd name="T52" fmla="*/ 462 w 604"/>
                <a:gd name="T53" fmla="*/ 57 h 652"/>
                <a:gd name="T54" fmla="*/ 462 w 604"/>
                <a:gd name="T55" fmla="*/ 272 h 652"/>
                <a:gd name="T56" fmla="*/ 142 w 604"/>
                <a:gd name="T57" fmla="*/ 2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4" h="652">
                  <a:moveTo>
                    <a:pt x="142" y="272"/>
                  </a:moveTo>
                  <a:lnTo>
                    <a:pt x="142" y="57"/>
                  </a:lnTo>
                  <a:lnTo>
                    <a:pt x="206" y="57"/>
                  </a:lnTo>
                  <a:lnTo>
                    <a:pt x="206" y="0"/>
                  </a:lnTo>
                  <a:lnTo>
                    <a:pt x="0" y="0"/>
                  </a:lnTo>
                  <a:lnTo>
                    <a:pt x="0" y="57"/>
                  </a:lnTo>
                  <a:lnTo>
                    <a:pt x="64" y="57"/>
                  </a:lnTo>
                  <a:lnTo>
                    <a:pt x="64" y="587"/>
                  </a:lnTo>
                  <a:lnTo>
                    <a:pt x="0" y="587"/>
                  </a:lnTo>
                  <a:lnTo>
                    <a:pt x="0" y="652"/>
                  </a:lnTo>
                  <a:lnTo>
                    <a:pt x="206" y="652"/>
                  </a:lnTo>
                  <a:lnTo>
                    <a:pt x="206" y="587"/>
                  </a:lnTo>
                  <a:lnTo>
                    <a:pt x="142" y="587"/>
                  </a:lnTo>
                  <a:lnTo>
                    <a:pt x="142" y="329"/>
                  </a:lnTo>
                  <a:lnTo>
                    <a:pt x="462" y="329"/>
                  </a:lnTo>
                  <a:lnTo>
                    <a:pt x="462" y="587"/>
                  </a:lnTo>
                  <a:lnTo>
                    <a:pt x="398" y="587"/>
                  </a:lnTo>
                  <a:lnTo>
                    <a:pt x="398" y="652"/>
                  </a:lnTo>
                  <a:lnTo>
                    <a:pt x="604" y="652"/>
                  </a:lnTo>
                  <a:lnTo>
                    <a:pt x="604" y="587"/>
                  </a:lnTo>
                  <a:lnTo>
                    <a:pt x="540" y="587"/>
                  </a:lnTo>
                  <a:lnTo>
                    <a:pt x="540" y="57"/>
                  </a:lnTo>
                  <a:lnTo>
                    <a:pt x="604" y="57"/>
                  </a:lnTo>
                  <a:lnTo>
                    <a:pt x="604" y="0"/>
                  </a:lnTo>
                  <a:lnTo>
                    <a:pt x="398" y="0"/>
                  </a:lnTo>
                  <a:lnTo>
                    <a:pt x="398" y="57"/>
                  </a:lnTo>
                  <a:lnTo>
                    <a:pt x="462" y="57"/>
                  </a:lnTo>
                  <a:lnTo>
                    <a:pt x="462" y="272"/>
                  </a:lnTo>
                  <a:lnTo>
                    <a:pt x="142"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6"/>
            <p:cNvSpPr>
              <a:spLocks/>
            </p:cNvSpPr>
            <p:nvPr/>
          </p:nvSpPr>
          <p:spPr bwMode="auto">
            <a:xfrm>
              <a:off x="8042275" y="2816225"/>
              <a:ext cx="822325" cy="1035050"/>
            </a:xfrm>
            <a:custGeom>
              <a:avLst/>
              <a:gdLst>
                <a:gd name="T0" fmla="*/ 27 w 73"/>
                <a:gd name="T1" fmla="*/ 82 h 91"/>
                <a:gd name="T2" fmla="*/ 19 w 73"/>
                <a:gd name="T3" fmla="*/ 82 h 91"/>
                <a:gd name="T4" fmla="*/ 19 w 73"/>
                <a:gd name="T5" fmla="*/ 54 h 91"/>
                <a:gd name="T6" fmla="*/ 37 w 73"/>
                <a:gd name="T7" fmla="*/ 35 h 91"/>
                <a:gd name="T8" fmla="*/ 55 w 73"/>
                <a:gd name="T9" fmla="*/ 54 h 91"/>
                <a:gd name="T10" fmla="*/ 55 w 73"/>
                <a:gd name="T11" fmla="*/ 82 h 91"/>
                <a:gd name="T12" fmla="*/ 46 w 73"/>
                <a:gd name="T13" fmla="*/ 82 h 91"/>
                <a:gd name="T14" fmla="*/ 46 w 73"/>
                <a:gd name="T15" fmla="*/ 91 h 91"/>
                <a:gd name="T16" fmla="*/ 73 w 73"/>
                <a:gd name="T17" fmla="*/ 91 h 91"/>
                <a:gd name="T18" fmla="*/ 73 w 73"/>
                <a:gd name="T19" fmla="*/ 82 h 91"/>
                <a:gd name="T20" fmla="*/ 65 w 73"/>
                <a:gd name="T21" fmla="*/ 82 h 91"/>
                <a:gd name="T22" fmla="*/ 65 w 73"/>
                <a:gd name="T23" fmla="*/ 54 h 91"/>
                <a:gd name="T24" fmla="*/ 38 w 73"/>
                <a:gd name="T25" fmla="*/ 26 h 91"/>
                <a:gd name="T26" fmla="*/ 19 w 73"/>
                <a:gd name="T27" fmla="*/ 35 h 91"/>
                <a:gd name="T28" fmla="*/ 19 w 73"/>
                <a:gd name="T29" fmla="*/ 0 h 91"/>
                <a:gd name="T30" fmla="*/ 0 w 73"/>
                <a:gd name="T31" fmla="*/ 0 h 91"/>
                <a:gd name="T32" fmla="*/ 0 w 73"/>
                <a:gd name="T33" fmla="*/ 8 h 91"/>
                <a:gd name="T34" fmla="*/ 9 w 73"/>
                <a:gd name="T35" fmla="*/ 8 h 91"/>
                <a:gd name="T36" fmla="*/ 9 w 73"/>
                <a:gd name="T37" fmla="*/ 82 h 91"/>
                <a:gd name="T38" fmla="*/ 0 w 73"/>
                <a:gd name="T39" fmla="*/ 82 h 91"/>
                <a:gd name="T40" fmla="*/ 0 w 73"/>
                <a:gd name="T41" fmla="*/ 91 h 91"/>
                <a:gd name="T42" fmla="*/ 27 w 73"/>
                <a:gd name="T43" fmla="*/ 91 h 91"/>
                <a:gd name="T44" fmla="*/ 27 w 73"/>
                <a:gd name="T45" fmla="*/ 8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 h="91">
                  <a:moveTo>
                    <a:pt x="27" y="82"/>
                  </a:moveTo>
                  <a:cubicBezTo>
                    <a:pt x="19" y="82"/>
                    <a:pt x="19" y="82"/>
                    <a:pt x="19" y="82"/>
                  </a:cubicBezTo>
                  <a:cubicBezTo>
                    <a:pt x="19" y="54"/>
                    <a:pt x="19" y="54"/>
                    <a:pt x="19" y="54"/>
                  </a:cubicBezTo>
                  <a:cubicBezTo>
                    <a:pt x="19" y="41"/>
                    <a:pt x="25" y="35"/>
                    <a:pt x="37" y="35"/>
                  </a:cubicBezTo>
                  <a:cubicBezTo>
                    <a:pt x="48" y="35"/>
                    <a:pt x="55" y="41"/>
                    <a:pt x="55" y="54"/>
                  </a:cubicBezTo>
                  <a:cubicBezTo>
                    <a:pt x="55" y="82"/>
                    <a:pt x="55" y="82"/>
                    <a:pt x="55" y="82"/>
                  </a:cubicBezTo>
                  <a:cubicBezTo>
                    <a:pt x="46" y="82"/>
                    <a:pt x="46" y="82"/>
                    <a:pt x="46" y="82"/>
                  </a:cubicBezTo>
                  <a:cubicBezTo>
                    <a:pt x="46" y="91"/>
                    <a:pt x="46" y="91"/>
                    <a:pt x="46" y="91"/>
                  </a:cubicBezTo>
                  <a:cubicBezTo>
                    <a:pt x="73" y="91"/>
                    <a:pt x="73" y="91"/>
                    <a:pt x="73" y="91"/>
                  </a:cubicBezTo>
                  <a:cubicBezTo>
                    <a:pt x="73" y="82"/>
                    <a:pt x="73" y="82"/>
                    <a:pt x="73" y="82"/>
                  </a:cubicBezTo>
                  <a:cubicBezTo>
                    <a:pt x="65" y="82"/>
                    <a:pt x="65" y="82"/>
                    <a:pt x="65" y="82"/>
                  </a:cubicBezTo>
                  <a:cubicBezTo>
                    <a:pt x="65" y="54"/>
                    <a:pt x="65" y="54"/>
                    <a:pt x="65" y="54"/>
                  </a:cubicBezTo>
                  <a:cubicBezTo>
                    <a:pt x="65" y="39"/>
                    <a:pt x="55" y="26"/>
                    <a:pt x="38" y="26"/>
                  </a:cubicBezTo>
                  <a:cubicBezTo>
                    <a:pt x="30" y="26"/>
                    <a:pt x="23" y="29"/>
                    <a:pt x="19" y="35"/>
                  </a:cubicBezTo>
                  <a:cubicBezTo>
                    <a:pt x="19" y="0"/>
                    <a:pt x="19" y="0"/>
                    <a:pt x="19" y="0"/>
                  </a:cubicBezTo>
                  <a:cubicBezTo>
                    <a:pt x="0" y="0"/>
                    <a:pt x="0" y="0"/>
                    <a:pt x="0" y="0"/>
                  </a:cubicBezTo>
                  <a:cubicBezTo>
                    <a:pt x="0" y="8"/>
                    <a:pt x="0" y="8"/>
                    <a:pt x="0" y="8"/>
                  </a:cubicBezTo>
                  <a:cubicBezTo>
                    <a:pt x="9" y="8"/>
                    <a:pt x="9" y="8"/>
                    <a:pt x="9" y="8"/>
                  </a:cubicBezTo>
                  <a:cubicBezTo>
                    <a:pt x="9" y="82"/>
                    <a:pt x="9" y="82"/>
                    <a:pt x="9" y="82"/>
                  </a:cubicBezTo>
                  <a:cubicBezTo>
                    <a:pt x="0" y="82"/>
                    <a:pt x="0" y="82"/>
                    <a:pt x="0" y="82"/>
                  </a:cubicBezTo>
                  <a:cubicBezTo>
                    <a:pt x="0" y="91"/>
                    <a:pt x="0" y="91"/>
                    <a:pt x="0" y="91"/>
                  </a:cubicBezTo>
                  <a:cubicBezTo>
                    <a:pt x="27" y="91"/>
                    <a:pt x="27" y="91"/>
                    <a:pt x="27" y="91"/>
                  </a:cubicBezTo>
                  <a:lnTo>
                    <a:pt x="27"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noEditPoints="1"/>
            </p:cNvSpPr>
            <p:nvPr/>
          </p:nvSpPr>
          <p:spPr bwMode="auto">
            <a:xfrm>
              <a:off x="6419850" y="3111500"/>
              <a:ext cx="822325" cy="750888"/>
            </a:xfrm>
            <a:custGeom>
              <a:avLst/>
              <a:gdLst>
                <a:gd name="T0" fmla="*/ 73 w 73"/>
                <a:gd name="T1" fmla="*/ 10 h 66"/>
                <a:gd name="T2" fmla="*/ 73 w 73"/>
                <a:gd name="T3" fmla="*/ 2 h 66"/>
                <a:gd name="T4" fmla="*/ 54 w 73"/>
                <a:gd name="T5" fmla="*/ 2 h 66"/>
                <a:gd name="T6" fmla="*/ 54 w 73"/>
                <a:gd name="T7" fmla="*/ 11 h 66"/>
                <a:gd name="T8" fmla="*/ 31 w 73"/>
                <a:gd name="T9" fmla="*/ 0 h 66"/>
                <a:gd name="T10" fmla="*/ 0 w 73"/>
                <a:gd name="T11" fmla="*/ 33 h 66"/>
                <a:gd name="T12" fmla="*/ 31 w 73"/>
                <a:gd name="T13" fmla="*/ 66 h 66"/>
                <a:gd name="T14" fmla="*/ 54 w 73"/>
                <a:gd name="T15" fmla="*/ 55 h 66"/>
                <a:gd name="T16" fmla="*/ 54 w 73"/>
                <a:gd name="T17" fmla="*/ 65 h 66"/>
                <a:gd name="T18" fmla="*/ 73 w 73"/>
                <a:gd name="T19" fmla="*/ 65 h 66"/>
                <a:gd name="T20" fmla="*/ 73 w 73"/>
                <a:gd name="T21" fmla="*/ 56 h 66"/>
                <a:gd name="T22" fmla="*/ 64 w 73"/>
                <a:gd name="T23" fmla="*/ 56 h 66"/>
                <a:gd name="T24" fmla="*/ 64 w 73"/>
                <a:gd name="T25" fmla="*/ 10 h 66"/>
                <a:gd name="T26" fmla="*/ 73 w 73"/>
                <a:gd name="T27" fmla="*/ 10 h 66"/>
                <a:gd name="T28" fmla="*/ 33 w 73"/>
                <a:gd name="T29" fmla="*/ 58 h 66"/>
                <a:gd name="T30" fmla="*/ 11 w 73"/>
                <a:gd name="T31" fmla="*/ 33 h 66"/>
                <a:gd name="T32" fmla="*/ 33 w 73"/>
                <a:gd name="T33" fmla="*/ 9 h 66"/>
                <a:gd name="T34" fmla="*/ 54 w 73"/>
                <a:gd name="T35" fmla="*/ 33 h 66"/>
                <a:gd name="T36" fmla="*/ 33 w 73"/>
                <a:gd name="T37" fmla="*/ 5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6">
                  <a:moveTo>
                    <a:pt x="73" y="10"/>
                  </a:moveTo>
                  <a:cubicBezTo>
                    <a:pt x="73" y="2"/>
                    <a:pt x="73" y="2"/>
                    <a:pt x="73" y="2"/>
                  </a:cubicBezTo>
                  <a:cubicBezTo>
                    <a:pt x="54" y="2"/>
                    <a:pt x="54" y="2"/>
                    <a:pt x="54" y="2"/>
                  </a:cubicBezTo>
                  <a:cubicBezTo>
                    <a:pt x="54" y="11"/>
                    <a:pt x="54" y="11"/>
                    <a:pt x="54" y="11"/>
                  </a:cubicBezTo>
                  <a:cubicBezTo>
                    <a:pt x="49" y="4"/>
                    <a:pt x="41" y="0"/>
                    <a:pt x="31" y="0"/>
                  </a:cubicBezTo>
                  <a:cubicBezTo>
                    <a:pt x="13" y="0"/>
                    <a:pt x="0" y="14"/>
                    <a:pt x="0" y="33"/>
                  </a:cubicBezTo>
                  <a:cubicBezTo>
                    <a:pt x="0" y="52"/>
                    <a:pt x="13" y="66"/>
                    <a:pt x="31" y="66"/>
                  </a:cubicBezTo>
                  <a:cubicBezTo>
                    <a:pt x="41" y="66"/>
                    <a:pt x="49" y="62"/>
                    <a:pt x="54" y="55"/>
                  </a:cubicBezTo>
                  <a:cubicBezTo>
                    <a:pt x="54" y="65"/>
                    <a:pt x="54" y="65"/>
                    <a:pt x="54" y="65"/>
                  </a:cubicBezTo>
                  <a:cubicBezTo>
                    <a:pt x="73" y="65"/>
                    <a:pt x="73" y="65"/>
                    <a:pt x="73" y="65"/>
                  </a:cubicBezTo>
                  <a:cubicBezTo>
                    <a:pt x="73" y="56"/>
                    <a:pt x="73" y="56"/>
                    <a:pt x="73" y="56"/>
                  </a:cubicBezTo>
                  <a:cubicBezTo>
                    <a:pt x="64" y="56"/>
                    <a:pt x="64" y="56"/>
                    <a:pt x="64" y="56"/>
                  </a:cubicBezTo>
                  <a:cubicBezTo>
                    <a:pt x="64" y="10"/>
                    <a:pt x="64" y="10"/>
                    <a:pt x="64" y="10"/>
                  </a:cubicBezTo>
                  <a:lnTo>
                    <a:pt x="73" y="10"/>
                  </a:lnTo>
                  <a:close/>
                  <a:moveTo>
                    <a:pt x="33" y="58"/>
                  </a:moveTo>
                  <a:cubicBezTo>
                    <a:pt x="20" y="58"/>
                    <a:pt x="11" y="47"/>
                    <a:pt x="11" y="33"/>
                  </a:cubicBezTo>
                  <a:cubicBezTo>
                    <a:pt x="11" y="19"/>
                    <a:pt x="20" y="9"/>
                    <a:pt x="33" y="9"/>
                  </a:cubicBezTo>
                  <a:cubicBezTo>
                    <a:pt x="46" y="9"/>
                    <a:pt x="54" y="19"/>
                    <a:pt x="54" y="33"/>
                  </a:cubicBezTo>
                  <a:cubicBezTo>
                    <a:pt x="54" y="47"/>
                    <a:pt x="46" y="58"/>
                    <a:pt x="33"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noEditPoints="1"/>
            </p:cNvSpPr>
            <p:nvPr/>
          </p:nvSpPr>
          <p:spPr bwMode="auto">
            <a:xfrm>
              <a:off x="5608638" y="3111500"/>
              <a:ext cx="731838" cy="750888"/>
            </a:xfrm>
            <a:custGeom>
              <a:avLst/>
              <a:gdLst>
                <a:gd name="T0" fmla="*/ 65 w 65"/>
                <a:gd name="T1" fmla="*/ 32 h 66"/>
                <a:gd name="T2" fmla="*/ 33 w 65"/>
                <a:gd name="T3" fmla="*/ 0 h 66"/>
                <a:gd name="T4" fmla="*/ 0 w 65"/>
                <a:gd name="T5" fmla="*/ 33 h 66"/>
                <a:gd name="T6" fmla="*/ 33 w 65"/>
                <a:gd name="T7" fmla="*/ 66 h 66"/>
                <a:gd name="T8" fmla="*/ 63 w 65"/>
                <a:gd name="T9" fmla="*/ 48 h 66"/>
                <a:gd name="T10" fmla="*/ 53 w 65"/>
                <a:gd name="T11" fmla="*/ 48 h 66"/>
                <a:gd name="T12" fmla="*/ 34 w 65"/>
                <a:gd name="T13" fmla="*/ 58 h 66"/>
                <a:gd name="T14" fmla="*/ 11 w 65"/>
                <a:gd name="T15" fmla="*/ 37 h 66"/>
                <a:gd name="T16" fmla="*/ 65 w 65"/>
                <a:gd name="T17" fmla="*/ 37 h 66"/>
                <a:gd name="T18" fmla="*/ 65 w 65"/>
                <a:gd name="T19" fmla="*/ 32 h 66"/>
                <a:gd name="T20" fmla="*/ 11 w 65"/>
                <a:gd name="T21" fmla="*/ 28 h 66"/>
                <a:gd name="T22" fmla="*/ 33 w 65"/>
                <a:gd name="T23" fmla="*/ 8 h 66"/>
                <a:gd name="T24" fmla="*/ 55 w 65"/>
                <a:gd name="T25" fmla="*/ 28 h 66"/>
                <a:gd name="T26" fmla="*/ 11 w 65"/>
                <a:gd name="T27"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66">
                  <a:moveTo>
                    <a:pt x="65" y="32"/>
                  </a:moveTo>
                  <a:cubicBezTo>
                    <a:pt x="65" y="13"/>
                    <a:pt x="53" y="0"/>
                    <a:pt x="33" y="0"/>
                  </a:cubicBezTo>
                  <a:cubicBezTo>
                    <a:pt x="14" y="0"/>
                    <a:pt x="0" y="14"/>
                    <a:pt x="0" y="33"/>
                  </a:cubicBezTo>
                  <a:cubicBezTo>
                    <a:pt x="0" y="53"/>
                    <a:pt x="14" y="66"/>
                    <a:pt x="33" y="66"/>
                  </a:cubicBezTo>
                  <a:cubicBezTo>
                    <a:pt x="47" y="66"/>
                    <a:pt x="58" y="59"/>
                    <a:pt x="63" y="48"/>
                  </a:cubicBezTo>
                  <a:cubicBezTo>
                    <a:pt x="53" y="48"/>
                    <a:pt x="53" y="48"/>
                    <a:pt x="53" y="48"/>
                  </a:cubicBezTo>
                  <a:cubicBezTo>
                    <a:pt x="50" y="54"/>
                    <a:pt x="43" y="58"/>
                    <a:pt x="34" y="58"/>
                  </a:cubicBezTo>
                  <a:cubicBezTo>
                    <a:pt x="19" y="58"/>
                    <a:pt x="12" y="49"/>
                    <a:pt x="11" y="37"/>
                  </a:cubicBezTo>
                  <a:cubicBezTo>
                    <a:pt x="65" y="37"/>
                    <a:pt x="65" y="37"/>
                    <a:pt x="65" y="37"/>
                  </a:cubicBezTo>
                  <a:lnTo>
                    <a:pt x="65" y="32"/>
                  </a:lnTo>
                  <a:close/>
                  <a:moveTo>
                    <a:pt x="11" y="28"/>
                  </a:moveTo>
                  <a:cubicBezTo>
                    <a:pt x="12" y="17"/>
                    <a:pt x="20" y="8"/>
                    <a:pt x="33" y="8"/>
                  </a:cubicBezTo>
                  <a:cubicBezTo>
                    <a:pt x="47" y="8"/>
                    <a:pt x="54" y="18"/>
                    <a:pt x="55" y="28"/>
                  </a:cubicBezTo>
                  <a:lnTo>
                    <a:pt x="1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p:cNvSpPr>
            <p:nvPr/>
          </p:nvSpPr>
          <p:spPr bwMode="auto">
            <a:xfrm>
              <a:off x="7613650" y="2952750"/>
              <a:ext cx="360363" cy="898525"/>
            </a:xfrm>
            <a:custGeom>
              <a:avLst/>
              <a:gdLst>
                <a:gd name="T0" fmla="*/ 20 w 32"/>
                <a:gd name="T1" fmla="*/ 62 h 79"/>
                <a:gd name="T2" fmla="*/ 20 w 32"/>
                <a:gd name="T3" fmla="*/ 24 h 79"/>
                <a:gd name="T4" fmla="*/ 32 w 32"/>
                <a:gd name="T5" fmla="*/ 24 h 79"/>
                <a:gd name="T6" fmla="*/ 32 w 32"/>
                <a:gd name="T7" fmla="*/ 16 h 79"/>
                <a:gd name="T8" fmla="*/ 20 w 32"/>
                <a:gd name="T9" fmla="*/ 16 h 79"/>
                <a:gd name="T10" fmla="*/ 20 w 32"/>
                <a:gd name="T11" fmla="*/ 0 h 79"/>
                <a:gd name="T12" fmla="*/ 9 w 32"/>
                <a:gd name="T13" fmla="*/ 0 h 79"/>
                <a:gd name="T14" fmla="*/ 9 w 32"/>
                <a:gd name="T15" fmla="*/ 16 h 79"/>
                <a:gd name="T16" fmla="*/ 0 w 32"/>
                <a:gd name="T17" fmla="*/ 16 h 79"/>
                <a:gd name="T18" fmla="*/ 0 w 32"/>
                <a:gd name="T19" fmla="*/ 24 h 79"/>
                <a:gd name="T20" fmla="*/ 9 w 32"/>
                <a:gd name="T21" fmla="*/ 24 h 79"/>
                <a:gd name="T22" fmla="*/ 9 w 32"/>
                <a:gd name="T23" fmla="*/ 63 h 79"/>
                <a:gd name="T24" fmla="*/ 26 w 32"/>
                <a:gd name="T25" fmla="*/ 79 h 79"/>
                <a:gd name="T26" fmla="*/ 32 w 32"/>
                <a:gd name="T27" fmla="*/ 79 h 79"/>
                <a:gd name="T28" fmla="*/ 32 w 32"/>
                <a:gd name="T29" fmla="*/ 70 h 79"/>
                <a:gd name="T30" fmla="*/ 27 w 32"/>
                <a:gd name="T31" fmla="*/ 71 h 79"/>
                <a:gd name="T32" fmla="*/ 20 w 32"/>
                <a:gd name="T33"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9">
                  <a:moveTo>
                    <a:pt x="20" y="62"/>
                  </a:moveTo>
                  <a:cubicBezTo>
                    <a:pt x="20" y="24"/>
                    <a:pt x="20" y="24"/>
                    <a:pt x="20" y="24"/>
                  </a:cubicBezTo>
                  <a:cubicBezTo>
                    <a:pt x="32" y="24"/>
                    <a:pt x="32" y="24"/>
                    <a:pt x="32" y="24"/>
                  </a:cubicBezTo>
                  <a:cubicBezTo>
                    <a:pt x="32" y="16"/>
                    <a:pt x="32" y="16"/>
                    <a:pt x="32" y="16"/>
                  </a:cubicBezTo>
                  <a:cubicBezTo>
                    <a:pt x="20" y="16"/>
                    <a:pt x="20" y="16"/>
                    <a:pt x="20" y="16"/>
                  </a:cubicBezTo>
                  <a:cubicBezTo>
                    <a:pt x="20" y="0"/>
                    <a:pt x="20" y="0"/>
                    <a:pt x="20" y="0"/>
                  </a:cubicBezTo>
                  <a:cubicBezTo>
                    <a:pt x="9" y="0"/>
                    <a:pt x="9" y="0"/>
                    <a:pt x="9" y="0"/>
                  </a:cubicBezTo>
                  <a:cubicBezTo>
                    <a:pt x="9" y="16"/>
                    <a:pt x="9" y="16"/>
                    <a:pt x="9" y="16"/>
                  </a:cubicBezTo>
                  <a:cubicBezTo>
                    <a:pt x="0" y="16"/>
                    <a:pt x="0" y="16"/>
                    <a:pt x="0" y="16"/>
                  </a:cubicBezTo>
                  <a:cubicBezTo>
                    <a:pt x="0" y="24"/>
                    <a:pt x="0" y="24"/>
                    <a:pt x="0" y="24"/>
                  </a:cubicBezTo>
                  <a:cubicBezTo>
                    <a:pt x="9" y="24"/>
                    <a:pt x="9" y="24"/>
                    <a:pt x="9" y="24"/>
                  </a:cubicBezTo>
                  <a:cubicBezTo>
                    <a:pt x="9" y="63"/>
                    <a:pt x="9" y="63"/>
                    <a:pt x="9" y="63"/>
                  </a:cubicBezTo>
                  <a:cubicBezTo>
                    <a:pt x="9" y="74"/>
                    <a:pt x="14" y="79"/>
                    <a:pt x="26" y="79"/>
                  </a:cubicBezTo>
                  <a:cubicBezTo>
                    <a:pt x="28" y="79"/>
                    <a:pt x="31" y="79"/>
                    <a:pt x="32" y="79"/>
                  </a:cubicBezTo>
                  <a:cubicBezTo>
                    <a:pt x="32" y="70"/>
                    <a:pt x="32" y="70"/>
                    <a:pt x="32" y="70"/>
                  </a:cubicBezTo>
                  <a:cubicBezTo>
                    <a:pt x="30" y="71"/>
                    <a:pt x="29" y="71"/>
                    <a:pt x="27" y="71"/>
                  </a:cubicBezTo>
                  <a:cubicBezTo>
                    <a:pt x="22" y="71"/>
                    <a:pt x="20" y="69"/>
                    <a:pt x="20" y="6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0"/>
            <p:cNvSpPr>
              <a:spLocks/>
            </p:cNvSpPr>
            <p:nvPr/>
          </p:nvSpPr>
          <p:spPr bwMode="auto">
            <a:xfrm>
              <a:off x="7275513" y="2816225"/>
              <a:ext cx="338138" cy="1035050"/>
            </a:xfrm>
            <a:custGeom>
              <a:avLst/>
              <a:gdLst>
                <a:gd name="T0" fmla="*/ 24 w 30"/>
                <a:gd name="T1" fmla="*/ 91 h 91"/>
                <a:gd name="T2" fmla="*/ 30 w 30"/>
                <a:gd name="T3" fmla="*/ 91 h 91"/>
                <a:gd name="T4" fmla="*/ 30 w 30"/>
                <a:gd name="T5" fmla="*/ 82 h 91"/>
                <a:gd name="T6" fmla="*/ 26 w 30"/>
                <a:gd name="T7" fmla="*/ 83 h 91"/>
                <a:gd name="T8" fmla="*/ 19 w 30"/>
                <a:gd name="T9" fmla="*/ 74 h 91"/>
                <a:gd name="T10" fmla="*/ 19 w 30"/>
                <a:gd name="T11" fmla="*/ 0 h 91"/>
                <a:gd name="T12" fmla="*/ 0 w 30"/>
                <a:gd name="T13" fmla="*/ 0 h 91"/>
                <a:gd name="T14" fmla="*/ 0 w 30"/>
                <a:gd name="T15" fmla="*/ 8 h 91"/>
                <a:gd name="T16" fmla="*/ 9 w 30"/>
                <a:gd name="T17" fmla="*/ 8 h 91"/>
                <a:gd name="T18" fmla="*/ 9 w 30"/>
                <a:gd name="T19" fmla="*/ 74 h 91"/>
                <a:gd name="T20" fmla="*/ 24 w 30"/>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91">
                  <a:moveTo>
                    <a:pt x="24" y="91"/>
                  </a:moveTo>
                  <a:cubicBezTo>
                    <a:pt x="26" y="91"/>
                    <a:pt x="29" y="91"/>
                    <a:pt x="30" y="91"/>
                  </a:cubicBezTo>
                  <a:cubicBezTo>
                    <a:pt x="30" y="82"/>
                    <a:pt x="30" y="82"/>
                    <a:pt x="30" y="82"/>
                  </a:cubicBezTo>
                  <a:cubicBezTo>
                    <a:pt x="28" y="83"/>
                    <a:pt x="27" y="83"/>
                    <a:pt x="26" y="83"/>
                  </a:cubicBezTo>
                  <a:cubicBezTo>
                    <a:pt x="21" y="83"/>
                    <a:pt x="19" y="80"/>
                    <a:pt x="19" y="74"/>
                  </a:cubicBezTo>
                  <a:cubicBezTo>
                    <a:pt x="19" y="0"/>
                    <a:pt x="19" y="0"/>
                    <a:pt x="19" y="0"/>
                  </a:cubicBezTo>
                  <a:cubicBezTo>
                    <a:pt x="0" y="0"/>
                    <a:pt x="0" y="0"/>
                    <a:pt x="0" y="0"/>
                  </a:cubicBezTo>
                  <a:cubicBezTo>
                    <a:pt x="0" y="8"/>
                    <a:pt x="0" y="8"/>
                    <a:pt x="0" y="8"/>
                  </a:cubicBezTo>
                  <a:cubicBezTo>
                    <a:pt x="9" y="8"/>
                    <a:pt x="9" y="8"/>
                    <a:pt x="9" y="8"/>
                  </a:cubicBezTo>
                  <a:cubicBezTo>
                    <a:pt x="9" y="74"/>
                    <a:pt x="9" y="74"/>
                    <a:pt x="9" y="74"/>
                  </a:cubicBezTo>
                  <a:cubicBezTo>
                    <a:pt x="9" y="85"/>
                    <a:pt x="13" y="91"/>
                    <a:pt x="24" y="9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p:nvSpPr>
          <p:spPr bwMode="auto">
            <a:xfrm>
              <a:off x="3603625" y="2781300"/>
              <a:ext cx="911225" cy="1092200"/>
            </a:xfrm>
            <a:custGeom>
              <a:avLst/>
              <a:gdLst>
                <a:gd name="T0" fmla="*/ 28 w 81"/>
                <a:gd name="T1" fmla="*/ 65 h 96"/>
                <a:gd name="T2" fmla="*/ 41 w 81"/>
                <a:gd name="T3" fmla="*/ 74 h 96"/>
                <a:gd name="T4" fmla="*/ 52 w 81"/>
                <a:gd name="T5" fmla="*/ 68 h 96"/>
                <a:gd name="T6" fmla="*/ 36 w 81"/>
                <a:gd name="T7" fmla="*/ 59 h 96"/>
                <a:gd name="T8" fmla="*/ 12 w 81"/>
                <a:gd name="T9" fmla="*/ 50 h 96"/>
                <a:gd name="T10" fmla="*/ 1 w 81"/>
                <a:gd name="T11" fmla="*/ 29 h 96"/>
                <a:gd name="T12" fmla="*/ 39 w 81"/>
                <a:gd name="T13" fmla="*/ 0 h 96"/>
                <a:gd name="T14" fmla="*/ 78 w 81"/>
                <a:gd name="T15" fmla="*/ 29 h 96"/>
                <a:gd name="T16" fmla="*/ 51 w 81"/>
                <a:gd name="T17" fmla="*/ 29 h 96"/>
                <a:gd name="T18" fmla="*/ 39 w 81"/>
                <a:gd name="T19" fmla="*/ 21 h 96"/>
                <a:gd name="T20" fmla="*/ 30 w 81"/>
                <a:gd name="T21" fmla="*/ 27 h 96"/>
                <a:gd name="T22" fmla="*/ 43 w 81"/>
                <a:gd name="T23" fmla="*/ 35 h 96"/>
                <a:gd name="T24" fmla="*/ 69 w 81"/>
                <a:gd name="T25" fmla="*/ 43 h 96"/>
                <a:gd name="T26" fmla="*/ 81 w 81"/>
                <a:gd name="T27" fmla="*/ 65 h 96"/>
                <a:gd name="T28" fmla="*/ 40 w 81"/>
                <a:gd name="T29" fmla="*/ 96 h 96"/>
                <a:gd name="T30" fmla="*/ 0 w 81"/>
                <a:gd name="T31" fmla="*/ 65 h 96"/>
                <a:gd name="T32" fmla="*/ 28 w 81"/>
                <a:gd name="T33"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96">
                  <a:moveTo>
                    <a:pt x="28" y="65"/>
                  </a:moveTo>
                  <a:cubicBezTo>
                    <a:pt x="29" y="72"/>
                    <a:pt x="33" y="74"/>
                    <a:pt x="41" y="74"/>
                  </a:cubicBezTo>
                  <a:cubicBezTo>
                    <a:pt x="48" y="74"/>
                    <a:pt x="52" y="72"/>
                    <a:pt x="52" y="68"/>
                  </a:cubicBezTo>
                  <a:cubicBezTo>
                    <a:pt x="52" y="62"/>
                    <a:pt x="47" y="62"/>
                    <a:pt x="36" y="59"/>
                  </a:cubicBezTo>
                  <a:cubicBezTo>
                    <a:pt x="24" y="55"/>
                    <a:pt x="15" y="53"/>
                    <a:pt x="12" y="50"/>
                  </a:cubicBezTo>
                  <a:cubicBezTo>
                    <a:pt x="5" y="45"/>
                    <a:pt x="1" y="38"/>
                    <a:pt x="1" y="29"/>
                  </a:cubicBezTo>
                  <a:cubicBezTo>
                    <a:pt x="1" y="11"/>
                    <a:pt x="15" y="0"/>
                    <a:pt x="39" y="0"/>
                  </a:cubicBezTo>
                  <a:cubicBezTo>
                    <a:pt x="63" y="0"/>
                    <a:pt x="77" y="10"/>
                    <a:pt x="78" y="29"/>
                  </a:cubicBezTo>
                  <a:cubicBezTo>
                    <a:pt x="51" y="29"/>
                    <a:pt x="51" y="29"/>
                    <a:pt x="51" y="29"/>
                  </a:cubicBezTo>
                  <a:cubicBezTo>
                    <a:pt x="50" y="23"/>
                    <a:pt x="46" y="21"/>
                    <a:pt x="39" y="21"/>
                  </a:cubicBezTo>
                  <a:cubicBezTo>
                    <a:pt x="33" y="21"/>
                    <a:pt x="30" y="23"/>
                    <a:pt x="30" y="27"/>
                  </a:cubicBezTo>
                  <a:cubicBezTo>
                    <a:pt x="30" y="32"/>
                    <a:pt x="34" y="33"/>
                    <a:pt x="43" y="35"/>
                  </a:cubicBezTo>
                  <a:cubicBezTo>
                    <a:pt x="54" y="38"/>
                    <a:pt x="63" y="40"/>
                    <a:pt x="69" y="43"/>
                  </a:cubicBezTo>
                  <a:cubicBezTo>
                    <a:pt x="77" y="49"/>
                    <a:pt x="81" y="55"/>
                    <a:pt x="81" y="65"/>
                  </a:cubicBezTo>
                  <a:cubicBezTo>
                    <a:pt x="81" y="84"/>
                    <a:pt x="66" y="96"/>
                    <a:pt x="40" y="96"/>
                  </a:cubicBezTo>
                  <a:cubicBezTo>
                    <a:pt x="16" y="96"/>
                    <a:pt x="1" y="84"/>
                    <a:pt x="0" y="65"/>
                  </a:cubicBezTo>
                  <a:lnTo>
                    <a:pt x="28" y="65"/>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p:nvSpPr>
          <p:spPr bwMode="auto">
            <a:xfrm>
              <a:off x="1698625" y="2781300"/>
              <a:ext cx="1014413" cy="1092200"/>
            </a:xfrm>
            <a:custGeom>
              <a:avLst/>
              <a:gdLst>
                <a:gd name="T0" fmla="*/ 90 w 90"/>
                <a:gd name="T1" fmla="*/ 58 h 96"/>
                <a:gd name="T2" fmla="*/ 46 w 90"/>
                <a:gd name="T3" fmla="*/ 96 h 96"/>
                <a:gd name="T4" fmla="*/ 0 w 90"/>
                <a:gd name="T5" fmla="*/ 48 h 96"/>
                <a:gd name="T6" fmla="*/ 46 w 90"/>
                <a:gd name="T7" fmla="*/ 0 h 96"/>
                <a:gd name="T8" fmla="*/ 89 w 90"/>
                <a:gd name="T9" fmla="*/ 37 h 96"/>
                <a:gd name="T10" fmla="*/ 62 w 90"/>
                <a:gd name="T11" fmla="*/ 37 h 96"/>
                <a:gd name="T12" fmla="*/ 46 w 90"/>
                <a:gd name="T13" fmla="*/ 23 h 96"/>
                <a:gd name="T14" fmla="*/ 29 w 90"/>
                <a:gd name="T15" fmla="*/ 48 h 96"/>
                <a:gd name="T16" fmla="*/ 47 w 90"/>
                <a:gd name="T17" fmla="*/ 73 h 96"/>
                <a:gd name="T18" fmla="*/ 62 w 90"/>
                <a:gd name="T19" fmla="*/ 58 h 96"/>
                <a:gd name="T20" fmla="*/ 90 w 90"/>
                <a:gd name="T21" fmla="*/ 5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6">
                  <a:moveTo>
                    <a:pt x="90" y="58"/>
                  </a:moveTo>
                  <a:cubicBezTo>
                    <a:pt x="88" y="82"/>
                    <a:pt x="72" y="96"/>
                    <a:pt x="46" y="96"/>
                  </a:cubicBezTo>
                  <a:cubicBezTo>
                    <a:pt x="17" y="96"/>
                    <a:pt x="0" y="78"/>
                    <a:pt x="0" y="48"/>
                  </a:cubicBezTo>
                  <a:cubicBezTo>
                    <a:pt x="0" y="18"/>
                    <a:pt x="17" y="0"/>
                    <a:pt x="46" y="0"/>
                  </a:cubicBezTo>
                  <a:cubicBezTo>
                    <a:pt x="72" y="0"/>
                    <a:pt x="88" y="13"/>
                    <a:pt x="89" y="37"/>
                  </a:cubicBezTo>
                  <a:cubicBezTo>
                    <a:pt x="62" y="37"/>
                    <a:pt x="62" y="37"/>
                    <a:pt x="62" y="37"/>
                  </a:cubicBezTo>
                  <a:cubicBezTo>
                    <a:pt x="61" y="28"/>
                    <a:pt x="55" y="23"/>
                    <a:pt x="46" y="23"/>
                  </a:cubicBezTo>
                  <a:cubicBezTo>
                    <a:pt x="35" y="23"/>
                    <a:pt x="29" y="31"/>
                    <a:pt x="29" y="48"/>
                  </a:cubicBezTo>
                  <a:cubicBezTo>
                    <a:pt x="29" y="65"/>
                    <a:pt x="35" y="73"/>
                    <a:pt x="47" y="73"/>
                  </a:cubicBezTo>
                  <a:cubicBezTo>
                    <a:pt x="56" y="73"/>
                    <a:pt x="61" y="68"/>
                    <a:pt x="62" y="58"/>
                  </a:cubicBezTo>
                  <a:lnTo>
                    <a:pt x="90" y="58"/>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p:nvSpPr>
          <p:spPr bwMode="auto">
            <a:xfrm>
              <a:off x="2644775" y="2816225"/>
              <a:ext cx="1014413" cy="1023938"/>
            </a:xfrm>
            <a:custGeom>
              <a:avLst/>
              <a:gdLst>
                <a:gd name="T0" fmla="*/ 0 w 639"/>
                <a:gd name="T1" fmla="*/ 0 h 645"/>
                <a:gd name="T2" fmla="*/ 206 w 639"/>
                <a:gd name="T3" fmla="*/ 0 h 645"/>
                <a:gd name="T4" fmla="*/ 320 w 639"/>
                <a:gd name="T5" fmla="*/ 415 h 645"/>
                <a:gd name="T6" fmla="*/ 433 w 639"/>
                <a:gd name="T7" fmla="*/ 0 h 645"/>
                <a:gd name="T8" fmla="*/ 639 w 639"/>
                <a:gd name="T9" fmla="*/ 0 h 645"/>
                <a:gd name="T10" fmla="*/ 419 w 639"/>
                <a:gd name="T11" fmla="*/ 645 h 645"/>
                <a:gd name="T12" fmla="*/ 213 w 639"/>
                <a:gd name="T13" fmla="*/ 645 h 645"/>
                <a:gd name="T14" fmla="*/ 0 w 639"/>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9" h="645">
                  <a:moveTo>
                    <a:pt x="0" y="0"/>
                  </a:moveTo>
                  <a:lnTo>
                    <a:pt x="206" y="0"/>
                  </a:lnTo>
                  <a:lnTo>
                    <a:pt x="320" y="415"/>
                  </a:lnTo>
                  <a:lnTo>
                    <a:pt x="433" y="0"/>
                  </a:lnTo>
                  <a:lnTo>
                    <a:pt x="639" y="0"/>
                  </a:lnTo>
                  <a:lnTo>
                    <a:pt x="419" y="645"/>
                  </a:lnTo>
                  <a:lnTo>
                    <a:pt x="213" y="645"/>
                  </a:lnTo>
                  <a:lnTo>
                    <a:pt x="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p:nvSpPr>
          <p:spPr bwMode="auto">
            <a:xfrm>
              <a:off x="279400" y="2781300"/>
              <a:ext cx="1295400" cy="1092200"/>
            </a:xfrm>
            <a:custGeom>
              <a:avLst/>
              <a:gdLst>
                <a:gd name="T0" fmla="*/ 4 w 115"/>
                <a:gd name="T1" fmla="*/ 42 h 96"/>
                <a:gd name="T2" fmla="*/ 0 w 115"/>
                <a:gd name="T3" fmla="*/ 33 h 96"/>
                <a:gd name="T4" fmla="*/ 4 w 115"/>
                <a:gd name="T5" fmla="*/ 23 h 96"/>
                <a:gd name="T6" fmla="*/ 22 w 115"/>
                <a:gd name="T7" fmla="*/ 4 h 96"/>
                <a:gd name="T8" fmla="*/ 32 w 115"/>
                <a:gd name="T9" fmla="*/ 0 h 96"/>
                <a:gd name="T10" fmla="*/ 42 w 115"/>
                <a:gd name="T11" fmla="*/ 4 h 96"/>
                <a:gd name="T12" fmla="*/ 58 w 115"/>
                <a:gd name="T13" fmla="*/ 20 h 96"/>
                <a:gd name="T14" fmla="*/ 73 w 115"/>
                <a:gd name="T15" fmla="*/ 4 h 96"/>
                <a:gd name="T16" fmla="*/ 83 w 115"/>
                <a:gd name="T17" fmla="*/ 0 h 96"/>
                <a:gd name="T18" fmla="*/ 93 w 115"/>
                <a:gd name="T19" fmla="*/ 4 h 96"/>
                <a:gd name="T20" fmla="*/ 111 w 115"/>
                <a:gd name="T21" fmla="*/ 23 h 96"/>
                <a:gd name="T22" fmla="*/ 115 w 115"/>
                <a:gd name="T23" fmla="*/ 33 h 96"/>
                <a:gd name="T24" fmla="*/ 111 w 115"/>
                <a:gd name="T25" fmla="*/ 42 h 96"/>
                <a:gd name="T26" fmla="*/ 58 w 115"/>
                <a:gd name="T27" fmla="*/ 96 h 96"/>
                <a:gd name="T28" fmla="*/ 57 w 115"/>
                <a:gd name="T29" fmla="*/ 96 h 96"/>
                <a:gd name="T30" fmla="*/ 4 w 115"/>
                <a:gd name="T31"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5" h="96">
                  <a:moveTo>
                    <a:pt x="4" y="42"/>
                  </a:moveTo>
                  <a:cubicBezTo>
                    <a:pt x="1" y="40"/>
                    <a:pt x="0" y="36"/>
                    <a:pt x="0" y="33"/>
                  </a:cubicBezTo>
                  <a:cubicBezTo>
                    <a:pt x="0" y="29"/>
                    <a:pt x="1" y="25"/>
                    <a:pt x="4" y="23"/>
                  </a:cubicBezTo>
                  <a:cubicBezTo>
                    <a:pt x="22" y="4"/>
                    <a:pt x="22" y="4"/>
                    <a:pt x="22" y="4"/>
                  </a:cubicBezTo>
                  <a:cubicBezTo>
                    <a:pt x="25" y="1"/>
                    <a:pt x="29" y="0"/>
                    <a:pt x="32" y="0"/>
                  </a:cubicBezTo>
                  <a:cubicBezTo>
                    <a:pt x="36" y="0"/>
                    <a:pt x="39" y="1"/>
                    <a:pt x="42" y="4"/>
                  </a:cubicBezTo>
                  <a:cubicBezTo>
                    <a:pt x="58" y="20"/>
                    <a:pt x="58" y="20"/>
                    <a:pt x="58" y="20"/>
                  </a:cubicBezTo>
                  <a:cubicBezTo>
                    <a:pt x="73" y="4"/>
                    <a:pt x="73" y="4"/>
                    <a:pt x="73" y="4"/>
                  </a:cubicBezTo>
                  <a:cubicBezTo>
                    <a:pt x="76" y="1"/>
                    <a:pt x="79" y="0"/>
                    <a:pt x="83" y="0"/>
                  </a:cubicBezTo>
                  <a:cubicBezTo>
                    <a:pt x="87" y="0"/>
                    <a:pt x="90" y="1"/>
                    <a:pt x="93" y="4"/>
                  </a:cubicBezTo>
                  <a:cubicBezTo>
                    <a:pt x="111" y="23"/>
                    <a:pt x="111" y="23"/>
                    <a:pt x="111" y="23"/>
                  </a:cubicBezTo>
                  <a:cubicBezTo>
                    <a:pt x="114" y="25"/>
                    <a:pt x="115" y="29"/>
                    <a:pt x="115" y="33"/>
                  </a:cubicBezTo>
                  <a:cubicBezTo>
                    <a:pt x="115" y="36"/>
                    <a:pt x="114" y="40"/>
                    <a:pt x="111" y="42"/>
                  </a:cubicBezTo>
                  <a:cubicBezTo>
                    <a:pt x="58" y="96"/>
                    <a:pt x="58" y="96"/>
                    <a:pt x="58" y="96"/>
                  </a:cubicBezTo>
                  <a:cubicBezTo>
                    <a:pt x="57" y="96"/>
                    <a:pt x="57" y="96"/>
                    <a:pt x="57" y="96"/>
                  </a:cubicBezTo>
                  <a:lnTo>
                    <a:pt x="4" y="42"/>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9998780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2" r:id="rId3"/>
    <p:sldLayoutId id="2147483650" r:id="rId4"/>
    <p:sldLayoutId id="2147483652" r:id="rId5"/>
    <p:sldLayoutId id="2147483673" r:id="rId6"/>
    <p:sldLayoutId id="2147483653" r:id="rId7"/>
    <p:sldLayoutId id="2147483671" r:id="rId8"/>
    <p:sldLayoutId id="2147483663" r:id="rId9"/>
    <p:sldLayoutId id="2147483651" r:id="rId10"/>
    <p:sldLayoutId id="2147483654" r:id="rId11"/>
    <p:sldLayoutId id="2147483655" r:id="rId12"/>
  </p:sldLayoutIdLst>
  <p:timing>
    <p:tnLst>
      <p:par>
        <p:cTn id="1" dur="indefinite" restart="never" nodeType="tmRoot"/>
      </p:par>
    </p:tnLst>
  </p:timing>
  <p:hf hdr="0" dt="0"/>
  <p:txStyles>
    <p:title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10.228.129.72:9443/publisher" TargetMode="External"/><Relationship Id="rId2" Type="http://schemas.openxmlformats.org/officeDocument/2006/relationships/hyperlink" Target="http://localhost:9443/publisher"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localhost:9443/publisher" TargetMode="Externa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hyperlink" Target="https://10.228.129.72:9443/publishe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9443/publisher"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10.228.129.72:9443/publish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10.228.129.72:9443/publisher" TargetMode="External"/><Relationship Id="rId2" Type="http://schemas.openxmlformats.org/officeDocument/2006/relationships/hyperlink" Target="https://10.109.109.61:9443/carbon/" TargetMode="External"/><Relationship Id="rId1" Type="http://schemas.openxmlformats.org/officeDocument/2006/relationships/slideLayout" Target="../slideLayouts/slideLayout4.xml"/><Relationship Id="rId5" Type="http://schemas.openxmlformats.org/officeDocument/2006/relationships/hyperlink" Target="https://10.109.109.61:9443/store" TargetMode="External"/><Relationship Id="rId4" Type="http://schemas.openxmlformats.org/officeDocument/2006/relationships/hyperlink" Target="https://10.109.109.61:9443/publish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wso2.com/display/AM200/Create+and+Publish+an+API" TargetMode="External"/><Relationship Id="rId2" Type="http://schemas.openxmlformats.org/officeDocument/2006/relationships/hyperlink" Target="https://wso2.com/api-management/" TargetMode="External"/><Relationship Id="rId1" Type="http://schemas.openxmlformats.org/officeDocument/2006/relationships/slideLayout" Target="../slideLayouts/slideLayout4.xml"/><Relationship Id="rId6" Type="http://schemas.openxmlformats.org/officeDocument/2006/relationships/hyperlink" Target="https://10.228.129.72:9443/publisher" TargetMode="External"/><Relationship Id="rId5" Type="http://schemas.openxmlformats.org/officeDocument/2006/relationships/hyperlink" Target="https://docs.wso2.com/display/AM200/Quick+Start+Guide#QuickStartGuide-SubscribingtotheAPI" TargetMode="External"/><Relationship Id="rId4" Type="http://schemas.openxmlformats.org/officeDocument/2006/relationships/hyperlink" Target="https://docs.wso2.com/display/AM200/Quick+Start+Guide#QuickStartGuide-Publishingthe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Developer wiki using WSO2</a:t>
            </a:r>
            <a:endParaRPr lang="en-US" dirty="0"/>
          </a:p>
        </p:txBody>
      </p:sp>
      <p:sp>
        <p:nvSpPr>
          <p:cNvPr id="3" name="Subtitle 2"/>
          <p:cNvSpPr>
            <a:spLocks noGrp="1"/>
          </p:cNvSpPr>
          <p:nvPr>
            <p:ph type="subTitle" idx="1"/>
          </p:nvPr>
        </p:nvSpPr>
        <p:spPr/>
        <p:txBody>
          <a:bodyPr/>
          <a:lstStyle/>
          <a:p>
            <a:r>
              <a:rPr lang="en-US" dirty="0" smtClean="0"/>
              <a:t>Peraiah Karnam</a:t>
            </a:r>
          </a:p>
          <a:p>
            <a:r>
              <a:rPr lang="en-US" dirty="0" smtClean="0"/>
              <a:t>Wednesday, November 29, 2017</a:t>
            </a:r>
            <a:endParaRPr lang="en-US" dirty="0"/>
          </a:p>
        </p:txBody>
      </p:sp>
      <p:sp>
        <p:nvSpPr>
          <p:cNvPr id="5" name="Footer Placeholder 4"/>
          <p:cNvSpPr>
            <a:spLocks noGrp="1"/>
          </p:cNvSpPr>
          <p:nvPr>
            <p:ph type="ftr" sz="quarter" idx="11"/>
          </p:nvPr>
        </p:nvSpPr>
        <p:spPr/>
        <p:txBody>
          <a:bodyPr/>
          <a:lstStyle/>
          <a:p>
            <a:r>
              <a:rPr lang="en-US" dirty="0" smtClean="0"/>
              <a:t>©2017 CVS Health and/or one of its affiliates: Confidential &amp; Proprietary</a:t>
            </a:r>
            <a:endParaRPr lang="en-US" dirty="0"/>
          </a:p>
        </p:txBody>
      </p:sp>
    </p:spTree>
    <p:extLst>
      <p:ext uri="{BB962C8B-B14F-4D97-AF65-F5344CB8AC3E}">
        <p14:creationId xmlns:p14="http://schemas.microsoft.com/office/powerpoint/2010/main" val="365264360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5400" dirty="0" smtClean="0">
                <a:solidFill>
                  <a:schemeClr val="tx2"/>
                </a:solidFill>
              </a:rPr>
              <a:t>Thank You</a:t>
            </a:r>
            <a:endParaRPr lang="en-US" sz="5400" dirty="0">
              <a:solidFill>
                <a:schemeClr val="tx2"/>
              </a:solidFill>
            </a:endParaRPr>
          </a:p>
        </p:txBody>
      </p:sp>
      <p:sp>
        <p:nvSpPr>
          <p:cNvPr id="3" name="Footer Placeholder 2"/>
          <p:cNvSpPr>
            <a:spLocks noGrp="1"/>
          </p:cNvSpPr>
          <p:nvPr>
            <p:ph type="ftr" sz="quarter" idx="11"/>
          </p:nvPr>
        </p:nvSpPr>
        <p:spPr/>
        <p:txBody>
          <a:bodyPr/>
          <a:lstStyle/>
          <a:p>
            <a:r>
              <a:rPr lang="en-US" dirty="0" smtClean="0"/>
              <a:t>©2017 CVS Health and/or one of its affiliates: Confidential &amp; Proprietary</a:t>
            </a:r>
            <a:endParaRPr lang="en-US" dirty="0"/>
          </a:p>
        </p:txBody>
      </p:sp>
      <p:sp>
        <p:nvSpPr>
          <p:cNvPr id="10" name="Slide Number Placeholder 9"/>
          <p:cNvSpPr>
            <a:spLocks noGrp="1"/>
          </p:cNvSpPr>
          <p:nvPr>
            <p:ph type="sldNum" sz="quarter" idx="12"/>
          </p:nvPr>
        </p:nvSpPr>
        <p:spPr/>
        <p:txBody>
          <a:bodyPr/>
          <a:lstStyle/>
          <a:p>
            <a:fld id="{4D467D88-DCFD-354C-96A5-D863D5E9364D}" type="slidenum">
              <a:rPr lang="en-US" smtClean="0"/>
              <a:pPr/>
              <a:t>10</a:t>
            </a:fld>
            <a:endParaRPr lang="en-US" dirty="0"/>
          </a:p>
        </p:txBody>
      </p:sp>
      <p:sp>
        <p:nvSpPr>
          <p:cNvPr id="13" name="Freeform 5"/>
          <p:cNvSpPr>
            <a:spLocks noChangeAspect="1" noEditPoints="1"/>
          </p:cNvSpPr>
          <p:nvPr/>
        </p:nvSpPr>
        <p:spPr bwMode="auto">
          <a:xfrm>
            <a:off x="4526280" y="2057400"/>
            <a:ext cx="5296803" cy="4297680"/>
          </a:xfrm>
          <a:custGeom>
            <a:avLst/>
            <a:gdLst>
              <a:gd name="T0" fmla="*/ 103 w 360"/>
              <a:gd name="T1" fmla="*/ 16 h 292"/>
              <a:gd name="T2" fmla="*/ 121 w 360"/>
              <a:gd name="T3" fmla="*/ 24 h 292"/>
              <a:gd name="T4" fmla="*/ 169 w 360"/>
              <a:gd name="T5" fmla="*/ 71 h 292"/>
              <a:gd name="T6" fmla="*/ 180 w 360"/>
              <a:gd name="T7" fmla="*/ 83 h 292"/>
              <a:gd name="T8" fmla="*/ 191 w 360"/>
              <a:gd name="T9" fmla="*/ 71 h 292"/>
              <a:gd name="T10" fmla="*/ 239 w 360"/>
              <a:gd name="T11" fmla="*/ 24 h 292"/>
              <a:gd name="T12" fmla="*/ 257 w 360"/>
              <a:gd name="T13" fmla="*/ 16 h 292"/>
              <a:gd name="T14" fmla="*/ 274 w 360"/>
              <a:gd name="T15" fmla="*/ 24 h 292"/>
              <a:gd name="T16" fmla="*/ 332 w 360"/>
              <a:gd name="T17" fmla="*/ 82 h 292"/>
              <a:gd name="T18" fmla="*/ 340 w 360"/>
              <a:gd name="T19" fmla="*/ 99 h 292"/>
              <a:gd name="T20" fmla="*/ 332 w 360"/>
              <a:gd name="T21" fmla="*/ 117 h 292"/>
              <a:gd name="T22" fmla="*/ 180 w 360"/>
              <a:gd name="T23" fmla="*/ 269 h 292"/>
              <a:gd name="T24" fmla="*/ 28 w 360"/>
              <a:gd name="T25" fmla="*/ 117 h 292"/>
              <a:gd name="T26" fmla="*/ 20 w 360"/>
              <a:gd name="T27" fmla="*/ 99 h 292"/>
              <a:gd name="T28" fmla="*/ 28 w 360"/>
              <a:gd name="T29" fmla="*/ 82 h 292"/>
              <a:gd name="T30" fmla="*/ 86 w 360"/>
              <a:gd name="T31" fmla="*/ 24 h 292"/>
              <a:gd name="T32" fmla="*/ 103 w 360"/>
              <a:gd name="T33" fmla="*/ 16 h 292"/>
              <a:gd name="T34" fmla="*/ 103 w 360"/>
              <a:gd name="T35" fmla="*/ 0 h 292"/>
              <a:gd name="T36" fmla="*/ 74 w 360"/>
              <a:gd name="T37" fmla="*/ 12 h 292"/>
              <a:gd name="T38" fmla="*/ 16 w 360"/>
              <a:gd name="T39" fmla="*/ 70 h 292"/>
              <a:gd name="T40" fmla="*/ 16 w 360"/>
              <a:gd name="T41" fmla="*/ 128 h 292"/>
              <a:gd name="T42" fmla="*/ 180 w 360"/>
              <a:gd name="T43" fmla="*/ 292 h 292"/>
              <a:gd name="T44" fmla="*/ 344 w 360"/>
              <a:gd name="T45" fmla="*/ 128 h 292"/>
              <a:gd name="T46" fmla="*/ 344 w 360"/>
              <a:gd name="T47" fmla="*/ 70 h 292"/>
              <a:gd name="T48" fmla="*/ 286 w 360"/>
              <a:gd name="T49" fmla="*/ 12 h 292"/>
              <a:gd name="T50" fmla="*/ 257 w 360"/>
              <a:gd name="T51" fmla="*/ 0 h 292"/>
              <a:gd name="T52" fmla="*/ 228 w 360"/>
              <a:gd name="T53" fmla="*/ 12 h 292"/>
              <a:gd name="T54" fmla="*/ 180 w 360"/>
              <a:gd name="T55" fmla="*/ 60 h 292"/>
              <a:gd name="T56" fmla="*/ 132 w 360"/>
              <a:gd name="T57" fmla="*/ 12 h 292"/>
              <a:gd name="T58" fmla="*/ 103 w 360"/>
              <a:gd name="T59"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292">
                <a:moveTo>
                  <a:pt x="103" y="16"/>
                </a:moveTo>
                <a:cubicBezTo>
                  <a:pt x="110" y="16"/>
                  <a:pt x="116" y="19"/>
                  <a:pt x="121" y="24"/>
                </a:cubicBezTo>
                <a:cubicBezTo>
                  <a:pt x="169" y="71"/>
                  <a:pt x="169" y="71"/>
                  <a:pt x="169" y="71"/>
                </a:cubicBezTo>
                <a:cubicBezTo>
                  <a:pt x="180" y="83"/>
                  <a:pt x="180" y="83"/>
                  <a:pt x="180" y="83"/>
                </a:cubicBezTo>
                <a:cubicBezTo>
                  <a:pt x="191" y="71"/>
                  <a:pt x="191" y="71"/>
                  <a:pt x="191" y="71"/>
                </a:cubicBezTo>
                <a:cubicBezTo>
                  <a:pt x="239" y="24"/>
                  <a:pt x="239" y="24"/>
                  <a:pt x="239" y="24"/>
                </a:cubicBezTo>
                <a:cubicBezTo>
                  <a:pt x="244" y="19"/>
                  <a:pt x="250" y="16"/>
                  <a:pt x="257" y="16"/>
                </a:cubicBezTo>
                <a:cubicBezTo>
                  <a:pt x="263" y="16"/>
                  <a:pt x="270" y="19"/>
                  <a:pt x="274" y="24"/>
                </a:cubicBezTo>
                <a:cubicBezTo>
                  <a:pt x="332" y="82"/>
                  <a:pt x="332" y="82"/>
                  <a:pt x="332" y="82"/>
                </a:cubicBezTo>
                <a:cubicBezTo>
                  <a:pt x="337" y="86"/>
                  <a:pt x="340" y="93"/>
                  <a:pt x="340" y="99"/>
                </a:cubicBezTo>
                <a:cubicBezTo>
                  <a:pt x="340" y="106"/>
                  <a:pt x="337" y="112"/>
                  <a:pt x="332" y="117"/>
                </a:cubicBezTo>
                <a:cubicBezTo>
                  <a:pt x="180" y="269"/>
                  <a:pt x="180" y="269"/>
                  <a:pt x="180" y="269"/>
                </a:cubicBezTo>
                <a:cubicBezTo>
                  <a:pt x="28" y="117"/>
                  <a:pt x="28" y="117"/>
                  <a:pt x="28" y="117"/>
                </a:cubicBezTo>
                <a:cubicBezTo>
                  <a:pt x="23" y="112"/>
                  <a:pt x="20" y="106"/>
                  <a:pt x="20" y="99"/>
                </a:cubicBezTo>
                <a:cubicBezTo>
                  <a:pt x="20" y="93"/>
                  <a:pt x="23" y="86"/>
                  <a:pt x="28" y="82"/>
                </a:cubicBezTo>
                <a:cubicBezTo>
                  <a:pt x="86" y="24"/>
                  <a:pt x="86" y="24"/>
                  <a:pt x="86" y="24"/>
                </a:cubicBezTo>
                <a:cubicBezTo>
                  <a:pt x="90" y="19"/>
                  <a:pt x="97" y="16"/>
                  <a:pt x="103" y="16"/>
                </a:cubicBezTo>
                <a:moveTo>
                  <a:pt x="103" y="0"/>
                </a:moveTo>
                <a:cubicBezTo>
                  <a:pt x="93" y="0"/>
                  <a:pt x="82" y="4"/>
                  <a:pt x="74" y="12"/>
                </a:cubicBezTo>
                <a:cubicBezTo>
                  <a:pt x="16" y="70"/>
                  <a:pt x="16" y="70"/>
                  <a:pt x="16" y="70"/>
                </a:cubicBezTo>
                <a:cubicBezTo>
                  <a:pt x="0" y="86"/>
                  <a:pt x="0" y="112"/>
                  <a:pt x="16" y="128"/>
                </a:cubicBezTo>
                <a:cubicBezTo>
                  <a:pt x="180" y="292"/>
                  <a:pt x="180" y="292"/>
                  <a:pt x="180" y="292"/>
                </a:cubicBezTo>
                <a:cubicBezTo>
                  <a:pt x="344" y="128"/>
                  <a:pt x="344" y="128"/>
                  <a:pt x="344" y="128"/>
                </a:cubicBezTo>
                <a:cubicBezTo>
                  <a:pt x="360" y="112"/>
                  <a:pt x="360" y="86"/>
                  <a:pt x="344" y="70"/>
                </a:cubicBezTo>
                <a:cubicBezTo>
                  <a:pt x="286" y="12"/>
                  <a:pt x="286" y="12"/>
                  <a:pt x="286" y="12"/>
                </a:cubicBezTo>
                <a:cubicBezTo>
                  <a:pt x="278" y="4"/>
                  <a:pt x="267" y="0"/>
                  <a:pt x="257" y="0"/>
                </a:cubicBezTo>
                <a:cubicBezTo>
                  <a:pt x="246" y="0"/>
                  <a:pt x="236" y="4"/>
                  <a:pt x="228" y="12"/>
                </a:cubicBezTo>
                <a:cubicBezTo>
                  <a:pt x="180" y="60"/>
                  <a:pt x="180" y="60"/>
                  <a:pt x="180" y="60"/>
                </a:cubicBezTo>
                <a:cubicBezTo>
                  <a:pt x="132" y="12"/>
                  <a:pt x="132" y="12"/>
                  <a:pt x="132" y="12"/>
                </a:cubicBezTo>
                <a:cubicBezTo>
                  <a:pt x="124" y="4"/>
                  <a:pt x="114" y="0"/>
                  <a:pt x="103"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220280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Footer Placeholder 2"/>
          <p:cNvSpPr>
            <a:spLocks noGrp="1"/>
          </p:cNvSpPr>
          <p:nvPr>
            <p:ph type="ftr" sz="quarter" idx="10"/>
          </p:nvPr>
        </p:nvSpPr>
        <p:spPr/>
        <p:txBody>
          <a:bodyPr/>
          <a:lstStyle/>
          <a:p>
            <a:r>
              <a:rPr lang="en-US" smtClean="0"/>
              <a:t>©2015 CVS Health and/or one of its affiliates: Confidential &amp; Proprietary</a:t>
            </a:r>
            <a:endParaRPr lang="en-US" dirty="0"/>
          </a:p>
        </p:txBody>
      </p:sp>
      <p:sp>
        <p:nvSpPr>
          <p:cNvPr id="4" name="Slide Number Placeholder 3"/>
          <p:cNvSpPr>
            <a:spLocks noGrp="1"/>
          </p:cNvSpPr>
          <p:nvPr>
            <p:ph type="sldNum" sz="quarter" idx="11"/>
          </p:nvPr>
        </p:nvSpPr>
        <p:spPr/>
        <p:txBody>
          <a:bodyPr/>
          <a:lstStyle/>
          <a:p>
            <a:fld id="{4D467D88-DCFD-354C-96A5-D863D5E9364D}" type="slidenum">
              <a:rPr lang="en-US" smtClean="0"/>
              <a:pPr/>
              <a:t>2</a:t>
            </a:fld>
            <a:endParaRPr lang="en-US" dirty="0"/>
          </a:p>
        </p:txBody>
      </p:sp>
      <p:sp>
        <p:nvSpPr>
          <p:cNvPr id="6" name="Content Placeholder 2"/>
          <p:cNvSpPr txBox="1">
            <a:spLocks/>
          </p:cNvSpPr>
          <p:nvPr/>
        </p:nvSpPr>
        <p:spPr>
          <a:xfrm>
            <a:off x="571500" y="1589314"/>
            <a:ext cx="8001000" cy="3592285"/>
          </a:xfrm>
          <a:prstGeom prst="rect">
            <a:avLst/>
          </a:prstGeom>
        </p:spPr>
        <p:txBody>
          <a:bodyPr/>
          <a:lstStyle>
            <a:lvl1pPr marL="0" indent="0" algn="l" defTabSz="457200" rtl="0" eaLnBrk="1" latinLnBrk="0" hangingPunct="1">
              <a:spcBef>
                <a:spcPts val="1800"/>
              </a:spcBef>
              <a:buClr>
                <a:srgbClr val="37BAAB"/>
              </a:buClr>
              <a:buFont typeface="Arial"/>
              <a:buNone/>
              <a:defRPr sz="1800" b="1" kern="1200">
                <a:solidFill>
                  <a:schemeClr val="tx1"/>
                </a:solidFill>
                <a:latin typeface="+mn-lt"/>
                <a:ea typeface="+mn-ea"/>
                <a:cs typeface="+mn-cs"/>
              </a:defRPr>
            </a:lvl1pPr>
            <a:lvl2pPr marL="228600" indent="-228600" algn="l" defTabSz="457200" rtl="0" eaLnBrk="1" latinLnBrk="0" hangingPunct="1">
              <a:spcBef>
                <a:spcPts val="1200"/>
              </a:spcBef>
              <a:buClr>
                <a:srgbClr val="37BAAB"/>
              </a:buClr>
              <a:buFont typeface="Arial"/>
              <a:buChar char="•"/>
              <a:defRPr sz="1800" kern="1200">
                <a:solidFill>
                  <a:schemeClr val="tx1"/>
                </a:solidFill>
                <a:latin typeface="+mn-lt"/>
                <a:ea typeface="+mn-ea"/>
                <a:cs typeface="+mn-cs"/>
              </a:defRPr>
            </a:lvl2pPr>
            <a:lvl3pPr marL="548640" indent="-228600" algn="l" defTabSz="457200" rtl="0" eaLnBrk="1" latinLnBrk="0" hangingPunct="1">
              <a:spcBef>
                <a:spcPts val="600"/>
              </a:spcBef>
              <a:buClr>
                <a:srgbClr val="37BAAB"/>
              </a:buClr>
              <a:buFont typeface="Lucida Grande"/>
              <a:buChar char="–"/>
              <a:defRPr sz="1600" kern="1200">
                <a:solidFill>
                  <a:schemeClr val="tx1">
                    <a:lumMod val="75000"/>
                    <a:lumOff val="25000"/>
                  </a:schemeClr>
                </a:solidFill>
                <a:latin typeface="+mn-lt"/>
                <a:ea typeface="+mn-ea"/>
                <a:cs typeface="+mn-cs"/>
              </a:defRPr>
            </a:lvl3pPr>
            <a:lvl4pPr marL="914400" indent="-228600" algn="l" defTabSz="457200" rtl="0" eaLnBrk="1" latinLnBrk="0" hangingPunct="1">
              <a:spcBef>
                <a:spcPts val="600"/>
              </a:spcBef>
              <a:buClr>
                <a:srgbClr val="37BAAB"/>
              </a:buClr>
              <a:buFont typeface="Arial"/>
              <a:buChar char="•"/>
              <a:defRPr sz="1600" kern="1200">
                <a:solidFill>
                  <a:schemeClr val="tx1">
                    <a:lumMod val="75000"/>
                    <a:lumOff val="25000"/>
                  </a:schemeClr>
                </a:solidFill>
                <a:latin typeface="+mn-lt"/>
                <a:ea typeface="+mn-ea"/>
                <a:cs typeface="+mn-cs"/>
              </a:defRPr>
            </a:lvl4pPr>
            <a:lvl5pPr marL="1234440" indent="-182880" algn="l" defTabSz="457200" rtl="0" eaLnBrk="1" latinLnBrk="0" hangingPunct="1">
              <a:spcBef>
                <a:spcPts val="300"/>
              </a:spcBef>
              <a:buClr>
                <a:srgbClr val="37BAAB"/>
              </a:buClr>
              <a:buFont typeface="Arial"/>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WSO2 API Manager Overview</a:t>
            </a:r>
          </a:p>
          <a:p>
            <a:pPr marL="285750" indent="-285750">
              <a:buFont typeface="Arial" panose="020B0604020202020204" pitchFamily="34" charset="0"/>
              <a:buChar char="•"/>
            </a:pPr>
            <a:r>
              <a:rPr lang="en-US" dirty="0" smtClean="0"/>
              <a:t>How </a:t>
            </a:r>
            <a:r>
              <a:rPr lang="en-US" dirty="0"/>
              <a:t>to design </a:t>
            </a:r>
            <a:r>
              <a:rPr lang="en-US" dirty="0" smtClean="0"/>
              <a:t>REST API </a:t>
            </a:r>
            <a:r>
              <a:rPr lang="en-US" dirty="0"/>
              <a:t>using </a:t>
            </a:r>
            <a:r>
              <a:rPr lang="en-US" dirty="0" smtClean="0"/>
              <a:t>wso2</a:t>
            </a:r>
          </a:p>
          <a:p>
            <a:pPr marL="285750" indent="-285750">
              <a:buFont typeface="Arial" panose="020B0604020202020204" pitchFamily="34" charset="0"/>
              <a:buChar char="•"/>
            </a:pPr>
            <a:r>
              <a:rPr lang="en-US" dirty="0"/>
              <a:t>How to Publish REST API using </a:t>
            </a:r>
            <a:r>
              <a:rPr lang="en-US" dirty="0" smtClean="0"/>
              <a:t>wso2</a:t>
            </a:r>
          </a:p>
          <a:p>
            <a:pPr marL="285750" indent="-285750">
              <a:buFont typeface="Arial" panose="020B0604020202020204" pitchFamily="34" charset="0"/>
              <a:buChar char="•"/>
            </a:pPr>
            <a:r>
              <a:rPr lang="en-US" dirty="0" smtClean="0"/>
              <a:t>API </a:t>
            </a:r>
            <a:r>
              <a:rPr lang="en-US" dirty="0"/>
              <a:t>S</a:t>
            </a:r>
            <a:r>
              <a:rPr lang="en-US" dirty="0" smtClean="0"/>
              <a:t>pecification </a:t>
            </a:r>
            <a:r>
              <a:rPr lang="en-US" dirty="0"/>
              <a:t>&amp; G</a:t>
            </a:r>
            <a:r>
              <a:rPr lang="en-US" dirty="0" smtClean="0"/>
              <a:t>overnance</a:t>
            </a:r>
          </a:p>
          <a:p>
            <a:pPr marL="285750" indent="-285750">
              <a:buFont typeface="Arial" panose="020B0604020202020204" pitchFamily="34" charset="0"/>
              <a:buChar char="•"/>
            </a:pPr>
            <a:r>
              <a:rPr lang="en-US" dirty="0"/>
              <a:t>Roles and </a:t>
            </a:r>
            <a:r>
              <a:rPr lang="en-US" dirty="0" smtClean="0"/>
              <a:t>Privileges</a:t>
            </a:r>
          </a:p>
          <a:p>
            <a:pPr marL="285750" indent="-285750">
              <a:buFont typeface="Arial" panose="020B0604020202020204" pitchFamily="34" charset="0"/>
              <a:buChar char="•"/>
            </a:pPr>
            <a:r>
              <a:rPr lang="en-US" dirty="0"/>
              <a:t>WSO2 Console </a:t>
            </a:r>
            <a:r>
              <a:rPr lang="en-US" dirty="0" smtClean="0"/>
              <a:t>view</a:t>
            </a:r>
          </a:p>
          <a:p>
            <a:pPr marL="285750" indent="-285750">
              <a:buFont typeface="Arial" panose="020B0604020202020204" pitchFamily="34" charset="0"/>
              <a:buChar char="•"/>
            </a:pPr>
            <a:r>
              <a:rPr lang="en-US" dirty="0"/>
              <a:t>References</a:t>
            </a:r>
            <a:endParaRPr lang="en-US" dirty="0" smtClean="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297737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429768"/>
          </a:xfrm>
        </p:spPr>
        <p:txBody>
          <a:bodyPr/>
          <a:lstStyle/>
          <a:p>
            <a:r>
              <a:rPr lang="en-US" dirty="0"/>
              <a:t>WSO2 API Manager Overview</a:t>
            </a:r>
          </a:p>
        </p:txBody>
      </p:sp>
      <p:sp>
        <p:nvSpPr>
          <p:cNvPr id="3" name="Content Placeholder 2"/>
          <p:cNvSpPr>
            <a:spLocks noGrp="1"/>
          </p:cNvSpPr>
          <p:nvPr>
            <p:ph idx="1"/>
          </p:nvPr>
        </p:nvSpPr>
        <p:spPr>
          <a:xfrm>
            <a:off x="457200" y="1616928"/>
            <a:ext cx="8229600" cy="4235232"/>
          </a:xfrm>
        </p:spPr>
        <p:txBody>
          <a:bodyPr/>
          <a:lstStyle/>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©2017 CVS Health and/or one of its affiliates: Confidential &amp; Proprietary</a:t>
            </a:r>
            <a:endParaRPr lang="en-US" dirty="0"/>
          </a:p>
        </p:txBody>
      </p:sp>
      <p:sp>
        <p:nvSpPr>
          <p:cNvPr id="5" name="Slide Number Placeholder 4"/>
          <p:cNvSpPr>
            <a:spLocks noGrp="1"/>
          </p:cNvSpPr>
          <p:nvPr>
            <p:ph type="sldNum" sz="quarter" idx="12"/>
          </p:nvPr>
        </p:nvSpPr>
        <p:spPr/>
        <p:txBody>
          <a:bodyPr/>
          <a:lstStyle/>
          <a:p>
            <a:fld id="{4D467D88-DCFD-354C-96A5-D863D5E9364D}" type="slidenum">
              <a:rPr lang="en-US" smtClean="0"/>
              <a:pPr/>
              <a:t>3</a:t>
            </a:fld>
            <a:endParaRPr lang="en-US" dirty="0"/>
          </a:p>
        </p:txBody>
      </p:sp>
      <p:sp>
        <p:nvSpPr>
          <p:cNvPr id="7" name="TextBox 6"/>
          <p:cNvSpPr txBox="1"/>
          <p:nvPr/>
        </p:nvSpPr>
        <p:spPr>
          <a:xfrm flipH="1">
            <a:off x="888088" y="1309151"/>
            <a:ext cx="1037427" cy="307777"/>
          </a:xfrm>
          <a:prstGeom prst="rect">
            <a:avLst/>
          </a:prstGeom>
          <a:noFill/>
        </p:spPr>
        <p:txBody>
          <a:bodyPr wrap="square" lIns="0" tIns="0" rIns="0" bIns="0" rtlCol="0">
            <a:spAutoFit/>
          </a:bodyPr>
          <a:lstStyle/>
          <a:p>
            <a:endParaRPr lang="en-US" sz="2000" dirty="0" smtClean="0"/>
          </a:p>
        </p:txBody>
      </p:sp>
      <p:sp>
        <p:nvSpPr>
          <p:cNvPr id="9" name="Title 1"/>
          <p:cNvSpPr txBox="1">
            <a:spLocks/>
          </p:cNvSpPr>
          <p:nvPr/>
        </p:nvSpPr>
        <p:spPr>
          <a:xfrm>
            <a:off x="609600" y="915253"/>
            <a:ext cx="8229600" cy="1010261"/>
          </a:xfrm>
          <a:prstGeom prst="rect">
            <a:avLst/>
          </a:prstGeom>
        </p:spPr>
        <p:txBody>
          <a:bodyPr vert="horz" lIns="0" tIns="0" rIns="91440" bIns="0" rtlCol="0" anchor="t" anchorCtr="0">
            <a:noAutofit/>
          </a:bodyPr>
          <a:lst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a:lstStyle>
          <a:p>
            <a:r>
              <a:rPr lang="en-US" sz="1000" dirty="0" smtClean="0"/>
              <a:t>WSO2 is a fully Open Source, complete solution for designing, creating, publishing and managing all aspects of an API and its lifecycle. The WS02 Product is deployed in SpRX POC environment. The focus of this session is to demonstrate, API publishing &amp; Management and Developer Portal components. </a:t>
            </a:r>
          </a:p>
          <a:p>
            <a:endParaRPr lang="en-US" sz="1000" dirty="0"/>
          </a:p>
          <a:p>
            <a:r>
              <a:rPr lang="en-US" sz="1000" dirty="0" smtClean="0"/>
              <a:t>Note that the API GATEWAY and Monitoring &amp; Analytics components are not enabled in the installed configurations. The focus at this point is use WSO2 for API Design, </a:t>
            </a:r>
            <a:r>
              <a:rPr lang="en-US" sz="1000" dirty="0" smtClean="0"/>
              <a:t>publish and </a:t>
            </a:r>
            <a:r>
              <a:rPr lang="en-US" sz="1000" dirty="0" smtClean="0"/>
              <a:t>API Governance using Developer Portal (Wiki) </a:t>
            </a:r>
          </a:p>
          <a:p>
            <a:endParaRPr lang="en-US" sz="1200" dirty="0"/>
          </a:p>
        </p:txBody>
      </p:sp>
      <p:pic>
        <p:nvPicPr>
          <p:cNvPr id="10" name="Picture 9"/>
          <p:cNvPicPr>
            <a:picLocks noChangeAspect="1"/>
          </p:cNvPicPr>
          <p:nvPr/>
        </p:nvPicPr>
        <p:blipFill>
          <a:blip r:embed="rId3"/>
          <a:stretch>
            <a:fillRect/>
          </a:stretch>
        </p:blipFill>
        <p:spPr>
          <a:xfrm>
            <a:off x="805543" y="2010825"/>
            <a:ext cx="7304314" cy="4118511"/>
          </a:xfrm>
          <a:prstGeom prst="rect">
            <a:avLst/>
          </a:prstGeom>
        </p:spPr>
      </p:pic>
    </p:spTree>
    <p:extLst>
      <p:ext uri="{BB962C8B-B14F-4D97-AF65-F5344CB8AC3E}">
        <p14:creationId xmlns:p14="http://schemas.microsoft.com/office/powerpoint/2010/main" val="1240552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200"/>
            <a:ext cx="8229600" cy="800737"/>
          </a:xfrm>
        </p:spPr>
        <p:txBody>
          <a:bodyPr/>
          <a:lstStyle/>
          <a:p>
            <a:r>
              <a:rPr lang="en-US" sz="1200" b="0" dirty="0"/>
              <a:t>Log in to the API Publisher ( </a:t>
            </a:r>
            <a:r>
              <a:rPr lang="en-US" sz="1200" dirty="0">
                <a:hlinkClick r:id="rId2"/>
              </a:rPr>
              <a:t>http</a:t>
            </a:r>
            <a:r>
              <a:rPr lang="en-US" sz="1200" dirty="0">
                <a:hlinkClick r:id="rId2"/>
              </a:rPr>
              <a:t>://</a:t>
            </a:r>
            <a:r>
              <a:rPr lang="en-US" sz="1200" dirty="0">
                <a:hlinkClick r:id="rId3"/>
              </a:rPr>
              <a:t>10.228.129.72</a:t>
            </a:r>
            <a:r>
              <a:rPr lang="en-US" sz="1200" dirty="0">
                <a:hlinkClick r:id="rId2"/>
              </a:rPr>
              <a:t>:9443/publisher</a:t>
            </a:r>
            <a:r>
              <a:rPr lang="en-US" sz="1200" dirty="0"/>
              <a:t> ) </a:t>
            </a:r>
            <a:r>
              <a:rPr lang="en-US" sz="1200" b="0" dirty="0"/>
              <a:t>as a user who is assigned the </a:t>
            </a:r>
            <a:r>
              <a:rPr lang="en-US" sz="1200" b="0" dirty="0" smtClean="0"/>
              <a:t>”creator” role.</a:t>
            </a:r>
            <a:r>
              <a:rPr lang="en-US" sz="1200" b="0" dirty="0"/>
              <a:t> </a:t>
            </a:r>
            <a:r>
              <a:rPr lang="en-US" sz="1200" b="0" dirty="0" smtClean="0"/>
              <a:t> And then click on </a:t>
            </a:r>
            <a:r>
              <a:rPr lang="en-US" sz="1200" dirty="0"/>
              <a:t>Add New </a:t>
            </a:r>
            <a:r>
              <a:rPr lang="en-US" sz="1200" dirty="0" smtClean="0"/>
              <a:t>API , then </a:t>
            </a:r>
            <a:r>
              <a:rPr lang="en-US" sz="1200" dirty="0"/>
              <a:t>Design a New REST </a:t>
            </a:r>
            <a:r>
              <a:rPr lang="en-US" sz="1200" dirty="0" smtClean="0"/>
              <a:t>API , </a:t>
            </a:r>
            <a:r>
              <a:rPr lang="en-US" sz="1200" b="0" dirty="0" smtClean="0"/>
              <a:t>provide the required information, then add the required end points ( swagger editor option available) and then we can see the below sample API design for one of the patient service.</a:t>
            </a:r>
            <a:endParaRPr lang="en-US" sz="1200" dirty="0"/>
          </a:p>
        </p:txBody>
      </p:sp>
      <p:sp>
        <p:nvSpPr>
          <p:cNvPr id="4" name="Footer Placeholder 3"/>
          <p:cNvSpPr>
            <a:spLocks noGrp="1"/>
          </p:cNvSpPr>
          <p:nvPr>
            <p:ph type="ftr" sz="quarter" idx="11"/>
          </p:nvPr>
        </p:nvSpPr>
        <p:spPr/>
        <p:txBody>
          <a:bodyPr/>
          <a:lstStyle/>
          <a:p>
            <a:r>
              <a:rPr lang="en-US" smtClean="0"/>
              <a:t>©2015 CVS Health and/or one of its affiliates: Confidential &amp; Proprietary</a:t>
            </a:r>
            <a:endParaRPr lang="en-US" dirty="0"/>
          </a:p>
        </p:txBody>
      </p:sp>
      <p:sp>
        <p:nvSpPr>
          <p:cNvPr id="5" name="Slide Number Placeholder 4"/>
          <p:cNvSpPr>
            <a:spLocks noGrp="1"/>
          </p:cNvSpPr>
          <p:nvPr>
            <p:ph type="sldNum" sz="quarter" idx="12"/>
          </p:nvPr>
        </p:nvSpPr>
        <p:spPr/>
        <p:txBody>
          <a:bodyPr/>
          <a:lstStyle/>
          <a:p>
            <a:fld id="{4D467D88-DCFD-354C-96A5-D863D5E9364D}" type="slidenum">
              <a:rPr lang="en-US" smtClean="0"/>
              <a:pPr/>
              <a:t>4</a:t>
            </a:fld>
            <a:endParaRPr lang="en-US" dirty="0"/>
          </a:p>
        </p:txBody>
      </p:sp>
      <p:pic>
        <p:nvPicPr>
          <p:cNvPr id="8" name="Picture 7"/>
          <p:cNvPicPr>
            <a:picLocks noChangeAspect="1"/>
          </p:cNvPicPr>
          <p:nvPr/>
        </p:nvPicPr>
        <p:blipFill>
          <a:blip r:embed="rId4"/>
          <a:stretch>
            <a:fillRect/>
          </a:stretch>
        </p:blipFill>
        <p:spPr>
          <a:xfrm>
            <a:off x="359229" y="2261816"/>
            <a:ext cx="8188480" cy="3950545"/>
          </a:xfrm>
          <a:prstGeom prst="rect">
            <a:avLst/>
          </a:prstGeom>
        </p:spPr>
      </p:pic>
      <p:sp>
        <p:nvSpPr>
          <p:cNvPr id="6" name="Title 1"/>
          <p:cNvSpPr txBox="1">
            <a:spLocks/>
          </p:cNvSpPr>
          <p:nvPr/>
        </p:nvSpPr>
        <p:spPr>
          <a:xfrm>
            <a:off x="609600" y="545592"/>
            <a:ext cx="8229600" cy="445008"/>
          </a:xfrm>
          <a:prstGeom prst="rect">
            <a:avLst/>
          </a:prstGeom>
        </p:spPr>
        <p:txBody>
          <a:bodyPr vert="horz" lIns="0" tIns="0" rIns="91440" bIns="0" rtlCol="0" anchor="t" anchorCtr="0">
            <a:noAutofit/>
          </a:bodyPr>
          <a:lst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a:lstStyle>
          <a:p>
            <a:r>
              <a:rPr lang="en-US" smtClean="0"/>
              <a:t>How to design Rest API</a:t>
            </a:r>
            <a:endParaRPr lang="en-US" dirty="0"/>
          </a:p>
        </p:txBody>
      </p:sp>
    </p:spTree>
    <p:extLst>
      <p:ext uri="{BB962C8B-B14F-4D97-AF65-F5344CB8AC3E}">
        <p14:creationId xmlns:p14="http://schemas.microsoft.com/office/powerpoint/2010/main" val="3407790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371739"/>
          </a:xfrm>
        </p:spPr>
        <p:txBody>
          <a:bodyPr/>
          <a:lstStyle/>
          <a:p>
            <a:r>
              <a:rPr lang="en-US" dirty="0" smtClean="0"/>
              <a:t>How to publish REST API</a:t>
            </a:r>
            <a:endParaRPr lang="en-US" dirty="0"/>
          </a:p>
        </p:txBody>
      </p:sp>
      <p:sp>
        <p:nvSpPr>
          <p:cNvPr id="4" name="Footer Placeholder 3"/>
          <p:cNvSpPr>
            <a:spLocks noGrp="1"/>
          </p:cNvSpPr>
          <p:nvPr>
            <p:ph type="ftr" sz="quarter" idx="11"/>
          </p:nvPr>
        </p:nvSpPr>
        <p:spPr/>
        <p:txBody>
          <a:bodyPr/>
          <a:lstStyle/>
          <a:p>
            <a:r>
              <a:rPr lang="en-US" smtClean="0"/>
              <a:t>©2015 CVS Health and/or one of its affiliates: Confidential &amp; Proprietary</a:t>
            </a:r>
            <a:endParaRPr lang="en-US" dirty="0"/>
          </a:p>
        </p:txBody>
      </p:sp>
      <p:sp>
        <p:nvSpPr>
          <p:cNvPr id="5" name="Slide Number Placeholder 4"/>
          <p:cNvSpPr>
            <a:spLocks noGrp="1"/>
          </p:cNvSpPr>
          <p:nvPr>
            <p:ph type="sldNum" sz="quarter" idx="12"/>
          </p:nvPr>
        </p:nvSpPr>
        <p:spPr/>
        <p:txBody>
          <a:bodyPr/>
          <a:lstStyle/>
          <a:p>
            <a:fld id="{4D467D88-DCFD-354C-96A5-D863D5E9364D}" type="slidenum">
              <a:rPr lang="en-US" smtClean="0"/>
              <a:pPr/>
              <a:t>5</a:t>
            </a:fld>
            <a:endParaRPr lang="en-US" dirty="0"/>
          </a:p>
        </p:txBody>
      </p:sp>
      <p:pic>
        <p:nvPicPr>
          <p:cNvPr id="6" name="Picture 5"/>
          <p:cNvPicPr>
            <a:picLocks noChangeAspect="1"/>
          </p:cNvPicPr>
          <p:nvPr/>
        </p:nvPicPr>
        <p:blipFill>
          <a:blip r:embed="rId2"/>
          <a:stretch>
            <a:fillRect/>
          </a:stretch>
        </p:blipFill>
        <p:spPr>
          <a:xfrm>
            <a:off x="293915" y="2192716"/>
            <a:ext cx="8004833" cy="3751132"/>
          </a:xfrm>
          <a:prstGeom prst="rect">
            <a:avLst/>
          </a:prstGeom>
        </p:spPr>
      </p:pic>
      <p:sp>
        <p:nvSpPr>
          <p:cNvPr id="7" name="Title 1"/>
          <p:cNvSpPr txBox="1">
            <a:spLocks/>
          </p:cNvSpPr>
          <p:nvPr/>
        </p:nvSpPr>
        <p:spPr>
          <a:xfrm>
            <a:off x="609600" y="892630"/>
            <a:ext cx="8229600" cy="1089308"/>
          </a:xfrm>
          <a:prstGeom prst="rect">
            <a:avLst/>
          </a:prstGeom>
        </p:spPr>
        <p:txBody>
          <a:bodyPr vert="horz" lIns="0" tIns="0" rIns="91440" bIns="0" rtlCol="0" anchor="t" anchorCtr="0">
            <a:noAutofit/>
          </a:bodyPr>
          <a:lst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a:lstStyle>
          <a:p>
            <a:r>
              <a:rPr lang="en-US" sz="1200" b="0" dirty="0" smtClean="0"/>
              <a:t>Once developer has created Rest API and it should published for availability to the consumers so publisher has to publish the Rest API.  </a:t>
            </a:r>
            <a:r>
              <a:rPr lang="en-US" sz="1200" b="0" dirty="0"/>
              <a:t>L</a:t>
            </a:r>
            <a:r>
              <a:rPr lang="en-US" sz="1200" b="0" dirty="0" smtClean="0"/>
              <a:t>og in to the API Publisher ( </a:t>
            </a:r>
            <a:r>
              <a:rPr lang="en-US" sz="1200" dirty="0" smtClean="0">
                <a:hlinkClick r:id="rId3"/>
              </a:rPr>
              <a:t>http://</a:t>
            </a:r>
            <a:r>
              <a:rPr lang="en-US" sz="1200" dirty="0" smtClean="0">
                <a:hlinkClick r:id="rId4"/>
              </a:rPr>
              <a:t>10.228.129.72</a:t>
            </a:r>
            <a:r>
              <a:rPr lang="en-US" sz="1200" dirty="0" smtClean="0">
                <a:hlinkClick r:id="rId3"/>
              </a:rPr>
              <a:t>:9443/publisher</a:t>
            </a:r>
            <a:r>
              <a:rPr lang="en-US" sz="1200" dirty="0" smtClean="0"/>
              <a:t> ) </a:t>
            </a:r>
            <a:r>
              <a:rPr lang="en-US" sz="1200" b="0" dirty="0" smtClean="0"/>
              <a:t>as a user who is assigned the ”publisher” role.  We can see application status is </a:t>
            </a:r>
            <a:r>
              <a:rPr lang="en-US" sz="1200" dirty="0" smtClean="0"/>
              <a:t>created</a:t>
            </a:r>
            <a:r>
              <a:rPr lang="en-US" sz="1200" b="0" dirty="0" smtClean="0"/>
              <a:t> and then click on </a:t>
            </a:r>
            <a:r>
              <a:rPr lang="en-US" sz="1200" dirty="0" smtClean="0"/>
              <a:t>publish</a:t>
            </a:r>
            <a:r>
              <a:rPr lang="en-US" sz="1200" b="0" dirty="0" smtClean="0"/>
              <a:t>(options available)</a:t>
            </a:r>
            <a:r>
              <a:rPr lang="en-US" sz="1200" dirty="0" smtClean="0"/>
              <a:t>, </a:t>
            </a:r>
            <a:r>
              <a:rPr lang="en-US" sz="1200" b="0" dirty="0" smtClean="0"/>
              <a:t>then</a:t>
            </a:r>
            <a:r>
              <a:rPr lang="en-US" sz="1200" dirty="0" smtClean="0"/>
              <a:t> </a:t>
            </a:r>
            <a:r>
              <a:rPr lang="en-US" sz="1200" b="0" dirty="0" smtClean="0"/>
              <a:t>current status of the application will be </a:t>
            </a:r>
            <a:r>
              <a:rPr lang="en-US" sz="1200" dirty="0" smtClean="0"/>
              <a:t>published </a:t>
            </a:r>
            <a:r>
              <a:rPr lang="en-US" sz="1200" b="0" dirty="0" smtClean="0"/>
              <a:t>and see the below sample API publish for one of the patient service.</a:t>
            </a:r>
            <a:endParaRPr lang="en-US" sz="1200" dirty="0"/>
          </a:p>
        </p:txBody>
      </p:sp>
    </p:spTree>
    <p:extLst>
      <p:ext uri="{BB962C8B-B14F-4D97-AF65-F5344CB8AC3E}">
        <p14:creationId xmlns:p14="http://schemas.microsoft.com/office/powerpoint/2010/main" val="893575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3192"/>
            <a:ext cx="8229600" cy="356658"/>
          </a:xfrm>
        </p:spPr>
        <p:txBody>
          <a:bodyPr/>
          <a:lstStyle/>
          <a:p>
            <a:r>
              <a:rPr lang="en-US" dirty="0" smtClean="0"/>
              <a:t>API specification &amp; governance</a:t>
            </a:r>
            <a:endParaRPr lang="en-US" dirty="0"/>
          </a:p>
        </p:txBody>
      </p:sp>
      <p:sp>
        <p:nvSpPr>
          <p:cNvPr id="4" name="Footer Placeholder 3"/>
          <p:cNvSpPr>
            <a:spLocks noGrp="1"/>
          </p:cNvSpPr>
          <p:nvPr>
            <p:ph type="ftr" sz="quarter" idx="11"/>
          </p:nvPr>
        </p:nvSpPr>
        <p:spPr/>
        <p:txBody>
          <a:bodyPr/>
          <a:lstStyle/>
          <a:p>
            <a:r>
              <a:rPr lang="en-US" smtClean="0"/>
              <a:t>©2015 CVS Health and/or one of its affiliates: Confidential &amp; Proprietary</a:t>
            </a:r>
            <a:endParaRPr lang="en-US" dirty="0"/>
          </a:p>
        </p:txBody>
      </p:sp>
      <p:sp>
        <p:nvSpPr>
          <p:cNvPr id="5" name="Slide Number Placeholder 4"/>
          <p:cNvSpPr>
            <a:spLocks noGrp="1"/>
          </p:cNvSpPr>
          <p:nvPr>
            <p:ph type="sldNum" sz="quarter" idx="12"/>
          </p:nvPr>
        </p:nvSpPr>
        <p:spPr/>
        <p:txBody>
          <a:bodyPr/>
          <a:lstStyle/>
          <a:p>
            <a:fld id="{4D467D88-DCFD-354C-96A5-D863D5E9364D}" type="slidenum">
              <a:rPr lang="en-US" smtClean="0"/>
              <a:pPr/>
              <a:t>6</a:t>
            </a:fld>
            <a:endParaRPr lang="en-US" dirty="0"/>
          </a:p>
        </p:txBody>
      </p:sp>
      <p:pic>
        <p:nvPicPr>
          <p:cNvPr id="6" name="Picture 5"/>
          <p:cNvPicPr>
            <a:picLocks noChangeAspect="1"/>
          </p:cNvPicPr>
          <p:nvPr/>
        </p:nvPicPr>
        <p:blipFill>
          <a:blip r:embed="rId2"/>
          <a:stretch>
            <a:fillRect/>
          </a:stretch>
        </p:blipFill>
        <p:spPr>
          <a:xfrm>
            <a:off x="457200" y="3153809"/>
            <a:ext cx="7347857" cy="3029277"/>
          </a:xfrm>
          <a:prstGeom prst="rect">
            <a:avLst/>
          </a:prstGeom>
        </p:spPr>
      </p:pic>
      <p:sp>
        <p:nvSpPr>
          <p:cNvPr id="7" name="Title 1"/>
          <p:cNvSpPr txBox="1">
            <a:spLocks/>
          </p:cNvSpPr>
          <p:nvPr/>
        </p:nvSpPr>
        <p:spPr>
          <a:xfrm>
            <a:off x="609600" y="1181200"/>
            <a:ext cx="8229600" cy="800737"/>
          </a:xfrm>
          <a:prstGeom prst="rect">
            <a:avLst/>
          </a:prstGeom>
        </p:spPr>
        <p:txBody>
          <a:bodyPr vert="horz" lIns="0" tIns="0" rIns="91440" bIns="0" rtlCol="0" anchor="t" anchorCtr="0">
            <a:noAutofit/>
          </a:bodyPr>
          <a:lstStyle>
            <a:lvl1pPr algn="l" defTabSz="457200" rtl="0" eaLnBrk="1" latinLnBrk="0" hangingPunct="1">
              <a:lnSpc>
                <a:spcPct val="90000"/>
              </a:lnSpc>
              <a:spcBef>
                <a:spcPct val="0"/>
              </a:spcBef>
              <a:buNone/>
              <a:defRPr sz="2600" b="1" kern="1200">
                <a:solidFill>
                  <a:schemeClr val="tx1"/>
                </a:solidFill>
                <a:latin typeface="+mj-lt"/>
                <a:ea typeface="+mj-ea"/>
                <a:cs typeface="+mj-cs"/>
              </a:defRPr>
            </a:lvl1pPr>
          </a:lstStyle>
          <a:p>
            <a:r>
              <a:rPr lang="en-US" sz="1200" b="0" dirty="0"/>
              <a:t>An important part of </a:t>
            </a:r>
            <a:r>
              <a:rPr lang="en-US" sz="1200" dirty="0"/>
              <a:t>API</a:t>
            </a:r>
            <a:r>
              <a:rPr lang="en-US" sz="1200" b="0" dirty="0"/>
              <a:t> development best practices is planning the </a:t>
            </a:r>
            <a:r>
              <a:rPr lang="en-US" sz="1200" dirty="0"/>
              <a:t>API spec</a:t>
            </a:r>
            <a:r>
              <a:rPr lang="en-US" sz="1200" b="0" dirty="0"/>
              <a:t>. </a:t>
            </a:r>
            <a:r>
              <a:rPr lang="en-US" sz="1200" b="0" dirty="0" smtClean="0"/>
              <a:t>An </a:t>
            </a:r>
            <a:r>
              <a:rPr lang="en-US" sz="1200" dirty="0" smtClean="0"/>
              <a:t>API </a:t>
            </a:r>
            <a:r>
              <a:rPr lang="en-US" sz="1200" dirty="0"/>
              <a:t>spec</a:t>
            </a:r>
            <a:r>
              <a:rPr lang="en-US" sz="1200" b="0" dirty="0"/>
              <a:t> consists of a plan of how your </a:t>
            </a:r>
            <a:r>
              <a:rPr lang="en-US" sz="1200" dirty="0"/>
              <a:t>API</a:t>
            </a:r>
            <a:r>
              <a:rPr lang="en-US" sz="1200" b="0" dirty="0"/>
              <a:t> should look structurally - like a blueprint of a house. It's a key part of </a:t>
            </a:r>
            <a:r>
              <a:rPr lang="en-US" sz="1200" dirty="0"/>
              <a:t>API</a:t>
            </a:r>
            <a:r>
              <a:rPr lang="en-US" sz="1200" b="0" dirty="0"/>
              <a:t> development because it can help you isolate design flaws or problems before you write a line of code</a:t>
            </a:r>
            <a:r>
              <a:rPr lang="en-US" sz="1200" b="0" dirty="0" smtClean="0"/>
              <a:t>.</a:t>
            </a:r>
          </a:p>
          <a:p>
            <a:endParaRPr lang="en-US" sz="1200" b="0" dirty="0" smtClean="0"/>
          </a:p>
          <a:p>
            <a:r>
              <a:rPr lang="en-US" sz="1200" b="0" dirty="0" smtClean="0"/>
              <a:t>Log in to the API Publisher ( </a:t>
            </a:r>
            <a:r>
              <a:rPr lang="en-US" sz="1200" dirty="0" smtClean="0">
                <a:hlinkClick r:id="rId3"/>
              </a:rPr>
              <a:t>http://</a:t>
            </a:r>
            <a:r>
              <a:rPr lang="en-US" sz="1200" dirty="0" smtClean="0">
                <a:hlinkClick r:id="rId4"/>
              </a:rPr>
              <a:t>10.228.129.72</a:t>
            </a:r>
            <a:r>
              <a:rPr lang="en-US" sz="1200" dirty="0" smtClean="0"/>
              <a:t>:9443/store ) </a:t>
            </a:r>
            <a:r>
              <a:rPr lang="en-US" sz="1200" b="0" dirty="0" smtClean="0"/>
              <a:t>as a user who is assigned the ”consumer” role.  And then click on any one of the available services, then click on </a:t>
            </a:r>
            <a:r>
              <a:rPr lang="en-US" sz="1200" dirty="0" err="1" smtClean="0"/>
              <a:t>Api</a:t>
            </a:r>
            <a:r>
              <a:rPr lang="en-US" sz="1200" dirty="0" smtClean="0"/>
              <a:t> Console </a:t>
            </a:r>
            <a:r>
              <a:rPr lang="en-US" sz="1200" b="0" dirty="0" smtClean="0"/>
              <a:t>tab</a:t>
            </a:r>
            <a:r>
              <a:rPr lang="en-US" sz="1200" dirty="0" smtClean="0"/>
              <a:t> </a:t>
            </a:r>
            <a:r>
              <a:rPr lang="en-US" sz="1200" b="0" dirty="0" smtClean="0"/>
              <a:t>and then we can see all the Rest end points available in selected service and select one of the end point , then we can see below screen. See the below sample API design for one of the patient service.</a:t>
            </a:r>
            <a:endParaRPr lang="en-US" sz="1200" dirty="0"/>
          </a:p>
        </p:txBody>
      </p:sp>
    </p:spTree>
    <p:extLst>
      <p:ext uri="{BB962C8B-B14F-4D97-AF65-F5344CB8AC3E}">
        <p14:creationId xmlns:p14="http://schemas.microsoft.com/office/powerpoint/2010/main" val="4207543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Privileges</a:t>
            </a:r>
            <a:endParaRPr lang="en-US" dirty="0"/>
          </a:p>
        </p:txBody>
      </p:sp>
      <p:sp>
        <p:nvSpPr>
          <p:cNvPr id="3" name="Content Placeholder 2"/>
          <p:cNvSpPr>
            <a:spLocks noGrp="1"/>
          </p:cNvSpPr>
          <p:nvPr>
            <p:ph idx="1"/>
          </p:nvPr>
        </p:nvSpPr>
        <p:spPr>
          <a:xfrm>
            <a:off x="685800" y="772886"/>
            <a:ext cx="8001000" cy="5638800"/>
          </a:xfrm>
        </p:spPr>
        <p:txBody>
          <a:bodyPr/>
          <a:lstStyle/>
          <a:p>
            <a:pPr marL="285750" indent="-285750">
              <a:buFont typeface="Arial" panose="020B0604020202020204" pitchFamily="34" charset="0"/>
              <a:buChar char="•"/>
            </a:pPr>
            <a:r>
              <a:rPr lang="en-US" dirty="0" smtClean="0"/>
              <a:t>Built-in Roles</a:t>
            </a:r>
          </a:p>
          <a:p>
            <a:pPr marL="514350" lvl="1" indent="-285750">
              <a:buFont typeface="Arial" panose="020B0604020202020204" pitchFamily="34" charset="0"/>
              <a:buChar char="•"/>
            </a:pPr>
            <a:r>
              <a:rPr lang="en-US" dirty="0" smtClean="0"/>
              <a:t>admin</a:t>
            </a:r>
          </a:p>
          <a:p>
            <a:pPr marL="285750" indent="-285750">
              <a:buFont typeface="Arial" panose="020B0604020202020204" pitchFamily="34" charset="0"/>
              <a:buChar char="•"/>
            </a:pPr>
            <a:r>
              <a:rPr lang="en-US" dirty="0" smtClean="0"/>
              <a:t>Custom Roles</a:t>
            </a:r>
          </a:p>
          <a:p>
            <a:pPr marL="514350" lvl="1" indent="-285750">
              <a:buFont typeface="Arial" panose="020B0604020202020204" pitchFamily="34" charset="0"/>
              <a:buChar char="•"/>
            </a:pPr>
            <a:r>
              <a:rPr lang="en-US" dirty="0" smtClean="0"/>
              <a:t>creator/developer</a:t>
            </a:r>
            <a:endParaRPr lang="en-US" dirty="0"/>
          </a:p>
          <a:p>
            <a:pPr marL="514350" lvl="1" indent="-285750">
              <a:buFont typeface="Arial" panose="020B0604020202020204" pitchFamily="34" charset="0"/>
              <a:buChar char="•"/>
            </a:pPr>
            <a:r>
              <a:rPr lang="en-US" dirty="0"/>
              <a:t>p</a:t>
            </a:r>
            <a:r>
              <a:rPr lang="en-US" dirty="0" smtClean="0"/>
              <a:t>ublisher/manager</a:t>
            </a:r>
          </a:p>
          <a:p>
            <a:pPr marL="514350" lvl="1" indent="-285750">
              <a:buFont typeface="Arial" panose="020B0604020202020204" pitchFamily="34" charset="0"/>
              <a:buChar char="•"/>
            </a:pPr>
            <a:r>
              <a:rPr lang="en-US" dirty="0" smtClean="0"/>
              <a:t>consumer/subscriber</a:t>
            </a:r>
            <a:endParaRPr lang="en-US" dirty="0"/>
          </a:p>
        </p:txBody>
      </p:sp>
      <p:sp>
        <p:nvSpPr>
          <p:cNvPr id="4" name="Footer Placeholder 3"/>
          <p:cNvSpPr>
            <a:spLocks noGrp="1"/>
          </p:cNvSpPr>
          <p:nvPr>
            <p:ph type="ftr" sz="quarter" idx="11"/>
          </p:nvPr>
        </p:nvSpPr>
        <p:spPr/>
        <p:txBody>
          <a:bodyPr/>
          <a:lstStyle/>
          <a:p>
            <a:r>
              <a:rPr lang="en-US" dirty="0" smtClean="0"/>
              <a:t>©2017 CVS Health and/or one of its affiliates: Confidential &amp; Proprietary</a:t>
            </a:r>
            <a:endParaRPr lang="en-US" dirty="0"/>
          </a:p>
        </p:txBody>
      </p:sp>
      <p:sp>
        <p:nvSpPr>
          <p:cNvPr id="5" name="Slide Number Placeholder 4"/>
          <p:cNvSpPr>
            <a:spLocks noGrp="1"/>
          </p:cNvSpPr>
          <p:nvPr>
            <p:ph type="sldNum" sz="quarter" idx="12"/>
          </p:nvPr>
        </p:nvSpPr>
        <p:spPr/>
        <p:txBody>
          <a:bodyPr/>
          <a:lstStyle/>
          <a:p>
            <a:fld id="{4D467D88-DCFD-354C-96A5-D863D5E9364D}" type="slidenum">
              <a:rPr lang="en-US" smtClean="0"/>
              <a:pPr/>
              <a:t>7</a:t>
            </a:fld>
            <a:endParaRPr lang="en-US" dirty="0"/>
          </a:p>
        </p:txBody>
      </p:sp>
    </p:spTree>
    <p:extLst>
      <p:ext uri="{BB962C8B-B14F-4D97-AF65-F5344CB8AC3E}">
        <p14:creationId xmlns:p14="http://schemas.microsoft.com/office/powerpoint/2010/main" val="1456313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WSO2 Console view</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err="1"/>
              <a:t>CarbonUIServiceComponent</a:t>
            </a:r>
            <a:r>
              <a:rPr lang="en-US" dirty="0"/>
              <a:t> </a:t>
            </a:r>
            <a:r>
              <a:rPr lang="en-US" dirty="0" err="1"/>
              <a:t>Mgt</a:t>
            </a:r>
            <a:r>
              <a:rPr lang="en-US" dirty="0"/>
              <a:t> Console URL  : </a:t>
            </a:r>
            <a:r>
              <a:rPr lang="en-US" dirty="0">
                <a:hlinkClick r:id="rId2"/>
              </a:rPr>
              <a:t>https</a:t>
            </a:r>
            <a:r>
              <a:rPr lang="en-US" dirty="0" smtClean="0">
                <a:hlinkClick r:id="rId2"/>
              </a:rPr>
              <a:t>://</a:t>
            </a:r>
            <a:r>
              <a:rPr lang="en-US" dirty="0">
                <a:hlinkClick r:id="rId3"/>
              </a:rPr>
              <a:t>10.228.129.72</a:t>
            </a:r>
            <a:r>
              <a:rPr lang="en-US" dirty="0" smtClean="0">
                <a:hlinkClick r:id="rId2"/>
              </a:rPr>
              <a:t>:9443/carbon/</a:t>
            </a:r>
            <a:endParaRPr lang="en-US" dirty="0" smtClean="0"/>
          </a:p>
          <a:p>
            <a:pPr marL="285750" indent="-285750">
              <a:buFont typeface="Arial" panose="020B0604020202020204" pitchFamily="34" charset="0"/>
              <a:buChar char="•"/>
            </a:pPr>
            <a:r>
              <a:rPr lang="en-US" dirty="0" err="1" smtClean="0"/>
              <a:t>CarbonUIServiceComponent</a:t>
            </a:r>
            <a:r>
              <a:rPr lang="en-US" dirty="0" smtClean="0"/>
              <a:t> </a:t>
            </a:r>
            <a:r>
              <a:rPr lang="en-US" dirty="0"/>
              <a:t>API Publisher Default Context : </a:t>
            </a:r>
            <a:r>
              <a:rPr lang="en-US" dirty="0">
                <a:hlinkClick r:id="rId4"/>
              </a:rPr>
              <a:t>https</a:t>
            </a:r>
            <a:r>
              <a:rPr lang="en-US" dirty="0" smtClean="0">
                <a:hlinkClick r:id="rId4"/>
              </a:rPr>
              <a:t>://</a:t>
            </a:r>
            <a:r>
              <a:rPr lang="en-US" dirty="0">
                <a:hlinkClick r:id="rId3"/>
              </a:rPr>
              <a:t>10.228.129.72</a:t>
            </a:r>
            <a:r>
              <a:rPr lang="en-US" dirty="0" smtClean="0">
                <a:hlinkClick r:id="rId4"/>
              </a:rPr>
              <a:t>:9443/publisher</a:t>
            </a:r>
            <a:endParaRPr lang="en-US" dirty="0" smtClean="0"/>
          </a:p>
          <a:p>
            <a:pPr marL="285750" indent="-285750">
              <a:buFont typeface="Arial" panose="020B0604020202020204" pitchFamily="34" charset="0"/>
              <a:buChar char="•"/>
            </a:pPr>
            <a:r>
              <a:rPr lang="en-US" dirty="0" err="1" smtClean="0"/>
              <a:t>CarbonUIServiceComponent</a:t>
            </a:r>
            <a:r>
              <a:rPr lang="en-US" dirty="0" smtClean="0"/>
              <a:t> </a:t>
            </a:r>
            <a:r>
              <a:rPr lang="en-US" dirty="0"/>
              <a:t>API Store Default Context : </a:t>
            </a:r>
            <a:r>
              <a:rPr lang="en-US" dirty="0">
                <a:hlinkClick r:id="rId5"/>
              </a:rPr>
              <a:t>https</a:t>
            </a:r>
            <a:r>
              <a:rPr lang="en-US" dirty="0" smtClean="0">
                <a:hlinkClick r:id="rId5"/>
              </a:rPr>
              <a:t>://</a:t>
            </a:r>
            <a:r>
              <a:rPr lang="en-US" dirty="0">
                <a:hlinkClick r:id="rId3"/>
              </a:rPr>
              <a:t>10.228.129.72</a:t>
            </a:r>
            <a:r>
              <a:rPr lang="en-US" dirty="0" smtClean="0">
                <a:hlinkClick r:id="rId5"/>
              </a:rPr>
              <a:t>:9443/store</a:t>
            </a:r>
            <a:endParaRPr lang="en-US" dirty="0" smtClean="0"/>
          </a:p>
          <a:p>
            <a:pPr marL="285750" indent="-28575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smtClean="0"/>
              <a:t>©2015 CVS Health and/or one of its affiliates: Confidential &amp; Proprietary</a:t>
            </a:r>
            <a:endParaRPr lang="en-US" dirty="0"/>
          </a:p>
        </p:txBody>
      </p:sp>
      <p:sp>
        <p:nvSpPr>
          <p:cNvPr id="5" name="Slide Number Placeholder 4"/>
          <p:cNvSpPr>
            <a:spLocks noGrp="1"/>
          </p:cNvSpPr>
          <p:nvPr>
            <p:ph type="sldNum" sz="quarter" idx="12"/>
          </p:nvPr>
        </p:nvSpPr>
        <p:spPr/>
        <p:txBody>
          <a:bodyPr/>
          <a:lstStyle/>
          <a:p>
            <a:fld id="{4D467D88-DCFD-354C-96A5-D863D5E9364D}" type="slidenum">
              <a:rPr lang="en-US" smtClean="0"/>
              <a:pPr/>
              <a:t>8</a:t>
            </a:fld>
            <a:endParaRPr lang="en-US" dirty="0"/>
          </a:p>
        </p:txBody>
      </p:sp>
    </p:spTree>
    <p:extLst>
      <p:ext uri="{BB962C8B-B14F-4D97-AF65-F5344CB8AC3E}">
        <p14:creationId xmlns:p14="http://schemas.microsoft.com/office/powerpoint/2010/main" val="2340063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t>WSO2 </a:t>
            </a:r>
            <a:r>
              <a:rPr lang="en-US" dirty="0" err="1" smtClean="0"/>
              <a:t>Api</a:t>
            </a:r>
            <a:r>
              <a:rPr lang="en-US" dirty="0" smtClean="0"/>
              <a:t> Manager</a:t>
            </a:r>
            <a:r>
              <a:rPr lang="en-US" dirty="0"/>
              <a:t>- </a:t>
            </a:r>
            <a:r>
              <a:rPr lang="en-US" dirty="0">
                <a:hlinkClick r:id="rId2"/>
              </a:rPr>
              <a:t>https://wso2.com/api-management</a:t>
            </a:r>
            <a:r>
              <a:rPr lang="en-US" dirty="0" smtClean="0">
                <a:hlinkClick r:id="rId2"/>
              </a:rPr>
              <a:t>/</a:t>
            </a:r>
            <a:endParaRPr lang="en-US" dirty="0" smtClean="0"/>
          </a:p>
          <a:p>
            <a:pPr marL="285750" indent="-285750">
              <a:buFont typeface="Arial" panose="020B0604020202020204" pitchFamily="34" charset="0"/>
              <a:buChar char="•"/>
            </a:pPr>
            <a:r>
              <a:rPr lang="en-US" dirty="0" smtClean="0"/>
              <a:t>Design Rest API </a:t>
            </a:r>
            <a:r>
              <a:rPr lang="en-US" dirty="0"/>
              <a:t>- </a:t>
            </a:r>
            <a:r>
              <a:rPr lang="en-US" dirty="0">
                <a:hlinkClick r:id="rId3"/>
              </a:rPr>
              <a:t>https://</a:t>
            </a:r>
            <a:r>
              <a:rPr lang="en-US" dirty="0" smtClean="0">
                <a:hlinkClick r:id="rId3"/>
              </a:rPr>
              <a:t>docs.wso2.com/display/AM200/Create+and+Publish+an+API</a:t>
            </a:r>
            <a:endParaRPr lang="en-US" dirty="0" smtClean="0"/>
          </a:p>
          <a:p>
            <a:pPr marL="285750" indent="-285750">
              <a:buFont typeface="Arial" panose="020B0604020202020204" pitchFamily="34" charset="0"/>
              <a:buChar char="•"/>
            </a:pPr>
            <a:r>
              <a:rPr lang="en-US" dirty="0" smtClean="0"/>
              <a:t>Publish Rest </a:t>
            </a:r>
            <a:r>
              <a:rPr lang="en-US" dirty="0"/>
              <a:t>API- </a:t>
            </a:r>
            <a:r>
              <a:rPr lang="en-US" dirty="0">
                <a:hlinkClick r:id="rId4"/>
              </a:rPr>
              <a:t>https://</a:t>
            </a:r>
            <a:r>
              <a:rPr lang="en-US" dirty="0" smtClean="0">
                <a:hlinkClick r:id="rId4"/>
              </a:rPr>
              <a:t>docs.wso2.com/display/AM200/Quick+Start+Guide#QuickStartGuide-PublishingtheAPI</a:t>
            </a:r>
            <a:endParaRPr lang="en-US" dirty="0" smtClean="0"/>
          </a:p>
          <a:p>
            <a:pPr marL="285750" indent="-285750">
              <a:buFont typeface="Arial" panose="020B0604020202020204" pitchFamily="34" charset="0"/>
              <a:buChar char="•"/>
            </a:pPr>
            <a:r>
              <a:rPr lang="en-US" dirty="0"/>
              <a:t>Subscribing to the API- </a:t>
            </a:r>
            <a:r>
              <a:rPr lang="en-US" dirty="0">
                <a:hlinkClick r:id="rId5"/>
              </a:rPr>
              <a:t>https://</a:t>
            </a:r>
            <a:r>
              <a:rPr lang="en-US" dirty="0" smtClean="0">
                <a:hlinkClick r:id="rId5"/>
              </a:rPr>
              <a:t>docs.wso2.com/display/AM200/Quick+Start+Guide#QuickStartGuide-SubscribingtotheAPI</a:t>
            </a:r>
            <a:endParaRPr lang="en-US" dirty="0" smtClean="0"/>
          </a:p>
          <a:p>
            <a:pPr marL="285750" indent="-285750">
              <a:buFont typeface="Arial" panose="020B0604020202020204" pitchFamily="34" charset="0"/>
              <a:buChar char="•"/>
            </a:pPr>
            <a:r>
              <a:rPr lang="en-US" dirty="0"/>
              <a:t>POC URL </a:t>
            </a:r>
            <a:r>
              <a:rPr lang="en-US" dirty="0" smtClean="0"/>
              <a:t>- </a:t>
            </a:r>
            <a:r>
              <a:rPr lang="en-US" dirty="0">
                <a:hlinkClick r:id="rId6"/>
              </a:rPr>
              <a:t>https://</a:t>
            </a:r>
            <a:r>
              <a:rPr lang="en-US" dirty="0" smtClean="0">
                <a:hlinkClick r:id="rId6"/>
              </a:rPr>
              <a:t>10.228.129.72:9443/publisher</a:t>
            </a:r>
            <a:r>
              <a:rPr lang="en-US" dirty="0" smtClean="0"/>
              <a:t>  (creator/creator , publisher/publisher &amp; consumer/consumer)</a:t>
            </a:r>
            <a:endParaRPr lang="en-US" dirty="0"/>
          </a:p>
        </p:txBody>
      </p:sp>
      <p:sp>
        <p:nvSpPr>
          <p:cNvPr id="4" name="Footer Placeholder 3"/>
          <p:cNvSpPr>
            <a:spLocks noGrp="1"/>
          </p:cNvSpPr>
          <p:nvPr>
            <p:ph type="ftr" sz="quarter" idx="11"/>
          </p:nvPr>
        </p:nvSpPr>
        <p:spPr/>
        <p:txBody>
          <a:bodyPr/>
          <a:lstStyle/>
          <a:p>
            <a:r>
              <a:rPr lang="en-US" dirty="0" smtClean="0"/>
              <a:t>©2017 CVS Health and/or one of its affiliates: Confidential &amp; Proprietary</a:t>
            </a:r>
            <a:endParaRPr lang="en-US" dirty="0"/>
          </a:p>
        </p:txBody>
      </p:sp>
      <p:sp>
        <p:nvSpPr>
          <p:cNvPr id="5" name="Slide Number Placeholder 4"/>
          <p:cNvSpPr>
            <a:spLocks noGrp="1"/>
          </p:cNvSpPr>
          <p:nvPr>
            <p:ph type="sldNum" sz="quarter" idx="12"/>
          </p:nvPr>
        </p:nvSpPr>
        <p:spPr/>
        <p:txBody>
          <a:bodyPr/>
          <a:lstStyle/>
          <a:p>
            <a:fld id="{4D467D88-DCFD-354C-96A5-D863D5E9364D}" type="slidenum">
              <a:rPr lang="en-US" smtClean="0"/>
              <a:pPr/>
              <a:t>9</a:t>
            </a:fld>
            <a:endParaRPr lang="en-US" dirty="0"/>
          </a:p>
        </p:txBody>
      </p:sp>
    </p:spTree>
    <p:extLst>
      <p:ext uri="{BB962C8B-B14F-4D97-AF65-F5344CB8AC3E}">
        <p14:creationId xmlns:p14="http://schemas.microsoft.com/office/powerpoint/2010/main" val="1326840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CVS_Health_PPT_EVERYDAY_Template_2015_Jan_06">
  <a:themeElements>
    <a:clrScheme name="CVS Health">
      <a:dk1>
        <a:sysClr val="windowText" lastClr="000000"/>
      </a:dk1>
      <a:lt1>
        <a:sysClr val="window" lastClr="FFFFFF"/>
      </a:lt1>
      <a:dk2>
        <a:srgbClr val="CC0000"/>
      </a:dk2>
      <a:lt2>
        <a:srgbClr val="F0F0F0"/>
      </a:lt2>
      <a:accent1>
        <a:srgbClr val="7FBDEB"/>
      </a:accent1>
      <a:accent2>
        <a:srgbClr val="646464"/>
      </a:accent2>
      <a:accent3>
        <a:srgbClr val="A7CE39"/>
      </a:accent3>
      <a:accent4>
        <a:srgbClr val="37BAAB"/>
      </a:accent4>
      <a:accent5>
        <a:srgbClr val="003C54"/>
      </a:accent5>
      <a:accent6>
        <a:srgbClr val="ABABAB"/>
      </a:accent6>
      <a:hlink>
        <a:srgbClr val="37BAAB"/>
      </a:hlink>
      <a:folHlink>
        <a:srgbClr val="ABABAB"/>
      </a:folHlink>
    </a:clrScheme>
    <a:fontScheme name="CVS Healt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CC0000"/>
        </a:solidFill>
        <a:ln>
          <a:noFill/>
          <a:miter lim="800000"/>
        </a:ln>
        <a:effectLst/>
      </a:spPr>
      <a:bodyPr rtlCol="0" anchor="ctr"/>
      <a:lstStyle>
        <a:defPPr algn="ctr">
          <a:defRPr b="1"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101600" cmpd="sng">
          <a:solidFill>
            <a:schemeClr val="bg1">
              <a:lumMod val="75000"/>
            </a:schemeClr>
          </a:solidFill>
          <a:miter lim="800000"/>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EF8EDFDD6A4644B6FDC1F0772FE099" ma:contentTypeVersion="0" ma:contentTypeDescription="Create a new document." ma:contentTypeScope="" ma:versionID="fb0d4095d63127b7d04667dafecd5d8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A097641-3FC4-4408-9477-1296E3DAA31C}"/>
</file>

<file path=customXml/itemProps2.xml><?xml version="1.0" encoding="utf-8"?>
<ds:datastoreItem xmlns:ds="http://schemas.openxmlformats.org/officeDocument/2006/customXml" ds:itemID="{34AA9B4D-6B7D-4A44-B928-C2A7C07684C0}"/>
</file>

<file path=customXml/itemProps3.xml><?xml version="1.0" encoding="utf-8"?>
<ds:datastoreItem xmlns:ds="http://schemas.openxmlformats.org/officeDocument/2006/customXml" ds:itemID="{534B1BB2-24D2-49C4-8D45-791C0505F5BC}"/>
</file>

<file path=docProps/app.xml><?xml version="1.0" encoding="utf-8"?>
<Properties xmlns="http://schemas.openxmlformats.org/officeDocument/2006/extended-properties" xmlns:vt="http://schemas.openxmlformats.org/officeDocument/2006/docPropsVTypes">
  <Template>CVS_Health_PPT_EVERYDAY_Template_2015_Jan_06</Template>
  <TotalTime>0</TotalTime>
  <Words>461</Words>
  <Application>Microsoft Office PowerPoint</Application>
  <PresentationFormat>On-screen Show (4:3)</PresentationFormat>
  <Paragraphs>66</Paragraphs>
  <Slides>10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Lucida Grande</vt:lpstr>
      <vt:lpstr>CVS_Health_PPT_EVERYDAY_Template_2015_Jan_06</vt:lpstr>
      <vt:lpstr>Developer wiki using WSO2</vt:lpstr>
      <vt:lpstr>Agenda</vt:lpstr>
      <vt:lpstr>WSO2 API Manager Overview</vt:lpstr>
      <vt:lpstr>Log in to the API Publisher ( http://10.228.129.72:9443/publisher ) as a user who is assigned the ”creator” role.  And then click on Add New API , then Design a New REST API , provide the required information, then add the required end points ( swagger editor option available) and then we can see the below sample API design for one of the patient service.</vt:lpstr>
      <vt:lpstr>How to publish REST API</vt:lpstr>
      <vt:lpstr>API specification &amp; governance</vt:lpstr>
      <vt:lpstr>Roles and Privileges</vt:lpstr>
      <vt:lpstr>WSO2 Console view</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2015-02-27T20:51:51Z</dcterms:created>
  <dcterms:modified xsi:type="dcterms:W3CDTF">2017-11-27T23:20:55Z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0x01010053EF8EDFDD6A4644B6FDC1F0772FE099</vt:lpwstr>
  </property>
</Properties>
</file>