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7"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9221A8-1BD5-4D9C-A81D-C28C191330C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221A8-1BD5-4D9C-A81D-C28C191330C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221A8-1BD5-4D9C-A81D-C28C191330C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221A8-1BD5-4D9C-A81D-C28C191330C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221A8-1BD5-4D9C-A81D-C28C191330C3}"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9221A8-1BD5-4D9C-A81D-C28C191330C3}"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9221A8-1BD5-4D9C-A81D-C28C191330C3}" type="datetimeFigureOut">
              <a:rPr lang="en-US" smtClean="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9221A8-1BD5-4D9C-A81D-C28C191330C3}"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221A8-1BD5-4D9C-A81D-C28C191330C3}" type="datetimeFigureOut">
              <a:rPr lang="en-US" smtClean="0"/>
              <a:pPr/>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221A8-1BD5-4D9C-A81D-C28C191330C3}"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221A8-1BD5-4D9C-A81D-C28C191330C3}"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FCEF5-4449-4287-BFF8-63F4EE17FA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221A8-1BD5-4D9C-A81D-C28C191330C3}" type="datetimeFigureOut">
              <a:rPr lang="en-US" smtClean="0"/>
              <a:pPr/>
              <a:t>6/6/2021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FCEF5-4449-4287-BFF8-63F4EE17FA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3246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3" name="object 3"/>
          <p:cNvSpPr txBox="1"/>
          <p:nvPr/>
        </p:nvSpPr>
        <p:spPr>
          <a:xfrm>
            <a:off x="1296924" y="3150489"/>
            <a:ext cx="5602129" cy="843821"/>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90C225"/>
                </a:solidFill>
                <a:latin typeface="Trebuchet MS"/>
                <a:cs typeface="Trebuchet MS"/>
              </a:rPr>
              <a:t>Housing </a:t>
            </a:r>
            <a:r>
              <a:rPr lang="en-US" sz="5400" spc="-50" dirty="0" smtClean="0">
                <a:solidFill>
                  <a:srgbClr val="90C225"/>
                </a:solidFill>
                <a:latin typeface="Trebuchet MS"/>
                <a:cs typeface="Trebuchet MS"/>
              </a:rPr>
              <a:t>Project</a:t>
            </a:r>
            <a:endParaRPr sz="5400" dirty="0">
              <a:latin typeface="Trebuchet MS"/>
              <a:cs typeface="Trebuchet MS"/>
            </a:endParaRPr>
          </a:p>
        </p:txBody>
      </p:sp>
      <p:sp>
        <p:nvSpPr>
          <p:cNvPr id="4" name="object 4"/>
          <p:cNvSpPr txBox="1"/>
          <p:nvPr/>
        </p:nvSpPr>
        <p:spPr>
          <a:xfrm>
            <a:off x="4354925" y="3945823"/>
            <a:ext cx="2542222" cy="418704"/>
          </a:xfrm>
          <a:prstGeom prst="rect">
            <a:avLst/>
          </a:prstGeom>
        </p:spPr>
        <p:txBody>
          <a:bodyPr vert="horz" wrap="square" lIns="0" tIns="140335" rIns="0" bIns="0" rtlCol="0">
            <a:spAutoFit/>
          </a:bodyPr>
          <a:lstStyle/>
          <a:p>
            <a:pPr marR="8255" algn="r">
              <a:lnSpc>
                <a:spcPct val="100000"/>
              </a:lnSpc>
              <a:spcBef>
                <a:spcPts val="1105"/>
              </a:spcBef>
            </a:pPr>
            <a:r>
              <a:rPr sz="1800" b="1" spc="-10" dirty="0" smtClean="0">
                <a:latin typeface="Trebuchet MS"/>
                <a:cs typeface="Trebuchet MS"/>
              </a:rPr>
              <a:t>-</a:t>
            </a:r>
            <a:r>
              <a:rPr lang="en-US" sz="1800" b="1" spc="-10" dirty="0" smtClean="0">
                <a:latin typeface="Trebuchet MS"/>
                <a:cs typeface="Trebuchet MS"/>
              </a:rPr>
              <a:t>Nikhil Singh </a:t>
            </a:r>
            <a:r>
              <a:rPr lang="en-US" sz="1800" b="1" spc="-10" dirty="0" err="1" smtClean="0">
                <a:latin typeface="Trebuchet MS"/>
                <a:cs typeface="Trebuchet MS"/>
              </a:rPr>
              <a:t>Rana</a:t>
            </a:r>
            <a:endParaRPr sz="2800" dirty="0">
              <a:latin typeface="Trebuchet MS"/>
              <a:cs typeface="Trebuchet MS"/>
            </a:endParaRPr>
          </a:p>
        </p:txBody>
      </p:sp>
      <p:sp>
        <p:nvSpPr>
          <p:cNvPr id="5" name="object 5"/>
          <p:cNvSpPr txBox="1"/>
          <p:nvPr/>
        </p:nvSpPr>
        <p:spPr>
          <a:xfrm>
            <a:off x="6787420" y="5897067"/>
            <a:ext cx="109061"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90C225"/>
                </a:solidFill>
                <a:latin typeface="Trebuchet MS"/>
                <a:cs typeface="Trebuchet MS"/>
              </a:rPr>
              <a:t>1</a:t>
            </a:r>
            <a:endParaRPr sz="18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endParaRPr lang="en-US" sz="1800" b="1" dirty="0" smtClean="0">
              <a:latin typeface="Trebuchet MS" pitchFamily="34" charset="0"/>
            </a:endParaRPr>
          </a:p>
          <a:p>
            <a:pPr>
              <a:buNone/>
            </a:pPr>
            <a:r>
              <a:rPr lang="en-US" sz="1800" b="1" dirty="0" smtClean="0">
                <a:latin typeface="Trebuchet MS" pitchFamily="34" charset="0"/>
              </a:rPr>
              <a:t>Following is the </a:t>
            </a:r>
            <a:r>
              <a:rPr lang="en-US" sz="1800" b="1" dirty="0" err="1" smtClean="0">
                <a:latin typeface="Trebuchet MS" pitchFamily="34" charset="0"/>
              </a:rPr>
              <a:t>Dtale</a:t>
            </a:r>
            <a:r>
              <a:rPr lang="en-US" sz="1800" b="1" dirty="0" smtClean="0">
                <a:latin typeface="Trebuchet MS" pitchFamily="34" charset="0"/>
              </a:rPr>
              <a:t> dataset view:</a:t>
            </a:r>
          </a:p>
          <a:p>
            <a:pPr>
              <a:buNone/>
            </a:pPr>
            <a:endParaRPr lang="en-US" sz="1800" b="1" dirty="0">
              <a:latin typeface="Trebuchet MS" pitchFamily="34" charset="0"/>
            </a:endParaRPr>
          </a:p>
        </p:txBody>
      </p:sp>
      <p:pic>
        <p:nvPicPr>
          <p:cNvPr id="4" name="Picture 3" descr="Screenshot (165).png"/>
          <p:cNvPicPr>
            <a:picLocks noChangeAspect="1"/>
          </p:cNvPicPr>
          <p:nvPr/>
        </p:nvPicPr>
        <p:blipFill>
          <a:blip r:embed="rId2" cstate="print"/>
          <a:stretch>
            <a:fillRect/>
          </a:stretch>
        </p:blipFill>
        <p:spPr>
          <a:xfrm>
            <a:off x="685800" y="1219200"/>
            <a:ext cx="7696200" cy="46044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1800" dirty="0" smtClean="0">
                <a:latin typeface="Trebuchet MS" pitchFamily="34" charset="0"/>
              </a:rPr>
              <a:t> </a:t>
            </a:r>
            <a:r>
              <a:rPr lang="en-US" sz="1800" b="1" dirty="0" err="1" smtClean="0">
                <a:latin typeface="Trebuchet MS" pitchFamily="34" charset="0"/>
              </a:rPr>
              <a:t>Visualisation</a:t>
            </a:r>
            <a:r>
              <a:rPr lang="en-US" sz="1800" b="1" dirty="0" smtClean="0">
                <a:latin typeface="Trebuchet MS" pitchFamily="34" charset="0"/>
              </a:rPr>
              <a:t> done through </a:t>
            </a:r>
            <a:r>
              <a:rPr lang="en-US" sz="1800" b="1" dirty="0" err="1" smtClean="0">
                <a:latin typeface="Trebuchet MS" pitchFamily="34" charset="0"/>
              </a:rPr>
              <a:t>Dtale</a:t>
            </a:r>
            <a:r>
              <a:rPr lang="en-US" sz="1800" b="1" dirty="0" smtClean="0">
                <a:latin typeface="Trebuchet MS" pitchFamily="34" charset="0"/>
              </a:rPr>
              <a:t> :</a:t>
            </a: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endParaRPr lang="en-US" sz="1800" dirty="0" smtClean="0">
              <a:latin typeface="Trebuchet MS" pitchFamily="34" charset="0"/>
            </a:endParaRPr>
          </a:p>
          <a:p>
            <a:pPr>
              <a:buNone/>
            </a:pPr>
            <a:r>
              <a:rPr lang="en-US" sz="1800" dirty="0" smtClean="0">
                <a:latin typeface="Trebuchet MS" pitchFamily="34" charset="0"/>
              </a:rPr>
              <a:t>- Here we can see the relation between sale price and neighborhood.</a:t>
            </a:r>
            <a:endParaRPr lang="en-US" sz="1800" dirty="0">
              <a:latin typeface="Trebuchet MS" pitchFamily="34" charset="0"/>
            </a:endParaRPr>
          </a:p>
        </p:txBody>
      </p:sp>
      <p:pic>
        <p:nvPicPr>
          <p:cNvPr id="4" name="Picture 3" descr="Screenshot (160).png"/>
          <p:cNvPicPr>
            <a:picLocks noChangeAspect="1"/>
          </p:cNvPicPr>
          <p:nvPr/>
        </p:nvPicPr>
        <p:blipFill>
          <a:blip r:embed="rId2" cstate="print"/>
          <a:stretch>
            <a:fillRect/>
          </a:stretch>
        </p:blipFill>
        <p:spPr>
          <a:xfrm>
            <a:off x="457200" y="838200"/>
            <a:ext cx="7924800" cy="4251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1).png"/>
          <p:cNvPicPr>
            <a:picLocks noGrp="1" noChangeAspect="1"/>
          </p:cNvPicPr>
          <p:nvPr>
            <p:ph idx="1"/>
          </p:nvPr>
        </p:nvPicPr>
        <p:blipFill>
          <a:blip r:embed="rId2" cstate="print"/>
          <a:stretch>
            <a:fillRect/>
          </a:stretch>
        </p:blipFill>
        <p:spPr>
          <a:xfrm>
            <a:off x="152400" y="457200"/>
            <a:ext cx="8229600" cy="4343400"/>
          </a:xfrm>
        </p:spPr>
      </p:pic>
      <p:sp>
        <p:nvSpPr>
          <p:cNvPr id="5" name="TextBox 4"/>
          <p:cNvSpPr txBox="1"/>
          <p:nvPr/>
        </p:nvSpPr>
        <p:spPr>
          <a:xfrm>
            <a:off x="914400" y="4876800"/>
            <a:ext cx="7543800" cy="646331"/>
          </a:xfrm>
          <a:prstGeom prst="rect">
            <a:avLst/>
          </a:prstGeom>
          <a:noFill/>
        </p:spPr>
        <p:txBody>
          <a:bodyPr wrap="square" rtlCol="0">
            <a:spAutoFit/>
          </a:bodyPr>
          <a:lstStyle/>
          <a:p>
            <a:r>
              <a:rPr lang="en-US" dirty="0" smtClean="0">
                <a:latin typeface="Trebuchet MS" pitchFamily="34" charset="0"/>
              </a:rPr>
              <a:t>- Here we can see the relation between sale price and house style, similarly we can see the relationship between different columns.</a:t>
            </a:r>
            <a:endParaRPr lang="en-US" dirty="0">
              <a:latin typeface="Trebuchet MS"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sz="1800" b="1" dirty="0" smtClean="0">
                <a:latin typeface="Trebuchet MS" pitchFamily="34" charset="0"/>
              </a:rPr>
              <a:t>2. Checking the </a:t>
            </a:r>
            <a:r>
              <a:rPr lang="en-US" sz="1800" b="1" dirty="0" err="1" smtClean="0">
                <a:latin typeface="Trebuchet MS" pitchFamily="34" charset="0"/>
              </a:rPr>
              <a:t>Skewness</a:t>
            </a:r>
            <a:r>
              <a:rPr lang="en-US" sz="1800" b="1" dirty="0" smtClean="0">
                <a:latin typeface="Trebuchet MS" pitchFamily="34" charset="0"/>
              </a:rPr>
              <a:t> :</a:t>
            </a: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b="1" dirty="0" smtClean="0">
              <a:latin typeface="Trebuchet MS" pitchFamily="34" charset="0"/>
            </a:endParaRPr>
          </a:p>
          <a:p>
            <a:pPr>
              <a:buNone/>
            </a:pPr>
            <a:endParaRPr lang="en-US" sz="1800" dirty="0" smtClean="0">
              <a:latin typeface="Trebuchet MS" pitchFamily="34" charset="0"/>
            </a:endParaRPr>
          </a:p>
          <a:p>
            <a:pPr>
              <a:buNone/>
            </a:pPr>
            <a:r>
              <a:rPr lang="en-US" sz="1800" dirty="0" smtClean="0">
                <a:latin typeface="Trebuchet MS" pitchFamily="34" charset="0"/>
              </a:rPr>
              <a:t>- This is the </a:t>
            </a:r>
            <a:r>
              <a:rPr lang="en-US" sz="1800" dirty="0" err="1" smtClean="0">
                <a:latin typeface="Trebuchet MS" pitchFamily="34" charset="0"/>
              </a:rPr>
              <a:t>skewness</a:t>
            </a:r>
            <a:r>
              <a:rPr lang="en-US" sz="1800" dirty="0" smtClean="0">
                <a:latin typeface="Trebuchet MS" pitchFamily="34" charset="0"/>
              </a:rPr>
              <a:t> of the column </a:t>
            </a:r>
            <a:r>
              <a:rPr lang="en-US" sz="1800" dirty="0" err="1" smtClean="0">
                <a:latin typeface="Trebuchet MS" pitchFamily="34" charset="0"/>
              </a:rPr>
              <a:t>LotFrontage</a:t>
            </a:r>
            <a:r>
              <a:rPr lang="en-US" sz="1800" dirty="0" smtClean="0">
                <a:latin typeface="Trebuchet MS" pitchFamily="34" charset="0"/>
              </a:rPr>
              <a:t>, Similarly we can check it for the others</a:t>
            </a:r>
          </a:p>
          <a:p>
            <a:pPr>
              <a:buNone/>
            </a:pPr>
            <a:endParaRPr lang="en-US" sz="1800" b="1" dirty="0" smtClean="0">
              <a:latin typeface="Trebuchet MS" pitchFamily="34" charset="0"/>
            </a:endParaRPr>
          </a:p>
          <a:p>
            <a:pPr>
              <a:buNone/>
            </a:pPr>
            <a:endParaRPr lang="en-US" sz="1800" b="1" dirty="0">
              <a:latin typeface="Trebuchet MS" pitchFamily="34" charset="0"/>
            </a:endParaRPr>
          </a:p>
        </p:txBody>
      </p:sp>
      <p:pic>
        <p:nvPicPr>
          <p:cNvPr id="4" name="Picture 3" descr="Screenshot (162).png"/>
          <p:cNvPicPr>
            <a:picLocks noChangeAspect="1"/>
          </p:cNvPicPr>
          <p:nvPr/>
        </p:nvPicPr>
        <p:blipFill>
          <a:blip r:embed="rId2" cstate="print"/>
          <a:stretch>
            <a:fillRect/>
          </a:stretch>
        </p:blipFill>
        <p:spPr>
          <a:xfrm>
            <a:off x="838200" y="762000"/>
            <a:ext cx="7391400" cy="44744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1800" b="1" dirty="0" smtClean="0">
                <a:latin typeface="Trebuchet MS" pitchFamily="34" charset="0"/>
              </a:rPr>
              <a:t>3. Feature Importance :</a:t>
            </a:r>
          </a:p>
          <a:p>
            <a:pPr>
              <a:buNone/>
            </a:pPr>
            <a:endParaRPr lang="en-US" sz="1800" b="1" dirty="0" smtClean="0">
              <a:latin typeface="Trebuchet MS" pitchFamily="34" charset="0"/>
            </a:endParaRPr>
          </a:p>
          <a:p>
            <a:pPr>
              <a:buNone/>
            </a:pPr>
            <a:r>
              <a:rPr lang="en-US" sz="1800" dirty="0" smtClean="0">
                <a:latin typeface="Trebuchet MS" pitchFamily="34" charset="0"/>
              </a:rPr>
              <a:t>Here we can see the top 10 Important features :</a:t>
            </a:r>
          </a:p>
          <a:p>
            <a:pPr>
              <a:buNone/>
            </a:pPr>
            <a:endParaRPr lang="en-US" sz="1800" dirty="0">
              <a:latin typeface="Trebuchet MS" pitchFamily="34" charset="0"/>
            </a:endParaRPr>
          </a:p>
        </p:txBody>
      </p:sp>
      <p:pic>
        <p:nvPicPr>
          <p:cNvPr id="4" name="Picture 3" descr="Screenshot (164).png"/>
          <p:cNvPicPr>
            <a:picLocks noChangeAspect="1"/>
          </p:cNvPicPr>
          <p:nvPr/>
        </p:nvPicPr>
        <p:blipFill>
          <a:blip r:embed="rId2" cstate="print"/>
          <a:stretch>
            <a:fillRect/>
          </a:stretch>
        </p:blipFill>
        <p:spPr>
          <a:xfrm>
            <a:off x="1143000" y="1828800"/>
            <a:ext cx="6278605" cy="4485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1800" b="1" dirty="0" smtClean="0">
                <a:latin typeface="Trebuchet MS" pitchFamily="34" charset="0"/>
              </a:rPr>
              <a:t>4. Accuracy of the Model and the Predicted results :</a:t>
            </a:r>
          </a:p>
          <a:p>
            <a:pPr>
              <a:buNone/>
            </a:pPr>
            <a:endParaRPr lang="en-US" sz="1800" b="1" dirty="0" smtClean="0">
              <a:latin typeface="Trebuchet MS" pitchFamily="34" charset="0"/>
            </a:endParaRPr>
          </a:p>
          <a:p>
            <a:pPr>
              <a:buNone/>
            </a:pPr>
            <a:endParaRPr lang="en-US" sz="1800" dirty="0">
              <a:latin typeface="Trebuchet MS" pitchFamily="34" charset="0"/>
            </a:endParaRPr>
          </a:p>
        </p:txBody>
      </p:sp>
      <p:pic>
        <p:nvPicPr>
          <p:cNvPr id="4" name="Picture 3" descr="Screenshot (168).png"/>
          <p:cNvPicPr>
            <a:picLocks noChangeAspect="1"/>
          </p:cNvPicPr>
          <p:nvPr/>
        </p:nvPicPr>
        <p:blipFill>
          <a:blip r:embed="rId2" cstate="print"/>
          <a:stretch>
            <a:fillRect/>
          </a:stretch>
        </p:blipFill>
        <p:spPr>
          <a:xfrm>
            <a:off x="1066800" y="914400"/>
            <a:ext cx="6610654" cy="54330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2" y="634291"/>
            <a:ext cx="2633168" cy="566822"/>
          </a:xfrm>
          <a:prstGeom prst="rect">
            <a:avLst/>
          </a:prstGeom>
        </p:spPr>
        <p:txBody>
          <a:bodyPr vert="horz" wrap="square" lIns="0" tIns="12700" rIns="0" bIns="0" rtlCol="0">
            <a:spAutoFit/>
          </a:bodyPr>
          <a:lstStyle/>
          <a:p>
            <a:pPr marL="12700">
              <a:lnSpc>
                <a:spcPct val="100000"/>
              </a:lnSpc>
              <a:spcBef>
                <a:spcPts val="100"/>
              </a:spcBef>
            </a:pPr>
            <a:r>
              <a:rPr sz="3600" b="1" dirty="0" smtClean="0">
                <a:solidFill>
                  <a:srgbClr val="90C225"/>
                </a:solidFill>
                <a:latin typeface="Arial"/>
                <a:cs typeface="Arial"/>
              </a:rPr>
              <a:t>OUTL</a:t>
            </a:r>
            <a:r>
              <a:rPr lang="en-US" sz="3600" b="1" spc="-5" dirty="0" smtClean="0">
                <a:solidFill>
                  <a:srgbClr val="90C225"/>
                </a:solidFill>
                <a:latin typeface="Arial"/>
                <a:cs typeface="Arial"/>
              </a:rPr>
              <a:t>INE</a:t>
            </a:r>
            <a:endParaRPr sz="3600" dirty="0">
              <a:latin typeface="Arial"/>
              <a:cs typeface="Arial"/>
            </a:endParaRPr>
          </a:p>
        </p:txBody>
      </p:sp>
      <p:sp>
        <p:nvSpPr>
          <p:cNvPr id="3" name="object 3"/>
          <p:cNvSpPr txBox="1"/>
          <p:nvPr/>
        </p:nvSpPr>
        <p:spPr>
          <a:xfrm>
            <a:off x="567233" y="2184908"/>
            <a:ext cx="2020729" cy="75148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900" spc="350" dirty="0">
                <a:solidFill>
                  <a:srgbClr val="90C225"/>
                </a:solidFill>
                <a:latin typeface="Arial"/>
                <a:cs typeface="Arial"/>
              </a:rPr>
              <a:t>	</a:t>
            </a:r>
            <a:r>
              <a:rPr sz="2400" spc="-20" dirty="0">
                <a:solidFill>
                  <a:srgbClr val="404040"/>
                </a:solidFill>
                <a:latin typeface="Trebuchet MS"/>
                <a:cs typeface="Trebuchet MS"/>
              </a:rPr>
              <a:t>Project</a:t>
            </a:r>
            <a:r>
              <a:rPr sz="2400" spc="-55" dirty="0">
                <a:solidFill>
                  <a:srgbClr val="404040"/>
                </a:solidFill>
                <a:latin typeface="Trebuchet MS"/>
                <a:cs typeface="Trebuchet MS"/>
              </a:rPr>
              <a:t> </a:t>
            </a:r>
            <a:r>
              <a:rPr sz="2400" spc="-10" dirty="0">
                <a:solidFill>
                  <a:srgbClr val="404040"/>
                </a:solidFill>
                <a:latin typeface="Trebuchet MS"/>
                <a:cs typeface="Trebuchet MS"/>
              </a:rPr>
              <a:t>Summary</a:t>
            </a:r>
            <a:endParaRPr sz="2400">
              <a:latin typeface="Trebuchet MS"/>
              <a:cs typeface="Trebuchet MS"/>
            </a:endParaRPr>
          </a:p>
        </p:txBody>
      </p:sp>
      <p:sp>
        <p:nvSpPr>
          <p:cNvPr id="4" name="object 4"/>
          <p:cNvSpPr txBox="1"/>
          <p:nvPr/>
        </p:nvSpPr>
        <p:spPr>
          <a:xfrm>
            <a:off x="567233" y="3171190"/>
            <a:ext cx="1874044" cy="72071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750" spc="315" dirty="0">
                <a:solidFill>
                  <a:srgbClr val="90C225"/>
                </a:solidFill>
                <a:latin typeface="Arial"/>
                <a:cs typeface="Arial"/>
              </a:rPr>
              <a:t>	</a:t>
            </a:r>
            <a:r>
              <a:rPr sz="2200" spc="-35" dirty="0">
                <a:solidFill>
                  <a:srgbClr val="404040"/>
                </a:solidFill>
                <a:latin typeface="Trebuchet MS"/>
                <a:cs typeface="Trebuchet MS"/>
              </a:rPr>
              <a:t>Technology</a:t>
            </a:r>
            <a:r>
              <a:rPr sz="2200" spc="-5" dirty="0">
                <a:solidFill>
                  <a:srgbClr val="404040"/>
                </a:solidFill>
                <a:latin typeface="Trebuchet MS"/>
                <a:cs typeface="Trebuchet MS"/>
              </a:rPr>
              <a:t> </a:t>
            </a:r>
            <a:r>
              <a:rPr sz="2400" spc="-5" dirty="0">
                <a:solidFill>
                  <a:srgbClr val="404040"/>
                </a:solidFill>
                <a:latin typeface="Trebuchet MS"/>
                <a:cs typeface="Trebuchet MS"/>
              </a:rPr>
              <a:t>Used</a:t>
            </a:r>
            <a:endParaRPr sz="2400">
              <a:latin typeface="Trebuchet MS"/>
              <a:cs typeface="Trebuchet MS"/>
            </a:endParaRPr>
          </a:p>
        </p:txBody>
      </p:sp>
      <p:sp>
        <p:nvSpPr>
          <p:cNvPr id="5" name="object 5"/>
          <p:cNvSpPr txBox="1"/>
          <p:nvPr/>
        </p:nvSpPr>
        <p:spPr>
          <a:xfrm>
            <a:off x="8557736" y="244221"/>
            <a:ext cx="13906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rebuchet MS"/>
                <a:cs typeface="Trebuchet MS"/>
              </a:rPr>
              <a:t>2</a:t>
            </a:r>
            <a:endParaRPr sz="2400">
              <a:latin typeface="Trebuchet MS"/>
              <a:cs typeface="Trebuchet MS"/>
            </a:endParaRPr>
          </a:p>
        </p:txBody>
      </p:sp>
      <p:sp>
        <p:nvSpPr>
          <p:cNvPr id="6" name="object 6"/>
          <p:cNvSpPr/>
          <p:nvPr/>
        </p:nvSpPr>
        <p:spPr>
          <a:xfrm>
            <a:off x="2644902" y="2161032"/>
            <a:ext cx="539495" cy="75133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644902" y="3089148"/>
            <a:ext cx="606932" cy="810768"/>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3938873" y="1954784"/>
            <a:ext cx="1346835" cy="75148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900" spc="350" dirty="0">
                <a:solidFill>
                  <a:srgbClr val="90C225"/>
                </a:solidFill>
                <a:latin typeface="Arial"/>
                <a:cs typeface="Arial"/>
              </a:rPr>
              <a:t>	</a:t>
            </a:r>
            <a:r>
              <a:rPr sz="2400" spc="-65" dirty="0">
                <a:solidFill>
                  <a:srgbClr val="404040"/>
                </a:solidFill>
                <a:latin typeface="Trebuchet MS"/>
                <a:cs typeface="Trebuchet MS"/>
              </a:rPr>
              <a:t>Tools</a:t>
            </a:r>
            <a:r>
              <a:rPr sz="2400" spc="-75" dirty="0">
                <a:solidFill>
                  <a:srgbClr val="404040"/>
                </a:solidFill>
                <a:latin typeface="Trebuchet MS"/>
                <a:cs typeface="Trebuchet MS"/>
              </a:rPr>
              <a:t> </a:t>
            </a:r>
            <a:r>
              <a:rPr sz="2400" spc="-5" dirty="0">
                <a:solidFill>
                  <a:srgbClr val="404040"/>
                </a:solidFill>
                <a:latin typeface="Trebuchet MS"/>
                <a:cs typeface="Trebuchet MS"/>
              </a:rPr>
              <a:t>Used</a:t>
            </a:r>
            <a:endParaRPr sz="2400">
              <a:latin typeface="Trebuchet MS"/>
              <a:cs typeface="Trebuchet MS"/>
            </a:endParaRPr>
          </a:p>
        </p:txBody>
      </p:sp>
      <p:sp>
        <p:nvSpPr>
          <p:cNvPr id="9" name="object 9"/>
          <p:cNvSpPr txBox="1"/>
          <p:nvPr/>
        </p:nvSpPr>
        <p:spPr>
          <a:xfrm>
            <a:off x="3938873" y="2940508"/>
            <a:ext cx="1755934" cy="75148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900" spc="350" dirty="0">
                <a:solidFill>
                  <a:srgbClr val="90C225"/>
                </a:solidFill>
                <a:latin typeface="Arial"/>
                <a:cs typeface="Arial"/>
              </a:rPr>
              <a:t>	</a:t>
            </a:r>
            <a:r>
              <a:rPr sz="2400" spc="-5" dirty="0">
                <a:solidFill>
                  <a:srgbClr val="404040"/>
                </a:solidFill>
                <a:latin typeface="Trebuchet MS"/>
                <a:cs typeface="Trebuchet MS"/>
              </a:rPr>
              <a:t>How it works</a:t>
            </a:r>
            <a:r>
              <a:rPr sz="2400" spc="-65" dirty="0">
                <a:solidFill>
                  <a:srgbClr val="404040"/>
                </a:solidFill>
                <a:latin typeface="Trebuchet MS"/>
                <a:cs typeface="Trebuchet MS"/>
              </a:rPr>
              <a:t> </a:t>
            </a:r>
            <a:r>
              <a:rPr sz="2400" dirty="0">
                <a:solidFill>
                  <a:srgbClr val="404040"/>
                </a:solidFill>
                <a:latin typeface="Trebuchet MS"/>
                <a:cs typeface="Trebuchet MS"/>
              </a:rPr>
              <a:t>?</a:t>
            </a:r>
            <a:endParaRPr sz="2400">
              <a:latin typeface="Trebuchet MS"/>
              <a:cs typeface="Trebuchet MS"/>
            </a:endParaRPr>
          </a:p>
        </p:txBody>
      </p:sp>
      <p:sp>
        <p:nvSpPr>
          <p:cNvPr id="10" name="object 10"/>
          <p:cNvSpPr txBox="1"/>
          <p:nvPr/>
        </p:nvSpPr>
        <p:spPr>
          <a:xfrm>
            <a:off x="3938873" y="3925570"/>
            <a:ext cx="1722120" cy="75148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900" spc="350" dirty="0">
                <a:solidFill>
                  <a:srgbClr val="90C225"/>
                </a:solidFill>
                <a:latin typeface="Arial"/>
                <a:cs typeface="Arial"/>
              </a:rPr>
              <a:t>	</a:t>
            </a:r>
            <a:r>
              <a:rPr sz="2400" spc="-5" dirty="0">
                <a:solidFill>
                  <a:srgbClr val="404040"/>
                </a:solidFill>
                <a:latin typeface="Trebuchet MS"/>
                <a:cs typeface="Trebuchet MS"/>
              </a:rPr>
              <a:t>What it does</a:t>
            </a:r>
            <a:r>
              <a:rPr sz="2400" spc="-55" dirty="0">
                <a:solidFill>
                  <a:srgbClr val="404040"/>
                </a:solidFill>
                <a:latin typeface="Trebuchet MS"/>
                <a:cs typeface="Trebuchet MS"/>
              </a:rPr>
              <a:t> </a:t>
            </a:r>
            <a:r>
              <a:rPr sz="2400" dirty="0">
                <a:solidFill>
                  <a:srgbClr val="404040"/>
                </a:solidFill>
                <a:latin typeface="Trebuchet MS"/>
                <a:cs typeface="Trebuchet MS"/>
              </a:rPr>
              <a:t>?</a:t>
            </a:r>
            <a:endParaRPr sz="2400">
              <a:latin typeface="Trebuchet MS"/>
              <a:cs typeface="Trebuchet MS"/>
            </a:endParaRPr>
          </a:p>
        </p:txBody>
      </p:sp>
      <p:sp>
        <p:nvSpPr>
          <p:cNvPr id="11" name="object 11"/>
          <p:cNvSpPr/>
          <p:nvPr/>
        </p:nvSpPr>
        <p:spPr>
          <a:xfrm>
            <a:off x="5710428" y="1883665"/>
            <a:ext cx="609219" cy="812291"/>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872733" y="2798064"/>
            <a:ext cx="744093" cy="90678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902451" y="3805428"/>
            <a:ext cx="721233" cy="958596"/>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2" y="405841"/>
            <a:ext cx="2633167" cy="566822"/>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Introduction</a:t>
            </a:r>
            <a:endParaRPr sz="3600" dirty="0"/>
          </a:p>
        </p:txBody>
      </p:sp>
      <p:sp>
        <p:nvSpPr>
          <p:cNvPr id="4" name="object 4"/>
          <p:cNvSpPr txBox="1"/>
          <p:nvPr/>
        </p:nvSpPr>
        <p:spPr>
          <a:xfrm>
            <a:off x="6814090" y="6147884"/>
            <a:ext cx="102394" cy="14427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sz="900" dirty="0">
                <a:solidFill>
                  <a:srgbClr val="90C225"/>
                </a:solidFill>
                <a:latin typeface="Trebuchet MS"/>
                <a:cs typeface="Trebuchet MS"/>
              </a:rPr>
              <a:pPr marL="38100">
                <a:lnSpc>
                  <a:spcPct val="100000"/>
                </a:lnSpc>
                <a:spcBef>
                  <a:spcPts val="45"/>
                </a:spcBef>
              </a:pPr>
              <a:t>3</a:t>
            </a:fld>
            <a:endParaRPr sz="900">
              <a:latin typeface="Trebuchet MS"/>
              <a:cs typeface="Trebuchet MS"/>
            </a:endParaRPr>
          </a:p>
        </p:txBody>
      </p:sp>
      <p:sp>
        <p:nvSpPr>
          <p:cNvPr id="3" name="object 3"/>
          <p:cNvSpPr txBox="1"/>
          <p:nvPr/>
        </p:nvSpPr>
        <p:spPr>
          <a:xfrm>
            <a:off x="457200" y="1143000"/>
            <a:ext cx="7467599" cy="4572406"/>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lang="en-US" sz="1600"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600" dirty="0" err="1" smtClean="0"/>
              <a:t>modelling</a:t>
            </a:r>
            <a:r>
              <a:rPr lang="en-US" sz="1600" dirty="0" smtClean="0"/>
              <a:t>, Market mix </a:t>
            </a:r>
            <a:r>
              <a:rPr lang="en-US" sz="1600" dirty="0" err="1" smtClean="0"/>
              <a:t>modelling</a:t>
            </a:r>
            <a:r>
              <a:rPr lang="en-US" sz="1600" dirty="0" smtClean="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endParaRPr sz="20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2" y="355768"/>
            <a:ext cx="2777966" cy="1120820"/>
          </a:xfrm>
          <a:prstGeom prst="rect">
            <a:avLst/>
          </a:prstGeom>
        </p:spPr>
        <p:txBody>
          <a:bodyPr vert="horz" wrap="square" lIns="0" tIns="12700" rIns="0" bIns="0" rtlCol="0">
            <a:spAutoFit/>
          </a:bodyPr>
          <a:lstStyle/>
          <a:p>
            <a:pPr marL="12700">
              <a:lnSpc>
                <a:spcPct val="100000"/>
              </a:lnSpc>
              <a:spcBef>
                <a:spcPts val="100"/>
              </a:spcBef>
            </a:pPr>
            <a:r>
              <a:rPr sz="3600" b="1" u="heavy" dirty="0">
                <a:solidFill>
                  <a:srgbClr val="90C225"/>
                </a:solidFill>
                <a:uFill>
                  <a:solidFill>
                    <a:srgbClr val="90C225"/>
                  </a:solidFill>
                </a:uFill>
                <a:latin typeface="Trebuchet MS"/>
                <a:cs typeface="Trebuchet MS"/>
              </a:rPr>
              <a:t>Project</a:t>
            </a:r>
            <a:r>
              <a:rPr sz="3600" b="1" u="heavy" spc="-95" dirty="0">
                <a:solidFill>
                  <a:srgbClr val="90C225"/>
                </a:solidFill>
                <a:uFill>
                  <a:solidFill>
                    <a:srgbClr val="90C225"/>
                  </a:solidFill>
                </a:uFill>
                <a:latin typeface="Trebuchet MS"/>
                <a:cs typeface="Trebuchet MS"/>
              </a:rPr>
              <a:t> </a:t>
            </a:r>
            <a:r>
              <a:rPr sz="3600" b="1" u="heavy" spc="-5" dirty="0">
                <a:solidFill>
                  <a:srgbClr val="90C225"/>
                </a:solidFill>
                <a:uFill>
                  <a:solidFill>
                    <a:srgbClr val="90C225"/>
                  </a:solidFill>
                </a:uFill>
                <a:latin typeface="Trebuchet MS"/>
                <a:cs typeface="Trebuchet MS"/>
              </a:rPr>
              <a:t>Summary</a:t>
            </a:r>
            <a:endParaRPr sz="3600">
              <a:latin typeface="Trebuchet MS"/>
              <a:cs typeface="Trebuchet MS"/>
            </a:endParaRPr>
          </a:p>
        </p:txBody>
      </p:sp>
      <p:sp>
        <p:nvSpPr>
          <p:cNvPr id="3" name="object 3"/>
          <p:cNvSpPr txBox="1"/>
          <p:nvPr/>
        </p:nvSpPr>
        <p:spPr>
          <a:xfrm>
            <a:off x="838200" y="2133600"/>
            <a:ext cx="7391399" cy="2487861"/>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lang="en-US" sz="2000" b="1" dirty="0" smtClean="0"/>
              <a:t>Business Goal: </a:t>
            </a:r>
          </a:p>
          <a:p>
            <a:pPr marL="355600" marR="5080" indent="-342900">
              <a:lnSpc>
                <a:spcPct val="100000"/>
              </a:lnSpc>
              <a:spcBef>
                <a:spcPts val="100"/>
              </a:spcBef>
              <a:tabLst>
                <a:tab pos="354965" algn="l"/>
              </a:tabLst>
            </a:pPr>
            <a:r>
              <a:rPr lang="en-US" sz="2000" dirty="0" smtClean="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sz="2400" dirty="0">
              <a:latin typeface="Trebuchet MS"/>
              <a:cs typeface="Trebuchet MS"/>
            </a:endParaRPr>
          </a:p>
        </p:txBody>
      </p:sp>
      <p:sp>
        <p:nvSpPr>
          <p:cNvPr id="4" name="object 4"/>
          <p:cNvSpPr txBox="1"/>
          <p:nvPr/>
        </p:nvSpPr>
        <p:spPr>
          <a:xfrm>
            <a:off x="8579930" y="221946"/>
            <a:ext cx="13906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rebuchet MS"/>
                <a:cs typeface="Trebuchet MS"/>
              </a:rPr>
              <a:t>5</a:t>
            </a:r>
            <a:endParaRPr sz="24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1" y="1066800"/>
            <a:ext cx="7010399" cy="4411464"/>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lang="en-US" sz="2000" b="1" dirty="0" smtClean="0"/>
              <a:t>Technical Requirements:</a:t>
            </a:r>
          </a:p>
          <a:p>
            <a:pPr marL="355600" marR="5080" indent="-342900">
              <a:lnSpc>
                <a:spcPct val="100000"/>
              </a:lnSpc>
              <a:spcBef>
                <a:spcPts val="100"/>
              </a:spcBef>
              <a:tabLst>
                <a:tab pos="354965" algn="l"/>
              </a:tabLst>
            </a:pPr>
            <a:r>
              <a:rPr lang="en-US" sz="2000" dirty="0" smtClean="0"/>
              <a:t> • Data contains 1460 entries each having 81 variables. </a:t>
            </a:r>
          </a:p>
          <a:p>
            <a:pPr marL="355600" marR="5080" indent="-342900">
              <a:lnSpc>
                <a:spcPct val="100000"/>
              </a:lnSpc>
              <a:spcBef>
                <a:spcPts val="100"/>
              </a:spcBef>
              <a:tabLst>
                <a:tab pos="354965" algn="l"/>
              </a:tabLst>
            </a:pPr>
            <a:r>
              <a:rPr lang="en-US" sz="2000" dirty="0" smtClean="0"/>
              <a:t>• Data contains Null values. You need to treat them using the domain knowledge and your own understanding. </a:t>
            </a:r>
          </a:p>
          <a:p>
            <a:pPr marL="355600" marR="5080" indent="-342900">
              <a:lnSpc>
                <a:spcPct val="100000"/>
              </a:lnSpc>
              <a:spcBef>
                <a:spcPts val="100"/>
              </a:spcBef>
              <a:tabLst>
                <a:tab pos="354965" algn="l"/>
              </a:tabLst>
            </a:pPr>
            <a:r>
              <a:rPr lang="en-US" sz="2000" dirty="0" smtClean="0"/>
              <a:t>• Extensive EDA has to be performed to gain relationships of important variable and price. </a:t>
            </a:r>
          </a:p>
          <a:p>
            <a:pPr marL="355600" marR="5080" indent="-342900">
              <a:lnSpc>
                <a:spcPct val="100000"/>
              </a:lnSpc>
              <a:spcBef>
                <a:spcPts val="100"/>
              </a:spcBef>
              <a:tabLst>
                <a:tab pos="354965" algn="l"/>
              </a:tabLst>
            </a:pPr>
            <a:r>
              <a:rPr lang="en-US" sz="2000" dirty="0" smtClean="0"/>
              <a:t>• Data contains numerical as well as categorical variable. You need to handle them accordingly. </a:t>
            </a:r>
          </a:p>
          <a:p>
            <a:pPr marL="355600" marR="5080" indent="-342900">
              <a:lnSpc>
                <a:spcPct val="100000"/>
              </a:lnSpc>
              <a:spcBef>
                <a:spcPts val="100"/>
              </a:spcBef>
              <a:tabLst>
                <a:tab pos="354965" algn="l"/>
              </a:tabLst>
            </a:pPr>
            <a:r>
              <a:rPr lang="en-US" sz="2000" dirty="0" smtClean="0"/>
              <a:t>• You have to build Machine Learning models, apply regularization and determine the optimal values of Hyper Parameters. </a:t>
            </a:r>
          </a:p>
          <a:p>
            <a:pPr marL="355600" marR="5080" indent="-342900">
              <a:lnSpc>
                <a:spcPct val="100000"/>
              </a:lnSpc>
              <a:spcBef>
                <a:spcPts val="100"/>
              </a:spcBef>
              <a:tabLst>
                <a:tab pos="354965" algn="l"/>
              </a:tabLst>
            </a:pPr>
            <a:r>
              <a:rPr lang="en-US" sz="2000" dirty="0" smtClean="0"/>
              <a:t>• You need to find important features which affect the price positively or negatively. </a:t>
            </a:r>
          </a:p>
          <a:p>
            <a:pPr marL="355600" marR="5080" indent="-342900">
              <a:lnSpc>
                <a:spcPct val="100000"/>
              </a:lnSpc>
              <a:spcBef>
                <a:spcPts val="100"/>
              </a:spcBef>
              <a:tabLst>
                <a:tab pos="354965" algn="l"/>
              </a:tabLst>
            </a:pPr>
            <a:r>
              <a:rPr lang="en-US" sz="2000" dirty="0" smtClean="0"/>
              <a:t>• Two datasets are being provided to you (test.csv, train.csv). You will train on train.csv dataset and predict on test.csv file.</a:t>
            </a:r>
            <a:endParaRPr sz="2400" dirty="0">
              <a:latin typeface="Trebuchet MS"/>
              <a:cs typeface="Trebuchet MS"/>
            </a:endParaRPr>
          </a:p>
        </p:txBody>
      </p:sp>
      <p:sp>
        <p:nvSpPr>
          <p:cNvPr id="4" name="object 4"/>
          <p:cNvSpPr txBox="1"/>
          <p:nvPr/>
        </p:nvSpPr>
        <p:spPr>
          <a:xfrm>
            <a:off x="8579930" y="221946"/>
            <a:ext cx="13906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rebuchet MS"/>
                <a:cs typeface="Trebuchet MS"/>
              </a:rPr>
              <a:t>5</a:t>
            </a:r>
            <a:endParaRPr sz="24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632767"/>
            <a:ext cx="2696051" cy="566822"/>
          </a:xfrm>
          <a:prstGeom prst="rect">
            <a:avLst/>
          </a:prstGeom>
        </p:spPr>
        <p:txBody>
          <a:bodyPr vert="horz" wrap="square" lIns="0" tIns="12700" rIns="0" bIns="0" rtlCol="0">
            <a:spAutoFit/>
          </a:bodyPr>
          <a:lstStyle/>
          <a:p>
            <a:pPr marL="12700">
              <a:lnSpc>
                <a:spcPct val="100000"/>
              </a:lnSpc>
              <a:spcBef>
                <a:spcPts val="100"/>
              </a:spcBef>
            </a:pPr>
            <a:r>
              <a:rPr lang="en-US" sz="3600" b="1" u="heavy" spc="-40" dirty="0" smtClean="0">
                <a:solidFill>
                  <a:srgbClr val="90C225"/>
                </a:solidFill>
                <a:uFill>
                  <a:solidFill>
                    <a:srgbClr val="90C225"/>
                  </a:solidFill>
                </a:uFill>
                <a:latin typeface="Trebuchet MS"/>
                <a:cs typeface="Trebuchet MS"/>
              </a:rPr>
              <a:t>EDA Process:</a:t>
            </a:r>
            <a:endParaRPr sz="3600" dirty="0">
              <a:latin typeface="Trebuchet MS"/>
              <a:cs typeface="Trebuchet MS"/>
            </a:endParaRPr>
          </a:p>
        </p:txBody>
      </p:sp>
      <p:sp>
        <p:nvSpPr>
          <p:cNvPr id="4" name="object 4"/>
          <p:cNvSpPr txBox="1">
            <a:spLocks noGrp="1"/>
          </p:cNvSpPr>
          <p:nvPr>
            <p:ph type="sldNum" sz="quarter" idx="4294967295"/>
          </p:nvPr>
        </p:nvSpPr>
        <p:spPr>
          <a:xfrm>
            <a:off x="6769513" y="6147883"/>
            <a:ext cx="146684" cy="28277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6</a:t>
            </a:fld>
            <a:endParaRPr dirty="0"/>
          </a:p>
        </p:txBody>
      </p:sp>
      <p:sp>
        <p:nvSpPr>
          <p:cNvPr id="3" name="object 3"/>
          <p:cNvSpPr txBox="1"/>
          <p:nvPr/>
        </p:nvSpPr>
        <p:spPr>
          <a:xfrm>
            <a:off x="457200" y="1524000"/>
            <a:ext cx="6414630" cy="5151410"/>
          </a:xfrm>
          <a:prstGeom prst="rect">
            <a:avLst/>
          </a:prstGeom>
        </p:spPr>
        <p:txBody>
          <a:bodyPr vert="horz" wrap="square" lIns="0" tIns="138430" rIns="0" bIns="0" rtlCol="0">
            <a:spAutoFit/>
          </a:bodyPr>
          <a:lstStyle/>
          <a:p>
            <a:pPr marL="12700">
              <a:lnSpc>
                <a:spcPct val="100000"/>
              </a:lnSpc>
              <a:spcBef>
                <a:spcPts val="1090"/>
              </a:spcBef>
              <a:tabLst>
                <a:tab pos="537845" algn="l"/>
                <a:tab pos="2623185" algn="l"/>
              </a:tabLst>
            </a:pPr>
            <a:r>
              <a:rPr sz="1450" b="1" spc="-10" dirty="0">
                <a:solidFill>
                  <a:srgbClr val="404040"/>
                </a:solidFill>
                <a:latin typeface="Trebuchet MS"/>
                <a:cs typeface="Trebuchet MS"/>
              </a:rPr>
              <a:t>1.	</a:t>
            </a:r>
            <a:r>
              <a:rPr lang="en-US" b="1" spc="-5" dirty="0" smtClean="0">
                <a:solidFill>
                  <a:srgbClr val="404040"/>
                </a:solidFill>
                <a:latin typeface="Trebuchet MS"/>
                <a:cs typeface="Trebuchet MS"/>
              </a:rPr>
              <a:t>Data Cleaning :</a:t>
            </a:r>
          </a:p>
          <a:p>
            <a:pPr marL="12700">
              <a:lnSpc>
                <a:spcPct val="100000"/>
              </a:lnSpc>
              <a:spcBef>
                <a:spcPts val="1090"/>
              </a:spcBef>
              <a:tabLst>
                <a:tab pos="537845" algn="l"/>
                <a:tab pos="2623185" algn="l"/>
              </a:tabLst>
            </a:pPr>
            <a:r>
              <a:rPr lang="en-US" b="1" spc="-5" dirty="0" smtClean="0">
                <a:solidFill>
                  <a:srgbClr val="404040"/>
                </a:solidFill>
                <a:latin typeface="Trebuchet MS"/>
                <a:cs typeface="Wingdings"/>
              </a:rPr>
              <a:t>    </a:t>
            </a:r>
            <a:r>
              <a:rPr lang="en-US" spc="-5" dirty="0" smtClean="0">
                <a:solidFill>
                  <a:srgbClr val="404040"/>
                </a:solidFill>
                <a:latin typeface="Trebuchet MS"/>
                <a:cs typeface="Wingdings"/>
              </a:rPr>
              <a:t>- Firstly we will Check if there is any </a:t>
            </a:r>
            <a:r>
              <a:rPr lang="en-US" spc="-5" dirty="0" err="1" smtClean="0">
                <a:solidFill>
                  <a:srgbClr val="404040"/>
                </a:solidFill>
                <a:latin typeface="Trebuchet MS"/>
                <a:cs typeface="Wingdings"/>
              </a:rPr>
              <a:t>NaN</a:t>
            </a:r>
            <a:r>
              <a:rPr lang="en-US" spc="-5" dirty="0" smtClean="0">
                <a:solidFill>
                  <a:srgbClr val="404040"/>
                </a:solidFill>
                <a:latin typeface="Trebuchet MS"/>
                <a:cs typeface="Wingdings"/>
              </a:rPr>
              <a:t> values and if any columns has more than 50% of the Nan values then we will Drop that Columns</a:t>
            </a:r>
          </a:p>
          <a:p>
            <a:pPr marL="12700">
              <a:lnSpc>
                <a:spcPct val="100000"/>
              </a:lnSpc>
              <a:spcBef>
                <a:spcPts val="1090"/>
              </a:spcBef>
              <a:tabLst>
                <a:tab pos="537845" algn="l"/>
                <a:tab pos="2623185" algn="l"/>
              </a:tabLst>
            </a:pPr>
            <a:r>
              <a:rPr lang="en-US" spc="-5" dirty="0" smtClean="0">
                <a:solidFill>
                  <a:srgbClr val="404040"/>
                </a:solidFill>
                <a:latin typeface="Trebuchet MS"/>
                <a:cs typeface="Wingdings"/>
              </a:rPr>
              <a:t> </a:t>
            </a: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dirty="0">
              <a:latin typeface="Wingdings"/>
              <a:cs typeface="Wingdings"/>
            </a:endParaRPr>
          </a:p>
          <a:p>
            <a:pPr marL="12700">
              <a:lnSpc>
                <a:spcPct val="100000"/>
              </a:lnSpc>
              <a:spcBef>
                <a:spcPts val="1090"/>
              </a:spcBef>
              <a:tabLst>
                <a:tab pos="537845" algn="l"/>
                <a:tab pos="2623185" algn="l"/>
              </a:tabLst>
            </a:pPr>
            <a:endParaRPr sz="1800" dirty="0">
              <a:latin typeface="Wingdings"/>
              <a:cs typeface="Wingdings"/>
            </a:endParaRPr>
          </a:p>
        </p:txBody>
      </p:sp>
      <p:pic>
        <p:nvPicPr>
          <p:cNvPr id="5" name="Picture 4" descr="Screenshot (157).png"/>
          <p:cNvPicPr>
            <a:picLocks noChangeAspect="1"/>
          </p:cNvPicPr>
          <p:nvPr/>
        </p:nvPicPr>
        <p:blipFill>
          <a:blip r:embed="rId2" cstate="print"/>
          <a:stretch>
            <a:fillRect/>
          </a:stretch>
        </p:blipFill>
        <p:spPr>
          <a:xfrm>
            <a:off x="1676400" y="3200400"/>
            <a:ext cx="4953000" cy="3071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FontTx/>
              <a:buChar char="-"/>
            </a:pPr>
            <a:r>
              <a:rPr lang="en-US" sz="1800" dirty="0" smtClean="0">
                <a:latin typeface="Trebuchet MS" pitchFamily="34" charset="0"/>
              </a:rPr>
              <a:t>Then we will check the correlations between all the columns and remove the columns which have high correlation:</a:t>
            </a:r>
          </a:p>
          <a:p>
            <a:pPr>
              <a:buNone/>
            </a:pPr>
            <a:endParaRPr lang="en-US" dirty="0" smtClean="0">
              <a:latin typeface="Trebuchet MS" pitchFamily="34" charset="0"/>
            </a:endParaRPr>
          </a:p>
          <a:p>
            <a:pPr>
              <a:buNone/>
            </a:pPr>
            <a:endParaRPr lang="en-US" dirty="0"/>
          </a:p>
        </p:txBody>
      </p:sp>
      <p:pic>
        <p:nvPicPr>
          <p:cNvPr id="4" name="Picture 3" descr="Screenshot (158).png"/>
          <p:cNvPicPr>
            <a:picLocks noChangeAspect="1"/>
          </p:cNvPicPr>
          <p:nvPr/>
        </p:nvPicPr>
        <p:blipFill>
          <a:blip r:embed="rId2" cstate="print"/>
          <a:stretch>
            <a:fillRect/>
          </a:stretch>
        </p:blipFill>
        <p:spPr>
          <a:xfrm>
            <a:off x="1600200" y="1600200"/>
            <a:ext cx="5493367" cy="45700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3962400"/>
          </a:xfrm>
        </p:spPr>
        <p:txBody>
          <a:bodyPr>
            <a:normAutofit/>
          </a:bodyPr>
          <a:lstStyle/>
          <a:p>
            <a:pPr>
              <a:buNone/>
            </a:pPr>
            <a:r>
              <a:rPr lang="en-US" sz="1800" b="1" dirty="0" smtClean="0">
                <a:latin typeface="Trebuchet MS" pitchFamily="34" charset="0"/>
              </a:rPr>
              <a:t>2. Handling Categorical Columns:</a:t>
            </a:r>
          </a:p>
          <a:p>
            <a:pPr>
              <a:buNone/>
            </a:pPr>
            <a:endParaRPr lang="en-US" sz="1800" b="1" dirty="0" smtClean="0">
              <a:latin typeface="Trebuchet MS" pitchFamily="34" charset="0"/>
            </a:endParaRPr>
          </a:p>
          <a:p>
            <a:pPr>
              <a:buNone/>
            </a:pPr>
            <a:r>
              <a:rPr lang="en-US" sz="1800" dirty="0" smtClean="0">
                <a:latin typeface="Trebuchet MS" pitchFamily="34" charset="0"/>
              </a:rPr>
              <a:t>    Following techniques is used to Handle the categorical Columns and to</a:t>
            </a:r>
          </a:p>
          <a:p>
            <a:pPr>
              <a:buNone/>
            </a:pPr>
            <a:r>
              <a:rPr lang="en-US" sz="1800" dirty="0" smtClean="0">
                <a:latin typeface="Trebuchet MS" pitchFamily="34" charset="0"/>
              </a:rPr>
              <a:t>    encode them:</a:t>
            </a:r>
          </a:p>
          <a:p>
            <a:pPr>
              <a:buNone/>
            </a:pPr>
            <a:endParaRPr lang="en-US" sz="1800" dirty="0" smtClean="0">
              <a:latin typeface="Trebuchet MS" pitchFamily="34" charset="0"/>
            </a:endParaRPr>
          </a:p>
          <a:p>
            <a:pPr>
              <a:buFontTx/>
              <a:buChar char="-"/>
            </a:pPr>
            <a:r>
              <a:rPr lang="en-US" sz="1800" dirty="0" smtClean="0">
                <a:latin typeface="Trebuchet MS" pitchFamily="34" charset="0"/>
              </a:rPr>
              <a:t>KNN Imputer </a:t>
            </a:r>
          </a:p>
          <a:p>
            <a:pPr>
              <a:buFontTx/>
              <a:buChar char="-"/>
            </a:pPr>
            <a:r>
              <a:rPr lang="en-US" sz="1800" dirty="0" smtClean="0">
                <a:latin typeface="Trebuchet MS" pitchFamily="34" charset="0"/>
              </a:rPr>
              <a:t>Feature Scaling</a:t>
            </a:r>
          </a:p>
          <a:p>
            <a:pPr>
              <a:buFontTx/>
              <a:buChar char="-"/>
            </a:pPr>
            <a:r>
              <a:rPr lang="en-US" sz="1800" dirty="0" smtClean="0">
                <a:latin typeface="Trebuchet MS" pitchFamily="34" charset="0"/>
              </a:rPr>
              <a:t>Label Encoder</a:t>
            </a:r>
          </a:p>
          <a:p>
            <a:pPr>
              <a:buNone/>
            </a:pPr>
            <a:endParaRPr lang="en-US" sz="1800" dirty="0" smtClean="0">
              <a:latin typeface="Trebuchet MS" pitchFamily="34" charset="0"/>
            </a:endParaRPr>
          </a:p>
          <a:p>
            <a:pPr>
              <a:buNone/>
            </a:pPr>
            <a:endParaRPr lang="en-US" sz="1800" dirty="0" smtClean="0">
              <a:latin typeface="Trebuchet MS"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233" y="632767"/>
            <a:ext cx="3699967" cy="566822"/>
          </a:xfrm>
          <a:prstGeom prst="rect">
            <a:avLst/>
          </a:prstGeom>
        </p:spPr>
        <p:txBody>
          <a:bodyPr vert="horz" wrap="square" lIns="0" tIns="12700" rIns="0" bIns="0" rtlCol="0">
            <a:spAutoFit/>
          </a:bodyPr>
          <a:lstStyle/>
          <a:p>
            <a:pPr marL="12700">
              <a:lnSpc>
                <a:spcPct val="100000"/>
              </a:lnSpc>
              <a:spcBef>
                <a:spcPts val="100"/>
              </a:spcBef>
            </a:pPr>
            <a:r>
              <a:rPr lang="en-US" sz="3600" b="1" u="heavy" spc="-40" dirty="0" smtClean="0">
                <a:solidFill>
                  <a:srgbClr val="90C225"/>
                </a:solidFill>
                <a:uFill>
                  <a:solidFill>
                    <a:srgbClr val="90C225"/>
                  </a:solidFill>
                </a:uFill>
                <a:latin typeface="Trebuchet MS"/>
                <a:cs typeface="Trebuchet MS"/>
              </a:rPr>
              <a:t>Visualization :</a:t>
            </a:r>
            <a:endParaRPr sz="3600" dirty="0">
              <a:latin typeface="Trebuchet MS"/>
              <a:cs typeface="Trebuchet MS"/>
            </a:endParaRPr>
          </a:p>
        </p:txBody>
      </p:sp>
      <p:sp>
        <p:nvSpPr>
          <p:cNvPr id="4" name="object 4"/>
          <p:cNvSpPr txBox="1">
            <a:spLocks noGrp="1"/>
          </p:cNvSpPr>
          <p:nvPr>
            <p:ph type="sldNum" sz="quarter" idx="4294967295"/>
          </p:nvPr>
        </p:nvSpPr>
        <p:spPr>
          <a:xfrm>
            <a:off x="6769513" y="6147883"/>
            <a:ext cx="146684" cy="28277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9</a:t>
            </a:fld>
            <a:endParaRPr dirty="0"/>
          </a:p>
        </p:txBody>
      </p:sp>
      <p:sp>
        <p:nvSpPr>
          <p:cNvPr id="3" name="object 3"/>
          <p:cNvSpPr txBox="1"/>
          <p:nvPr/>
        </p:nvSpPr>
        <p:spPr>
          <a:xfrm>
            <a:off x="457200" y="1524000"/>
            <a:ext cx="6414630" cy="7936788"/>
          </a:xfrm>
          <a:prstGeom prst="rect">
            <a:avLst/>
          </a:prstGeom>
        </p:spPr>
        <p:txBody>
          <a:bodyPr vert="horz" wrap="square" lIns="0" tIns="138430" rIns="0" bIns="0" rtlCol="0">
            <a:spAutoFit/>
          </a:bodyPr>
          <a:lstStyle/>
          <a:p>
            <a:pPr marL="12700">
              <a:lnSpc>
                <a:spcPct val="100000"/>
              </a:lnSpc>
              <a:spcBef>
                <a:spcPts val="1090"/>
              </a:spcBef>
              <a:tabLst>
                <a:tab pos="537845" algn="l"/>
                <a:tab pos="2623185" algn="l"/>
              </a:tabLst>
            </a:pPr>
            <a:r>
              <a:rPr sz="1450" b="1" spc="-10" dirty="0">
                <a:solidFill>
                  <a:srgbClr val="404040"/>
                </a:solidFill>
                <a:latin typeface="Trebuchet MS"/>
                <a:cs typeface="Trebuchet MS"/>
              </a:rPr>
              <a:t>1.	</a:t>
            </a:r>
            <a:r>
              <a:rPr lang="en-US" b="1" spc="-5" dirty="0" err="1" smtClean="0">
                <a:solidFill>
                  <a:srgbClr val="404040"/>
                </a:solidFill>
                <a:latin typeface="Trebuchet MS"/>
                <a:cs typeface="Trebuchet MS"/>
              </a:rPr>
              <a:t>Dtale</a:t>
            </a:r>
            <a:r>
              <a:rPr lang="en-US" b="1" spc="-5" dirty="0" smtClean="0">
                <a:solidFill>
                  <a:srgbClr val="404040"/>
                </a:solidFill>
                <a:latin typeface="Trebuchet MS"/>
                <a:cs typeface="Trebuchet MS"/>
              </a:rPr>
              <a:t> Library:</a:t>
            </a:r>
          </a:p>
          <a:p>
            <a:pPr marL="12700">
              <a:lnSpc>
                <a:spcPct val="100000"/>
              </a:lnSpc>
              <a:spcBef>
                <a:spcPts val="1090"/>
              </a:spcBef>
              <a:tabLst>
                <a:tab pos="537845" algn="l"/>
                <a:tab pos="2623185" algn="l"/>
              </a:tabLst>
            </a:pPr>
            <a:r>
              <a:rPr lang="en-US" b="1" spc="-5" dirty="0" smtClean="0">
                <a:solidFill>
                  <a:srgbClr val="404040"/>
                </a:solidFill>
                <a:latin typeface="Trebuchet MS"/>
                <a:cs typeface="Wingdings"/>
              </a:rPr>
              <a:t>    </a:t>
            </a:r>
            <a:r>
              <a:rPr lang="en-US" spc="-5" dirty="0" smtClean="0">
                <a:solidFill>
                  <a:srgbClr val="404040"/>
                </a:solidFill>
                <a:latin typeface="Trebuchet MS"/>
                <a:cs typeface="Wingdings"/>
              </a:rPr>
              <a:t>For Visualization purpose here we are using </a:t>
            </a:r>
            <a:r>
              <a:rPr lang="en-US" spc="-5" dirty="0" err="1" smtClean="0">
                <a:solidFill>
                  <a:srgbClr val="404040"/>
                </a:solidFill>
                <a:latin typeface="Trebuchet MS"/>
                <a:cs typeface="Wingdings"/>
              </a:rPr>
              <a:t>Dtale</a:t>
            </a:r>
            <a:r>
              <a:rPr lang="en-US" spc="-5" dirty="0" smtClean="0">
                <a:solidFill>
                  <a:srgbClr val="404040"/>
                </a:solidFill>
                <a:latin typeface="Trebuchet MS"/>
                <a:cs typeface="Wingdings"/>
              </a:rPr>
              <a:t> library which is present in the Pandas, With the help of this library we can visualize various charts and get lot of insight from the Dataset as follows:</a:t>
            </a:r>
          </a:p>
          <a:p>
            <a:pPr marL="12700">
              <a:lnSpc>
                <a:spcPct val="100000"/>
              </a:lnSpc>
              <a:spcBef>
                <a:spcPts val="1090"/>
              </a:spcBef>
              <a:buFontTx/>
              <a:buChar char="-"/>
              <a:tabLst>
                <a:tab pos="537845" algn="l"/>
                <a:tab pos="2623185" algn="l"/>
              </a:tabLst>
            </a:pPr>
            <a:r>
              <a:rPr lang="en-US" spc="-5" dirty="0" smtClean="0">
                <a:solidFill>
                  <a:srgbClr val="404040"/>
                </a:solidFill>
                <a:latin typeface="Trebuchet MS"/>
                <a:cs typeface="Wingdings"/>
              </a:rPr>
              <a:t>Find the outlier</a:t>
            </a:r>
          </a:p>
          <a:p>
            <a:pPr marL="12700">
              <a:lnSpc>
                <a:spcPct val="100000"/>
              </a:lnSpc>
              <a:spcBef>
                <a:spcPts val="1090"/>
              </a:spcBef>
              <a:buFontTx/>
              <a:buChar char="-"/>
              <a:tabLst>
                <a:tab pos="537845" algn="l"/>
                <a:tab pos="2623185" algn="l"/>
              </a:tabLst>
            </a:pPr>
            <a:r>
              <a:rPr lang="en-US" spc="-5" dirty="0" smtClean="0">
                <a:solidFill>
                  <a:srgbClr val="404040"/>
                </a:solidFill>
                <a:latin typeface="Trebuchet MS"/>
                <a:cs typeface="Wingdings"/>
              </a:rPr>
              <a:t>Find correlations</a:t>
            </a:r>
          </a:p>
          <a:p>
            <a:pPr marL="12700">
              <a:lnSpc>
                <a:spcPct val="100000"/>
              </a:lnSpc>
              <a:spcBef>
                <a:spcPts val="1090"/>
              </a:spcBef>
              <a:buFontTx/>
              <a:buChar char="-"/>
              <a:tabLst>
                <a:tab pos="537845" algn="l"/>
                <a:tab pos="2623185" algn="l"/>
              </a:tabLst>
            </a:pPr>
            <a:r>
              <a:rPr lang="en-US" spc="-5" dirty="0" err="1" smtClean="0">
                <a:solidFill>
                  <a:srgbClr val="404040"/>
                </a:solidFill>
                <a:latin typeface="Trebuchet MS"/>
                <a:cs typeface="Wingdings"/>
              </a:rPr>
              <a:t>Ploting</a:t>
            </a:r>
            <a:r>
              <a:rPr lang="en-US" spc="-5" dirty="0" smtClean="0">
                <a:solidFill>
                  <a:srgbClr val="404040"/>
                </a:solidFill>
                <a:latin typeface="Trebuchet MS"/>
                <a:cs typeface="Wingdings"/>
              </a:rPr>
              <a:t> Different Charts </a:t>
            </a:r>
          </a:p>
          <a:p>
            <a:pPr marL="12700">
              <a:lnSpc>
                <a:spcPct val="100000"/>
              </a:lnSpc>
              <a:spcBef>
                <a:spcPts val="1090"/>
              </a:spcBef>
              <a:buFontTx/>
              <a:buChar char="-"/>
              <a:tabLst>
                <a:tab pos="537845" algn="l"/>
                <a:tab pos="2623185" algn="l"/>
              </a:tabLst>
            </a:pPr>
            <a:r>
              <a:rPr lang="en-US" spc="-5" dirty="0" smtClean="0">
                <a:solidFill>
                  <a:srgbClr val="404040"/>
                </a:solidFill>
                <a:latin typeface="Trebuchet MS"/>
                <a:cs typeface="Wingdings"/>
              </a:rPr>
              <a:t>-Describe</a:t>
            </a:r>
          </a:p>
          <a:p>
            <a:pPr marL="12700">
              <a:lnSpc>
                <a:spcPct val="100000"/>
              </a:lnSpc>
              <a:spcBef>
                <a:spcPts val="1090"/>
              </a:spcBef>
              <a:buFontTx/>
              <a:buChar char="-"/>
              <a:tabLst>
                <a:tab pos="537845" algn="l"/>
                <a:tab pos="2623185" algn="l"/>
              </a:tabLst>
            </a:pPr>
            <a:r>
              <a:rPr lang="en-US" spc="-5" dirty="0" smtClean="0">
                <a:solidFill>
                  <a:srgbClr val="404040"/>
                </a:solidFill>
                <a:latin typeface="Trebuchet MS"/>
                <a:cs typeface="Wingdings"/>
              </a:rPr>
              <a:t> Insights of the each Column</a:t>
            </a: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r>
              <a:rPr lang="en-US" spc="-5" dirty="0" smtClean="0">
                <a:solidFill>
                  <a:srgbClr val="404040"/>
                </a:solidFill>
                <a:latin typeface="Trebuchet MS"/>
                <a:cs typeface="Wingdings"/>
              </a:rPr>
              <a:t> </a:t>
            </a: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spc="-5" dirty="0" smtClean="0">
              <a:solidFill>
                <a:srgbClr val="404040"/>
              </a:solidFill>
              <a:latin typeface="Trebuchet MS"/>
              <a:cs typeface="Wingdings"/>
            </a:endParaRPr>
          </a:p>
          <a:p>
            <a:pPr marL="12700">
              <a:lnSpc>
                <a:spcPct val="100000"/>
              </a:lnSpc>
              <a:spcBef>
                <a:spcPts val="1090"/>
              </a:spcBef>
              <a:tabLst>
                <a:tab pos="537845" algn="l"/>
                <a:tab pos="2623185" algn="l"/>
              </a:tabLst>
            </a:pPr>
            <a:endParaRPr lang="en-US" dirty="0">
              <a:latin typeface="Wingdings"/>
              <a:cs typeface="Wingdings"/>
            </a:endParaRPr>
          </a:p>
          <a:p>
            <a:pPr marL="12700">
              <a:lnSpc>
                <a:spcPct val="100000"/>
              </a:lnSpc>
              <a:spcBef>
                <a:spcPts val="1090"/>
              </a:spcBef>
              <a:tabLst>
                <a:tab pos="537845" algn="l"/>
                <a:tab pos="2623185" algn="l"/>
              </a:tabLst>
            </a:pPr>
            <a:endParaRPr sz="1800" dirty="0">
              <a:latin typeface="Wingdings"/>
              <a:cs typeface="Wingding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660</Words>
  <Application>Microsoft Office PowerPoint</Application>
  <PresentationFormat>On-screen Show (4:3)</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OUTLINE</vt:lpstr>
      <vt:lpstr>Introduction</vt:lpstr>
      <vt:lpstr>Project Summary</vt:lpstr>
      <vt:lpstr>Slide 5</vt:lpstr>
      <vt:lpstr>EDA Process:</vt:lpstr>
      <vt:lpstr>Slide 7</vt:lpstr>
      <vt:lpstr>Slide 8</vt:lpstr>
      <vt:lpstr>Visualization :</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28</cp:revision>
  <dcterms:created xsi:type="dcterms:W3CDTF">2021-06-02T16:42:18Z</dcterms:created>
  <dcterms:modified xsi:type="dcterms:W3CDTF">2021-06-06T17:26:10Z</dcterms:modified>
</cp:coreProperties>
</file>