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3" r:id="rId6"/>
    <p:sldId id="264" r:id="rId7"/>
    <p:sldId id="265" r:id="rId8"/>
    <p:sldId id="266" r:id="rId9"/>
    <p:sldId id="267" r:id="rId10"/>
    <p:sldId id="268" r:id="rId11"/>
    <p:sldId id="259"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80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0F312F-F53B-45AB-B709-41A99778BDD0}" type="datetimeFigureOut">
              <a:rPr lang="en-US" smtClean="0"/>
              <a:pPr/>
              <a:t>5/22/2021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2C1B27-7113-45F9-B29A-BA5115817C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C2C1B27-7113-45F9-B29A-BA5115817CA3}"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F174A4-5A0F-4F10-8E41-0FF8A3B6BCA0}"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C85D0-E421-452F-B427-A90B66EACD9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174A4-5A0F-4F10-8E41-0FF8A3B6BCA0}"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C85D0-E421-452F-B427-A90B66EACD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174A4-5A0F-4F10-8E41-0FF8A3B6BCA0}"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C85D0-E421-452F-B427-A90B66EACD9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F174A4-5A0F-4F10-8E41-0FF8A3B6BCA0}"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C85D0-E421-452F-B427-A90B66EACD9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F174A4-5A0F-4F10-8E41-0FF8A3B6BCA0}"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C85D0-E421-452F-B427-A90B66EACD9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F174A4-5A0F-4F10-8E41-0FF8A3B6BCA0}"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C85D0-E421-452F-B427-A90B66EACD9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F174A4-5A0F-4F10-8E41-0FF8A3B6BCA0}" type="datetimeFigureOut">
              <a:rPr lang="en-US" smtClean="0"/>
              <a:pPr/>
              <a:t>5/22/2021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AC85D0-E421-452F-B427-A90B66EACD9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F174A4-5A0F-4F10-8E41-0FF8A3B6BCA0}" type="datetimeFigureOut">
              <a:rPr lang="en-US" smtClean="0"/>
              <a:pPr/>
              <a:t>5/22/2021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AC85D0-E421-452F-B427-A90B66EACD9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174A4-5A0F-4F10-8E41-0FF8A3B6BCA0}" type="datetimeFigureOut">
              <a:rPr lang="en-US" smtClean="0"/>
              <a:pPr/>
              <a:t>5/22/2021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AC85D0-E421-452F-B427-A90B66EACD9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174A4-5A0F-4F10-8E41-0FF8A3B6BCA0}"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C85D0-E421-452F-B427-A90B66EACD9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F174A4-5A0F-4F10-8E41-0FF8A3B6BCA0}" type="datetimeFigureOut">
              <a:rPr lang="en-US" smtClean="0"/>
              <a:pPr/>
              <a:t>5/22/2021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C85D0-E421-452F-B427-A90B66EACD9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174A4-5A0F-4F10-8E41-0FF8A3B6BCA0}" type="datetimeFigureOut">
              <a:rPr lang="en-US" smtClean="0"/>
              <a:pPr/>
              <a:t>5/22/2021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C85D0-E421-452F-B427-A90B66EACD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3.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066799"/>
          </a:xfrm>
        </p:spPr>
        <p:txBody>
          <a:bodyPr>
            <a:normAutofit/>
          </a:bodyPr>
          <a:lstStyle/>
          <a:p>
            <a:r>
              <a:rPr lang="en-US" dirty="0" smtClean="0"/>
              <a:t>Customer Retention</a:t>
            </a:r>
            <a:endParaRPr lang="en-US" dirty="0"/>
          </a:p>
        </p:txBody>
      </p:sp>
      <p:sp>
        <p:nvSpPr>
          <p:cNvPr id="3" name="Subtitle 2"/>
          <p:cNvSpPr>
            <a:spLocks noGrp="1"/>
          </p:cNvSpPr>
          <p:nvPr>
            <p:ph type="subTitle" idx="1"/>
          </p:nvPr>
        </p:nvSpPr>
        <p:spPr>
          <a:xfrm>
            <a:off x="152400" y="1447800"/>
            <a:ext cx="8839200" cy="4953000"/>
          </a:xfrm>
        </p:spPr>
        <p:txBody>
          <a:bodyPr>
            <a:normAutofit fontScale="47500" lnSpcReduction="20000"/>
          </a:bodyPr>
          <a:lstStyle/>
          <a:p>
            <a:r>
              <a:rPr lang="en-US" dirty="0" smtClean="0"/>
              <a:t>Problem Statement:</a:t>
            </a:r>
          </a:p>
          <a:p>
            <a:r>
              <a:rPr lang="en-IN" b="1" u="sng" dirty="0">
                <a:hlinkClick r:id="rId2"/>
              </a:rPr>
              <a:t>E-retail factors for customer activation and retention: A case study from Indian e-commerce customers</a:t>
            </a:r>
            <a:endParaRPr lang="en-US" dirty="0"/>
          </a:p>
          <a:p>
            <a:r>
              <a:rPr lang="en-IN" b="1" dirty="0"/>
              <a:t> </a:t>
            </a:r>
            <a:endParaRPr lang="en-US" dirty="0"/>
          </a:p>
          <a:p>
            <a:r>
              <a:rPr lang="en-IN"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a:p>
          <a:p>
            <a:r>
              <a:rPr lang="en-IN" b="1" dirty="0"/>
              <a:t>Be careful: There are two sheets (one is detailed) and second is encoded in the excel file. You may use any of them by extracting in separate excel sheet. The number of column(s) is more than 47. Read the column header carefully.</a:t>
            </a:r>
            <a:endParaRPr lang="en-US" dirty="0"/>
          </a:p>
          <a:p>
            <a:r>
              <a:rPr lang="en-IN" b="1" dirty="0"/>
              <a:t>Note : Data Scientists have to apply their analytical skills to give findings and conclusions in detailed data analysis written in </a:t>
            </a:r>
            <a:r>
              <a:rPr lang="en-IN" b="1" dirty="0" err="1"/>
              <a:t>jupyter</a:t>
            </a:r>
            <a:r>
              <a:rPr lang="en-IN" b="1" dirty="0"/>
              <a:t> notebook . Only data analysis is required.   </a:t>
            </a:r>
            <a:endParaRPr lang="en-US" dirty="0"/>
          </a:p>
          <a:p>
            <a:r>
              <a:rPr lang="en-IN" b="1" dirty="0"/>
              <a:t>Need not to create machine learning models /but still if anybody comes with it that is welcome.</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a:buNone/>
            </a:pPr>
            <a:r>
              <a:rPr lang="en-US" dirty="0" smtClean="0"/>
              <a:t>7. PAIRPLOT:</a:t>
            </a:r>
          </a:p>
          <a:p>
            <a:pPr>
              <a:buNone/>
            </a:pPr>
            <a:endParaRPr lang="en-US" dirty="0"/>
          </a:p>
        </p:txBody>
      </p:sp>
      <p:pic>
        <p:nvPicPr>
          <p:cNvPr id="4" name="Picture 3" descr="download (1).png"/>
          <p:cNvPicPr>
            <a:picLocks noChangeAspect="1"/>
          </p:cNvPicPr>
          <p:nvPr/>
        </p:nvPicPr>
        <p:blipFill>
          <a:blip r:embed="rId2" cstate="print"/>
          <a:stretch>
            <a:fillRect/>
          </a:stretch>
        </p:blipFill>
        <p:spPr>
          <a:xfrm>
            <a:off x="457200" y="777998"/>
            <a:ext cx="8305800" cy="58514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err="1" smtClean="0"/>
              <a:t>Peason</a:t>
            </a:r>
            <a:r>
              <a:rPr lang="en-US" dirty="0" smtClean="0"/>
              <a:t> Correlation</a:t>
            </a:r>
            <a:endParaRPr lang="en-US" dirty="0"/>
          </a:p>
        </p:txBody>
      </p:sp>
      <p:pic>
        <p:nvPicPr>
          <p:cNvPr id="4" name="Content Placeholder 3" descr="download.png"/>
          <p:cNvPicPr>
            <a:picLocks noGrp="1" noChangeAspect="1"/>
          </p:cNvPicPr>
          <p:nvPr>
            <p:ph idx="1"/>
          </p:nvPr>
        </p:nvPicPr>
        <p:blipFill>
          <a:blip r:embed="rId2" cstate="print"/>
          <a:stretch>
            <a:fillRect/>
          </a:stretch>
        </p:blipFill>
        <p:spPr>
          <a:xfrm>
            <a:off x="0" y="1143000"/>
            <a:ext cx="8710596" cy="5715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a:t>
            </a:r>
            <a:endParaRPr lang="en-US" dirty="0"/>
          </a:p>
        </p:txBody>
      </p:sp>
      <p:sp>
        <p:nvSpPr>
          <p:cNvPr id="3" name="Content Placeholder 2"/>
          <p:cNvSpPr>
            <a:spLocks noGrp="1"/>
          </p:cNvSpPr>
          <p:nvPr>
            <p:ph idx="1"/>
          </p:nvPr>
        </p:nvSpPr>
        <p:spPr/>
        <p:txBody>
          <a:bodyPr/>
          <a:lstStyle/>
          <a:p>
            <a:pPr>
              <a:buFontTx/>
              <a:buChar char="-"/>
            </a:pPr>
            <a:r>
              <a:rPr lang="en-US" dirty="0" smtClean="0"/>
              <a:t>“</a:t>
            </a:r>
            <a:r>
              <a:rPr lang="en-US" b="1" dirty="0" smtClean="0"/>
              <a:t>The Convenience of patronizing the online retailer</a:t>
            </a:r>
            <a:r>
              <a:rPr lang="en-US" dirty="0" smtClean="0"/>
              <a:t>” is highly correlated with The </a:t>
            </a:r>
            <a:r>
              <a:rPr lang="en-US" b="1" dirty="0" smtClean="0"/>
              <a:t> “Shopping on the website gives you the sense of adventure</a:t>
            </a:r>
            <a:r>
              <a:rPr lang="en-US" dirty="0" smtClean="0"/>
              <a:t>.”</a:t>
            </a:r>
          </a:p>
          <a:p>
            <a:pPr>
              <a:buFontTx/>
              <a:buChar char="-"/>
            </a:pPr>
            <a:r>
              <a:rPr lang="en-US" b="1" dirty="0" smtClean="0"/>
              <a:t>“Provision of complete and relevant product information”</a:t>
            </a:r>
            <a:r>
              <a:rPr lang="en-US" dirty="0" smtClean="0"/>
              <a:t> is highly correlated with “</a:t>
            </a:r>
            <a:r>
              <a:rPr lang="en-US" b="1" dirty="0" smtClean="0"/>
              <a:t>Displaying quality Information on the website improves satisfaction of customers</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Assumptions used to complete the project:</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Customer retention refers to the actions and strategies a business uses to try and keep existing customers. To enable these actions, customer retention analytics provide predictive metrics of which customers might churn — which enables them to get ahead of it.</a:t>
            </a:r>
          </a:p>
          <a:p>
            <a:r>
              <a:rPr lang="en-US" dirty="0" smtClean="0"/>
              <a:t>Machine learning is one of the least adopted practices in customer programs (38% of companies). Seemingly, customer professionals lack proficiency in, or access to, three important data science skills: programming, mathematics, statistics. Customer professionals said their biggest barrier was the inability of translating customer insights into business operations.</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a:xfrm>
            <a:off x="457200" y="1447800"/>
            <a:ext cx="8229600" cy="4678363"/>
          </a:xfrm>
        </p:spPr>
        <p:txBody>
          <a:bodyPr>
            <a:normAutofit fontScale="47500" lnSpcReduction="20000"/>
          </a:bodyPr>
          <a:lstStyle/>
          <a:p>
            <a:pPr lvl="0"/>
            <a:r>
              <a:rPr lang="en-IN" dirty="0" smtClean="0"/>
              <a:t>Key Findings and Conclusions of the </a:t>
            </a:r>
            <a:r>
              <a:rPr lang="en-IN" dirty="0" smtClean="0"/>
              <a:t>Study:</a:t>
            </a:r>
            <a:endParaRPr lang="en-US" dirty="0" smtClean="0"/>
          </a:p>
          <a:p>
            <a:pPr>
              <a:buNone/>
            </a:pPr>
            <a:r>
              <a:rPr lang="en-US" dirty="0" smtClean="0"/>
              <a:t>        Key </a:t>
            </a:r>
            <a:r>
              <a:rPr lang="en-US" dirty="0" smtClean="0"/>
              <a:t>findings are that, the EDA process helps us to understand the problem well through visualizations and data cleaning, this will further help us in model building purpose and gaining  the maximum accuracy score.</a:t>
            </a:r>
          </a:p>
          <a:p>
            <a:r>
              <a:rPr lang="en-US" dirty="0" smtClean="0"/>
              <a:t>Through EDA process we can see that there are some columns which are not needed and there are some outliers to be removed so that the accuracy should be maintained. </a:t>
            </a:r>
          </a:p>
          <a:p>
            <a:r>
              <a:rPr lang="en-US" dirty="0" smtClean="0"/>
              <a:t>Also there are high correlation between some columns . Therefore we can visualize and check the relationship between that columns.</a:t>
            </a:r>
          </a:p>
          <a:p>
            <a:pPr lvl="0"/>
            <a:r>
              <a:rPr lang="en-IN" dirty="0" smtClean="0"/>
              <a:t>Learning Outcomes of the Study in respect of Data Science</a:t>
            </a:r>
            <a:endParaRPr lang="en-US" dirty="0" smtClean="0"/>
          </a:p>
          <a:p>
            <a:pPr>
              <a:buNone/>
            </a:pPr>
            <a:r>
              <a:rPr lang="en-US" dirty="0" smtClean="0"/>
              <a:t>        - Firstly </a:t>
            </a:r>
            <a:r>
              <a:rPr lang="en-US" dirty="0" smtClean="0"/>
              <a:t>visualization helps us in various forms as follows:</a:t>
            </a:r>
          </a:p>
          <a:p>
            <a:pPr lvl="0">
              <a:buNone/>
            </a:pPr>
            <a:r>
              <a:rPr lang="en-US" b="1" dirty="0" smtClean="0"/>
              <a:t>            1.Communicate </a:t>
            </a:r>
            <a:r>
              <a:rPr lang="en-US" b="1" dirty="0" smtClean="0"/>
              <a:t>Findings in Constructive Ways</a:t>
            </a:r>
            <a:endParaRPr lang="en-US" dirty="0" smtClean="0"/>
          </a:p>
          <a:p>
            <a:pPr lvl="0">
              <a:buNone/>
            </a:pPr>
            <a:r>
              <a:rPr lang="en-US" b="1" dirty="0" smtClean="0"/>
              <a:t>        </a:t>
            </a:r>
            <a:r>
              <a:rPr lang="en-US" b="1" dirty="0" smtClean="0"/>
              <a:t> </a:t>
            </a:r>
            <a:r>
              <a:rPr lang="en-US" b="1" dirty="0" smtClean="0"/>
              <a:t>   2.Understand </a:t>
            </a:r>
            <a:r>
              <a:rPr lang="en-US" b="1" dirty="0" smtClean="0"/>
              <a:t>Connections Between Operations and Results</a:t>
            </a:r>
          </a:p>
          <a:p>
            <a:pPr lvl="0">
              <a:buNone/>
            </a:pPr>
            <a:r>
              <a:rPr lang="en-US" b="1" dirty="0" smtClean="0"/>
              <a:t>            3. Interacting </a:t>
            </a:r>
            <a:r>
              <a:rPr lang="en-US" b="1" dirty="0" smtClean="0"/>
              <a:t>With Data</a:t>
            </a:r>
          </a:p>
          <a:p>
            <a:pPr lvl="0">
              <a:buNone/>
            </a:pPr>
            <a:r>
              <a:rPr lang="en-US" b="1" dirty="0" smtClean="0"/>
              <a:t>            4. Create </a:t>
            </a:r>
            <a:r>
              <a:rPr lang="en-US" b="1" dirty="0" smtClean="0"/>
              <a:t>New Discussion</a:t>
            </a:r>
          </a:p>
          <a:p>
            <a:pPr>
              <a:buNone/>
            </a:pPr>
            <a:r>
              <a:rPr lang="en-US" dirty="0" smtClean="0"/>
              <a:t>         - Secondly</a:t>
            </a:r>
            <a:r>
              <a:rPr lang="en-US" dirty="0" smtClean="0"/>
              <a:t>, after applying algorithms we can see which algorithm performs better and gives better prediction.</a:t>
            </a:r>
            <a:endParaRPr lang="en-US" b="1" dirty="0" smtClean="0"/>
          </a:p>
          <a:p>
            <a:r>
              <a:rPr lang="en-US" dirty="0" smtClean="0"/>
              <a:t>We can also use </a:t>
            </a:r>
            <a:r>
              <a:rPr lang="en-US" dirty="0" err="1" smtClean="0"/>
              <a:t>ensembling</a:t>
            </a:r>
            <a:r>
              <a:rPr lang="en-US" dirty="0" smtClean="0"/>
              <a:t> techniques to improve the accuracy of the models build.</a:t>
            </a:r>
            <a:endParaRPr lang="en-US" b="1"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https://www.researchgate.net/profile/Vikas_Kumar146/publication/346412647/figure/fig1/AS:962618307145728@1606517497246/Proposed-customer-retention-model_W640.jpg"/>
          <p:cNvPicPr>
            <a:picLocks noGrp="1"/>
          </p:cNvPicPr>
          <p:nvPr>
            <p:ph idx="1"/>
          </p:nvPr>
        </p:nvPicPr>
        <p:blipFill>
          <a:blip r:embed="rId2"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828800" y="1752601"/>
            <a:ext cx="5486400" cy="335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4" name="Content Placeholder 3"/>
          <p:cNvSpPr>
            <a:spLocks noGrp="1"/>
          </p:cNvSpPr>
          <p:nvPr>
            <p:ph idx="1"/>
          </p:nvPr>
        </p:nvSpPr>
        <p:spPr>
          <a:xfrm>
            <a:off x="304800" y="1600200"/>
            <a:ext cx="2590800" cy="1752600"/>
          </a:xfrm>
          <a:prstGeom prst="rect">
            <a:avLst/>
          </a:prstGeom>
          <a:blipFill>
            <a:blip r:embed="rId3" cstate="print">
              <a:extLst>
                <a:ext uri="{28A0092B-C50C-407E-A947-70E740481C1C}">
                  <a14:useLocalDpi xmlns:lc="http://schemas.openxmlformats.org/drawingml/2006/lockedCanvas" xmlns:a14="http://schemas.microsoft.com/office/drawing/2010/main" xmlns:dgm="http://schemas.openxmlformats.org/drawingml/2006/diagram" xmlns="" val="0"/>
                </a:ext>
                <a:ext uri="{96DAC541-7B7A-43D3-8B79-37D633B846F1}">
                  <asvg:svgBlip xmlns:lc="http://schemas.openxmlformats.org/drawingml/2006/lockedCanvas" xmlns:asvg="http://schemas.microsoft.com/office/drawing/2016/SVG/main" xmlns:dgm="http://schemas.openxmlformats.org/drawingml/2006/diagram" xmlns="" r:embed="rId4"/>
                </a:ext>
              </a:extLst>
            </a:blip>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txBody>
          <a:bodyPr>
            <a:normAutofit/>
          </a:bodyPr>
          <a:lstStyle/>
          <a:p>
            <a:pPr>
              <a:buNone/>
            </a:pPr>
            <a:r>
              <a:rPr lang="en-US" dirty="0" smtClean="0"/>
              <a:t>                </a:t>
            </a:r>
          </a:p>
          <a:p>
            <a:endParaRPr lang="en-US" dirty="0" smtClean="0"/>
          </a:p>
          <a:p>
            <a:endParaRPr lang="en-US" dirty="0" smtClean="0"/>
          </a:p>
          <a:p>
            <a:pPr algn="just">
              <a:buNone/>
            </a:pPr>
            <a:endParaRPr lang="en-US" dirty="0" smtClean="0"/>
          </a:p>
          <a:p>
            <a:pPr>
              <a:buNone/>
            </a:pPr>
            <a:endParaRPr lang="en-US" dirty="0" smtClean="0"/>
          </a:p>
          <a:p>
            <a:endParaRPr lang="en-US" dirty="0"/>
          </a:p>
        </p:txBody>
      </p:sp>
      <p:sp>
        <p:nvSpPr>
          <p:cNvPr id="5" name="Rectangle 4"/>
          <p:cNvSpPr/>
          <p:nvPr/>
        </p:nvSpPr>
        <p:spPr>
          <a:xfrm>
            <a:off x="3429000" y="1295400"/>
            <a:ext cx="2085379" cy="2286439"/>
          </a:xfrm>
          <a:prstGeom prst="rect">
            <a:avLst/>
          </a:prstGeom>
          <a:blipFill>
            <a:blip r:embed="rId5" cstate="print">
              <a:extLst>
                <a:ext uri="{28A0092B-C50C-407E-A947-70E740481C1C}">
                  <a14:useLocalDpi xmlns:lc="http://schemas.openxmlformats.org/drawingml/2006/lockedCanvas" xmlns:a14="http://schemas.microsoft.com/office/drawing/2010/main" xmlns:dgm="http://schemas.openxmlformats.org/drawingml/2006/diagram" xmlns="" val="0"/>
                </a:ext>
                <a:ext uri="{96DAC541-7B7A-43D3-8B79-37D633B846F1}">
                  <asvg:svgBlip xmlns:lc="http://schemas.openxmlformats.org/drawingml/2006/lockedCanvas" xmlns:asvg="http://schemas.microsoft.com/office/drawing/2016/SVG/main" xmlns:dgm="http://schemas.openxmlformats.org/drawingml/2006/diagram" xmlns="" r:embed="rId6"/>
                </a:ext>
              </a:extLst>
            </a:blip>
            <a:stretch>
              <a:fillRect/>
            </a:stretch>
          </a:blipFill>
          <a:ln>
            <a:noFill/>
          </a:ln>
        </p:spPr>
        <p:style>
          <a:lnRef idx="0">
            <a:scrgbClr r="0" g="0" b="0"/>
          </a:lnRef>
          <a:fillRef idx="3">
            <a:scrgbClr r="0" g="0" b="0"/>
          </a:fillRef>
          <a:effectRef idx="2">
            <a:schemeClr val="accent5">
              <a:hueOff val="-2451115"/>
              <a:satOff val="-3409"/>
              <a:lumOff val="-1307"/>
              <a:alphaOff val="0"/>
            </a:schemeClr>
          </a:effectRef>
          <a:fontRef idx="minor">
            <a:schemeClr val="lt1"/>
          </a:fontRef>
        </p:style>
      </p:sp>
      <p:sp>
        <p:nvSpPr>
          <p:cNvPr id="6" name="Rectangle 5"/>
          <p:cNvSpPr/>
          <p:nvPr/>
        </p:nvSpPr>
        <p:spPr>
          <a:xfrm>
            <a:off x="6324600" y="1600200"/>
            <a:ext cx="1971559" cy="1843192"/>
          </a:xfrm>
          <a:prstGeom prst="rect">
            <a:avLst/>
          </a:prstGeom>
          <a:blipFill>
            <a:blip r:embed="rId7" cstate="print">
              <a:extLst>
                <a:ext uri="{28A0092B-C50C-407E-A947-70E740481C1C}">
                  <a14:useLocalDpi xmlns:lc="http://schemas.openxmlformats.org/drawingml/2006/lockedCanvas" xmlns:a14="http://schemas.microsoft.com/office/drawing/2010/main" xmlns:dgm="http://schemas.openxmlformats.org/drawingml/2006/diagram" xmlns="" val="0"/>
                </a:ext>
                <a:ext uri="{96DAC541-7B7A-43D3-8B79-37D633B846F1}">
                  <asvg:svgBlip xmlns:lc="http://schemas.openxmlformats.org/drawingml/2006/lockedCanvas" xmlns:asvg="http://schemas.microsoft.com/office/drawing/2016/SVG/main" xmlns:dgm="http://schemas.openxmlformats.org/drawingml/2006/diagram" xmlns="" r:embed="rId8"/>
                </a:ext>
              </a:extLst>
            </a:blip>
            <a:stretch>
              <a:fillRect/>
            </a:stretch>
          </a:blipFill>
          <a:ln>
            <a:noFill/>
          </a:ln>
        </p:spPr>
        <p:style>
          <a:lnRef idx="0">
            <a:scrgbClr r="0" g="0" b="0"/>
          </a:lnRef>
          <a:fillRef idx="3">
            <a:scrgbClr r="0" g="0" b="0"/>
          </a:fillRef>
          <a:effectRef idx="2">
            <a:schemeClr val="accent5">
              <a:hueOff val="-4902231"/>
              <a:satOff val="-6819"/>
              <a:lumOff val="-2615"/>
              <a:alphaOff val="0"/>
            </a:schemeClr>
          </a:effectRef>
          <a:fontRef idx="minor">
            <a:schemeClr val="lt1"/>
          </a:fontRef>
        </p:style>
      </p:sp>
      <p:sp>
        <p:nvSpPr>
          <p:cNvPr id="8" name="Rectangle 7"/>
          <p:cNvSpPr/>
          <p:nvPr/>
        </p:nvSpPr>
        <p:spPr>
          <a:xfrm>
            <a:off x="381000" y="3657600"/>
            <a:ext cx="2590800" cy="923330"/>
          </a:xfrm>
          <a:prstGeom prst="rect">
            <a:avLst/>
          </a:prstGeom>
        </p:spPr>
        <p:txBody>
          <a:bodyPr wrap="square">
            <a:spAutoFit/>
          </a:bodyPr>
          <a:lstStyle/>
          <a:p>
            <a:pPr lvl="0"/>
            <a:r>
              <a:rPr lang="en-US" dirty="0" smtClean="0"/>
              <a:t>Customer Dataset who shops online from different websites</a:t>
            </a:r>
            <a:endParaRPr lang="en-US" dirty="0"/>
          </a:p>
        </p:txBody>
      </p:sp>
      <p:sp>
        <p:nvSpPr>
          <p:cNvPr id="11" name="Rectangle 10"/>
          <p:cNvSpPr/>
          <p:nvPr/>
        </p:nvSpPr>
        <p:spPr>
          <a:xfrm>
            <a:off x="3504207" y="3886200"/>
            <a:ext cx="2135585" cy="369332"/>
          </a:xfrm>
          <a:prstGeom prst="rect">
            <a:avLst/>
          </a:prstGeom>
        </p:spPr>
        <p:txBody>
          <a:bodyPr wrap="square">
            <a:spAutoFit/>
          </a:bodyPr>
          <a:lstStyle/>
          <a:p>
            <a:pPr lvl="0"/>
            <a:r>
              <a:rPr lang="en-US" dirty="0" smtClean="0"/>
              <a:t>269 OBSERVATIONS</a:t>
            </a:r>
            <a:endParaRPr lang="en-US" dirty="0"/>
          </a:p>
        </p:txBody>
      </p:sp>
      <p:sp>
        <p:nvSpPr>
          <p:cNvPr id="12" name="Rectangle 11"/>
          <p:cNvSpPr/>
          <p:nvPr/>
        </p:nvSpPr>
        <p:spPr>
          <a:xfrm>
            <a:off x="6934200" y="3733800"/>
            <a:ext cx="1143000" cy="923330"/>
          </a:xfrm>
          <a:prstGeom prst="rect">
            <a:avLst/>
          </a:prstGeom>
        </p:spPr>
        <p:txBody>
          <a:bodyPr wrap="square">
            <a:spAutoFit/>
          </a:bodyPr>
          <a:lstStyle/>
          <a:p>
            <a:pPr lvl="0"/>
            <a:r>
              <a:rPr lang="en-US" dirty="0" smtClean="0"/>
              <a:t>71 VARIABLES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Exploratory Data Analyses</a:t>
            </a:r>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t>1.</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dirty="0" smtClean="0">
                <a:solidFill>
                  <a:schemeClr val="accent1"/>
                </a:solidFill>
              </a:rPr>
              <a:t>BUSINESS RECOMMENDATIONS : - </a:t>
            </a:r>
          </a:p>
          <a:p>
            <a:pPr>
              <a:buNone/>
            </a:pPr>
            <a:r>
              <a:rPr lang="en-US" dirty="0" smtClean="0"/>
              <a:t> Most of the Customers are from Delhi</a:t>
            </a:r>
            <a:endParaRPr lang="en-US" dirty="0"/>
          </a:p>
        </p:txBody>
      </p:sp>
      <p:pic>
        <p:nvPicPr>
          <p:cNvPr id="4" name="Picture 3" descr="Screenshot (149).png"/>
          <p:cNvPicPr>
            <a:picLocks noChangeAspect="1"/>
          </p:cNvPicPr>
          <p:nvPr/>
        </p:nvPicPr>
        <p:blipFill>
          <a:blip r:embed="rId2" cstate="print"/>
          <a:stretch>
            <a:fillRect/>
          </a:stretch>
        </p:blipFill>
        <p:spPr>
          <a:xfrm>
            <a:off x="1159954" y="1219200"/>
            <a:ext cx="4936046" cy="31324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92500" lnSpcReduction="10000"/>
          </a:bodyPr>
          <a:lstStyle/>
          <a:p>
            <a:pPr>
              <a:buNone/>
            </a:pPr>
            <a:r>
              <a:rPr lang="en-US" smtClean="0"/>
              <a:t>2.</a:t>
            </a:r>
          </a:p>
          <a:p>
            <a:pPr>
              <a:buNone/>
            </a:pPr>
            <a:endParaRPr lang="en-US" smtClean="0"/>
          </a:p>
          <a:p>
            <a:pPr>
              <a:buNone/>
            </a:pPr>
            <a:endParaRPr lang="en-US" smtClean="0"/>
          </a:p>
          <a:p>
            <a:pPr>
              <a:buNone/>
            </a:pPr>
            <a:endParaRPr lang="en-US" smtClean="0"/>
          </a:p>
          <a:p>
            <a:pPr>
              <a:buNone/>
            </a:pPr>
            <a:endParaRPr lang="en-US" smtClean="0"/>
          </a:p>
          <a:p>
            <a:pPr>
              <a:buNone/>
            </a:pPr>
            <a:endParaRPr lang="en-US" smtClean="0"/>
          </a:p>
          <a:p>
            <a:pPr>
              <a:buNone/>
            </a:pPr>
            <a:endParaRPr lang="en-US" smtClean="0"/>
          </a:p>
          <a:p>
            <a:pPr algn="just">
              <a:buNone/>
            </a:pPr>
            <a:endParaRPr lang="en-US" sz="2400" smtClean="0"/>
          </a:p>
          <a:p>
            <a:pPr algn="just">
              <a:buNone/>
            </a:pPr>
            <a:endParaRPr lang="en-US" sz="2400" smtClean="0"/>
          </a:p>
          <a:p>
            <a:pPr algn="just">
              <a:buNone/>
            </a:pPr>
            <a:endParaRPr lang="en-US" sz="2400" smtClean="0"/>
          </a:p>
          <a:p>
            <a:pPr algn="just">
              <a:buNone/>
            </a:pPr>
            <a:r>
              <a:rPr lang="en-US" sz="2400" smtClean="0"/>
              <a:t>Dtale is the pandas Library Used for visualization, with the help</a:t>
            </a:r>
          </a:p>
          <a:p>
            <a:pPr algn="just">
              <a:buNone/>
            </a:pPr>
            <a:r>
              <a:rPr lang="en-US" sz="2400" smtClean="0"/>
              <a:t>of this we are able to describe the data, visualize the data, find any</a:t>
            </a:r>
          </a:p>
          <a:p>
            <a:pPr algn="just">
              <a:buNone/>
            </a:pPr>
            <a:r>
              <a:rPr lang="en-US" sz="2400" smtClean="0"/>
              <a:t>missing value, find correlation etc.</a:t>
            </a:r>
            <a:endParaRPr lang="en-US" sz="2400" dirty="0"/>
          </a:p>
        </p:txBody>
      </p:sp>
      <p:pic>
        <p:nvPicPr>
          <p:cNvPr id="4" name="Picture 3" descr="Screenshot (156).png"/>
          <p:cNvPicPr>
            <a:picLocks noChangeAspect="1"/>
          </p:cNvPicPr>
          <p:nvPr/>
        </p:nvPicPr>
        <p:blipFill>
          <a:blip r:embed="rId2" cstate="print"/>
          <a:stretch>
            <a:fillRect/>
          </a:stretch>
        </p:blipFill>
        <p:spPr>
          <a:xfrm>
            <a:off x="1066800" y="228600"/>
            <a:ext cx="6705600" cy="3962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US" dirty="0" smtClean="0"/>
              <a:t>3.</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dirty="0" smtClean="0">
                <a:solidFill>
                  <a:schemeClr val="accent1"/>
                </a:solidFill>
              </a:rPr>
              <a:t>BUSINESS RECOMMENDATIONS : - </a:t>
            </a:r>
          </a:p>
          <a:p>
            <a:pPr>
              <a:buNone/>
            </a:pPr>
            <a:r>
              <a:rPr lang="en-US" dirty="0" smtClean="0"/>
              <a:t>- Most of the Customers are use </a:t>
            </a:r>
            <a:r>
              <a:rPr lang="en-US" dirty="0" err="1" smtClean="0"/>
              <a:t>smartphones</a:t>
            </a:r>
            <a:r>
              <a:rPr lang="en-US" dirty="0" smtClean="0"/>
              <a:t>.</a:t>
            </a:r>
          </a:p>
          <a:p>
            <a:pPr>
              <a:buNone/>
            </a:pPr>
            <a:r>
              <a:rPr lang="en-US" dirty="0" smtClean="0"/>
              <a:t>- Most of the Customers Strongly agree that they have friendly interface of the website.</a:t>
            </a:r>
            <a:endParaRPr lang="en-US" dirty="0"/>
          </a:p>
        </p:txBody>
      </p:sp>
      <p:pic>
        <p:nvPicPr>
          <p:cNvPr id="4" name="Picture 3" descr="Screenshot (151).png"/>
          <p:cNvPicPr>
            <a:picLocks noChangeAspect="1"/>
          </p:cNvPicPr>
          <p:nvPr/>
        </p:nvPicPr>
        <p:blipFill>
          <a:blip r:embed="rId2" cstate="print"/>
          <a:stretch>
            <a:fillRect/>
          </a:stretch>
        </p:blipFill>
        <p:spPr>
          <a:xfrm>
            <a:off x="1143000" y="228600"/>
            <a:ext cx="7860471" cy="25772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10000"/>
          </a:bodyPr>
          <a:lstStyle/>
          <a:p>
            <a:pPr>
              <a:buNone/>
            </a:pPr>
            <a:r>
              <a:rPr lang="en-US" dirty="0" smtClean="0"/>
              <a:t>4.</a:t>
            </a:r>
          </a:p>
          <a:p>
            <a:pPr>
              <a:buNone/>
            </a:pPr>
            <a:endParaRPr lang="en-US" dirty="0" smtClean="0"/>
          </a:p>
          <a:p>
            <a:pPr>
              <a:buNone/>
            </a:pPr>
            <a:endParaRPr lang="en-US" dirty="0" smtClean="0"/>
          </a:p>
          <a:p>
            <a:pPr>
              <a:buNone/>
            </a:pPr>
            <a:endParaRPr lang="en-US" dirty="0" smtClean="0"/>
          </a:p>
          <a:p>
            <a:pPr>
              <a:buNone/>
            </a:pPr>
            <a:endParaRPr lang="en-US" dirty="0" smtClean="0"/>
          </a:p>
          <a:p>
            <a:pPr>
              <a:buFontTx/>
              <a:buChar char="-"/>
            </a:pPr>
            <a:endParaRPr lang="en-US" dirty="0" smtClean="0"/>
          </a:p>
          <a:p>
            <a:pPr>
              <a:buNone/>
            </a:pPr>
            <a:r>
              <a:rPr lang="en-US" dirty="0" smtClean="0"/>
              <a:t>    </a:t>
            </a:r>
            <a:r>
              <a:rPr lang="en-US" dirty="0" smtClean="0">
                <a:solidFill>
                  <a:schemeClr val="accent1"/>
                </a:solidFill>
              </a:rPr>
              <a:t>BUSINESS RECOMMENDATIONS : - </a:t>
            </a:r>
          </a:p>
          <a:p>
            <a:pPr>
              <a:buNone/>
            </a:pPr>
            <a:endParaRPr lang="en-US" dirty="0" smtClean="0"/>
          </a:p>
          <a:p>
            <a:pPr>
              <a:buFontTx/>
              <a:buChar char="-"/>
            </a:pPr>
            <a:r>
              <a:rPr lang="en-US" dirty="0" smtClean="0"/>
              <a:t>Customers who is less than 20 years uses </a:t>
            </a:r>
            <a:r>
              <a:rPr lang="en-US" dirty="0" err="1" smtClean="0"/>
              <a:t>smartphone</a:t>
            </a:r>
            <a:r>
              <a:rPr lang="en-US" dirty="0" smtClean="0"/>
              <a:t>.</a:t>
            </a:r>
          </a:p>
          <a:p>
            <a:pPr>
              <a:buFontTx/>
              <a:buChar char="-"/>
            </a:pPr>
            <a:r>
              <a:rPr lang="en-US" dirty="0" smtClean="0"/>
              <a:t>Customers within age 21-30 uses </a:t>
            </a:r>
            <a:r>
              <a:rPr lang="en-US" dirty="0" err="1" smtClean="0"/>
              <a:t>smartphone</a:t>
            </a:r>
            <a:r>
              <a:rPr lang="en-US" dirty="0" smtClean="0"/>
              <a:t> and laptops.</a:t>
            </a:r>
            <a:endParaRPr lang="en-US" dirty="0"/>
          </a:p>
        </p:txBody>
      </p:sp>
      <p:pic>
        <p:nvPicPr>
          <p:cNvPr id="4" name="Picture 3" descr="Screenshot (153).png"/>
          <p:cNvPicPr>
            <a:picLocks noChangeAspect="1"/>
          </p:cNvPicPr>
          <p:nvPr/>
        </p:nvPicPr>
        <p:blipFill>
          <a:blip r:embed="rId2" cstate="print"/>
          <a:stretch>
            <a:fillRect/>
          </a:stretch>
        </p:blipFill>
        <p:spPr>
          <a:xfrm>
            <a:off x="1143000" y="457200"/>
            <a:ext cx="7848600" cy="27758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77500" lnSpcReduction="20000"/>
          </a:bodyPr>
          <a:lstStyle/>
          <a:p>
            <a:pPr>
              <a:buNone/>
            </a:pPr>
            <a:endParaRPr lang="en-US" dirty="0" smtClean="0"/>
          </a:p>
          <a:p>
            <a:pPr>
              <a:buNone/>
            </a:pPr>
            <a:r>
              <a:rPr lang="en-US" dirty="0" smtClean="0"/>
              <a:t>5.</a:t>
            </a:r>
          </a:p>
          <a:p>
            <a:pPr>
              <a:buNone/>
            </a:pPr>
            <a:endParaRPr lang="en-US" dirty="0" smtClean="0"/>
          </a:p>
          <a:p>
            <a:pPr>
              <a:buNone/>
            </a:pPr>
            <a:endParaRPr lang="en-US" dirty="0" smtClean="0"/>
          </a:p>
          <a:p>
            <a:pPr>
              <a:buNone/>
            </a:pPr>
            <a:endParaRPr lang="en-US" dirty="0" smtClean="0"/>
          </a:p>
          <a:p>
            <a:pPr>
              <a:buNone/>
            </a:pPr>
            <a:endParaRPr lang="en-US" dirty="0" smtClean="0">
              <a:solidFill>
                <a:schemeClr val="accent1"/>
              </a:solidFill>
            </a:endParaRPr>
          </a:p>
          <a:p>
            <a:pPr>
              <a:buNone/>
            </a:pPr>
            <a:endParaRPr lang="en-US" dirty="0" smtClean="0">
              <a:solidFill>
                <a:schemeClr val="accent1"/>
              </a:solidFill>
            </a:endParaRPr>
          </a:p>
          <a:p>
            <a:pPr>
              <a:buNone/>
            </a:pPr>
            <a:r>
              <a:rPr lang="en-US" dirty="0" smtClean="0">
                <a:solidFill>
                  <a:schemeClr val="accent1"/>
                </a:solidFill>
              </a:rPr>
              <a:t>BUSINESS RECOMMENDATIONS : - </a:t>
            </a:r>
          </a:p>
          <a:p>
            <a:pPr>
              <a:buNone/>
            </a:pPr>
            <a:endParaRPr lang="en-US" dirty="0" smtClean="0"/>
          </a:p>
          <a:p>
            <a:pPr>
              <a:buFontTx/>
              <a:buChar char="-"/>
            </a:pPr>
            <a:r>
              <a:rPr lang="en-US" dirty="0" smtClean="0"/>
              <a:t>In the Age group which is more than 30 years there are some people who </a:t>
            </a:r>
            <a:r>
              <a:rPr lang="en-US" dirty="0" err="1" smtClean="0"/>
              <a:t>disgree</a:t>
            </a:r>
            <a:r>
              <a:rPr lang="en-US" dirty="0" smtClean="0"/>
              <a:t> about the information given about the seller is correct .</a:t>
            </a:r>
          </a:p>
          <a:p>
            <a:pPr>
              <a:buNone/>
            </a:pPr>
            <a:endParaRPr lang="en-US" dirty="0" smtClean="0"/>
          </a:p>
          <a:p>
            <a:pPr>
              <a:buNone/>
            </a:pPr>
            <a:endParaRPr lang="en-US" dirty="0" smtClean="0"/>
          </a:p>
          <a:p>
            <a:pPr>
              <a:buNone/>
            </a:pPr>
            <a:r>
              <a:rPr lang="en-US" dirty="0" smtClean="0"/>
              <a:t> </a:t>
            </a:r>
            <a:endParaRPr lang="en-US" dirty="0"/>
          </a:p>
        </p:txBody>
      </p:sp>
      <p:pic>
        <p:nvPicPr>
          <p:cNvPr id="4" name="Picture 3" descr="Screenshot (154).png"/>
          <p:cNvPicPr>
            <a:picLocks noChangeAspect="1"/>
          </p:cNvPicPr>
          <p:nvPr/>
        </p:nvPicPr>
        <p:blipFill>
          <a:blip r:embed="rId2" cstate="print"/>
          <a:stretch>
            <a:fillRect/>
          </a:stretch>
        </p:blipFill>
        <p:spPr>
          <a:xfrm>
            <a:off x="1191538" y="533400"/>
            <a:ext cx="7952462" cy="19018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smtClean="0"/>
              <a:t>6. OUTLIERS: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 There are small no. of outliers in each column.</a:t>
            </a:r>
          </a:p>
          <a:p>
            <a:pPr>
              <a:buNone/>
            </a:pPr>
            <a:r>
              <a:rPr lang="en-US" dirty="0" smtClean="0"/>
              <a:t>  </a:t>
            </a:r>
            <a:endParaRPr lang="en-US" dirty="0"/>
          </a:p>
        </p:txBody>
      </p:sp>
      <p:pic>
        <p:nvPicPr>
          <p:cNvPr id="4" name="Picture 3" descr="Screenshot (155).png"/>
          <p:cNvPicPr>
            <a:picLocks noChangeAspect="1"/>
          </p:cNvPicPr>
          <p:nvPr/>
        </p:nvPicPr>
        <p:blipFill>
          <a:blip r:embed="rId2" cstate="print"/>
          <a:stretch>
            <a:fillRect/>
          </a:stretch>
        </p:blipFill>
        <p:spPr>
          <a:xfrm>
            <a:off x="762000" y="908248"/>
            <a:ext cx="7239000" cy="289316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429</Words>
  <Application>Microsoft Office PowerPoint</Application>
  <PresentationFormat>On-screen Show (4:3)</PresentationFormat>
  <Paragraphs>99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Customer Retention</vt:lpstr>
      <vt:lpstr>Slide 2</vt:lpstr>
      <vt:lpstr>DATA</vt:lpstr>
      <vt:lpstr>Exploratory Data Analyses</vt:lpstr>
      <vt:lpstr>Slide 5</vt:lpstr>
      <vt:lpstr>Slide 6</vt:lpstr>
      <vt:lpstr>Slide 7</vt:lpstr>
      <vt:lpstr>Slide 8</vt:lpstr>
      <vt:lpstr>Slide 9</vt:lpstr>
      <vt:lpstr>Slide 10</vt:lpstr>
      <vt:lpstr>Peason Correlation</vt:lpstr>
      <vt:lpstr>Correlation:</vt:lpstr>
      <vt:lpstr>Assumptions used to complete the project: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Windows User</dc:creator>
  <cp:lastModifiedBy>Windows User</cp:lastModifiedBy>
  <cp:revision>25</cp:revision>
  <dcterms:created xsi:type="dcterms:W3CDTF">2021-05-17T18:05:32Z</dcterms:created>
  <dcterms:modified xsi:type="dcterms:W3CDTF">2021-05-22T14:15:45Z</dcterms:modified>
</cp:coreProperties>
</file>