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C15F12-2975-40EA-9DE9-832163A0A988}"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B08D37-41A3-4584-A404-8B386989465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C15F12-2975-40EA-9DE9-832163A0A988}"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B08D37-41A3-4584-A404-8B386989465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C15F12-2975-40EA-9DE9-832163A0A988}"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B08D37-41A3-4584-A404-8B386989465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C15F12-2975-40EA-9DE9-832163A0A988}"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B08D37-41A3-4584-A404-8B386989465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C15F12-2975-40EA-9DE9-832163A0A988}"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B08D37-41A3-4584-A404-8B386989465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DC15F12-2975-40EA-9DE9-832163A0A988}" type="datetimeFigureOut">
              <a:rPr lang="en-US" smtClean="0"/>
              <a:t>7/11/2021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B08D37-41A3-4584-A404-8B386989465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DC15F12-2975-40EA-9DE9-832163A0A988}" type="datetimeFigureOut">
              <a:rPr lang="en-US" smtClean="0"/>
              <a:t>7/11/2021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B08D37-41A3-4584-A404-8B386989465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DC15F12-2975-40EA-9DE9-832163A0A988}" type="datetimeFigureOut">
              <a:rPr lang="en-US" smtClean="0"/>
              <a:t>7/11/2021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B08D37-41A3-4584-A404-8B386989465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C15F12-2975-40EA-9DE9-832163A0A988}" type="datetimeFigureOut">
              <a:rPr lang="en-US" smtClean="0"/>
              <a:t>7/11/2021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B08D37-41A3-4584-A404-8B386989465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C15F12-2975-40EA-9DE9-832163A0A988}" type="datetimeFigureOut">
              <a:rPr lang="en-US" smtClean="0"/>
              <a:t>7/11/2021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B08D37-41A3-4584-A404-8B386989465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C15F12-2975-40EA-9DE9-832163A0A988}" type="datetimeFigureOut">
              <a:rPr lang="en-US" smtClean="0"/>
              <a:t>7/11/2021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B08D37-41A3-4584-A404-8B386989465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C15F12-2975-40EA-9DE9-832163A0A988}" type="datetimeFigureOut">
              <a:rPr lang="en-US" smtClean="0"/>
              <a:t>7/11/2021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B08D37-41A3-4584-A404-8B386989465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1219199"/>
          </a:xfrm>
        </p:spPr>
        <p:txBody>
          <a:bodyPr>
            <a:normAutofit fontScale="90000"/>
          </a:bodyPr>
          <a:lstStyle/>
          <a:p>
            <a:r>
              <a:rPr lang="en-US" b="1" dirty="0" smtClean="0">
                <a:latin typeface="Trebuchet MS" pitchFamily="34" charset="0"/>
              </a:rPr>
              <a:t>MALIGNANT COMMENT CLASSIFIER</a:t>
            </a:r>
            <a:endParaRPr lang="en-US" b="1" dirty="0">
              <a:latin typeface="Trebuchet MS" pitchFamily="34" charset="0"/>
            </a:endParaRPr>
          </a:p>
        </p:txBody>
      </p:sp>
      <p:sp>
        <p:nvSpPr>
          <p:cNvPr id="3" name="Subtitle 2"/>
          <p:cNvSpPr>
            <a:spLocks noGrp="1"/>
          </p:cNvSpPr>
          <p:nvPr>
            <p:ph type="subTitle" idx="1"/>
          </p:nvPr>
        </p:nvSpPr>
        <p:spPr>
          <a:xfrm>
            <a:off x="304800" y="1524000"/>
            <a:ext cx="8534400" cy="5105400"/>
          </a:xfrm>
        </p:spPr>
        <p:style>
          <a:lnRef idx="1">
            <a:schemeClr val="accent4"/>
          </a:lnRef>
          <a:fillRef idx="2">
            <a:schemeClr val="accent4"/>
          </a:fillRef>
          <a:effectRef idx="1">
            <a:schemeClr val="accent4"/>
          </a:effectRef>
          <a:fontRef idx="minor">
            <a:schemeClr val="dk1"/>
          </a:fontRef>
        </p:style>
        <p:txBody>
          <a:bodyPr>
            <a:normAutofit/>
          </a:bodyPr>
          <a:lstStyle/>
          <a:p>
            <a:r>
              <a:rPr lang="en-US" dirty="0" smtClean="0">
                <a:latin typeface="Trebuchet MS" pitchFamily="34" charset="0"/>
              </a:rPr>
              <a:t>Problem Statement:</a:t>
            </a:r>
          </a:p>
          <a:p>
            <a:r>
              <a:rPr lang="en-US" sz="2200" dirty="0">
                <a:solidFill>
                  <a:schemeClr val="tx1"/>
                </a:solidFill>
                <a:latin typeface="Trebuchet MS" pitchFamily="34" charset="0"/>
              </a:rPr>
              <a:t>The background for the problem originates from the multitude of online forums, where-in people participate actively and make comments. As the comments some times may be abusive, insulting or even hate-based, it becomes the responsibility of the hosting organizations to ensure that these conversations are not of negative type. The task was thus to build a model which could make prediction to classify the comments into various categories. Consider the following examples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normAutofit/>
          </a:bodyPr>
          <a:lstStyle/>
          <a:p>
            <a:r>
              <a:rPr lang="en-US" b="1" dirty="0">
                <a:latin typeface="Trebuchet MS" pitchFamily="34" charset="0"/>
              </a:rPr>
              <a:t>Text </a:t>
            </a:r>
            <a:r>
              <a:rPr lang="en-US" b="1" dirty="0" smtClean="0">
                <a:latin typeface="Trebuchet MS" pitchFamily="34" charset="0"/>
              </a:rPr>
              <a:t>cleaning</a:t>
            </a:r>
            <a:endParaRPr lang="en-US" b="1" dirty="0">
              <a:latin typeface="Trebuchet MS" pitchFamily="34" charset="0"/>
            </a:endParaRPr>
          </a:p>
        </p:txBody>
      </p:sp>
      <p:sp>
        <p:nvSpPr>
          <p:cNvPr id="3" name="Content Placeholder 2"/>
          <p:cNvSpPr>
            <a:spLocks noGrp="1"/>
          </p:cNvSpPr>
          <p:nvPr>
            <p:ph idx="1"/>
          </p:nvPr>
        </p:nvSpPr>
        <p:spPr/>
        <p:txBody>
          <a:bodyPr>
            <a:normAutofit fontScale="55000" lnSpcReduction="20000"/>
          </a:bodyPr>
          <a:lstStyle/>
          <a:p>
            <a:pPr>
              <a:buNone/>
            </a:pPr>
            <a:r>
              <a:rPr lang="en-US" dirty="0">
                <a:latin typeface="Trebuchet MS" pitchFamily="34" charset="0"/>
              </a:rPr>
              <a:t>Next step is to remove unnecessary elements from text.</a:t>
            </a:r>
          </a:p>
          <a:p>
            <a:pPr>
              <a:buNone/>
            </a:pPr>
            <a:r>
              <a:rPr lang="en-US" dirty="0">
                <a:latin typeface="Trebuchet MS" pitchFamily="34" charset="0"/>
              </a:rPr>
              <a:t>It is important to note that this "unnecessary text" elimination </a:t>
            </a:r>
            <a:r>
              <a:rPr lang="en-US" dirty="0" smtClean="0">
                <a:latin typeface="Trebuchet MS" pitchFamily="34" charset="0"/>
              </a:rPr>
              <a:t>process</a:t>
            </a:r>
          </a:p>
          <a:p>
            <a:pPr>
              <a:buNone/>
            </a:pPr>
            <a:r>
              <a:rPr lang="en-US" dirty="0" smtClean="0">
                <a:latin typeface="Trebuchet MS" pitchFamily="34" charset="0"/>
              </a:rPr>
              <a:t>could </a:t>
            </a:r>
            <a:r>
              <a:rPr lang="en-US" dirty="0">
                <a:latin typeface="Trebuchet MS" pitchFamily="34" charset="0"/>
              </a:rPr>
              <a:t>be more successful when followed in a particular sequence.</a:t>
            </a:r>
          </a:p>
          <a:p>
            <a:pPr>
              <a:buNone/>
            </a:pPr>
            <a:r>
              <a:rPr lang="en-US" dirty="0">
                <a:latin typeface="Trebuchet MS" pitchFamily="34" charset="0"/>
              </a:rPr>
              <a:t>For instance, elimination of special characters before removal </a:t>
            </a:r>
            <a:r>
              <a:rPr lang="en-US" dirty="0" smtClean="0">
                <a:latin typeface="Trebuchet MS" pitchFamily="34" charset="0"/>
              </a:rPr>
              <a:t>of</a:t>
            </a:r>
          </a:p>
          <a:p>
            <a:pPr>
              <a:buNone/>
            </a:pPr>
            <a:r>
              <a:rPr lang="en-US" dirty="0" err="1" smtClean="0">
                <a:latin typeface="Trebuchet MS" pitchFamily="34" charset="0"/>
              </a:rPr>
              <a:t>hashtags</a:t>
            </a:r>
            <a:r>
              <a:rPr lang="en-US" dirty="0">
                <a:latin typeface="Trebuchet MS" pitchFamily="34" charset="0"/>
              </a:rPr>
              <a:t>, usernames defeats our purpose as the text following a '#' could </a:t>
            </a:r>
            <a:r>
              <a:rPr lang="en-US" dirty="0" smtClean="0">
                <a:latin typeface="Trebuchet MS" pitchFamily="34" charset="0"/>
              </a:rPr>
              <a:t>be</a:t>
            </a:r>
          </a:p>
          <a:p>
            <a:pPr>
              <a:buNone/>
            </a:pPr>
            <a:r>
              <a:rPr lang="en-US" dirty="0" smtClean="0">
                <a:latin typeface="Trebuchet MS" pitchFamily="34" charset="0"/>
              </a:rPr>
              <a:t>considered </a:t>
            </a:r>
            <a:r>
              <a:rPr lang="en-US" dirty="0">
                <a:latin typeface="Trebuchet MS" pitchFamily="34" charset="0"/>
              </a:rPr>
              <a:t>a </a:t>
            </a:r>
            <a:r>
              <a:rPr lang="en-US" dirty="0" smtClean="0">
                <a:latin typeface="Trebuchet MS" pitchFamily="34" charset="0"/>
              </a:rPr>
              <a:t>token. </a:t>
            </a:r>
          </a:p>
          <a:p>
            <a:pPr>
              <a:buNone/>
            </a:pPr>
            <a:endParaRPr lang="en-US" dirty="0">
              <a:latin typeface="Trebuchet MS" pitchFamily="34" charset="0"/>
            </a:endParaRPr>
          </a:p>
          <a:p>
            <a:r>
              <a:rPr lang="en-US" dirty="0">
                <a:latin typeface="Trebuchet MS" pitchFamily="34" charset="0"/>
              </a:rPr>
              <a:t>Here is the sequence we will implement:</a:t>
            </a:r>
          </a:p>
          <a:p>
            <a:r>
              <a:rPr lang="en-US" dirty="0">
                <a:latin typeface="Trebuchet MS" pitchFamily="34" charset="0"/>
              </a:rPr>
              <a:t>HTML codes (if present)</a:t>
            </a:r>
          </a:p>
          <a:p>
            <a:r>
              <a:rPr lang="en-US" dirty="0">
                <a:latin typeface="Trebuchet MS" pitchFamily="34" charset="0"/>
              </a:rPr>
              <a:t>URLs/ email addresses</a:t>
            </a:r>
          </a:p>
          <a:p>
            <a:r>
              <a:rPr lang="en-US" dirty="0" err="1">
                <a:latin typeface="Trebuchet MS" pitchFamily="34" charset="0"/>
              </a:rPr>
              <a:t>Hashtags</a:t>
            </a:r>
            <a:r>
              <a:rPr lang="en-US" dirty="0">
                <a:latin typeface="Trebuchet MS" pitchFamily="34" charset="0"/>
              </a:rPr>
              <a:t>/Usernames</a:t>
            </a:r>
          </a:p>
          <a:p>
            <a:r>
              <a:rPr lang="en-US" dirty="0" err="1">
                <a:latin typeface="Trebuchet MS" pitchFamily="34" charset="0"/>
              </a:rPr>
              <a:t>Emojis</a:t>
            </a:r>
            <a:endParaRPr lang="en-US" dirty="0">
              <a:latin typeface="Trebuchet MS" pitchFamily="34" charset="0"/>
            </a:endParaRPr>
          </a:p>
          <a:p>
            <a:r>
              <a:rPr lang="en-US" dirty="0" err="1">
                <a:latin typeface="Trebuchet MS" pitchFamily="34" charset="0"/>
              </a:rPr>
              <a:t>Stopwords</a:t>
            </a:r>
            <a:endParaRPr lang="en-US" dirty="0">
              <a:latin typeface="Trebuchet MS" pitchFamily="34" charset="0"/>
            </a:endParaRPr>
          </a:p>
          <a:p>
            <a:r>
              <a:rPr lang="en-US" dirty="0">
                <a:latin typeface="Trebuchet MS" pitchFamily="34" charset="0"/>
              </a:rPr>
              <a:t>Expanding Abbreviations</a:t>
            </a:r>
          </a:p>
          <a:p>
            <a:r>
              <a:rPr lang="en-US" dirty="0">
                <a:latin typeface="Trebuchet MS" pitchFamily="34" charset="0"/>
              </a:rPr>
              <a:t>Punctuations</a:t>
            </a:r>
          </a:p>
          <a:p>
            <a:r>
              <a:rPr lang="en-US" dirty="0">
                <a:latin typeface="Trebuchet MS" pitchFamily="34" charset="0"/>
              </a:rPr>
              <a:t>Special characters/ Numbers</a:t>
            </a: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latin typeface="Trebuchet MS" pitchFamily="34" charset="0"/>
              </a:rPr>
              <a:t>Average word lengths </a:t>
            </a:r>
            <a:r>
              <a:rPr lang="en-US" sz="3200" dirty="0" err="1">
                <a:latin typeface="Trebuchet MS" pitchFamily="34" charset="0"/>
              </a:rPr>
              <a:t>acrcoss</a:t>
            </a:r>
            <a:r>
              <a:rPr lang="en-US" sz="3200" dirty="0">
                <a:latin typeface="Trebuchet MS" pitchFamily="34" charset="0"/>
              </a:rPr>
              <a:t> toxic and clean comment categories (after cleaning</a:t>
            </a:r>
            <a:r>
              <a:rPr lang="en-US" sz="3200" dirty="0" smtClean="0">
                <a:latin typeface="Trebuchet MS" pitchFamily="34" charset="0"/>
              </a:rPr>
              <a:t>):</a:t>
            </a:r>
            <a:endParaRPr lang="en-US" sz="3200" dirty="0">
              <a:latin typeface="Trebuchet MS" pitchFamily="34" charset="0"/>
            </a:endParaRPr>
          </a:p>
        </p:txBody>
      </p:sp>
      <p:sp>
        <p:nvSpPr>
          <p:cNvPr id="3" name="Content Placeholder 2"/>
          <p:cNvSpPr>
            <a:spLocks noGrp="1"/>
          </p:cNvSpPr>
          <p:nvPr>
            <p:ph idx="1"/>
          </p:nvPr>
        </p:nvSpPr>
        <p:spPr/>
        <p:txBody>
          <a:bodyPr>
            <a:normAutofit/>
          </a:bodyPr>
          <a:lstStyle/>
          <a:p>
            <a:r>
              <a:rPr lang="en-US" sz="1800" dirty="0">
                <a:latin typeface="Trebuchet MS" pitchFamily="34" charset="0"/>
              </a:rPr>
              <a:t>Word lengths still </a:t>
            </a:r>
            <a:r>
              <a:rPr lang="en-US" sz="1800" dirty="0" smtClean="0">
                <a:latin typeface="Trebuchet MS" pitchFamily="34" charset="0"/>
              </a:rPr>
              <a:t>look unusual!</a:t>
            </a:r>
          </a:p>
          <a:p>
            <a:pPr>
              <a:buNone/>
            </a:pPr>
            <a:endParaRPr lang="en-US" sz="1800" dirty="0" smtClean="0">
              <a:latin typeface="Trebuchet MS" pitchFamily="34" charset="0"/>
            </a:endParaRPr>
          </a:p>
          <a:p>
            <a:pPr>
              <a:buNone/>
            </a:pPr>
            <a:endParaRPr lang="en-US" sz="1800" dirty="0">
              <a:latin typeface="Trebuchet MS" pitchFamily="34" charset="0"/>
            </a:endParaRPr>
          </a:p>
        </p:txBody>
      </p:sp>
      <p:pic>
        <p:nvPicPr>
          <p:cNvPr id="4" name="Picture 3" descr="download (7).png"/>
          <p:cNvPicPr>
            <a:picLocks noChangeAspect="1"/>
          </p:cNvPicPr>
          <p:nvPr/>
        </p:nvPicPr>
        <p:blipFill>
          <a:blip r:embed="rId2" cstate="print"/>
          <a:stretch>
            <a:fillRect/>
          </a:stretch>
        </p:blipFill>
        <p:spPr>
          <a:xfrm>
            <a:off x="990600" y="1981200"/>
            <a:ext cx="6756120" cy="2592797"/>
          </a:xfrm>
          <a:prstGeom prst="rect">
            <a:avLst/>
          </a:prstGeom>
        </p:spPr>
      </p:pic>
      <p:pic>
        <p:nvPicPr>
          <p:cNvPr id="5" name="Picture 4" descr="download (8).png"/>
          <p:cNvPicPr>
            <a:picLocks noChangeAspect="1"/>
          </p:cNvPicPr>
          <p:nvPr/>
        </p:nvPicPr>
        <p:blipFill>
          <a:blip r:embed="rId3" cstate="print"/>
          <a:stretch>
            <a:fillRect/>
          </a:stretch>
        </p:blipFill>
        <p:spPr>
          <a:xfrm>
            <a:off x="1371600" y="4571871"/>
            <a:ext cx="5791200" cy="228612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latin typeface="Trebuchet MS" pitchFamily="34" charset="0"/>
              </a:rPr>
              <a:t>Assumptions </a:t>
            </a:r>
            <a:r>
              <a:rPr lang="en-US" sz="3600" dirty="0">
                <a:latin typeface="Trebuchet MS" pitchFamily="34" charset="0"/>
              </a:rPr>
              <a:t>used to complete the </a:t>
            </a:r>
            <a:r>
              <a:rPr lang="en-US" sz="3600" dirty="0" smtClean="0">
                <a:latin typeface="Trebuchet MS" pitchFamily="34" charset="0"/>
              </a:rPr>
              <a:t>project:</a:t>
            </a:r>
            <a:endParaRPr lang="en-US" sz="3600" dirty="0">
              <a:latin typeface="Trebuchet MS" pitchFamily="34" charset="0"/>
            </a:endParaRPr>
          </a:p>
        </p:txBody>
      </p:sp>
      <p:sp>
        <p:nvSpPr>
          <p:cNvPr id="3" name="Content Placeholder 2"/>
          <p:cNvSpPr>
            <a:spLocks noGrp="1"/>
          </p:cNvSpPr>
          <p:nvPr>
            <p:ph idx="1"/>
          </p:nvPr>
        </p:nvSpPr>
        <p:spPr/>
        <p:txBody>
          <a:bodyPr>
            <a:normAutofit fontScale="85000" lnSpcReduction="20000"/>
          </a:bodyPr>
          <a:lstStyle/>
          <a:p>
            <a:r>
              <a:rPr lang="en-IN" dirty="0"/>
              <a:t>The goal is to create a classifier model that can predict if input text is inappropriate (toxic). </a:t>
            </a:r>
            <a:r>
              <a:rPr lang="en-IN" dirty="0" smtClean="0"/>
              <a:t>1</a:t>
            </a:r>
            <a:r>
              <a:rPr lang="en-IN" dirty="0"/>
              <a:t>. Explore the dataset to get a better picture of how the labels are distributed, how they correlate with each other, and what defines toxic or clean comments. 2. Create a baseline score with a simple logistic regression classifier. 3. Explore the effectiveness of multiple machine learning approaches and select the best for this problem. 4. Select the best model and tune the parameters to maximize performance. 5. Build a the final model with the best performing algorithm and parameters and test it on a holdout subset of the data</a:t>
            </a:r>
            <a:endParaRPr lang="en-US" dirty="0"/>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US" b="1" dirty="0" smtClean="0">
                <a:latin typeface="Trebuchet MS" pitchFamily="34" charset="0"/>
              </a:rPr>
              <a:t>Training the model</a:t>
            </a:r>
            <a:endParaRPr lang="en-US" b="1" dirty="0">
              <a:latin typeface="Trebuchet MS" pitchFamily="34" charset="0"/>
            </a:endParaRPr>
          </a:p>
        </p:txBody>
      </p:sp>
      <p:sp>
        <p:nvSpPr>
          <p:cNvPr id="3" name="Content Placeholder 2"/>
          <p:cNvSpPr>
            <a:spLocks noGrp="1"/>
          </p:cNvSpPr>
          <p:nvPr>
            <p:ph idx="1"/>
          </p:nvPr>
        </p:nvSpPr>
        <p:spPr/>
        <p:txBody>
          <a:bodyPr/>
          <a:lstStyle/>
          <a:p>
            <a:pPr>
              <a:buNone/>
            </a:pPr>
            <a:r>
              <a:rPr lang="en-US" sz="2400" b="1" dirty="0">
                <a:latin typeface="Trebuchet MS" pitchFamily="34" charset="0"/>
              </a:rPr>
              <a:t>Text </a:t>
            </a:r>
            <a:r>
              <a:rPr lang="en-US" sz="2400" b="1" dirty="0" smtClean="0">
                <a:latin typeface="Trebuchet MS" pitchFamily="34" charset="0"/>
              </a:rPr>
              <a:t>transformation</a:t>
            </a:r>
            <a:r>
              <a:rPr lang="en-US" sz="2400" dirty="0" smtClean="0">
                <a:latin typeface="Trebuchet MS" pitchFamily="34" charset="0"/>
              </a:rPr>
              <a:t>:</a:t>
            </a:r>
          </a:p>
          <a:p>
            <a:pPr>
              <a:buNone/>
            </a:pPr>
            <a:r>
              <a:rPr lang="en-US" sz="2400" dirty="0">
                <a:latin typeface="Trebuchet MS" pitchFamily="34" charset="0"/>
              </a:rPr>
              <a:t>Using lemmatization to convert words to </a:t>
            </a:r>
            <a:r>
              <a:rPr lang="en-US" sz="2400" dirty="0" smtClean="0">
                <a:latin typeface="Trebuchet MS" pitchFamily="34" charset="0"/>
              </a:rPr>
              <a:t>their</a:t>
            </a:r>
          </a:p>
          <a:p>
            <a:pPr>
              <a:buNone/>
            </a:pPr>
            <a:r>
              <a:rPr lang="en-US" sz="2400" dirty="0" smtClean="0">
                <a:latin typeface="Trebuchet MS" pitchFamily="34" charset="0"/>
              </a:rPr>
              <a:t>base </a:t>
            </a:r>
            <a:r>
              <a:rPr lang="en-US" sz="2400" dirty="0">
                <a:latin typeface="Trebuchet MS" pitchFamily="34" charset="0"/>
              </a:rPr>
              <a:t>form</a:t>
            </a:r>
          </a:p>
          <a:p>
            <a:pPr>
              <a:buNone/>
            </a:pPr>
            <a:endParaRPr lang="en-US" dirty="0"/>
          </a:p>
          <a:p>
            <a:pPr>
              <a:buNone/>
            </a:pPr>
            <a:endParaRPr lang="en-US" dirty="0"/>
          </a:p>
        </p:txBody>
      </p:sp>
      <p:pic>
        <p:nvPicPr>
          <p:cNvPr id="5" name="Picture 4" descr="Screenshot (181).png"/>
          <p:cNvPicPr>
            <a:picLocks noChangeAspect="1"/>
          </p:cNvPicPr>
          <p:nvPr/>
        </p:nvPicPr>
        <p:blipFill>
          <a:blip r:embed="rId2" cstate="print"/>
          <a:stretch>
            <a:fillRect/>
          </a:stretch>
        </p:blipFill>
        <p:spPr>
          <a:xfrm>
            <a:off x="762000" y="3581400"/>
            <a:ext cx="7912998" cy="159092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457200" y="152400"/>
            <a:ext cx="8229600" cy="5973763"/>
          </a:xfrm>
        </p:spPr>
        <p:txBody>
          <a:bodyPr/>
          <a:lstStyle/>
          <a:p>
            <a:pPr>
              <a:buNone/>
            </a:pPr>
            <a:r>
              <a:rPr lang="en-US" sz="2800" b="1" dirty="0">
                <a:latin typeface="Trebuchet MS" pitchFamily="34" charset="0"/>
              </a:rPr>
              <a:t>Non-semantic </a:t>
            </a:r>
            <a:r>
              <a:rPr lang="en-US" sz="2800" b="1" dirty="0" smtClean="0">
                <a:latin typeface="Trebuchet MS" pitchFamily="34" charset="0"/>
              </a:rPr>
              <a:t>Approaches:</a:t>
            </a:r>
            <a:endParaRPr lang="en-US" sz="2800" b="1" dirty="0">
              <a:latin typeface="Trebuchet MS" pitchFamily="34" charset="0"/>
            </a:endParaRPr>
          </a:p>
          <a:p>
            <a:r>
              <a:rPr lang="en-US" sz="2800" dirty="0">
                <a:latin typeface="Trebuchet MS" pitchFamily="34" charset="0"/>
              </a:rPr>
              <a:t>Bag of words techniques do not take into consideration the order of words in a given text. These techniques are primarily concerned with number of </a:t>
            </a:r>
            <a:r>
              <a:rPr lang="en-US" sz="2800" dirty="0" err="1">
                <a:latin typeface="Trebuchet MS" pitchFamily="34" charset="0"/>
              </a:rPr>
              <a:t>occurences</a:t>
            </a:r>
            <a:r>
              <a:rPr lang="en-US" sz="2800" dirty="0">
                <a:latin typeface="Trebuchet MS" pitchFamily="34" charset="0"/>
              </a:rPr>
              <a:t> of words in the text.</a:t>
            </a:r>
          </a:p>
          <a:p>
            <a:r>
              <a:rPr lang="en-US" sz="2800" dirty="0">
                <a:latin typeface="Trebuchet MS" pitchFamily="34" charset="0"/>
              </a:rPr>
              <a:t>There are three ways in which we could </a:t>
            </a:r>
            <a:r>
              <a:rPr lang="en-US" sz="2800" dirty="0" err="1">
                <a:latin typeface="Trebuchet MS" pitchFamily="34" charset="0"/>
              </a:rPr>
              <a:t>vectorize</a:t>
            </a:r>
            <a:r>
              <a:rPr lang="en-US" sz="2800" dirty="0">
                <a:latin typeface="Trebuchet MS" pitchFamily="34" charset="0"/>
              </a:rPr>
              <a:t> text:</a:t>
            </a:r>
          </a:p>
          <a:p>
            <a:r>
              <a:rPr lang="en-US" sz="2800" dirty="0">
                <a:latin typeface="Trebuchet MS" pitchFamily="34" charset="0"/>
              </a:rPr>
              <a:t>Count </a:t>
            </a:r>
            <a:r>
              <a:rPr lang="en-US" sz="2800" dirty="0" err="1">
                <a:latin typeface="Trebuchet MS" pitchFamily="34" charset="0"/>
              </a:rPr>
              <a:t>Vectorizer</a:t>
            </a:r>
            <a:endParaRPr lang="en-US" sz="2800" dirty="0">
              <a:latin typeface="Trebuchet MS" pitchFamily="34" charset="0"/>
            </a:endParaRPr>
          </a:p>
          <a:p>
            <a:r>
              <a:rPr lang="en-US" sz="2800" dirty="0" err="1">
                <a:latin typeface="Trebuchet MS" pitchFamily="34" charset="0"/>
              </a:rPr>
              <a:t>Tfidf</a:t>
            </a:r>
            <a:r>
              <a:rPr lang="en-US" sz="2800" dirty="0">
                <a:latin typeface="Trebuchet MS" pitchFamily="34" charset="0"/>
              </a:rPr>
              <a:t> </a:t>
            </a:r>
            <a:r>
              <a:rPr lang="en-US" sz="2800" dirty="0" err="1">
                <a:latin typeface="Trebuchet MS" pitchFamily="34" charset="0"/>
              </a:rPr>
              <a:t>Vectorizer</a:t>
            </a:r>
            <a:endParaRPr lang="en-US" sz="2800" dirty="0">
              <a:latin typeface="Trebuchet MS" pitchFamily="34" charset="0"/>
            </a:endParaRPr>
          </a:p>
          <a:p>
            <a:r>
              <a:rPr lang="en-US" sz="2800" dirty="0">
                <a:latin typeface="Trebuchet MS" pitchFamily="34" charset="0"/>
              </a:rPr>
              <a:t>Hashing </a:t>
            </a:r>
            <a:r>
              <a:rPr lang="en-US" sz="2800" dirty="0" err="1">
                <a:latin typeface="Trebuchet MS" pitchFamily="34" charset="0"/>
              </a:rPr>
              <a:t>Vectorizer</a:t>
            </a:r>
            <a:endParaRPr lang="en-US" sz="2800" dirty="0">
              <a:latin typeface="Trebuchet MS" pitchFamily="34" charset="0"/>
            </a:endParaRPr>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lstStyle/>
          <a:p>
            <a:pPr>
              <a:buNone/>
            </a:pPr>
            <a:r>
              <a:rPr lang="en-US" b="1" dirty="0" smtClean="0">
                <a:latin typeface="Trebuchet MS" pitchFamily="34" charset="0"/>
              </a:rPr>
              <a:t>Logistic Regression:</a:t>
            </a:r>
          </a:p>
          <a:p>
            <a:pPr>
              <a:buNone/>
            </a:pPr>
            <a:endParaRPr lang="en-US" b="1" dirty="0">
              <a:latin typeface="Trebuchet MS" pitchFamily="34" charset="0"/>
            </a:endParaRPr>
          </a:p>
        </p:txBody>
      </p:sp>
      <p:pic>
        <p:nvPicPr>
          <p:cNvPr id="4" name="Picture 3" descr="Screenshot (182).png"/>
          <p:cNvPicPr>
            <a:picLocks noChangeAspect="1"/>
          </p:cNvPicPr>
          <p:nvPr/>
        </p:nvPicPr>
        <p:blipFill>
          <a:blip r:embed="rId2" cstate="print"/>
          <a:stretch>
            <a:fillRect/>
          </a:stretch>
        </p:blipFill>
        <p:spPr>
          <a:xfrm>
            <a:off x="762000" y="990600"/>
            <a:ext cx="7620000" cy="545646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a:buNone/>
            </a:pPr>
            <a:r>
              <a:rPr lang="en-US" b="1" dirty="0" smtClean="0">
                <a:latin typeface="Trebuchet MS" pitchFamily="34" charset="0"/>
              </a:rPr>
              <a:t>Training on some more models :</a:t>
            </a:r>
          </a:p>
          <a:p>
            <a:pPr>
              <a:buNone/>
            </a:pPr>
            <a:endParaRPr lang="en-US" b="1" dirty="0">
              <a:latin typeface="Trebuchet MS" pitchFamily="34" charset="0"/>
            </a:endParaRPr>
          </a:p>
        </p:txBody>
      </p:sp>
      <p:pic>
        <p:nvPicPr>
          <p:cNvPr id="4" name="Picture 3" descr="Screenshot (183).png"/>
          <p:cNvPicPr>
            <a:picLocks noChangeAspect="1"/>
          </p:cNvPicPr>
          <p:nvPr/>
        </p:nvPicPr>
        <p:blipFill>
          <a:blip r:embed="rId2" cstate="print"/>
          <a:stretch>
            <a:fillRect/>
          </a:stretch>
        </p:blipFill>
        <p:spPr>
          <a:xfrm>
            <a:off x="2090391" y="1328444"/>
            <a:ext cx="4963218" cy="420111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US" b="1" dirty="0" smtClean="0">
                <a:latin typeface="Trebuchet MS" pitchFamily="34" charset="0"/>
              </a:rPr>
              <a:t>Conclusion:</a:t>
            </a:r>
            <a:endParaRPr lang="en-US" b="1" dirty="0">
              <a:latin typeface="Trebuchet MS" pitchFamily="34" charset="0"/>
            </a:endParaRPr>
          </a:p>
        </p:txBody>
      </p:sp>
      <p:sp>
        <p:nvSpPr>
          <p:cNvPr id="3" name="Content Placeholder 2"/>
          <p:cNvSpPr>
            <a:spLocks noGrp="1"/>
          </p:cNvSpPr>
          <p:nvPr>
            <p:ph idx="1"/>
          </p:nvPr>
        </p:nvSpPr>
        <p:spPr/>
        <p:txBody>
          <a:bodyPr>
            <a:normAutofit fontScale="25000" lnSpcReduction="20000"/>
          </a:bodyPr>
          <a:lstStyle/>
          <a:p>
            <a:pPr>
              <a:buNone/>
            </a:pPr>
            <a:r>
              <a:rPr lang="en-IN" sz="4400" dirty="0" smtClean="0">
                <a:latin typeface="Trebuchet MS" pitchFamily="34" charset="0"/>
              </a:rPr>
              <a:t>Reflection:</a:t>
            </a:r>
            <a:endParaRPr lang="en-US" sz="4400" dirty="0">
              <a:latin typeface="Trebuchet MS" pitchFamily="34" charset="0"/>
            </a:endParaRPr>
          </a:p>
          <a:p>
            <a:pPr lvl="0"/>
            <a:r>
              <a:rPr lang="en-IN" sz="4400" dirty="0">
                <a:latin typeface="Trebuchet MS" pitchFamily="34" charset="0"/>
              </a:rPr>
              <a:t>The process for this project was as follows:</a:t>
            </a:r>
            <a:endParaRPr lang="en-US" sz="4400" dirty="0">
              <a:latin typeface="Trebuchet MS" pitchFamily="34" charset="0"/>
            </a:endParaRPr>
          </a:p>
          <a:p>
            <a:pPr lvl="0"/>
            <a:r>
              <a:rPr lang="en-IN" sz="4400" dirty="0">
                <a:latin typeface="Trebuchet MS" pitchFamily="34" charset="0"/>
              </a:rPr>
              <a:t>Analyze the problem and propose a useful solution.</a:t>
            </a:r>
            <a:endParaRPr lang="en-US" sz="4400" dirty="0">
              <a:latin typeface="Trebuchet MS" pitchFamily="34" charset="0"/>
            </a:endParaRPr>
          </a:p>
          <a:p>
            <a:pPr lvl="0"/>
            <a:r>
              <a:rPr lang="en-IN" sz="4400" dirty="0">
                <a:latin typeface="Trebuchet MS" pitchFamily="34" charset="0"/>
              </a:rPr>
              <a:t>Explore the dataset to get a better picture of how the labels are distributed, how they correlate with each other, and what defines toxic or clean comments.</a:t>
            </a:r>
            <a:endParaRPr lang="en-US" sz="4400" dirty="0">
              <a:latin typeface="Trebuchet MS" pitchFamily="34" charset="0"/>
            </a:endParaRPr>
          </a:p>
          <a:p>
            <a:pPr lvl="0"/>
            <a:r>
              <a:rPr lang="en-IN" sz="4400" dirty="0">
                <a:latin typeface="Trebuchet MS" pitchFamily="34" charset="0"/>
              </a:rPr>
              <a:t>Develop an objective that fits a practical use case and addresses the major class imbalance.</a:t>
            </a:r>
            <a:endParaRPr lang="en-US" sz="4400" dirty="0">
              <a:latin typeface="Trebuchet MS" pitchFamily="34" charset="0"/>
            </a:endParaRPr>
          </a:p>
          <a:p>
            <a:pPr lvl="0"/>
            <a:r>
              <a:rPr lang="en-IN" sz="4400" dirty="0">
                <a:latin typeface="Trebuchet MS" pitchFamily="34" charset="0"/>
              </a:rPr>
              <a:t>Create a baseline score with a simple logistic regression classifier.</a:t>
            </a:r>
            <a:endParaRPr lang="en-US" sz="4400" dirty="0">
              <a:latin typeface="Trebuchet MS" pitchFamily="34" charset="0"/>
            </a:endParaRPr>
          </a:p>
          <a:p>
            <a:pPr lvl="0"/>
            <a:r>
              <a:rPr lang="en-IN" sz="4400" dirty="0">
                <a:latin typeface="Trebuchet MS" pitchFamily="34" charset="0"/>
              </a:rPr>
              <a:t>Explore the effectiveness of multiple machine learning algorithms.</a:t>
            </a:r>
            <a:endParaRPr lang="en-US" sz="4400" dirty="0">
              <a:latin typeface="Trebuchet MS" pitchFamily="34" charset="0"/>
            </a:endParaRPr>
          </a:p>
          <a:p>
            <a:pPr lvl="0"/>
            <a:r>
              <a:rPr lang="en-IN" sz="4400" dirty="0">
                <a:latin typeface="Trebuchet MS" pitchFamily="34" charset="0"/>
              </a:rPr>
              <a:t>Select the best model based on a balance of performance and efficiency.</a:t>
            </a:r>
            <a:endParaRPr lang="en-US" sz="4400" dirty="0">
              <a:latin typeface="Trebuchet MS" pitchFamily="34" charset="0"/>
            </a:endParaRPr>
          </a:p>
          <a:p>
            <a:pPr lvl="0"/>
            <a:r>
              <a:rPr lang="en-IN" sz="4400" dirty="0">
                <a:latin typeface="Trebuchet MS" pitchFamily="34" charset="0"/>
              </a:rPr>
              <a:t>Refine the </a:t>
            </a:r>
            <a:r>
              <a:rPr lang="en-IN" sz="4400" dirty="0" err="1">
                <a:latin typeface="Trebuchet MS" pitchFamily="34" charset="0"/>
              </a:rPr>
              <a:t>preprocessing</a:t>
            </a:r>
            <a:r>
              <a:rPr lang="en-IN" sz="4400" dirty="0">
                <a:latin typeface="Trebuchet MS" pitchFamily="34" charset="0"/>
              </a:rPr>
              <a:t> strategies to optimize model performance.</a:t>
            </a:r>
            <a:endParaRPr lang="en-US" sz="4400" dirty="0">
              <a:latin typeface="Trebuchet MS" pitchFamily="34" charset="0"/>
            </a:endParaRPr>
          </a:p>
          <a:p>
            <a:pPr lvl="0"/>
            <a:r>
              <a:rPr lang="en-IN" sz="4400" dirty="0">
                <a:latin typeface="Trebuchet MS" pitchFamily="34" charset="0"/>
              </a:rPr>
              <a:t>Tune model parameters to maximize performance.</a:t>
            </a:r>
            <a:endParaRPr lang="en-US" sz="4400" dirty="0">
              <a:latin typeface="Trebuchet MS" pitchFamily="34" charset="0"/>
            </a:endParaRPr>
          </a:p>
          <a:p>
            <a:pPr lvl="0"/>
            <a:r>
              <a:rPr lang="en-IN" sz="4400" dirty="0">
                <a:latin typeface="Trebuchet MS" pitchFamily="34" charset="0"/>
              </a:rPr>
              <a:t>Build a the final model with the best performing algorithm and parameters and test it on a holdout subset of the data.</a:t>
            </a:r>
            <a:endParaRPr lang="en-US" sz="4400" dirty="0">
              <a:latin typeface="Trebuchet MS" pitchFamily="34" charset="0"/>
            </a:endParaRPr>
          </a:p>
          <a:p>
            <a:r>
              <a:rPr lang="en-IN" sz="4400" dirty="0">
                <a:latin typeface="Trebuchet MS" pitchFamily="34" charset="0"/>
              </a:rPr>
              <a:t> </a:t>
            </a:r>
            <a:endParaRPr lang="en-US" sz="4400" dirty="0">
              <a:latin typeface="Trebuchet MS" pitchFamily="34" charset="0"/>
            </a:endParaRPr>
          </a:p>
          <a:p>
            <a:r>
              <a:rPr lang="en-IN" sz="4400" dirty="0">
                <a:latin typeface="Trebuchet MS" pitchFamily="34" charset="0"/>
              </a:rPr>
              <a:t>The most difficult yet most interesting aspect of the project was understanding the relationship between the size of input data and the performance of various machine learning algorithms.</a:t>
            </a:r>
            <a:endParaRPr lang="en-US" sz="4400" dirty="0">
              <a:latin typeface="Trebuchet MS" pitchFamily="34" charset="0"/>
            </a:endParaRPr>
          </a:p>
          <a:p>
            <a:pPr>
              <a:buNone/>
            </a:pPr>
            <a:r>
              <a:rPr lang="en-IN" sz="4400" dirty="0" smtClean="0">
                <a:latin typeface="Trebuchet MS" pitchFamily="34" charset="0"/>
              </a:rPr>
              <a:t>Improvement:</a:t>
            </a:r>
            <a:endParaRPr lang="en-US" sz="4400" dirty="0">
              <a:latin typeface="Trebuchet MS" pitchFamily="34" charset="0"/>
            </a:endParaRPr>
          </a:p>
          <a:p>
            <a:r>
              <a:rPr lang="en-IN" sz="4400" dirty="0">
                <a:latin typeface="Trebuchet MS" pitchFamily="34" charset="0"/>
              </a:rPr>
              <a:t>I believe that there are a number of ways that the solution could be improved.</a:t>
            </a:r>
            <a:endParaRPr lang="en-US" sz="4400" dirty="0">
              <a:latin typeface="Trebuchet MS" pitchFamily="34" charset="0"/>
            </a:endParaRPr>
          </a:p>
          <a:p>
            <a:r>
              <a:rPr lang="en-IN" sz="4400" dirty="0">
                <a:latin typeface="Trebuchet MS" pitchFamily="34" charset="0"/>
              </a:rPr>
              <a:t>Recurrent neural networks offer extremely high performance on natural language processing problems, and if the architecture for the </a:t>
            </a:r>
            <a:r>
              <a:rPr lang="en-IN" sz="4400" dirty="0" err="1">
                <a:latin typeface="Trebuchet MS" pitchFamily="34" charset="0"/>
              </a:rPr>
              <a:t>inferrence</a:t>
            </a:r>
            <a:r>
              <a:rPr lang="en-IN" sz="4400" dirty="0">
                <a:latin typeface="Trebuchet MS" pitchFamily="34" charset="0"/>
              </a:rPr>
              <a:t> step were implemented efficiently the computational overhead would be minimal.</a:t>
            </a:r>
            <a:endParaRPr lang="en-US" sz="4400" dirty="0">
              <a:latin typeface="Trebuchet MS" pitchFamily="34" charset="0"/>
            </a:endParaRPr>
          </a:p>
          <a:p>
            <a:r>
              <a:rPr lang="en-IN" sz="4400" dirty="0">
                <a:latin typeface="Trebuchet MS" pitchFamily="34" charset="0"/>
              </a:rPr>
              <a:t>Another great strategy could be using multiple models, a sort of divide an conquer method where the problem is divided into multiple smaller, contextual problems. While the solution laid out here generalizes to the entire dataset, no one solution will be able to generalize perfectly to the diverse variety of inputs you’ll get from Internet users. By training models on different situations, like a model that’s only been trained on short or long comments, to only detect whether a comment is toxic when profanity is present, etc, and storing them in memory, you could use a simple decision tree to feel comments into the model that would be most effective. A few that I can think of are:</a:t>
            </a:r>
            <a:endParaRPr lang="en-US" sz="4400" dirty="0">
              <a:latin typeface="Trebuchet MS" pitchFamily="34" charset="0"/>
            </a:endParaRPr>
          </a:p>
          <a:p>
            <a:r>
              <a:rPr lang="en-IN" sz="4400" dirty="0">
                <a:latin typeface="Trebuchet MS" pitchFamily="34" charset="0"/>
              </a:rPr>
              <a:t>Short comments</a:t>
            </a:r>
            <a:endParaRPr lang="en-US" sz="4400" dirty="0">
              <a:latin typeface="Trebuchet MS" pitchFamily="34" charset="0"/>
            </a:endParaRPr>
          </a:p>
          <a:p>
            <a:r>
              <a:rPr lang="en-IN" sz="4400" dirty="0">
                <a:latin typeface="Trebuchet MS" pitchFamily="34" charset="0"/>
              </a:rPr>
              <a:t>Long comments</a:t>
            </a:r>
            <a:endParaRPr lang="en-US" sz="4400" dirty="0">
              <a:latin typeface="Trebuchet MS" pitchFamily="34" charset="0"/>
            </a:endParaRPr>
          </a:p>
          <a:p>
            <a:r>
              <a:rPr lang="en-IN" sz="4400" dirty="0">
                <a:latin typeface="Trebuchet MS" pitchFamily="34" charset="0"/>
              </a:rPr>
              <a:t> </a:t>
            </a:r>
            <a:endParaRPr lang="en-US" sz="4400" dirty="0">
              <a:latin typeface="Trebuchet MS" pitchFamily="34" charset="0"/>
            </a:endParaRPr>
          </a:p>
          <a:p>
            <a:r>
              <a:rPr lang="en-IN" sz="4400" dirty="0">
                <a:latin typeface="Trebuchet MS" pitchFamily="34" charset="0"/>
              </a:rPr>
              <a:t>We can also make class imbalance balanced.</a:t>
            </a:r>
            <a:endParaRPr lang="en-US" sz="4400" dirty="0">
              <a:latin typeface="Trebuchet MS" pitchFamily="34" charset="0"/>
            </a:endParaRPr>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_SIpV71aAm_02Gv6QkTQ-cw.png"/>
          <p:cNvPicPr>
            <a:picLocks noGrp="1" noChangeAspect="1"/>
          </p:cNvPicPr>
          <p:nvPr>
            <p:ph idx="1"/>
          </p:nvPr>
        </p:nvPicPr>
        <p:blipFill>
          <a:blip r:embed="rId2" cstate="print"/>
          <a:stretch>
            <a:fillRect/>
          </a:stretch>
        </p:blipFill>
        <p:spPr>
          <a:xfrm>
            <a:off x="990600" y="990600"/>
            <a:ext cx="7536297" cy="3676491"/>
          </a:xfrm>
        </p:spPr>
      </p:pic>
      <p:sp>
        <p:nvSpPr>
          <p:cNvPr id="5" name="Rectangle 4"/>
          <p:cNvSpPr/>
          <p:nvPr/>
        </p:nvSpPr>
        <p:spPr>
          <a:xfrm>
            <a:off x="2286000" y="4813994"/>
            <a:ext cx="4572000" cy="923330"/>
          </a:xfrm>
          <a:prstGeom prst="rect">
            <a:avLst/>
          </a:prstGeom>
        </p:spPr>
        <p:txBody>
          <a:bodyPr wrap="square">
            <a:spAutoFit/>
          </a:bodyPr>
          <a:lstStyle/>
          <a:p>
            <a:r>
              <a:rPr lang="en-US" dirty="0" smtClean="0"/>
              <a:t>Example showing 2 toxic and 1 non-toxic comment.</a:t>
            </a:r>
            <a:br>
              <a:rPr lang="en-US" dirty="0" smtClean="0"/>
            </a:b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14400"/>
            <a:ext cx="8229600" cy="457200"/>
          </a:xfrm>
        </p:spPr>
        <p:txBody>
          <a:bodyPr>
            <a:normAutofit fontScale="90000"/>
          </a:bodyPr>
          <a:lstStyle/>
          <a:p>
            <a:r>
              <a:rPr lang="en-US" b="1" dirty="0">
                <a:latin typeface="Trebuchet MS" pitchFamily="34" charset="0"/>
              </a:rPr>
              <a:t/>
            </a:r>
            <a:br>
              <a:rPr lang="en-US" b="1" dirty="0">
                <a:latin typeface="Trebuchet MS" pitchFamily="34" charset="0"/>
              </a:rPr>
            </a:br>
            <a:endParaRPr lang="en-US" b="1" dirty="0">
              <a:latin typeface="Trebuchet MS" pitchFamily="34" charset="0"/>
            </a:endParaRPr>
          </a:p>
        </p:txBody>
      </p:sp>
      <p:sp>
        <p:nvSpPr>
          <p:cNvPr id="3" name="Content Placeholder 2"/>
          <p:cNvSpPr>
            <a:spLocks noGrp="1"/>
          </p:cNvSpPr>
          <p:nvPr>
            <p:ph idx="1"/>
          </p:nvPr>
        </p:nvSpPr>
        <p:spPr>
          <a:xfrm>
            <a:off x="381000" y="1600200"/>
            <a:ext cx="8229600" cy="4525963"/>
          </a:xfrm>
        </p:spPr>
        <p:txBody>
          <a:bodyPr>
            <a:normAutofit/>
          </a:bodyPr>
          <a:lstStyle/>
          <a:p>
            <a:r>
              <a:rPr lang="en-IN" sz="2000" dirty="0" smtClean="0">
                <a:latin typeface="Trebuchet MS" pitchFamily="34" charset="0"/>
              </a:rPr>
              <a:t>The data </a:t>
            </a:r>
            <a:r>
              <a:rPr lang="en-IN" sz="2000" dirty="0">
                <a:latin typeface="Trebuchet MS" pitchFamily="34" charset="0"/>
              </a:rPr>
              <a:t>set contains the training set, which has approximately 1,59,000 samples and the test set which contains nearly 1,53,000 samples. All the data samples contain 8 fields which includes ‘Id’, ‘Comments’, ‘Malignant’, ‘Highly malignant’, ‘Rude’, ‘Threat’, ‘Abuse’ and ‘Loathe’. </a:t>
            </a:r>
            <a:endParaRPr lang="en-US" sz="2000" dirty="0">
              <a:latin typeface="Trebuchet MS" pitchFamily="34" charset="0"/>
            </a:endParaRPr>
          </a:p>
          <a:p>
            <a:r>
              <a:rPr lang="en-IN" sz="2000" dirty="0">
                <a:latin typeface="Trebuchet MS" pitchFamily="34" charset="0"/>
              </a:rPr>
              <a:t>The label can be either 0 or 1, where 0 denotes a NO while 1 denotes a YES. There are various comments which have multiple labels. The first </a:t>
            </a:r>
            <a:r>
              <a:rPr lang="en-IN" sz="2000" dirty="0" smtClean="0">
                <a:latin typeface="Trebuchet MS" pitchFamily="34" charset="0"/>
              </a:rPr>
              <a:t>attribute </a:t>
            </a:r>
            <a:r>
              <a:rPr lang="en-IN" sz="2000" dirty="0">
                <a:latin typeface="Trebuchet MS" pitchFamily="34" charset="0"/>
              </a:rPr>
              <a:t>is a unique ID associated with each comment.  </a:t>
            </a:r>
            <a:r>
              <a:rPr lang="en-IN" sz="2000" b="1" dirty="0">
                <a:latin typeface="Trebuchet MS" pitchFamily="34" charset="0"/>
              </a:rPr>
              <a:t> </a:t>
            </a:r>
            <a:endParaRPr lang="en-US" sz="2000" dirty="0">
              <a:latin typeface="Trebuchet MS" pitchFamily="34" charset="0"/>
            </a:endParaRPr>
          </a:p>
          <a:p>
            <a:endParaRPr lang="en-US" dirty="0"/>
          </a:p>
        </p:txBody>
      </p:sp>
      <p:sp>
        <p:nvSpPr>
          <p:cNvPr id="4" name="Rectangle 3"/>
          <p:cNvSpPr/>
          <p:nvPr/>
        </p:nvSpPr>
        <p:spPr>
          <a:xfrm>
            <a:off x="1371600" y="304800"/>
            <a:ext cx="6019800" cy="107721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sz="3200" b="1" dirty="0">
                <a:latin typeface="Trebuchet MS" pitchFamily="34" charset="0"/>
              </a:rPr>
              <a:t>Studying data &amp; identifying hidden patterns</a:t>
            </a:r>
            <a:endParaRPr lang="en-US" sz="3200" dirty="0">
              <a:latin typeface="Trebuchet MS" pitchFamily="34" charset="0"/>
            </a:endParaRPr>
          </a:p>
        </p:txBody>
      </p:sp>
      <p:pic>
        <p:nvPicPr>
          <p:cNvPr id="5" name="Content Placeholder 3" descr="Screenshot (180).png"/>
          <p:cNvPicPr>
            <a:picLocks noChangeAspect="1"/>
          </p:cNvPicPr>
          <p:nvPr/>
        </p:nvPicPr>
        <p:blipFill>
          <a:blip r:embed="rId2" cstate="print"/>
          <a:stretch>
            <a:fillRect/>
          </a:stretch>
        </p:blipFill>
        <p:spPr>
          <a:xfrm>
            <a:off x="533400" y="4648200"/>
            <a:ext cx="8229600" cy="182223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US" b="1" dirty="0" smtClean="0">
                <a:latin typeface="Trebuchet MS" pitchFamily="34" charset="0"/>
              </a:rPr>
              <a:t>EDA And Visualization</a:t>
            </a:r>
            <a:endParaRPr lang="en-US" b="1" dirty="0">
              <a:latin typeface="Trebuchet MS" pitchFamily="34" charset="0"/>
            </a:endParaRPr>
          </a:p>
        </p:txBody>
      </p:sp>
      <p:sp>
        <p:nvSpPr>
          <p:cNvPr id="3" name="Content Placeholder 2"/>
          <p:cNvSpPr>
            <a:spLocks noGrp="1"/>
          </p:cNvSpPr>
          <p:nvPr>
            <p:ph idx="1"/>
          </p:nvPr>
        </p:nvSpPr>
        <p:spPr/>
        <p:txBody>
          <a:bodyPr/>
          <a:lstStyle/>
          <a:p>
            <a:pPr>
              <a:buNone/>
            </a:pPr>
            <a:r>
              <a:rPr lang="en-US" dirty="0" smtClean="0">
                <a:latin typeface="Trebuchet MS" pitchFamily="34" charset="0"/>
              </a:rPr>
              <a:t>Percentage </a:t>
            </a:r>
            <a:r>
              <a:rPr lang="en-US" dirty="0">
                <a:latin typeface="Trebuchet MS" pitchFamily="34" charset="0"/>
              </a:rPr>
              <a:t>of data </a:t>
            </a:r>
            <a:r>
              <a:rPr lang="en-US" dirty="0" err="1">
                <a:latin typeface="Trebuchet MS" pitchFamily="34" charset="0"/>
              </a:rPr>
              <a:t>vs</a:t>
            </a:r>
            <a:r>
              <a:rPr lang="en-US" dirty="0">
                <a:latin typeface="Trebuchet MS" pitchFamily="34" charset="0"/>
              </a:rPr>
              <a:t> </a:t>
            </a:r>
            <a:r>
              <a:rPr lang="en-US" dirty="0" smtClean="0">
                <a:latin typeface="Trebuchet MS" pitchFamily="34" charset="0"/>
              </a:rPr>
              <a:t>Category: </a:t>
            </a:r>
          </a:p>
          <a:p>
            <a:pPr>
              <a:buNone/>
            </a:pPr>
            <a:endParaRPr lang="en-US" dirty="0">
              <a:latin typeface="Trebuchet MS" pitchFamily="34" charset="0"/>
            </a:endParaRPr>
          </a:p>
        </p:txBody>
      </p:sp>
      <p:pic>
        <p:nvPicPr>
          <p:cNvPr id="4" name="Picture 3" descr="Screenshot (174).png"/>
          <p:cNvPicPr>
            <a:picLocks noChangeAspect="1"/>
          </p:cNvPicPr>
          <p:nvPr/>
        </p:nvPicPr>
        <p:blipFill>
          <a:blip r:embed="rId2" cstate="print"/>
          <a:stretch>
            <a:fillRect/>
          </a:stretch>
        </p:blipFill>
        <p:spPr>
          <a:xfrm>
            <a:off x="1447800" y="2362200"/>
            <a:ext cx="5653579" cy="3389087"/>
          </a:xfrm>
          <a:prstGeom prst="rect">
            <a:avLst/>
          </a:prstGeom>
        </p:spPr>
      </p:pic>
      <p:sp>
        <p:nvSpPr>
          <p:cNvPr id="5" name="Rectangle 4"/>
          <p:cNvSpPr/>
          <p:nvPr/>
        </p:nvSpPr>
        <p:spPr>
          <a:xfrm>
            <a:off x="2286000" y="5943600"/>
            <a:ext cx="4572000" cy="923330"/>
          </a:xfrm>
          <a:prstGeom prst="rect">
            <a:avLst/>
          </a:prstGeom>
        </p:spPr>
        <p:txBody>
          <a:bodyPr wrap="square">
            <a:spAutoFit/>
          </a:bodyPr>
          <a:lstStyle/>
          <a:p>
            <a:r>
              <a:rPr lang="en-US" dirty="0"/>
              <a:t>This is clearly as case with high class imbalance</a:t>
            </a:r>
          </a:p>
          <a:p>
            <a:r>
              <a:rPr lang="en-US" dirty="0"/>
              <a:t/>
            </a:r>
            <a:br>
              <a:rPr lang="en-US" dirty="0"/>
            </a:b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200" dirty="0">
                <a:latin typeface="Trebuchet MS" pitchFamily="34" charset="0"/>
              </a:rPr>
              <a:t>Correlation and </a:t>
            </a:r>
            <a:r>
              <a:rPr lang="en-US" sz="3200" dirty="0" smtClean="0">
                <a:latin typeface="Trebuchet MS" pitchFamily="34" charset="0"/>
              </a:rPr>
              <a:t>Interrelation :</a:t>
            </a:r>
            <a:endParaRPr lang="en-US" sz="3200" dirty="0">
              <a:latin typeface="Trebuchet MS" pitchFamily="34" charset="0"/>
            </a:endParaRPr>
          </a:p>
        </p:txBody>
      </p:sp>
      <p:pic>
        <p:nvPicPr>
          <p:cNvPr id="4" name="Content Placeholder 3" descr="Screenshot (175).png"/>
          <p:cNvPicPr>
            <a:picLocks noGrp="1" noChangeAspect="1"/>
          </p:cNvPicPr>
          <p:nvPr>
            <p:ph idx="1"/>
          </p:nvPr>
        </p:nvPicPr>
        <p:blipFill>
          <a:blip r:embed="rId2" cstate="print"/>
          <a:stretch>
            <a:fillRect/>
          </a:stretch>
        </p:blipFill>
        <p:spPr>
          <a:xfrm>
            <a:off x="533400" y="1219200"/>
            <a:ext cx="7722174" cy="4273366"/>
          </a:xfrm>
        </p:spPr>
      </p:pic>
      <p:sp>
        <p:nvSpPr>
          <p:cNvPr id="5" name="Rectangle 4"/>
          <p:cNvSpPr/>
          <p:nvPr/>
        </p:nvSpPr>
        <p:spPr>
          <a:xfrm>
            <a:off x="2286000" y="5638800"/>
            <a:ext cx="4572000" cy="923330"/>
          </a:xfrm>
          <a:prstGeom prst="rect">
            <a:avLst/>
          </a:prstGeom>
        </p:spPr>
        <p:txBody>
          <a:bodyPr wrap="square">
            <a:spAutoFit/>
          </a:bodyPr>
          <a:lstStyle/>
          <a:p>
            <a:r>
              <a:rPr lang="en-US" dirty="0"/>
              <a:t>Correlation between labels:</a:t>
            </a:r>
          </a:p>
          <a:p>
            <a:r>
              <a:rPr lang="en-US" dirty="0" smtClean="0"/>
              <a:t>Abuse and Rude, Malignant and Rude exhibit </a:t>
            </a:r>
            <a:r>
              <a:rPr lang="en-US" dirty="0"/>
              <a:t>a strong correlation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latin typeface="Trebuchet MS" pitchFamily="34" charset="0"/>
              </a:rPr>
              <a:t>Average word length in clean and toxic </a:t>
            </a:r>
            <a:r>
              <a:rPr lang="en-US" sz="3200" dirty="0" smtClean="0">
                <a:latin typeface="Trebuchet MS" pitchFamily="34" charset="0"/>
              </a:rPr>
              <a:t>comments :</a:t>
            </a:r>
            <a:endParaRPr lang="en-US" sz="3200" dirty="0">
              <a:latin typeface="Trebuchet MS" pitchFamily="34" charset="0"/>
            </a:endParaRPr>
          </a:p>
        </p:txBody>
      </p:sp>
      <p:sp>
        <p:nvSpPr>
          <p:cNvPr id="3" name="Content Placeholder 2"/>
          <p:cNvSpPr>
            <a:spLocks noGrp="1"/>
          </p:cNvSpPr>
          <p:nvPr>
            <p:ph idx="1"/>
          </p:nvPr>
        </p:nvSpPr>
        <p:spPr>
          <a:xfrm>
            <a:off x="457200" y="1676400"/>
            <a:ext cx="8229600" cy="4449763"/>
          </a:xfrm>
        </p:spPr>
        <p:txBody>
          <a:bodyPr/>
          <a:lstStyle/>
          <a:p>
            <a:r>
              <a:rPr lang="en-US" sz="1600" dirty="0">
                <a:latin typeface="Trebuchet MS" pitchFamily="34" charset="0"/>
              </a:rPr>
              <a:t>The average word length in both clean and toxic comments is </a:t>
            </a:r>
            <a:r>
              <a:rPr lang="en-US" sz="1600" dirty="0" err="1">
                <a:latin typeface="Trebuchet MS" pitchFamily="34" charset="0"/>
              </a:rPr>
              <a:t>unreasobaly</a:t>
            </a:r>
            <a:r>
              <a:rPr lang="en-US" sz="1600" dirty="0">
                <a:latin typeface="Trebuchet MS" pitchFamily="34" charset="0"/>
              </a:rPr>
              <a:t> high;</a:t>
            </a:r>
          </a:p>
          <a:p>
            <a:r>
              <a:rPr lang="en-US" sz="1600" dirty="0">
                <a:latin typeface="Trebuchet MS" pitchFamily="34" charset="0"/>
              </a:rPr>
              <a:t>we need to clean the data and inspect further, if the issue </a:t>
            </a:r>
            <a:r>
              <a:rPr lang="en-US" sz="1600" dirty="0" smtClean="0">
                <a:latin typeface="Trebuchet MS" pitchFamily="34" charset="0"/>
              </a:rPr>
              <a:t>persists</a:t>
            </a:r>
            <a:endParaRPr lang="en-US" sz="1600" dirty="0">
              <a:latin typeface="Trebuchet MS" pitchFamily="34" charset="0"/>
            </a:endParaRPr>
          </a:p>
          <a:p>
            <a:pPr>
              <a:buNone/>
            </a:pPr>
            <a:endParaRPr lang="en-US" dirty="0" smtClean="0"/>
          </a:p>
        </p:txBody>
      </p:sp>
      <p:pic>
        <p:nvPicPr>
          <p:cNvPr id="4" name="Picture 3" descr="download (3).png"/>
          <p:cNvPicPr>
            <a:picLocks noChangeAspect="1"/>
          </p:cNvPicPr>
          <p:nvPr/>
        </p:nvPicPr>
        <p:blipFill>
          <a:blip r:embed="rId2" cstate="print"/>
          <a:stretch>
            <a:fillRect/>
          </a:stretch>
        </p:blipFill>
        <p:spPr>
          <a:xfrm>
            <a:off x="685800" y="2743200"/>
            <a:ext cx="8034629" cy="31242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 (4).png"/>
          <p:cNvPicPr>
            <a:picLocks noGrp="1" noChangeAspect="1"/>
          </p:cNvPicPr>
          <p:nvPr>
            <p:ph idx="1"/>
          </p:nvPr>
        </p:nvPicPr>
        <p:blipFill>
          <a:blip r:embed="rId2" cstate="print"/>
          <a:stretch>
            <a:fillRect/>
          </a:stretch>
        </p:blipFill>
        <p:spPr>
          <a:xfrm>
            <a:off x="457200" y="1657658"/>
            <a:ext cx="8229600" cy="3268047"/>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600" dirty="0" err="1">
                <a:latin typeface="Trebuchet MS" pitchFamily="34" charset="0"/>
              </a:rPr>
              <a:t>Wordclouds</a:t>
            </a:r>
            <a:r>
              <a:rPr lang="en-US" sz="3600" dirty="0">
                <a:latin typeface="Trebuchet MS" pitchFamily="34" charset="0"/>
              </a:rPr>
              <a:t> - unprocessed </a:t>
            </a:r>
            <a:r>
              <a:rPr lang="en-US" sz="3600" dirty="0" smtClean="0">
                <a:latin typeface="Trebuchet MS" pitchFamily="34" charset="0"/>
              </a:rPr>
              <a:t>data :</a:t>
            </a:r>
            <a:endParaRPr lang="en-US" sz="3600" dirty="0">
              <a:latin typeface="Trebuchet MS" pitchFamily="34" charset="0"/>
            </a:endParaRPr>
          </a:p>
        </p:txBody>
      </p:sp>
      <p:sp>
        <p:nvSpPr>
          <p:cNvPr id="3" name="Content Placeholder 2"/>
          <p:cNvSpPr>
            <a:spLocks noGrp="1"/>
          </p:cNvSpPr>
          <p:nvPr>
            <p:ph idx="1"/>
          </p:nvPr>
        </p:nvSpPr>
        <p:spPr>
          <a:xfrm>
            <a:off x="457200" y="1219200"/>
            <a:ext cx="8229600" cy="4906963"/>
          </a:xfrm>
        </p:spPr>
        <p:txBody>
          <a:bodyPr/>
          <a:lstStyle/>
          <a:p>
            <a:r>
              <a:rPr lang="en-US" sz="1600" dirty="0">
                <a:latin typeface="Trebuchet MS" pitchFamily="34" charset="0"/>
              </a:rPr>
              <a:t>We observe a heavy use of upper-cased, racist text (offensive nouns) in toxic comments</a:t>
            </a:r>
          </a:p>
          <a:p>
            <a:r>
              <a:rPr lang="en-US" sz="1600" dirty="0">
                <a:latin typeface="Trebuchet MS" pitchFamily="34" charset="0"/>
              </a:rPr>
              <a:t>Clean comments on the other had fewer nouns and no observable upper case </a:t>
            </a:r>
            <a:r>
              <a:rPr lang="en-US" sz="1600" dirty="0" smtClean="0">
                <a:latin typeface="Trebuchet MS" pitchFamily="34" charset="0"/>
              </a:rPr>
              <a:t>text</a:t>
            </a:r>
          </a:p>
          <a:p>
            <a:pPr>
              <a:buNone/>
            </a:pPr>
            <a:r>
              <a:rPr lang="en-US" dirty="0"/>
              <a:t/>
            </a:r>
            <a:br>
              <a:rPr lang="en-US" dirty="0"/>
            </a:br>
            <a:endParaRPr lang="en-US" dirty="0"/>
          </a:p>
        </p:txBody>
      </p:sp>
      <p:pic>
        <p:nvPicPr>
          <p:cNvPr id="4" name="Picture 3" descr="download (5).png"/>
          <p:cNvPicPr>
            <a:picLocks noChangeAspect="1"/>
          </p:cNvPicPr>
          <p:nvPr/>
        </p:nvPicPr>
        <p:blipFill>
          <a:blip r:embed="rId2" cstate="print"/>
          <a:stretch>
            <a:fillRect/>
          </a:stretch>
        </p:blipFill>
        <p:spPr>
          <a:xfrm>
            <a:off x="1066800" y="2286000"/>
            <a:ext cx="7462213" cy="397224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 (6).png"/>
          <p:cNvPicPr>
            <a:picLocks noGrp="1" noChangeAspect="1"/>
          </p:cNvPicPr>
          <p:nvPr>
            <p:ph idx="1"/>
          </p:nvPr>
        </p:nvPicPr>
        <p:blipFill>
          <a:blip r:embed="rId2" cstate="print"/>
          <a:stretch>
            <a:fillRect/>
          </a:stretch>
        </p:blipFill>
        <p:spPr>
          <a:xfrm>
            <a:off x="457200" y="1063212"/>
            <a:ext cx="8229600" cy="4380739"/>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TotalTime>
  <Words>689</Words>
  <Application>Microsoft Office PowerPoint</Application>
  <PresentationFormat>On-screen Show (4:3)</PresentationFormat>
  <Paragraphs>77</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MALIGNANT COMMENT CLASSIFIER</vt:lpstr>
      <vt:lpstr>Slide 2</vt:lpstr>
      <vt:lpstr> </vt:lpstr>
      <vt:lpstr>EDA And Visualization</vt:lpstr>
      <vt:lpstr>Correlation and Interrelation :</vt:lpstr>
      <vt:lpstr>Average word length in clean and toxic comments :</vt:lpstr>
      <vt:lpstr>Slide 7</vt:lpstr>
      <vt:lpstr>Wordclouds - unprocessed data :</vt:lpstr>
      <vt:lpstr>Slide 9</vt:lpstr>
      <vt:lpstr>Text cleaning</vt:lpstr>
      <vt:lpstr>Average word lengths acrcoss toxic and clean comment categories (after cleaning):</vt:lpstr>
      <vt:lpstr>Assumptions used to complete the project:</vt:lpstr>
      <vt:lpstr>Training the model</vt:lpstr>
      <vt:lpstr>Slide 14</vt:lpstr>
      <vt:lpstr>Slide 15</vt:lpstr>
      <vt:lpstr>Slide 16</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 CLASSIFIER</dc:title>
  <dc:creator>Windows User</dc:creator>
  <cp:lastModifiedBy>Windows User</cp:lastModifiedBy>
  <cp:revision>14</cp:revision>
  <dcterms:created xsi:type="dcterms:W3CDTF">2021-07-11T13:29:26Z</dcterms:created>
  <dcterms:modified xsi:type="dcterms:W3CDTF">2021-07-11T16:10:07Z</dcterms:modified>
</cp:coreProperties>
</file>