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62" r:id="rId3"/>
    <p:sldId id="257" r:id="rId4"/>
    <p:sldId id="259" r:id="rId5"/>
    <p:sldId id="263" r:id="rId6"/>
    <p:sldId id="260" r:id="rId7"/>
    <p:sldId id="264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87D8B-CB44-4F33-A3CB-C4E93C6D25D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2AA3A-DA57-4CCA-8F16-0588A76BAE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4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2AA3A-DA57-4CCA-8F16-0588A76BAE4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46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2AA3A-DA57-4CCA-8F16-0588A76BAE4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5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7B58-4323-B2BF-C110-644BFF92D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CC922-06B1-4A3B-A512-D5DF2FF00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07A0F-EDC6-A313-7C04-E7F5CA85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109CB-C933-C4C4-CE0D-7FAB2439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5A20-4C7F-D51A-BDE0-252D6B9C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4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2736-0A3D-7223-C889-B0FECA8B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80A34-E18F-3260-69AF-FF01641B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DE29-9FB6-72F8-1279-4C54AF5F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A4E5E-6A0C-0392-33AD-AC0F73FCE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97D17-5523-2B33-4E15-194DEAD5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60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7DE0C-FA87-780F-FEAB-8F47DA1B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A5C2A-1F09-0FE6-24A6-34D5D7B4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6A54B-C1BA-F8B7-306C-93B34E1F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2211-FBCA-4A9A-9B7F-E67D1ECE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9BF33-32D1-597C-0F33-F3C319E9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EEAC-DE9B-C77B-1A07-D475741B8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00C9-897D-5A23-781D-00DF41E25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336C1-867E-6F2C-A181-D48541AC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1FCB8-CCD4-F406-C414-DAA8211E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9CAA-33A5-7B2B-F277-122A8CE5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94F6-2A35-A1E9-A015-FFE2836EF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D008-B7BC-35D4-AB3C-18E3128B4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DEB6-E9CE-7F55-0927-20DB9957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0BE4-FEA0-C2B6-09EF-302BC357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5A25E-78DF-D0FE-4B12-E7A0F53F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18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9B89-4486-AE55-FC5B-42537356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91AA-6878-4785-F122-BD421816C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94F1A-4BBC-8936-E4A9-92956D579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8B5F-D86F-DA45-0E09-34FAF000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DED1-1D25-03B9-B19C-8601ECF4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ECC90-0062-6C58-9C6E-8EC3CEEC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5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803D-872E-6E24-950C-AA9C590B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5E8EF-3DB8-E997-5DBC-A1996C9FE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4CFE0-309F-6037-5362-ED1C7149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F811D5-2023-F9ED-47EA-7A86D9926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43411-4A5F-1C4E-70BA-D5626510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F2C27-13C7-9722-E1D2-8CBC83A37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C3C17-13AF-5657-C3A2-C119ADDB4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29A0F-AE8E-875E-F8E3-B5A435C4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4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70B9-6DC0-2F4B-7A7F-5FCB5107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31C9A-1D5D-82C7-565E-31E8D061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5C656-2A67-CD6D-78E3-819F34F4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8B56A-36C8-12CC-EC37-A1CEAD52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2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8A54F-B420-70FC-07D0-F192A563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C9889-D30A-047A-18F1-E904803D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C3409-3813-A637-18F9-63E76337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79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DDCC-E214-0018-B801-06B621DF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38F2A-43AC-1AC5-9982-A7FE233AC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9632F-5AF3-F89E-D9FD-A9D923107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346-BE0B-8A56-71B3-5FF6FC50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38D48-9A0E-0C88-BABD-EB880AA6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EFBC-6008-98F5-D7CB-800CCB92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1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BB83-FFCE-7787-0A65-9DC8B8B5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8AB57-685F-9BAF-26F4-E05467098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C7A2A-8F2D-BA8C-9234-7C4FB5BD2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C5053-17B4-57E5-6141-928C8E16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2868-3EA2-2C6E-5B1F-72B624A5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C130A-F6BA-FB63-2C64-008F003B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7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90C1-AA95-0A44-617E-2CA21240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FF43-C9ED-4A07-2EF1-AE237F24C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9E283-F1F0-262B-4A62-5640EC9DB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43A58-50BE-4BB6-A0F2-8B4DA21352CF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3284-B0AB-E58A-EC5B-568F53715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5370-ACA3-5C85-E335-EB2D83A8E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0ED4A-ECBD-4A04-9C7D-19460F987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4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4121A-868C-2B12-CA5A-3007F3716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25A24-2CD3-80A4-B951-BF61C56BAF1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/>
              <a:t>High Level Business Entity for CDM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8ABF0-A169-5CC0-5E71-77A9ED0A5E0B}"/>
              </a:ext>
            </a:extLst>
          </p:cNvPr>
          <p:cNvSpPr/>
          <p:nvPr/>
        </p:nvSpPr>
        <p:spPr>
          <a:xfrm>
            <a:off x="2818357" y="1578269"/>
            <a:ext cx="1386214" cy="688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F72535-6C13-9233-EC45-38851DDCC397}"/>
              </a:ext>
            </a:extLst>
          </p:cNvPr>
          <p:cNvSpPr/>
          <p:nvPr/>
        </p:nvSpPr>
        <p:spPr>
          <a:xfrm>
            <a:off x="8348129" y="1541856"/>
            <a:ext cx="1386214" cy="688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12295-D0A4-2422-F212-42B995970470}"/>
              </a:ext>
            </a:extLst>
          </p:cNvPr>
          <p:cNvSpPr/>
          <p:nvPr/>
        </p:nvSpPr>
        <p:spPr>
          <a:xfrm>
            <a:off x="180364" y="3187870"/>
            <a:ext cx="1386214" cy="688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AD12A2-7D0C-B508-304C-6AF3FD7A6652}"/>
              </a:ext>
            </a:extLst>
          </p:cNvPr>
          <p:cNvSpPr/>
          <p:nvPr/>
        </p:nvSpPr>
        <p:spPr>
          <a:xfrm>
            <a:off x="1721066" y="3187869"/>
            <a:ext cx="1386214" cy="688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C9989-B84C-BB6D-C946-24ED54250764}"/>
              </a:ext>
            </a:extLst>
          </p:cNvPr>
          <p:cNvSpPr/>
          <p:nvPr/>
        </p:nvSpPr>
        <p:spPr>
          <a:xfrm>
            <a:off x="3249242" y="3187868"/>
            <a:ext cx="1386214" cy="688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80A8D1-6B0C-CB44-7BFC-8B0657B0C6CE}"/>
              </a:ext>
            </a:extLst>
          </p:cNvPr>
          <p:cNvSpPr/>
          <p:nvPr/>
        </p:nvSpPr>
        <p:spPr>
          <a:xfrm>
            <a:off x="10115616" y="3163531"/>
            <a:ext cx="1386214" cy="688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D4550-B66B-6265-17B6-8A413371BE41}"/>
              </a:ext>
            </a:extLst>
          </p:cNvPr>
          <p:cNvSpPr txBox="1"/>
          <p:nvPr/>
        </p:nvSpPr>
        <p:spPr>
          <a:xfrm>
            <a:off x="3166529" y="1783880"/>
            <a:ext cx="745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D6F014-D3D9-EA36-972A-D2692DD8A7B7}"/>
              </a:ext>
            </a:extLst>
          </p:cNvPr>
          <p:cNvSpPr txBox="1"/>
          <p:nvPr/>
        </p:nvSpPr>
        <p:spPr>
          <a:xfrm>
            <a:off x="8393783" y="1701655"/>
            <a:ext cx="1294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Non-Party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46DDA8-40ED-C968-01B9-FC82360A3C92}"/>
              </a:ext>
            </a:extLst>
          </p:cNvPr>
          <p:cNvSpPr txBox="1"/>
          <p:nvPr/>
        </p:nvSpPr>
        <p:spPr>
          <a:xfrm>
            <a:off x="415803" y="3347667"/>
            <a:ext cx="85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Office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89FAE-62B5-A4BE-9D9E-77D3CB5A04F5}"/>
              </a:ext>
            </a:extLst>
          </p:cNvPr>
          <p:cNvSpPr txBox="1"/>
          <p:nvPr/>
        </p:nvSpPr>
        <p:spPr>
          <a:xfrm>
            <a:off x="1611844" y="3323331"/>
            <a:ext cx="1587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Organization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F57C-BF2E-49FD-5928-F0B535B9EBDB}"/>
              </a:ext>
            </a:extLst>
          </p:cNvPr>
          <p:cNvSpPr txBox="1"/>
          <p:nvPr/>
        </p:nvSpPr>
        <p:spPr>
          <a:xfrm>
            <a:off x="3205585" y="3323330"/>
            <a:ext cx="1490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Party Group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98D9F-F4AB-F649-96CE-938B341CC792}"/>
              </a:ext>
            </a:extLst>
          </p:cNvPr>
          <p:cNvSpPr/>
          <p:nvPr/>
        </p:nvSpPr>
        <p:spPr>
          <a:xfrm>
            <a:off x="6599747" y="3203256"/>
            <a:ext cx="1386214" cy="688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CAC506-C5FB-7945-DC33-51491486B1BF}"/>
              </a:ext>
            </a:extLst>
          </p:cNvPr>
          <p:cNvSpPr txBox="1"/>
          <p:nvPr/>
        </p:nvSpPr>
        <p:spPr>
          <a:xfrm>
            <a:off x="6954460" y="333227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F870E-2346-6090-7B51-BFB4D7D180FF}"/>
              </a:ext>
            </a:extLst>
          </p:cNvPr>
          <p:cNvSpPr txBox="1"/>
          <p:nvPr/>
        </p:nvSpPr>
        <p:spPr>
          <a:xfrm>
            <a:off x="10357926" y="3323330"/>
            <a:ext cx="983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Trading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33FADB-A44A-DDD3-0524-6CF21F5EA7F7}"/>
              </a:ext>
            </a:extLst>
          </p:cNvPr>
          <p:cNvSpPr/>
          <p:nvPr/>
        </p:nvSpPr>
        <p:spPr>
          <a:xfrm>
            <a:off x="4756017" y="3187868"/>
            <a:ext cx="1386214" cy="688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23702-1CF5-05F3-91A5-5CCC1572E842}"/>
              </a:ext>
            </a:extLst>
          </p:cNvPr>
          <p:cNvSpPr txBox="1"/>
          <p:nvPr/>
        </p:nvSpPr>
        <p:spPr>
          <a:xfrm>
            <a:off x="4894438" y="3323331"/>
            <a:ext cx="948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Person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1362E3-49A9-FEFA-6A82-3A65BE62356B}"/>
              </a:ext>
            </a:extLst>
          </p:cNvPr>
          <p:cNvCxnSpPr>
            <a:cxnSpLocks/>
          </p:cNvCxnSpPr>
          <p:nvPr/>
        </p:nvCxnSpPr>
        <p:spPr>
          <a:xfrm>
            <a:off x="3511463" y="2243716"/>
            <a:ext cx="0" cy="436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661CC9-FFFB-8D32-E97E-F54D1E56DC3D}"/>
              </a:ext>
            </a:extLst>
          </p:cNvPr>
          <p:cNvCxnSpPr>
            <a:cxnSpLocks/>
          </p:cNvCxnSpPr>
          <p:nvPr/>
        </p:nvCxnSpPr>
        <p:spPr>
          <a:xfrm flipH="1">
            <a:off x="873471" y="2680561"/>
            <a:ext cx="470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76C014-5FBF-CB28-B149-0C506A35BD33}"/>
              </a:ext>
            </a:extLst>
          </p:cNvPr>
          <p:cNvCxnSpPr>
            <a:cxnSpLocks/>
          </p:cNvCxnSpPr>
          <p:nvPr/>
        </p:nvCxnSpPr>
        <p:spPr>
          <a:xfrm>
            <a:off x="885073" y="2680561"/>
            <a:ext cx="0" cy="4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F4CCD9-6DC4-585A-0E0A-E4CA9AA34D09}"/>
              </a:ext>
            </a:extLst>
          </p:cNvPr>
          <p:cNvCxnSpPr>
            <a:cxnSpLocks/>
          </p:cNvCxnSpPr>
          <p:nvPr/>
        </p:nvCxnSpPr>
        <p:spPr>
          <a:xfrm>
            <a:off x="5574083" y="2699355"/>
            <a:ext cx="0" cy="4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2134B76-6E01-2B77-6F97-D08019244DEF}"/>
              </a:ext>
            </a:extLst>
          </p:cNvPr>
          <p:cNvCxnSpPr>
            <a:cxnSpLocks/>
          </p:cNvCxnSpPr>
          <p:nvPr/>
        </p:nvCxnSpPr>
        <p:spPr>
          <a:xfrm>
            <a:off x="2397371" y="2680561"/>
            <a:ext cx="0" cy="4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284BD4-0CE1-15B3-2956-0AAEEDDA4008}"/>
              </a:ext>
            </a:extLst>
          </p:cNvPr>
          <p:cNvCxnSpPr>
            <a:cxnSpLocks/>
          </p:cNvCxnSpPr>
          <p:nvPr/>
        </p:nvCxnSpPr>
        <p:spPr>
          <a:xfrm>
            <a:off x="3942349" y="2688389"/>
            <a:ext cx="0" cy="4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86662D-6D41-63C5-BC35-3DA07E73586A}"/>
              </a:ext>
            </a:extLst>
          </p:cNvPr>
          <p:cNvCxnSpPr>
            <a:stCxn id="5" idx="2"/>
          </p:cNvCxnSpPr>
          <p:nvPr/>
        </p:nvCxnSpPr>
        <p:spPr>
          <a:xfrm>
            <a:off x="9041236" y="2230787"/>
            <a:ext cx="0" cy="468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29AEAFB-588E-F2B2-A955-30ED71D483CA}"/>
              </a:ext>
            </a:extLst>
          </p:cNvPr>
          <p:cNvCxnSpPr>
            <a:cxnSpLocks/>
          </p:cNvCxnSpPr>
          <p:nvPr/>
        </p:nvCxnSpPr>
        <p:spPr>
          <a:xfrm flipH="1">
            <a:off x="7292854" y="2699355"/>
            <a:ext cx="34169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56B90-2EF1-D8B6-727C-23B8FEE7E2AA}"/>
              </a:ext>
            </a:extLst>
          </p:cNvPr>
          <p:cNvCxnSpPr>
            <a:cxnSpLocks/>
          </p:cNvCxnSpPr>
          <p:nvPr/>
        </p:nvCxnSpPr>
        <p:spPr>
          <a:xfrm>
            <a:off x="7302823" y="2746326"/>
            <a:ext cx="0" cy="4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D231B3-3CA1-CFEE-CD1C-8DB3A42D8F03}"/>
              </a:ext>
            </a:extLst>
          </p:cNvPr>
          <p:cNvCxnSpPr>
            <a:cxnSpLocks/>
          </p:cNvCxnSpPr>
          <p:nvPr/>
        </p:nvCxnSpPr>
        <p:spPr>
          <a:xfrm>
            <a:off x="10709754" y="2680561"/>
            <a:ext cx="0" cy="4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826C571-CE9C-4873-7BBA-304C40883B67}"/>
              </a:ext>
            </a:extLst>
          </p:cNvPr>
          <p:cNvSpPr/>
          <p:nvPr/>
        </p:nvSpPr>
        <p:spPr>
          <a:xfrm>
            <a:off x="8374689" y="3200384"/>
            <a:ext cx="1386214" cy="6889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130DA-E4E0-7D65-DB1C-3217E7593F86}"/>
              </a:ext>
            </a:extLst>
          </p:cNvPr>
          <p:cNvSpPr txBox="1"/>
          <p:nvPr/>
        </p:nvSpPr>
        <p:spPr>
          <a:xfrm>
            <a:off x="8475198" y="3360183"/>
            <a:ext cx="1085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Territory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0E32F8-25E9-6501-ED4E-C30E03810FDB}"/>
              </a:ext>
            </a:extLst>
          </p:cNvPr>
          <p:cNvCxnSpPr>
            <a:cxnSpLocks/>
          </p:cNvCxnSpPr>
          <p:nvPr/>
        </p:nvCxnSpPr>
        <p:spPr>
          <a:xfrm>
            <a:off x="9042893" y="2661765"/>
            <a:ext cx="0" cy="441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90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E933726-8827-382C-F186-904ED764A615}"/>
              </a:ext>
            </a:extLst>
          </p:cNvPr>
          <p:cNvSpPr/>
          <p:nvPr/>
        </p:nvSpPr>
        <p:spPr>
          <a:xfrm>
            <a:off x="0" y="584775"/>
            <a:ext cx="6062784" cy="2985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01C03-9582-BC4F-DBFC-354BFC20B66D}"/>
              </a:ext>
            </a:extLst>
          </p:cNvPr>
          <p:cNvSpPr/>
          <p:nvPr/>
        </p:nvSpPr>
        <p:spPr>
          <a:xfrm>
            <a:off x="6062784" y="3544864"/>
            <a:ext cx="6112326" cy="33131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F79C3B3-825D-04EC-37FC-09D18B38D494}"/>
              </a:ext>
            </a:extLst>
          </p:cNvPr>
          <p:cNvSpPr/>
          <p:nvPr/>
        </p:nvSpPr>
        <p:spPr>
          <a:xfrm>
            <a:off x="1714762" y="1064715"/>
            <a:ext cx="2168300" cy="20417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2A4D4-B099-25FC-FA59-5A2E7C1DBC0C}"/>
              </a:ext>
            </a:extLst>
          </p:cNvPr>
          <p:cNvSpPr txBox="1"/>
          <p:nvPr/>
        </p:nvSpPr>
        <p:spPr>
          <a:xfrm>
            <a:off x="951749" y="2409184"/>
            <a:ext cx="1272360" cy="261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External 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A8B05-E101-8BB9-3A30-FA9913EAE571}"/>
              </a:ext>
            </a:extLst>
          </p:cNvPr>
          <p:cNvSpPr txBox="1"/>
          <p:nvPr/>
        </p:nvSpPr>
        <p:spPr>
          <a:xfrm>
            <a:off x="2393573" y="2972246"/>
            <a:ext cx="957582" cy="2616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Alias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4C36D-052A-503D-DB00-A46C1ADC7EEA}"/>
              </a:ext>
            </a:extLst>
          </p:cNvPr>
          <p:cNvSpPr txBox="1"/>
          <p:nvPr/>
        </p:nvSpPr>
        <p:spPr>
          <a:xfrm>
            <a:off x="3596304" y="2353915"/>
            <a:ext cx="1305314" cy="261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Relationship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28880-9EE7-28F9-E3BE-F69F4253ADCE}"/>
              </a:ext>
            </a:extLst>
          </p:cNvPr>
          <p:cNvSpPr txBox="1"/>
          <p:nvPr/>
        </p:nvSpPr>
        <p:spPr>
          <a:xfrm>
            <a:off x="777521" y="1296208"/>
            <a:ext cx="1727311" cy="2616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Role Relationship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ABB73-CE91-A36F-ABCD-0CE56BC6F3BE}"/>
              </a:ext>
            </a:extLst>
          </p:cNvPr>
          <p:cNvSpPr txBox="1"/>
          <p:nvPr/>
        </p:nvSpPr>
        <p:spPr>
          <a:xfrm>
            <a:off x="767713" y="1649330"/>
            <a:ext cx="1499503" cy="261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308612-FBF8-0E4D-0007-B4E098690302}"/>
              </a:ext>
            </a:extLst>
          </p:cNvPr>
          <p:cNvSpPr txBox="1"/>
          <p:nvPr/>
        </p:nvSpPr>
        <p:spPr>
          <a:xfrm>
            <a:off x="3763966" y="2010968"/>
            <a:ext cx="1804784" cy="261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Contact Mechanism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87213-9B30-524A-B64A-F6F5B3078C1B}"/>
              </a:ext>
            </a:extLst>
          </p:cNvPr>
          <p:cNvSpPr txBox="1"/>
          <p:nvPr/>
        </p:nvSpPr>
        <p:spPr>
          <a:xfrm>
            <a:off x="745057" y="2018146"/>
            <a:ext cx="1272359" cy="26161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Restriction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F21DF2-C7BC-2B52-9253-69CEBC4F4909}"/>
              </a:ext>
            </a:extLst>
          </p:cNvPr>
          <p:cNvSpPr txBox="1"/>
          <p:nvPr/>
        </p:nvSpPr>
        <p:spPr>
          <a:xfrm>
            <a:off x="3578458" y="1634271"/>
            <a:ext cx="1775794" cy="261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Distribution Channel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9B9FC-70CC-4E7B-3223-05299FF614F1}"/>
              </a:ext>
            </a:extLst>
          </p:cNvPr>
          <p:cNvSpPr txBox="1"/>
          <p:nvPr/>
        </p:nvSpPr>
        <p:spPr>
          <a:xfrm>
            <a:off x="3383643" y="2679212"/>
            <a:ext cx="1040053" cy="261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A3BE7-E3FE-2009-BF3A-A1C000655214}"/>
              </a:ext>
            </a:extLst>
          </p:cNvPr>
          <p:cNvSpPr txBox="1"/>
          <p:nvPr/>
        </p:nvSpPr>
        <p:spPr>
          <a:xfrm>
            <a:off x="3298319" y="1298391"/>
            <a:ext cx="1368039" cy="2719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Registration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1DA40E-F475-9A5B-1A7F-ECFA6D9484E9}"/>
              </a:ext>
            </a:extLst>
          </p:cNvPr>
          <p:cNvSpPr/>
          <p:nvPr/>
        </p:nvSpPr>
        <p:spPr>
          <a:xfrm>
            <a:off x="2393573" y="1698824"/>
            <a:ext cx="854466" cy="7841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1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76967-45E8-A91D-87B9-1765552CDAA4}"/>
              </a:ext>
            </a:extLst>
          </p:cNvPr>
          <p:cNvSpPr txBox="1"/>
          <p:nvPr/>
        </p:nvSpPr>
        <p:spPr>
          <a:xfrm>
            <a:off x="2568240" y="1980833"/>
            <a:ext cx="499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Party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B784E-B46C-B3D8-84B8-D6C8A66B5707}"/>
              </a:ext>
            </a:extLst>
          </p:cNvPr>
          <p:cNvSpPr txBox="1"/>
          <p:nvPr/>
        </p:nvSpPr>
        <p:spPr>
          <a:xfrm>
            <a:off x="1174401" y="2762305"/>
            <a:ext cx="1103221" cy="261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Territory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C7B661-155C-3332-ECC8-91EDDABB925C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CDM Subject Areas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21E8B-D83C-4FBB-95D5-58C657E3B1A0}"/>
              </a:ext>
            </a:extLst>
          </p:cNvPr>
          <p:cNvSpPr txBox="1"/>
          <p:nvPr/>
        </p:nvSpPr>
        <p:spPr>
          <a:xfrm>
            <a:off x="2371681" y="977869"/>
            <a:ext cx="854461" cy="2616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100" dirty="0"/>
              <a:t>Party Role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B9B1C1-C9F0-B80B-E236-F745CD3B738D}"/>
              </a:ext>
            </a:extLst>
          </p:cNvPr>
          <p:cNvSpPr/>
          <p:nvPr/>
        </p:nvSpPr>
        <p:spPr>
          <a:xfrm>
            <a:off x="8163878" y="4202312"/>
            <a:ext cx="2030786" cy="19402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29126-E85E-2E41-13CB-7AB2FBE1455A}"/>
              </a:ext>
            </a:extLst>
          </p:cNvPr>
          <p:cNvSpPr txBox="1"/>
          <p:nvPr/>
        </p:nvSpPr>
        <p:spPr>
          <a:xfrm>
            <a:off x="10069630" y="7553487"/>
            <a:ext cx="958633" cy="2539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Plan Merge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7345ED-AF08-C198-7E05-FB4BE66AA31E}"/>
              </a:ext>
            </a:extLst>
          </p:cNvPr>
          <p:cNvSpPr txBox="1"/>
          <p:nvPr/>
        </p:nvSpPr>
        <p:spPr>
          <a:xfrm>
            <a:off x="7389604" y="4607101"/>
            <a:ext cx="1199759" cy="2539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Plan External ID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3AE794-C99E-67D2-13F1-E5B4E36FB7C8}"/>
              </a:ext>
            </a:extLst>
          </p:cNvPr>
          <p:cNvSpPr txBox="1"/>
          <p:nvPr/>
        </p:nvSpPr>
        <p:spPr>
          <a:xfrm>
            <a:off x="7478656" y="5461327"/>
            <a:ext cx="1099822" cy="2539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Plan Party Role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C6EACA-4ABC-F33C-B6E5-1D33B3DBB8B2}"/>
              </a:ext>
            </a:extLst>
          </p:cNvPr>
          <p:cNvSpPr txBox="1"/>
          <p:nvPr/>
        </p:nvSpPr>
        <p:spPr>
          <a:xfrm>
            <a:off x="9781463" y="5428075"/>
            <a:ext cx="1116934" cy="2539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Plan Investment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CD42A-2F1D-E972-5771-A82566490807}"/>
              </a:ext>
            </a:extLst>
          </p:cNvPr>
          <p:cNvSpPr txBox="1"/>
          <p:nvPr/>
        </p:nvSpPr>
        <p:spPr>
          <a:xfrm>
            <a:off x="9687322" y="4541766"/>
            <a:ext cx="1031575" cy="2539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Plan Relation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0D730B-466D-F3D0-2F93-9B36F53A6B32}"/>
              </a:ext>
            </a:extLst>
          </p:cNvPr>
          <p:cNvSpPr/>
          <p:nvPr/>
        </p:nvSpPr>
        <p:spPr>
          <a:xfrm>
            <a:off x="8847152" y="4861017"/>
            <a:ext cx="777622" cy="792072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BAFB20-90A9-92D0-7233-700A2C5A83EE}"/>
              </a:ext>
            </a:extLst>
          </p:cNvPr>
          <p:cNvSpPr txBox="1"/>
          <p:nvPr/>
        </p:nvSpPr>
        <p:spPr>
          <a:xfrm>
            <a:off x="9008883" y="5172435"/>
            <a:ext cx="4541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Plan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9109BE-8E53-D131-809C-5B42CA770C6D}"/>
              </a:ext>
            </a:extLst>
          </p:cNvPr>
          <p:cNvCxnSpPr>
            <a:stCxn id="21" idx="2"/>
          </p:cNvCxnSpPr>
          <p:nvPr/>
        </p:nvCxnSpPr>
        <p:spPr>
          <a:xfrm>
            <a:off x="6096000" y="584775"/>
            <a:ext cx="0" cy="6273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199D454-B123-53E4-D169-61E1C5C4A1CB}"/>
              </a:ext>
            </a:extLst>
          </p:cNvPr>
          <p:cNvCxnSpPr/>
          <p:nvPr/>
        </p:nvCxnSpPr>
        <p:spPr>
          <a:xfrm>
            <a:off x="0" y="356991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E6707C5-AEA7-7FC2-0408-F821A07ED76E}"/>
              </a:ext>
            </a:extLst>
          </p:cNvPr>
          <p:cNvSpPr/>
          <p:nvPr/>
        </p:nvSpPr>
        <p:spPr>
          <a:xfrm>
            <a:off x="6079108" y="610825"/>
            <a:ext cx="6096002" cy="2934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CC011F-2F2B-AF20-E845-2C4ADA2109B9}"/>
              </a:ext>
            </a:extLst>
          </p:cNvPr>
          <p:cNvSpPr/>
          <p:nvPr/>
        </p:nvSpPr>
        <p:spPr>
          <a:xfrm>
            <a:off x="16607" y="3555970"/>
            <a:ext cx="6062786" cy="33131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BC0244E-C4F4-6D2D-6CFA-9DD042E5F7D2}"/>
              </a:ext>
            </a:extLst>
          </p:cNvPr>
          <p:cNvSpPr txBox="1"/>
          <p:nvPr/>
        </p:nvSpPr>
        <p:spPr>
          <a:xfrm>
            <a:off x="112734" y="736244"/>
            <a:ext cx="12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Party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A35740-AE40-D68D-7085-FE4EA328C383}"/>
              </a:ext>
            </a:extLst>
          </p:cNvPr>
          <p:cNvSpPr txBox="1"/>
          <p:nvPr/>
        </p:nvSpPr>
        <p:spPr>
          <a:xfrm>
            <a:off x="6206297" y="3764988"/>
            <a:ext cx="12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2119D-0590-1530-493C-41C57F12363D}"/>
              </a:ext>
            </a:extLst>
          </p:cNvPr>
          <p:cNvSpPr txBox="1"/>
          <p:nvPr/>
        </p:nvSpPr>
        <p:spPr>
          <a:xfrm>
            <a:off x="6162199" y="781075"/>
            <a:ext cx="127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Territory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48DEEA-544A-C457-E674-3B13EE1A0AC9}"/>
              </a:ext>
            </a:extLst>
          </p:cNvPr>
          <p:cNvSpPr txBox="1"/>
          <p:nvPr/>
        </p:nvSpPr>
        <p:spPr>
          <a:xfrm>
            <a:off x="86756" y="3710902"/>
            <a:ext cx="1792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Trading Identity</a:t>
            </a:r>
          </a:p>
        </p:txBody>
      </p:sp>
    </p:spTree>
    <p:extLst>
      <p:ext uri="{BB962C8B-B14F-4D97-AF65-F5344CB8AC3E}">
        <p14:creationId xmlns:p14="http://schemas.microsoft.com/office/powerpoint/2010/main" val="122837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DE128BF-C4AA-D191-B769-67C460141C13}"/>
              </a:ext>
            </a:extLst>
          </p:cNvPr>
          <p:cNvSpPr/>
          <p:nvPr/>
        </p:nvSpPr>
        <p:spPr>
          <a:xfrm>
            <a:off x="2904583" y="1344053"/>
            <a:ext cx="1389361" cy="1776007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B3F9B7-B5C9-0E61-C271-4D80365BCAF4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/>
              <a:t>High Level 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87670F-A561-B40B-8F62-0851276AF86C}"/>
              </a:ext>
            </a:extLst>
          </p:cNvPr>
          <p:cNvSpPr txBox="1"/>
          <p:nvPr/>
        </p:nvSpPr>
        <p:spPr>
          <a:xfrm>
            <a:off x="3096368" y="2035678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Office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1F93ED-4992-E502-352D-25F3EFA99E01}"/>
              </a:ext>
            </a:extLst>
          </p:cNvPr>
          <p:cNvSpPr txBox="1"/>
          <p:nvPr/>
        </p:nvSpPr>
        <p:spPr>
          <a:xfrm>
            <a:off x="3096369" y="2361355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Organization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67FEBF-8B91-D79B-2107-095200CCC258}"/>
              </a:ext>
            </a:extLst>
          </p:cNvPr>
          <p:cNvSpPr txBox="1"/>
          <p:nvPr/>
        </p:nvSpPr>
        <p:spPr>
          <a:xfrm>
            <a:off x="3096369" y="2665298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Person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880059-95A5-1F80-72DC-EBFC90E9927B}"/>
              </a:ext>
            </a:extLst>
          </p:cNvPr>
          <p:cNvCxnSpPr>
            <a:cxnSpLocks/>
            <a:stCxn id="30" idx="4"/>
            <a:endCxn id="35" idx="1"/>
          </p:cNvCxnSpPr>
          <p:nvPr/>
        </p:nvCxnSpPr>
        <p:spPr>
          <a:xfrm flipV="1">
            <a:off x="8837722" y="2204071"/>
            <a:ext cx="864296" cy="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96A906-2F50-5A00-CF93-0AE2D0DE9F29}"/>
              </a:ext>
            </a:extLst>
          </p:cNvPr>
          <p:cNvSpPr/>
          <p:nvPr/>
        </p:nvSpPr>
        <p:spPr>
          <a:xfrm>
            <a:off x="404288" y="792854"/>
            <a:ext cx="1540701" cy="36933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Source File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207C152-C194-A7CB-A883-E9BE3CD8DE8F}"/>
              </a:ext>
            </a:extLst>
          </p:cNvPr>
          <p:cNvSpPr/>
          <p:nvPr/>
        </p:nvSpPr>
        <p:spPr>
          <a:xfrm>
            <a:off x="2789706" y="780664"/>
            <a:ext cx="1540701" cy="36933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Pre-Land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B2889D2-DAC0-2487-A7F3-3C82CD679CF6}"/>
              </a:ext>
            </a:extLst>
          </p:cNvPr>
          <p:cNvSpPr/>
          <p:nvPr/>
        </p:nvSpPr>
        <p:spPr>
          <a:xfrm>
            <a:off x="5043364" y="792768"/>
            <a:ext cx="1540701" cy="36933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Staging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C463A93-A814-F7E0-CF5B-F256556CB502}"/>
              </a:ext>
            </a:extLst>
          </p:cNvPr>
          <p:cNvSpPr/>
          <p:nvPr/>
        </p:nvSpPr>
        <p:spPr>
          <a:xfrm>
            <a:off x="7297022" y="780250"/>
            <a:ext cx="1540701" cy="36933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MDM-Land</a:t>
            </a:r>
          </a:p>
        </p:txBody>
      </p:sp>
      <p:sp>
        <p:nvSpPr>
          <p:cNvPr id="114" name="Flowchart: Preparation 113">
            <a:extLst>
              <a:ext uri="{FF2B5EF4-FFF2-40B4-BE49-F238E27FC236}">
                <a16:creationId xmlns:a16="http://schemas.microsoft.com/office/drawing/2014/main" id="{4F8D164D-EAD4-F1F2-38A2-FF9E49D52979}"/>
              </a:ext>
            </a:extLst>
          </p:cNvPr>
          <p:cNvSpPr/>
          <p:nvPr/>
        </p:nvSpPr>
        <p:spPr>
          <a:xfrm>
            <a:off x="2040286" y="2059181"/>
            <a:ext cx="864296" cy="172876"/>
          </a:xfrm>
          <a:prstGeom prst="flowChartPrepa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WF_1</a:t>
            </a:r>
          </a:p>
        </p:txBody>
      </p:sp>
      <p:pic>
        <p:nvPicPr>
          <p:cNvPr id="7" name="Picture 4" descr="Microsoft Sql Server Logo Vector SVG ...">
            <a:extLst>
              <a:ext uri="{FF2B5EF4-FFF2-40B4-BE49-F238E27FC236}">
                <a16:creationId xmlns:a16="http://schemas.microsoft.com/office/drawing/2014/main" id="{11C77975-E960-B9FF-70BC-3B5977787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658" y="1498875"/>
            <a:ext cx="353839" cy="4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5CF9D-86DF-6FA6-80A7-9E8ED8BE64A1}"/>
              </a:ext>
            </a:extLst>
          </p:cNvPr>
          <p:cNvSpPr txBox="1"/>
          <p:nvPr/>
        </p:nvSpPr>
        <p:spPr>
          <a:xfrm>
            <a:off x="737130" y="2008132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Office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F7414-C435-8C4E-F5F2-F4533C2D0D47}"/>
              </a:ext>
            </a:extLst>
          </p:cNvPr>
          <p:cNvSpPr txBox="1"/>
          <p:nvPr/>
        </p:nvSpPr>
        <p:spPr>
          <a:xfrm>
            <a:off x="737131" y="2333809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FA45B-3CA6-B102-173D-9C35DA61D070}"/>
              </a:ext>
            </a:extLst>
          </p:cNvPr>
          <p:cNvSpPr txBox="1"/>
          <p:nvPr/>
        </p:nvSpPr>
        <p:spPr>
          <a:xfrm>
            <a:off x="737131" y="2637752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Person</a:t>
            </a:r>
          </a:p>
        </p:txBody>
      </p:sp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3C08E553-F734-7F29-8FCE-A51BF2C2587C}"/>
              </a:ext>
            </a:extLst>
          </p:cNvPr>
          <p:cNvSpPr/>
          <p:nvPr/>
        </p:nvSpPr>
        <p:spPr>
          <a:xfrm>
            <a:off x="2040286" y="2395718"/>
            <a:ext cx="864296" cy="172876"/>
          </a:xfrm>
          <a:prstGeom prst="flowChartPrepa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WF_2</a:t>
            </a:r>
          </a:p>
        </p:txBody>
      </p:sp>
      <p:sp>
        <p:nvSpPr>
          <p:cNvPr id="19" name="Flowchart: Preparation 18">
            <a:extLst>
              <a:ext uri="{FF2B5EF4-FFF2-40B4-BE49-F238E27FC236}">
                <a16:creationId xmlns:a16="http://schemas.microsoft.com/office/drawing/2014/main" id="{D9EA82FD-DBEC-E931-41E1-7EC22F38A74A}"/>
              </a:ext>
            </a:extLst>
          </p:cNvPr>
          <p:cNvSpPr/>
          <p:nvPr/>
        </p:nvSpPr>
        <p:spPr>
          <a:xfrm>
            <a:off x="2040286" y="2744475"/>
            <a:ext cx="864296" cy="172876"/>
          </a:xfrm>
          <a:prstGeom prst="flowChartPrepa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WF_3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6272677-37EE-7CA6-2E62-327134C6E4AF}"/>
              </a:ext>
            </a:extLst>
          </p:cNvPr>
          <p:cNvSpPr/>
          <p:nvPr/>
        </p:nvSpPr>
        <p:spPr>
          <a:xfrm>
            <a:off x="5158241" y="1324938"/>
            <a:ext cx="1389361" cy="1776007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D8A4A7-0691-CA25-6C52-0C0FF0034E98}"/>
              </a:ext>
            </a:extLst>
          </p:cNvPr>
          <p:cNvSpPr txBox="1"/>
          <p:nvPr/>
        </p:nvSpPr>
        <p:spPr>
          <a:xfrm>
            <a:off x="5395217" y="2059181"/>
            <a:ext cx="93133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 err="1"/>
              <a:t>Today_Party</a:t>
            </a:r>
            <a:endParaRPr lang="en-IN" sz="1050" dirty="0"/>
          </a:p>
        </p:txBody>
      </p:sp>
      <p:sp>
        <p:nvSpPr>
          <p:cNvPr id="25" name="Flowchart: Preparation 24">
            <a:extLst>
              <a:ext uri="{FF2B5EF4-FFF2-40B4-BE49-F238E27FC236}">
                <a16:creationId xmlns:a16="http://schemas.microsoft.com/office/drawing/2014/main" id="{B62CB172-5038-E50D-038A-B932A3B097DA}"/>
              </a:ext>
            </a:extLst>
          </p:cNvPr>
          <p:cNvSpPr/>
          <p:nvPr/>
        </p:nvSpPr>
        <p:spPr>
          <a:xfrm>
            <a:off x="4293944" y="2040066"/>
            <a:ext cx="864296" cy="172876"/>
          </a:xfrm>
          <a:prstGeom prst="flowChartPrepa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WF_4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961617B6-618C-57FC-600B-C5B11846408E}"/>
              </a:ext>
            </a:extLst>
          </p:cNvPr>
          <p:cNvSpPr/>
          <p:nvPr/>
        </p:nvSpPr>
        <p:spPr>
          <a:xfrm>
            <a:off x="4293944" y="2376603"/>
            <a:ext cx="864296" cy="172876"/>
          </a:xfrm>
          <a:prstGeom prst="flowChartPrepa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WF_5</a:t>
            </a:r>
          </a:p>
        </p:txBody>
      </p:sp>
      <p:sp>
        <p:nvSpPr>
          <p:cNvPr id="27" name="Flowchart: Preparation 26">
            <a:extLst>
              <a:ext uri="{FF2B5EF4-FFF2-40B4-BE49-F238E27FC236}">
                <a16:creationId xmlns:a16="http://schemas.microsoft.com/office/drawing/2014/main" id="{1BB6A14A-7BD2-772F-9AEA-2DCB39F1F703}"/>
              </a:ext>
            </a:extLst>
          </p:cNvPr>
          <p:cNvSpPr/>
          <p:nvPr/>
        </p:nvSpPr>
        <p:spPr>
          <a:xfrm>
            <a:off x="4293944" y="2725360"/>
            <a:ext cx="864296" cy="172876"/>
          </a:xfrm>
          <a:prstGeom prst="flowChartPrepa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WF_6</a:t>
            </a:r>
          </a:p>
        </p:txBody>
      </p:sp>
      <p:pic>
        <p:nvPicPr>
          <p:cNvPr id="28" name="Picture 4" descr="Microsoft Sql Server Logo Vector SVG ...">
            <a:extLst>
              <a:ext uri="{FF2B5EF4-FFF2-40B4-BE49-F238E27FC236}">
                <a16:creationId xmlns:a16="http://schemas.microsoft.com/office/drawing/2014/main" id="{F03A6E8F-D8AC-3544-A138-B67CD94A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94" y="1380763"/>
            <a:ext cx="353839" cy="4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1324E81-938E-FAF6-E930-6D483D35F864}"/>
              </a:ext>
            </a:extLst>
          </p:cNvPr>
          <p:cNvSpPr txBox="1"/>
          <p:nvPr/>
        </p:nvSpPr>
        <p:spPr>
          <a:xfrm>
            <a:off x="5258497" y="2471444"/>
            <a:ext cx="118884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 err="1"/>
              <a:t>Yesterday_Party</a:t>
            </a:r>
            <a:endParaRPr lang="en-IN" sz="1050" dirty="0"/>
          </a:p>
        </p:txBody>
      </p: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1BFDB345-BEAA-2928-BB08-7861701E994E}"/>
              </a:ext>
            </a:extLst>
          </p:cNvPr>
          <p:cNvSpPr/>
          <p:nvPr/>
        </p:nvSpPr>
        <p:spPr>
          <a:xfrm>
            <a:off x="7448361" y="1322305"/>
            <a:ext cx="1389361" cy="1776007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2F8C2-F809-5442-F8A0-7D383DDAC983}"/>
              </a:ext>
            </a:extLst>
          </p:cNvPr>
          <p:cNvSpPr txBox="1"/>
          <p:nvPr/>
        </p:nvSpPr>
        <p:spPr>
          <a:xfrm>
            <a:off x="7653986" y="2234479"/>
            <a:ext cx="97811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 err="1"/>
              <a:t>C_LDG_Party</a:t>
            </a:r>
            <a:endParaRPr lang="en-IN" sz="1050" dirty="0"/>
          </a:p>
        </p:txBody>
      </p:sp>
      <p:sp>
        <p:nvSpPr>
          <p:cNvPr id="32" name="Flowchart: Preparation 31">
            <a:extLst>
              <a:ext uri="{FF2B5EF4-FFF2-40B4-BE49-F238E27FC236}">
                <a16:creationId xmlns:a16="http://schemas.microsoft.com/office/drawing/2014/main" id="{67A335BB-5D85-24FC-BEAD-916AA8E229A4}"/>
              </a:ext>
            </a:extLst>
          </p:cNvPr>
          <p:cNvSpPr/>
          <p:nvPr/>
        </p:nvSpPr>
        <p:spPr>
          <a:xfrm>
            <a:off x="6584065" y="2103165"/>
            <a:ext cx="864296" cy="172876"/>
          </a:xfrm>
          <a:prstGeom prst="flowChartPrepa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WF_7</a:t>
            </a:r>
          </a:p>
        </p:txBody>
      </p:sp>
      <p:pic>
        <p:nvPicPr>
          <p:cNvPr id="33" name="Picture 4" descr="Microsoft Sql Server Logo Vector SVG ...">
            <a:extLst>
              <a:ext uri="{FF2B5EF4-FFF2-40B4-BE49-F238E27FC236}">
                <a16:creationId xmlns:a16="http://schemas.microsoft.com/office/drawing/2014/main" id="{0950E43A-18AD-CB8B-0E24-10031CBED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121" y="1403589"/>
            <a:ext cx="353839" cy="4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9B75676-372D-ECA4-689C-E9B10AD4AF4A}"/>
              </a:ext>
            </a:extLst>
          </p:cNvPr>
          <p:cNvSpPr/>
          <p:nvPr/>
        </p:nvSpPr>
        <p:spPr>
          <a:xfrm>
            <a:off x="9739597" y="767980"/>
            <a:ext cx="1540701" cy="36933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MDM-Hub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0DFE0E-39CD-5BC5-DB6B-151B5C4FD6E9}"/>
              </a:ext>
            </a:extLst>
          </p:cNvPr>
          <p:cNvSpPr txBox="1"/>
          <p:nvPr/>
        </p:nvSpPr>
        <p:spPr>
          <a:xfrm>
            <a:off x="9702018" y="1603906"/>
            <a:ext cx="154070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A520A0-9ADE-2CD3-B86A-0D9860DD63B5}"/>
              </a:ext>
            </a:extLst>
          </p:cNvPr>
          <p:cNvSpPr txBox="1"/>
          <p:nvPr/>
        </p:nvSpPr>
        <p:spPr>
          <a:xfrm>
            <a:off x="10151714" y="2038213"/>
            <a:ext cx="732947" cy="37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CDM</a:t>
            </a:r>
          </a:p>
        </p:txBody>
      </p:sp>
      <p:pic>
        <p:nvPicPr>
          <p:cNvPr id="45" name="Picture 4" descr="Microsoft Sql Server Logo Vector SVG ...">
            <a:extLst>
              <a:ext uri="{FF2B5EF4-FFF2-40B4-BE49-F238E27FC236}">
                <a16:creationId xmlns:a16="http://schemas.microsoft.com/office/drawing/2014/main" id="{357526AD-0311-656D-DD54-632A8626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915" y="4067842"/>
            <a:ext cx="549644" cy="5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885B832-70B3-36B5-9ECB-62E0C5AEB8BC}"/>
              </a:ext>
            </a:extLst>
          </p:cNvPr>
          <p:cNvSpPr/>
          <p:nvPr/>
        </p:nvSpPr>
        <p:spPr>
          <a:xfrm>
            <a:off x="2398328" y="4137362"/>
            <a:ext cx="2703161" cy="16657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pic>
        <p:nvPicPr>
          <p:cNvPr id="48" name="Picture 6" descr="Apache Spark 2.4: Adding a little more Spark to your code - Knoldus Blogs">
            <a:extLst>
              <a:ext uri="{FF2B5EF4-FFF2-40B4-BE49-F238E27FC236}">
                <a16:creationId xmlns:a16="http://schemas.microsoft.com/office/drawing/2014/main" id="{3256B359-2D57-23D9-6ED5-1D6DD4486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95" y="4125571"/>
            <a:ext cx="671447" cy="5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8333468-6ABE-A052-9C5B-93CAD42C1361}"/>
              </a:ext>
            </a:extLst>
          </p:cNvPr>
          <p:cNvSpPr/>
          <p:nvPr/>
        </p:nvSpPr>
        <p:spPr>
          <a:xfrm>
            <a:off x="2541336" y="5917898"/>
            <a:ext cx="2302803" cy="786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5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93178F-704E-5E43-0CD9-E555723EC753}"/>
              </a:ext>
            </a:extLst>
          </p:cNvPr>
          <p:cNvSpPr txBox="1"/>
          <p:nvPr/>
        </p:nvSpPr>
        <p:spPr>
          <a:xfrm>
            <a:off x="2649707" y="6077219"/>
            <a:ext cx="21994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dirty="0"/>
              <a:t>Source	src1</a:t>
            </a:r>
          </a:p>
          <a:p>
            <a:r>
              <a:rPr lang="en-IN" sz="700" dirty="0"/>
              <a:t>   </a:t>
            </a:r>
            <a:r>
              <a:rPr lang="en-IN" sz="700" dirty="0" err="1"/>
              <a:t>src_entity</a:t>
            </a:r>
            <a:r>
              <a:rPr lang="en-IN" sz="700" dirty="0"/>
              <a:t> Office</a:t>
            </a:r>
          </a:p>
          <a:p>
            <a:r>
              <a:rPr lang="en-IN" sz="700" dirty="0"/>
              <a:t>   </a:t>
            </a:r>
            <a:r>
              <a:rPr lang="en-IN" sz="700" dirty="0" err="1"/>
              <a:t>tgt_entity</a:t>
            </a:r>
            <a:r>
              <a:rPr lang="en-IN" sz="700" dirty="0"/>
              <a:t> Party</a:t>
            </a:r>
          </a:p>
          <a:p>
            <a:r>
              <a:rPr lang="en-IN" sz="700" dirty="0"/>
              <a:t>      src_col1  tgt_col1</a:t>
            </a:r>
          </a:p>
          <a:p>
            <a:r>
              <a:rPr lang="en-IN" sz="700" dirty="0"/>
              <a:t>      src_col2  tgt_col2</a:t>
            </a:r>
          </a:p>
        </p:txBody>
      </p:sp>
      <p:pic>
        <p:nvPicPr>
          <p:cNvPr id="60" name="Picture 10" descr="YML Vector Icons free download in SVG ...">
            <a:extLst>
              <a:ext uri="{FF2B5EF4-FFF2-40B4-BE49-F238E27FC236}">
                <a16:creationId xmlns:a16="http://schemas.microsoft.com/office/drawing/2014/main" id="{B3F0E074-F703-4709-2B97-CEB48D92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471" y="5954813"/>
            <a:ext cx="474488" cy="4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C099EC0C-B975-59FD-BB03-94E7A164E9B8}"/>
              </a:ext>
            </a:extLst>
          </p:cNvPr>
          <p:cNvSpPr txBox="1"/>
          <p:nvPr/>
        </p:nvSpPr>
        <p:spPr>
          <a:xfrm>
            <a:off x="2559796" y="4807015"/>
            <a:ext cx="671447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700" dirty="0" err="1"/>
              <a:t>Office_DF</a:t>
            </a:r>
            <a:endParaRPr lang="en-IN" sz="7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A1AE6B-DBDE-FF6B-BA40-EC5083A0029A}"/>
              </a:ext>
            </a:extLst>
          </p:cNvPr>
          <p:cNvSpPr txBox="1"/>
          <p:nvPr/>
        </p:nvSpPr>
        <p:spPr>
          <a:xfrm>
            <a:off x="2564291" y="5114388"/>
            <a:ext cx="949303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700" dirty="0" err="1"/>
              <a:t>Organization_DF</a:t>
            </a:r>
            <a:endParaRPr lang="en-IN" sz="7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BEDEBB-17A3-B9AE-1EBF-F21EB9D65CA5}"/>
              </a:ext>
            </a:extLst>
          </p:cNvPr>
          <p:cNvSpPr txBox="1"/>
          <p:nvPr/>
        </p:nvSpPr>
        <p:spPr>
          <a:xfrm>
            <a:off x="2559452" y="5413919"/>
            <a:ext cx="728666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700" dirty="0" err="1"/>
              <a:t>Person_DF</a:t>
            </a:r>
            <a:endParaRPr lang="en-IN" sz="700" dirty="0"/>
          </a:p>
        </p:txBody>
      </p:sp>
      <p:pic>
        <p:nvPicPr>
          <p:cNvPr id="100" name="Picture 14" descr="Python Logo PNG Vector (SVG) Free Download">
            <a:extLst>
              <a:ext uri="{FF2B5EF4-FFF2-40B4-BE49-F238E27FC236}">
                <a16:creationId xmlns:a16="http://schemas.microsoft.com/office/drawing/2014/main" id="{56F50C4C-1640-C089-2B49-0F81C81F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230" y="4200577"/>
            <a:ext cx="513459" cy="5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9623866E-2A61-6630-DCD3-4B68A8B6AEC5}"/>
              </a:ext>
            </a:extLst>
          </p:cNvPr>
          <p:cNvSpPr/>
          <p:nvPr/>
        </p:nvSpPr>
        <p:spPr>
          <a:xfrm>
            <a:off x="423136" y="1579125"/>
            <a:ext cx="1580687" cy="15920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9A8B3B-B93D-7501-1E27-0ABEB2B6E8C3}"/>
              </a:ext>
            </a:extLst>
          </p:cNvPr>
          <p:cNvSpPr txBox="1"/>
          <p:nvPr/>
        </p:nvSpPr>
        <p:spPr>
          <a:xfrm>
            <a:off x="737130" y="4761781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Office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E60D46F-FA1B-B3C7-E484-DF66CD717DD0}"/>
              </a:ext>
            </a:extLst>
          </p:cNvPr>
          <p:cNvSpPr txBox="1"/>
          <p:nvPr/>
        </p:nvSpPr>
        <p:spPr>
          <a:xfrm>
            <a:off x="737131" y="5087458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Organization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F13DBF0-E567-F0F7-51D1-42A78A4A7BAC}"/>
              </a:ext>
            </a:extLst>
          </p:cNvPr>
          <p:cNvSpPr txBox="1"/>
          <p:nvPr/>
        </p:nvSpPr>
        <p:spPr>
          <a:xfrm>
            <a:off x="737131" y="5391401"/>
            <a:ext cx="927378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/>
              <a:t>Person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CE412E-F4AB-520F-D70E-2520C2AD118F}"/>
              </a:ext>
            </a:extLst>
          </p:cNvPr>
          <p:cNvSpPr/>
          <p:nvPr/>
        </p:nvSpPr>
        <p:spPr>
          <a:xfrm>
            <a:off x="423136" y="4169936"/>
            <a:ext cx="1580687" cy="15920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00"/>
          </a:p>
        </p:txBody>
      </p:sp>
      <p:pic>
        <p:nvPicPr>
          <p:cNvPr id="120" name="Picture 2" descr="AWS S3 File Uploader Plugin | Bubble">
            <a:extLst>
              <a:ext uri="{FF2B5EF4-FFF2-40B4-BE49-F238E27FC236}">
                <a16:creationId xmlns:a16="http://schemas.microsoft.com/office/drawing/2014/main" id="{7AB30A53-BBFB-C781-99DB-975073730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40" y="4200577"/>
            <a:ext cx="626301" cy="4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3ADA0308-F23F-8706-ACD4-F04A56DA9D9D}"/>
              </a:ext>
            </a:extLst>
          </p:cNvPr>
          <p:cNvSpPr txBox="1"/>
          <p:nvPr/>
        </p:nvSpPr>
        <p:spPr>
          <a:xfrm>
            <a:off x="3969936" y="4795565"/>
            <a:ext cx="671447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700" dirty="0" err="1"/>
              <a:t>Party_DF</a:t>
            </a:r>
            <a:endParaRPr lang="en-IN" sz="7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455E83-0738-993E-7DB4-483E057CCC9D}"/>
              </a:ext>
            </a:extLst>
          </p:cNvPr>
          <p:cNvSpPr txBox="1"/>
          <p:nvPr/>
        </p:nvSpPr>
        <p:spPr>
          <a:xfrm>
            <a:off x="3974431" y="5102938"/>
            <a:ext cx="949303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700" dirty="0" err="1"/>
              <a:t>Party_DF</a:t>
            </a:r>
            <a:endParaRPr lang="en-IN" sz="7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E2B93D9-1C02-0CB6-EDD9-C6DA99F1EE97}"/>
              </a:ext>
            </a:extLst>
          </p:cNvPr>
          <p:cNvSpPr txBox="1"/>
          <p:nvPr/>
        </p:nvSpPr>
        <p:spPr>
          <a:xfrm>
            <a:off x="3969592" y="5402469"/>
            <a:ext cx="728666" cy="2000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700" dirty="0" err="1"/>
              <a:t>Party_DF</a:t>
            </a:r>
            <a:endParaRPr lang="en-IN" sz="7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1F58AC9-2BD8-16CC-0C96-B0BB97394BAF}"/>
              </a:ext>
            </a:extLst>
          </p:cNvPr>
          <p:cNvCxnSpPr>
            <a:cxnSpLocks/>
            <a:stCxn id="135" idx="4"/>
            <a:endCxn id="138" idx="1"/>
          </p:cNvCxnSpPr>
          <p:nvPr/>
        </p:nvCxnSpPr>
        <p:spPr>
          <a:xfrm flipV="1">
            <a:off x="8948418" y="4922173"/>
            <a:ext cx="864296" cy="6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Flowchart: Magnetic Disk 131">
            <a:extLst>
              <a:ext uri="{FF2B5EF4-FFF2-40B4-BE49-F238E27FC236}">
                <a16:creationId xmlns:a16="http://schemas.microsoft.com/office/drawing/2014/main" id="{97AB896F-2AA5-9E71-F253-46556F7F7251}"/>
              </a:ext>
            </a:extLst>
          </p:cNvPr>
          <p:cNvSpPr/>
          <p:nvPr/>
        </p:nvSpPr>
        <p:spPr>
          <a:xfrm>
            <a:off x="5268937" y="4043040"/>
            <a:ext cx="1389361" cy="1776007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64ED931-CD99-1C18-F81B-E161FEB69668}"/>
              </a:ext>
            </a:extLst>
          </p:cNvPr>
          <p:cNvSpPr txBox="1"/>
          <p:nvPr/>
        </p:nvSpPr>
        <p:spPr>
          <a:xfrm>
            <a:off x="5518347" y="4984742"/>
            <a:ext cx="931333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 err="1"/>
              <a:t>Today_Party</a:t>
            </a:r>
            <a:endParaRPr lang="en-IN" sz="1050" dirty="0"/>
          </a:p>
        </p:txBody>
      </p:sp>
      <p:pic>
        <p:nvPicPr>
          <p:cNvPr id="134" name="Picture 4" descr="Microsoft Sql Server Logo Vector SVG ...">
            <a:extLst>
              <a:ext uri="{FF2B5EF4-FFF2-40B4-BE49-F238E27FC236}">
                <a16:creationId xmlns:a16="http://schemas.microsoft.com/office/drawing/2014/main" id="{1D1AE750-8A75-DF31-37E2-D112D2F4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490" y="4098865"/>
            <a:ext cx="353839" cy="40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31F758FE-3779-9C65-68E9-B0B334A96D38}"/>
              </a:ext>
            </a:extLst>
          </p:cNvPr>
          <p:cNvSpPr/>
          <p:nvPr/>
        </p:nvSpPr>
        <p:spPr>
          <a:xfrm>
            <a:off x="7559057" y="4040407"/>
            <a:ext cx="1389361" cy="1776007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CE05627-D9B8-914A-D8E5-59B0EE58C47E}"/>
              </a:ext>
            </a:extLst>
          </p:cNvPr>
          <p:cNvSpPr txBox="1"/>
          <p:nvPr/>
        </p:nvSpPr>
        <p:spPr>
          <a:xfrm>
            <a:off x="7764682" y="4952581"/>
            <a:ext cx="978110" cy="2539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dirty="0" err="1"/>
              <a:t>C_LDG_Party</a:t>
            </a:r>
            <a:endParaRPr lang="en-IN" sz="105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2F5A25-9002-E4E8-25A5-F67138E71875}"/>
              </a:ext>
            </a:extLst>
          </p:cNvPr>
          <p:cNvSpPr txBox="1"/>
          <p:nvPr/>
        </p:nvSpPr>
        <p:spPr>
          <a:xfrm>
            <a:off x="9812714" y="4322008"/>
            <a:ext cx="154070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8230202-FFA0-821C-BDEB-FC8A4650E768}"/>
              </a:ext>
            </a:extLst>
          </p:cNvPr>
          <p:cNvSpPr txBox="1"/>
          <p:nvPr/>
        </p:nvSpPr>
        <p:spPr>
          <a:xfrm>
            <a:off x="10234200" y="4729692"/>
            <a:ext cx="732947" cy="37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CDM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88E00CC-48A2-2EF0-E4C4-AA310050FDEE}"/>
              </a:ext>
            </a:extLst>
          </p:cNvPr>
          <p:cNvSpPr txBox="1"/>
          <p:nvPr/>
        </p:nvSpPr>
        <p:spPr>
          <a:xfrm>
            <a:off x="6801280" y="4413645"/>
            <a:ext cx="59017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767D85B-2B59-8BC5-E965-483B2D3CBE00}"/>
              </a:ext>
            </a:extLst>
          </p:cNvPr>
          <p:cNvSpPr txBox="1"/>
          <p:nvPr/>
        </p:nvSpPr>
        <p:spPr>
          <a:xfrm>
            <a:off x="6948654" y="4616698"/>
            <a:ext cx="385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CDC</a:t>
            </a:r>
          </a:p>
        </p:txBody>
      </p:sp>
      <p:pic>
        <p:nvPicPr>
          <p:cNvPr id="143" name="Picture 14" descr="Python Logo PNG Vector (SVG) Free Download">
            <a:extLst>
              <a:ext uri="{FF2B5EF4-FFF2-40B4-BE49-F238E27FC236}">
                <a16:creationId xmlns:a16="http://schemas.microsoft.com/office/drawing/2014/main" id="{A9B54822-E13B-591D-11CA-4505EAAB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986" y="4457306"/>
            <a:ext cx="236914" cy="2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" descr="Free Folder SVG, PNG Icon, Symbol. Download Image.">
            <a:extLst>
              <a:ext uri="{FF2B5EF4-FFF2-40B4-BE49-F238E27FC236}">
                <a16:creationId xmlns:a16="http://schemas.microsoft.com/office/drawing/2014/main" id="{2A7FEA33-24BC-29E3-583E-B156AE27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23" y="4235492"/>
            <a:ext cx="273161" cy="23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85D32282-2C73-6BED-9C9D-97952C4CC4F2}"/>
              </a:ext>
            </a:extLst>
          </p:cNvPr>
          <p:cNvSpPr txBox="1"/>
          <p:nvPr/>
        </p:nvSpPr>
        <p:spPr>
          <a:xfrm>
            <a:off x="1252276" y="4445466"/>
            <a:ext cx="7390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inbound</a:t>
            </a:r>
            <a:endParaRPr lang="en-IN" sz="1200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D56244C-2D7A-D9CC-1D67-07FEFE8FA088}"/>
              </a:ext>
            </a:extLst>
          </p:cNvPr>
          <p:cNvSpPr/>
          <p:nvPr/>
        </p:nvSpPr>
        <p:spPr>
          <a:xfrm>
            <a:off x="277353" y="6041047"/>
            <a:ext cx="1949845" cy="6255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148" name="Picture 2" descr="AWS S3 File Uploader Plugin | Bubble">
            <a:extLst>
              <a:ext uri="{FF2B5EF4-FFF2-40B4-BE49-F238E27FC236}">
                <a16:creationId xmlns:a16="http://schemas.microsoft.com/office/drawing/2014/main" id="{DE74F437-C6F3-1F24-5F0E-8811BC09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02" y="6103933"/>
            <a:ext cx="626301" cy="4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Free Folder SVG, PNG Icon, Symbol. Download Image.">
            <a:extLst>
              <a:ext uri="{FF2B5EF4-FFF2-40B4-BE49-F238E27FC236}">
                <a16:creationId xmlns:a16="http://schemas.microsoft.com/office/drawing/2014/main" id="{3C8893B1-2BB6-CB7F-EBD5-6E026AED5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962" y="6069475"/>
            <a:ext cx="4292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E2299F64-D2C5-6568-C979-9653787C8B5C}"/>
              </a:ext>
            </a:extLst>
          </p:cNvPr>
          <p:cNvSpPr txBox="1"/>
          <p:nvPr/>
        </p:nvSpPr>
        <p:spPr>
          <a:xfrm>
            <a:off x="1638154" y="6396025"/>
            <a:ext cx="638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Achieve</a:t>
            </a:r>
            <a:endParaRPr lang="en-IN" sz="8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6BD5889-35A3-1611-565D-8D8F7C94C471}"/>
              </a:ext>
            </a:extLst>
          </p:cNvPr>
          <p:cNvSpPr/>
          <p:nvPr/>
        </p:nvSpPr>
        <p:spPr>
          <a:xfrm>
            <a:off x="5384342" y="6035466"/>
            <a:ext cx="1949845" cy="6255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/>
          </a:p>
        </p:txBody>
      </p:sp>
      <p:pic>
        <p:nvPicPr>
          <p:cNvPr id="152" name="Picture 2" descr="AWS S3 File Uploader Plugin | Bubble">
            <a:extLst>
              <a:ext uri="{FF2B5EF4-FFF2-40B4-BE49-F238E27FC236}">
                <a16:creationId xmlns:a16="http://schemas.microsoft.com/office/drawing/2014/main" id="{A2032DC7-1991-13BE-5527-622192E0F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791" y="6098352"/>
            <a:ext cx="626301" cy="4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Free Folder SVG, PNG Icon, Symbol. Download Image.">
            <a:extLst>
              <a:ext uri="{FF2B5EF4-FFF2-40B4-BE49-F238E27FC236}">
                <a16:creationId xmlns:a16="http://schemas.microsoft.com/office/drawing/2014/main" id="{E965D623-1AA9-9919-A336-E587A42BD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951" y="6063894"/>
            <a:ext cx="4292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692D163A-D3CD-EF58-EB86-EE433A0BC8B7}"/>
              </a:ext>
            </a:extLst>
          </p:cNvPr>
          <p:cNvSpPr txBox="1"/>
          <p:nvPr/>
        </p:nvSpPr>
        <p:spPr>
          <a:xfrm>
            <a:off x="6745143" y="6390444"/>
            <a:ext cx="638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Previous</a:t>
            </a:r>
            <a:endParaRPr lang="en-IN" sz="800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B6FA9BB-559E-3CBE-901E-3F7CB30AEE1F}"/>
              </a:ext>
            </a:extLst>
          </p:cNvPr>
          <p:cNvCxnSpPr/>
          <p:nvPr/>
        </p:nvCxnSpPr>
        <p:spPr>
          <a:xfrm>
            <a:off x="0" y="3657599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51DE840-5FF7-0F08-7CCA-853155319BC6}"/>
              </a:ext>
            </a:extLst>
          </p:cNvPr>
          <p:cNvSpPr txBox="1"/>
          <p:nvPr/>
        </p:nvSpPr>
        <p:spPr>
          <a:xfrm>
            <a:off x="5388429" y="3240214"/>
            <a:ext cx="108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Current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F55D043-4070-DC58-4844-3BFFB9EAAB1A}"/>
              </a:ext>
            </a:extLst>
          </p:cNvPr>
          <p:cNvSpPr txBox="1"/>
          <p:nvPr/>
        </p:nvSpPr>
        <p:spPr>
          <a:xfrm>
            <a:off x="5405565" y="3691999"/>
            <a:ext cx="121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Proposed</a:t>
            </a:r>
          </a:p>
        </p:txBody>
      </p:sp>
    </p:spTree>
    <p:extLst>
      <p:ext uri="{BB962C8B-B14F-4D97-AF65-F5344CB8AC3E}">
        <p14:creationId xmlns:p14="http://schemas.microsoft.com/office/powerpoint/2010/main" val="227388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1DEADE-3629-E153-8B8C-DDD65879AA5F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/>
              <a:t>Common Ingestion Framework using Configuration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BB7D8-28AA-DDA4-C45E-ACFA16C15AD3}"/>
              </a:ext>
            </a:extLst>
          </p:cNvPr>
          <p:cNvSpPr txBox="1"/>
          <p:nvPr/>
        </p:nvSpPr>
        <p:spPr>
          <a:xfrm>
            <a:off x="642999" y="2127974"/>
            <a:ext cx="1540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Office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57C57-FDD0-8D1E-89BC-C7AAFE8DC6D8}"/>
              </a:ext>
            </a:extLst>
          </p:cNvPr>
          <p:cNvSpPr txBox="1"/>
          <p:nvPr/>
        </p:nvSpPr>
        <p:spPr>
          <a:xfrm>
            <a:off x="643000" y="2616490"/>
            <a:ext cx="1540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Organization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097AB-51B7-1900-DDEA-852B1B59272D}"/>
              </a:ext>
            </a:extLst>
          </p:cNvPr>
          <p:cNvSpPr txBox="1"/>
          <p:nvPr/>
        </p:nvSpPr>
        <p:spPr>
          <a:xfrm>
            <a:off x="642999" y="3120848"/>
            <a:ext cx="1540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Person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A150C0-5352-0BBD-0CE3-C1324D73DCCC}"/>
              </a:ext>
            </a:extLst>
          </p:cNvPr>
          <p:cNvSpPr/>
          <p:nvPr/>
        </p:nvSpPr>
        <p:spPr>
          <a:xfrm>
            <a:off x="492688" y="1101619"/>
            <a:ext cx="2041743" cy="26146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AWS S3 File Uploader Plugin | Bubble">
            <a:extLst>
              <a:ext uri="{FF2B5EF4-FFF2-40B4-BE49-F238E27FC236}">
                <a16:creationId xmlns:a16="http://schemas.microsoft.com/office/drawing/2014/main" id="{E4B7969A-E8F7-A991-9AC0-43CF4CEAE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15" y="1164506"/>
            <a:ext cx="626301" cy="4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BB88AB11-7F10-1937-3FD2-CBC50FE89C08}"/>
              </a:ext>
            </a:extLst>
          </p:cNvPr>
          <p:cNvSpPr/>
          <p:nvPr/>
        </p:nvSpPr>
        <p:spPr>
          <a:xfrm>
            <a:off x="9540363" y="1362898"/>
            <a:ext cx="1962411" cy="1840885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8" name="Picture 4" descr="Microsoft Sql Server Logo Vector SVG ...">
            <a:extLst>
              <a:ext uri="{FF2B5EF4-FFF2-40B4-BE49-F238E27FC236}">
                <a16:creationId xmlns:a16="http://schemas.microsoft.com/office/drawing/2014/main" id="{A58305CC-88DD-A4BD-BD4A-EA99114B7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746" y="1387951"/>
            <a:ext cx="549644" cy="5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2E9B46-D4B5-B7E8-C5AC-654E96E204F7}"/>
              </a:ext>
            </a:extLst>
          </p:cNvPr>
          <p:cNvSpPr txBox="1"/>
          <p:nvPr/>
        </p:nvSpPr>
        <p:spPr>
          <a:xfrm>
            <a:off x="10096438" y="2394362"/>
            <a:ext cx="108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83408A-C1CF-44ED-1574-74BCFCCB6261}"/>
              </a:ext>
            </a:extLst>
          </p:cNvPr>
          <p:cNvSpPr/>
          <p:nvPr/>
        </p:nvSpPr>
        <p:spPr>
          <a:xfrm>
            <a:off x="3239772" y="1101619"/>
            <a:ext cx="5523978" cy="2603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6" descr="Apache Spark 2.4: Adding a little more Spark to your code - Knoldus Blogs">
            <a:extLst>
              <a:ext uri="{FF2B5EF4-FFF2-40B4-BE49-F238E27FC236}">
                <a16:creationId xmlns:a16="http://schemas.microsoft.com/office/drawing/2014/main" id="{251E005A-4BE3-F954-4D77-CE7C983DF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882" y="1101620"/>
            <a:ext cx="671447" cy="5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582581-BE6F-1E81-0711-35A467F462FF}"/>
              </a:ext>
            </a:extLst>
          </p:cNvPr>
          <p:cNvSpPr/>
          <p:nvPr/>
        </p:nvSpPr>
        <p:spPr>
          <a:xfrm>
            <a:off x="4426780" y="4053813"/>
            <a:ext cx="2963576" cy="2411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263809-F826-7CB7-C08B-EDAAF335FC47}"/>
              </a:ext>
            </a:extLst>
          </p:cNvPr>
          <p:cNvSpPr txBox="1"/>
          <p:nvPr/>
        </p:nvSpPr>
        <p:spPr>
          <a:xfrm>
            <a:off x="4784942" y="4546948"/>
            <a:ext cx="2199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	src1</a:t>
            </a:r>
          </a:p>
          <a:p>
            <a:r>
              <a:rPr lang="en-IN" dirty="0"/>
              <a:t>   </a:t>
            </a:r>
            <a:r>
              <a:rPr lang="en-IN" dirty="0" err="1"/>
              <a:t>src_entity</a:t>
            </a:r>
            <a:r>
              <a:rPr lang="en-IN" dirty="0"/>
              <a:t> Office</a:t>
            </a:r>
          </a:p>
          <a:p>
            <a:r>
              <a:rPr lang="en-IN" dirty="0"/>
              <a:t>   </a:t>
            </a:r>
            <a:r>
              <a:rPr lang="en-IN" dirty="0" err="1"/>
              <a:t>tgt_entity</a:t>
            </a:r>
            <a:r>
              <a:rPr lang="en-IN" dirty="0"/>
              <a:t> Party</a:t>
            </a:r>
          </a:p>
          <a:p>
            <a:r>
              <a:rPr lang="en-IN" dirty="0"/>
              <a:t>      src_col1  tgt_col1</a:t>
            </a:r>
          </a:p>
          <a:p>
            <a:r>
              <a:rPr lang="en-IN" dirty="0"/>
              <a:t>      src_col2  tgt_col2</a:t>
            </a:r>
          </a:p>
        </p:txBody>
      </p:sp>
      <p:pic>
        <p:nvPicPr>
          <p:cNvPr id="1034" name="Picture 10" descr="YML Vector Icons free download in SVG ...">
            <a:extLst>
              <a:ext uri="{FF2B5EF4-FFF2-40B4-BE49-F238E27FC236}">
                <a16:creationId xmlns:a16="http://schemas.microsoft.com/office/drawing/2014/main" id="{82AABDE3-4EB5-4055-261A-40D9EB9C1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98" y="4143058"/>
            <a:ext cx="474488" cy="4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00DF9A-841E-198A-646C-04A3381734F5}"/>
              </a:ext>
            </a:extLst>
          </p:cNvPr>
          <p:cNvSpPr txBox="1"/>
          <p:nvPr/>
        </p:nvSpPr>
        <p:spPr>
          <a:xfrm>
            <a:off x="3457182" y="2060877"/>
            <a:ext cx="1540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Office_DF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7CAEDE-AA3F-F2DD-FD84-A31ED0F7B2D2}"/>
              </a:ext>
            </a:extLst>
          </p:cNvPr>
          <p:cNvSpPr txBox="1"/>
          <p:nvPr/>
        </p:nvSpPr>
        <p:spPr>
          <a:xfrm>
            <a:off x="3436304" y="2537609"/>
            <a:ext cx="18747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Organization_DF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64AAA8-B2A8-EE21-6E19-B9A9AF4F751D}"/>
              </a:ext>
            </a:extLst>
          </p:cNvPr>
          <p:cNvSpPr txBox="1"/>
          <p:nvPr/>
        </p:nvSpPr>
        <p:spPr>
          <a:xfrm>
            <a:off x="3436303" y="3041967"/>
            <a:ext cx="1540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Person_DF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4CF7C-5364-521F-2A8B-72B134E1F7D3}"/>
              </a:ext>
            </a:extLst>
          </p:cNvPr>
          <p:cNvSpPr txBox="1"/>
          <p:nvPr/>
        </p:nvSpPr>
        <p:spPr>
          <a:xfrm>
            <a:off x="6670106" y="2060877"/>
            <a:ext cx="1540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Party_DF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C94250-14B0-6A5F-0B32-468ED9E8091B}"/>
              </a:ext>
            </a:extLst>
          </p:cNvPr>
          <p:cNvSpPr txBox="1"/>
          <p:nvPr/>
        </p:nvSpPr>
        <p:spPr>
          <a:xfrm>
            <a:off x="6649228" y="2537609"/>
            <a:ext cx="18747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Party_DF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77D19-1880-0155-625A-CA696971C9B7}"/>
              </a:ext>
            </a:extLst>
          </p:cNvPr>
          <p:cNvSpPr txBox="1"/>
          <p:nvPr/>
        </p:nvSpPr>
        <p:spPr>
          <a:xfrm>
            <a:off x="6649227" y="3041967"/>
            <a:ext cx="1540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err="1"/>
              <a:t>Party_DF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7F10181-0CB8-EFC5-3224-CA66426AE3B0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4997884" y="2245543"/>
            <a:ext cx="1672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0B0232-F9FE-EDA6-F820-D34F20A35C3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311036" y="2722275"/>
            <a:ext cx="1338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C4904-AFFF-79D6-C738-8B1990AABB7C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997884" y="3226633"/>
            <a:ext cx="16513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016681-B7BE-EBBD-56C9-E0EEE28700FB}"/>
              </a:ext>
            </a:extLst>
          </p:cNvPr>
          <p:cNvCxnSpPr>
            <a:stCxn id="10" idx="0"/>
          </p:cNvCxnSpPr>
          <p:nvPr/>
        </p:nvCxnSpPr>
        <p:spPr>
          <a:xfrm flipV="1">
            <a:off x="5908568" y="3270026"/>
            <a:ext cx="0" cy="78378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FD4AA-3025-E5CD-1FB7-E84A26315F79}"/>
              </a:ext>
            </a:extLst>
          </p:cNvPr>
          <p:cNvCxnSpPr>
            <a:cxnSpLocks/>
          </p:cNvCxnSpPr>
          <p:nvPr/>
        </p:nvCxnSpPr>
        <p:spPr>
          <a:xfrm flipV="1">
            <a:off x="6334453" y="2722275"/>
            <a:ext cx="0" cy="136702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21930A-D858-B3FF-0E9A-534DB1745CA0}"/>
              </a:ext>
            </a:extLst>
          </p:cNvPr>
          <p:cNvCxnSpPr>
            <a:cxnSpLocks/>
          </p:cNvCxnSpPr>
          <p:nvPr/>
        </p:nvCxnSpPr>
        <p:spPr>
          <a:xfrm flipV="1">
            <a:off x="5557839" y="2270595"/>
            <a:ext cx="0" cy="176487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981AAC-0745-18B7-1FD5-1056E8052323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2534431" y="2403505"/>
            <a:ext cx="705341" cy="5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9F41B0-99B8-8B52-D75C-4E07750A6302}"/>
              </a:ext>
            </a:extLst>
          </p:cNvPr>
          <p:cNvCxnSpPr/>
          <p:nvPr/>
        </p:nvCxnSpPr>
        <p:spPr>
          <a:xfrm flipV="1">
            <a:off x="8799386" y="2490368"/>
            <a:ext cx="705341" cy="5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Python Logo PNG Vector (SVG) Free Download">
            <a:extLst>
              <a:ext uri="{FF2B5EF4-FFF2-40B4-BE49-F238E27FC236}">
                <a16:creationId xmlns:a16="http://schemas.microsoft.com/office/drawing/2014/main" id="{135E6C07-2E4E-5042-004F-482C1F0E7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902" y="1237410"/>
            <a:ext cx="513459" cy="5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4C74805-59FB-7B48-FEF3-FC3E0166C413}"/>
              </a:ext>
            </a:extLst>
          </p:cNvPr>
          <p:cNvSpPr txBox="1"/>
          <p:nvPr/>
        </p:nvSpPr>
        <p:spPr>
          <a:xfrm>
            <a:off x="492688" y="4133219"/>
            <a:ext cx="37106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Highlights –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Replacing Pre-Land tables with in-memory data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joins of multiple pre-land tables to load the today layers will be replaced by joins between data frames</a:t>
            </a:r>
          </a:p>
        </p:txBody>
      </p:sp>
    </p:spTree>
    <p:extLst>
      <p:ext uri="{BB962C8B-B14F-4D97-AF65-F5344CB8AC3E}">
        <p14:creationId xmlns:p14="http://schemas.microsoft.com/office/powerpoint/2010/main" val="116888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92E07B-B81D-7FC6-C229-4F0E62D1B9D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/>
              <a:t>Advantage of Using Common Ingestion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8FFFE8-0708-7835-2C78-862C50AB10DB}"/>
              </a:ext>
            </a:extLst>
          </p:cNvPr>
          <p:cNvSpPr txBox="1"/>
          <p:nvPr/>
        </p:nvSpPr>
        <p:spPr>
          <a:xfrm>
            <a:off x="526093" y="1089764"/>
            <a:ext cx="1083501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Maintainability</a:t>
            </a:r>
            <a:r>
              <a:rPr lang="en-US" sz="2400" dirty="0"/>
              <a:t> -By-passing pre-landing storage reduces </a:t>
            </a:r>
            <a:r>
              <a:rPr lang="en-US" sz="2400" dirty="0" err="1"/>
              <a:t>approx</a:t>
            </a:r>
            <a:r>
              <a:rPr lang="en-US" sz="2400" dirty="0"/>
              <a:t> 30% of inbound Jobs till today later data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Extensible – </a:t>
            </a:r>
            <a:r>
              <a:rPr lang="en-US" sz="2400" dirty="0"/>
              <a:t>Easy to support dynamic attribute loading by changing the configuration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 – Eliminating multi hops and in-memory  processing improves performance from file to stage layer load at least by 2x.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Less Regression</a:t>
            </a:r>
            <a:r>
              <a:rPr lang="en-US" sz="2400" dirty="0"/>
              <a:t> – Keeping source and target stage layer same, regression is limited to stage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Lineage</a:t>
            </a:r>
            <a:r>
              <a:rPr lang="en-US" sz="2400" dirty="0"/>
              <a:t> – Keeping history data will ease to back track and help in creating dashboard for business needs.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760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FBCE9-CFE4-01FA-3BD7-861AFED0C681}"/>
              </a:ext>
            </a:extLst>
          </p:cNvPr>
          <p:cNvSpPr txBox="1"/>
          <p:nvPr/>
        </p:nvSpPr>
        <p:spPr>
          <a:xfrm>
            <a:off x="379952" y="2111578"/>
            <a:ext cx="1540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Office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BBBBE-E395-A51A-53AA-7D41F657ACC7}"/>
              </a:ext>
            </a:extLst>
          </p:cNvPr>
          <p:cNvSpPr txBox="1"/>
          <p:nvPr/>
        </p:nvSpPr>
        <p:spPr>
          <a:xfrm>
            <a:off x="379953" y="2600094"/>
            <a:ext cx="1540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Organization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C12FA-8663-712C-C320-02B8649996B3}"/>
              </a:ext>
            </a:extLst>
          </p:cNvPr>
          <p:cNvSpPr txBox="1"/>
          <p:nvPr/>
        </p:nvSpPr>
        <p:spPr>
          <a:xfrm>
            <a:off x="379952" y="3104452"/>
            <a:ext cx="1540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Person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900283-7C09-A7DA-601B-34C1E32E7211}"/>
              </a:ext>
            </a:extLst>
          </p:cNvPr>
          <p:cNvSpPr/>
          <p:nvPr/>
        </p:nvSpPr>
        <p:spPr>
          <a:xfrm>
            <a:off x="229641" y="1373322"/>
            <a:ext cx="2041743" cy="2245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AWS S3 File Uploader Plugin | Bubble">
            <a:extLst>
              <a:ext uri="{FF2B5EF4-FFF2-40B4-BE49-F238E27FC236}">
                <a16:creationId xmlns:a16="http://schemas.microsoft.com/office/drawing/2014/main" id="{8D81127F-4387-B423-ACD1-AF6A38D4D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68" y="1436208"/>
            <a:ext cx="626301" cy="4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BD050-C9B3-31DB-921A-19191581F6F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N" sz="3200" b="1" dirty="0" err="1"/>
              <a:t>ource</a:t>
            </a:r>
            <a:r>
              <a:rPr lang="en-IN" sz="3200" b="1" dirty="0"/>
              <a:t> to Target Data Loading Framework with CDC</a:t>
            </a:r>
          </a:p>
        </p:txBody>
      </p:sp>
      <p:pic>
        <p:nvPicPr>
          <p:cNvPr id="1026" name="Picture 2" descr="Free Folder SVG, PNG Icon, Symbol. Download Image.">
            <a:extLst>
              <a:ext uri="{FF2B5EF4-FFF2-40B4-BE49-F238E27FC236}">
                <a16:creationId xmlns:a16="http://schemas.microsoft.com/office/drawing/2014/main" id="{B311DDD3-02D7-0DA5-AF91-A57901D4C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28" y="1401750"/>
            <a:ext cx="4292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4DD1B8-C2DA-6007-9BFF-8CB8A890B01E}"/>
              </a:ext>
            </a:extLst>
          </p:cNvPr>
          <p:cNvSpPr txBox="1"/>
          <p:nvPr/>
        </p:nvSpPr>
        <p:spPr>
          <a:xfrm>
            <a:off x="1529830" y="1715395"/>
            <a:ext cx="7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inbound</a:t>
            </a:r>
            <a:endParaRPr lang="en-IN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014C3-F820-5EC8-AE0B-E43EE63E282E}"/>
              </a:ext>
            </a:extLst>
          </p:cNvPr>
          <p:cNvSpPr/>
          <p:nvPr/>
        </p:nvSpPr>
        <p:spPr>
          <a:xfrm>
            <a:off x="2791384" y="1183787"/>
            <a:ext cx="6512122" cy="2603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6" descr="Apache Spark 2.4: Adding a little more Spark to your code - Knoldus Blogs">
            <a:extLst>
              <a:ext uri="{FF2B5EF4-FFF2-40B4-BE49-F238E27FC236}">
                <a16:creationId xmlns:a16="http://schemas.microsoft.com/office/drawing/2014/main" id="{B86FD5DB-03FE-418D-171E-60742582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94" y="1183788"/>
            <a:ext cx="671447" cy="5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79E11E-2A50-5EF7-B01A-FA7EF6599367}"/>
              </a:ext>
            </a:extLst>
          </p:cNvPr>
          <p:cNvSpPr txBox="1"/>
          <p:nvPr/>
        </p:nvSpPr>
        <p:spPr>
          <a:xfrm>
            <a:off x="2888494" y="2142370"/>
            <a:ext cx="143794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Office_Party_DF</a:t>
            </a:r>
            <a:endParaRPr lang="en-IN" sz="1400" dirty="0"/>
          </a:p>
        </p:txBody>
      </p:sp>
      <p:pic>
        <p:nvPicPr>
          <p:cNvPr id="20" name="Picture 14" descr="Python Logo PNG Vector (SVG) Free Download">
            <a:extLst>
              <a:ext uri="{FF2B5EF4-FFF2-40B4-BE49-F238E27FC236}">
                <a16:creationId xmlns:a16="http://schemas.microsoft.com/office/drawing/2014/main" id="{0879E916-1E4E-5886-1EAA-D9B6BCE8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061" y="1326744"/>
            <a:ext cx="513459" cy="5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7A7E246-ED09-A465-6CB9-743044E83A04}"/>
              </a:ext>
            </a:extLst>
          </p:cNvPr>
          <p:cNvSpPr txBox="1"/>
          <p:nvPr/>
        </p:nvSpPr>
        <p:spPr>
          <a:xfrm>
            <a:off x="2888494" y="2495291"/>
            <a:ext cx="143794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Org_Party_DF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16C45F-E719-A4B7-CF5A-8192826327A7}"/>
              </a:ext>
            </a:extLst>
          </p:cNvPr>
          <p:cNvSpPr txBox="1"/>
          <p:nvPr/>
        </p:nvSpPr>
        <p:spPr>
          <a:xfrm>
            <a:off x="2888494" y="2848213"/>
            <a:ext cx="143794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Pers_Party_DF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E6EE4D-4E6F-2EB2-22B1-9B1CF5098C6F}"/>
              </a:ext>
            </a:extLst>
          </p:cNvPr>
          <p:cNvSpPr txBox="1"/>
          <p:nvPr/>
        </p:nvSpPr>
        <p:spPr>
          <a:xfrm>
            <a:off x="4766830" y="2131858"/>
            <a:ext cx="1896449" cy="3077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Tgt_Office_Party_DF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4AE65-C232-AF08-FF94-FFD6BAE7D8F8}"/>
              </a:ext>
            </a:extLst>
          </p:cNvPr>
          <p:cNvSpPr txBox="1"/>
          <p:nvPr/>
        </p:nvSpPr>
        <p:spPr>
          <a:xfrm>
            <a:off x="4766831" y="2484778"/>
            <a:ext cx="189644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Tgt_Org_Party_DF</a:t>
            </a:r>
            <a:endParaRPr lang="en-IN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E81CAE-001E-78E4-C4FB-B23D1839670F}"/>
              </a:ext>
            </a:extLst>
          </p:cNvPr>
          <p:cNvSpPr txBox="1"/>
          <p:nvPr/>
        </p:nvSpPr>
        <p:spPr>
          <a:xfrm>
            <a:off x="4766831" y="2837700"/>
            <a:ext cx="189644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Tgt_Pers_Party_DF</a:t>
            </a:r>
            <a:endParaRPr lang="en-IN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C60FE1-23A7-00B0-07DE-D96535D97DB7}"/>
              </a:ext>
            </a:extLst>
          </p:cNvPr>
          <p:cNvSpPr txBox="1"/>
          <p:nvPr/>
        </p:nvSpPr>
        <p:spPr>
          <a:xfrm>
            <a:off x="7253982" y="2131439"/>
            <a:ext cx="1896449" cy="3077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Final_Office_Party_DF</a:t>
            </a:r>
            <a:endParaRPr lang="en-IN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94CA4D-5D92-F26F-AC3F-60C7007252B8}"/>
              </a:ext>
            </a:extLst>
          </p:cNvPr>
          <p:cNvSpPr txBox="1"/>
          <p:nvPr/>
        </p:nvSpPr>
        <p:spPr>
          <a:xfrm>
            <a:off x="7253983" y="2484359"/>
            <a:ext cx="189644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Final_Org_Party_DF</a:t>
            </a:r>
            <a:endParaRPr lang="en-IN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83FB1D-F27D-D5B3-2211-F3CA1B071F59}"/>
              </a:ext>
            </a:extLst>
          </p:cNvPr>
          <p:cNvSpPr txBox="1"/>
          <p:nvPr/>
        </p:nvSpPr>
        <p:spPr>
          <a:xfrm>
            <a:off x="7253983" y="2837281"/>
            <a:ext cx="189644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 err="1"/>
              <a:t>Final_Pers_Party_DF</a:t>
            </a: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CB3EC6-CFE3-5714-650F-6D11B0B3FF7D}"/>
              </a:ext>
            </a:extLst>
          </p:cNvPr>
          <p:cNvSpPr txBox="1"/>
          <p:nvPr/>
        </p:nvSpPr>
        <p:spPr>
          <a:xfrm>
            <a:off x="7404400" y="5017616"/>
            <a:ext cx="1540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Party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ACE837-28C0-05A6-F044-F954F214BE52}"/>
              </a:ext>
            </a:extLst>
          </p:cNvPr>
          <p:cNvSpPr/>
          <p:nvPr/>
        </p:nvSpPr>
        <p:spPr>
          <a:xfrm>
            <a:off x="7178933" y="4279360"/>
            <a:ext cx="2041743" cy="13948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8" name="Picture 2" descr="AWS S3 File Uploader Plugin | Bubble">
            <a:extLst>
              <a:ext uri="{FF2B5EF4-FFF2-40B4-BE49-F238E27FC236}">
                <a16:creationId xmlns:a16="http://schemas.microsoft.com/office/drawing/2014/main" id="{B53B4CB8-BAB4-E164-BD4A-69EF5F27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382" y="4342246"/>
            <a:ext cx="626301" cy="4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Free Folder SVG, PNG Icon, Symbol. Download Image.">
            <a:extLst>
              <a:ext uri="{FF2B5EF4-FFF2-40B4-BE49-F238E27FC236}">
                <a16:creationId xmlns:a16="http://schemas.microsoft.com/office/drawing/2014/main" id="{DF2695CF-6F40-7D92-9D1F-1FF22E32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542" y="4307788"/>
            <a:ext cx="4292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41FB704-ADA6-BE2C-1798-7FD56817CA65}"/>
              </a:ext>
            </a:extLst>
          </p:cNvPr>
          <p:cNvSpPr txBox="1"/>
          <p:nvPr/>
        </p:nvSpPr>
        <p:spPr>
          <a:xfrm>
            <a:off x="8403966" y="4621433"/>
            <a:ext cx="7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previous</a:t>
            </a:r>
            <a:endParaRPr lang="en-IN" sz="1200" dirty="0"/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DCF07AFA-E9F0-1079-3930-94512A3850BE}"/>
              </a:ext>
            </a:extLst>
          </p:cNvPr>
          <p:cNvSpPr/>
          <p:nvPr/>
        </p:nvSpPr>
        <p:spPr>
          <a:xfrm>
            <a:off x="9994359" y="1560467"/>
            <a:ext cx="1962411" cy="1840885"/>
          </a:xfrm>
          <a:prstGeom prst="flowChartMagneticDis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4" descr="Microsoft Sql Server Logo Vector SVG ...">
            <a:extLst>
              <a:ext uri="{FF2B5EF4-FFF2-40B4-BE49-F238E27FC236}">
                <a16:creationId xmlns:a16="http://schemas.microsoft.com/office/drawing/2014/main" id="{8F3E21C6-3A05-45B4-A966-690C00F2B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0742" y="1585520"/>
            <a:ext cx="549644" cy="54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F00AA11-D689-AAC1-26A7-4F3D40CE8145}"/>
              </a:ext>
            </a:extLst>
          </p:cNvPr>
          <p:cNvSpPr txBox="1"/>
          <p:nvPr/>
        </p:nvSpPr>
        <p:spPr>
          <a:xfrm>
            <a:off x="10550434" y="2591931"/>
            <a:ext cx="108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Party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A64E20-9CD7-D5A9-2328-C9774E498EB1}"/>
              </a:ext>
            </a:extLst>
          </p:cNvPr>
          <p:cNvCxnSpPr>
            <a:stCxn id="9" idx="3"/>
            <a:endCxn id="51" idx="2"/>
          </p:cNvCxnSpPr>
          <p:nvPr/>
        </p:nvCxnSpPr>
        <p:spPr>
          <a:xfrm flipV="1">
            <a:off x="9303506" y="2480910"/>
            <a:ext cx="690853" cy="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F68158E-463A-AF5D-7090-97A11138795F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271384" y="2485673"/>
            <a:ext cx="520000" cy="10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4AFFDB77-57F6-B747-3AE9-180BBED0C3E9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 flipH="1">
            <a:off x="8199805" y="3145058"/>
            <a:ext cx="2402" cy="1134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44BCD52-D8D4-8A61-8335-00986D2DF63D}"/>
              </a:ext>
            </a:extLst>
          </p:cNvPr>
          <p:cNvSpPr txBox="1"/>
          <p:nvPr/>
        </p:nvSpPr>
        <p:spPr>
          <a:xfrm>
            <a:off x="455108" y="5017616"/>
            <a:ext cx="1540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Party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E921B3D5-D0BE-9F35-901F-DBDAE8FDFD70}"/>
              </a:ext>
            </a:extLst>
          </p:cNvPr>
          <p:cNvSpPr/>
          <p:nvPr/>
        </p:nvSpPr>
        <p:spPr>
          <a:xfrm>
            <a:off x="229641" y="4279360"/>
            <a:ext cx="2041743" cy="13948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0" name="Picture 2" descr="AWS S3 File Uploader Plugin | Bubble">
            <a:extLst>
              <a:ext uri="{FF2B5EF4-FFF2-40B4-BE49-F238E27FC236}">
                <a16:creationId xmlns:a16="http://schemas.microsoft.com/office/drawing/2014/main" id="{FAE69032-AC04-D597-B8AC-1F0B3D70F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90" y="4342246"/>
            <a:ext cx="626301" cy="46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2" descr="Free Folder SVG, PNG Icon, Symbol. Download Image.">
            <a:extLst>
              <a:ext uri="{FF2B5EF4-FFF2-40B4-BE49-F238E27FC236}">
                <a16:creationId xmlns:a16="http://schemas.microsoft.com/office/drawing/2014/main" id="{FFDBF3F5-69C1-0056-A929-E2E8C376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250" y="4307788"/>
            <a:ext cx="429223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TextBox 1031">
            <a:extLst>
              <a:ext uri="{FF2B5EF4-FFF2-40B4-BE49-F238E27FC236}">
                <a16:creationId xmlns:a16="http://schemas.microsoft.com/office/drawing/2014/main" id="{CB65479E-E194-128B-4366-6568D08427B0}"/>
              </a:ext>
            </a:extLst>
          </p:cNvPr>
          <p:cNvSpPr txBox="1"/>
          <p:nvPr/>
        </p:nvSpPr>
        <p:spPr>
          <a:xfrm>
            <a:off x="1454674" y="4621433"/>
            <a:ext cx="781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Achieve</a:t>
            </a:r>
            <a:endParaRPr lang="en-IN" sz="1200" dirty="0"/>
          </a:p>
        </p:txBody>
      </p: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C35DC01A-937F-344E-E686-3A3D5D4C9CE2}"/>
              </a:ext>
            </a:extLst>
          </p:cNvPr>
          <p:cNvCxnSpPr>
            <a:stCxn id="5" idx="2"/>
            <a:endCxn id="1029" idx="0"/>
          </p:cNvCxnSpPr>
          <p:nvPr/>
        </p:nvCxnSpPr>
        <p:spPr>
          <a:xfrm>
            <a:off x="1250513" y="3618612"/>
            <a:ext cx="0" cy="660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BE6EDAF-7D99-42D0-235C-3295CAED20E7}"/>
              </a:ext>
            </a:extLst>
          </p:cNvPr>
          <p:cNvSpPr txBox="1"/>
          <p:nvPr/>
        </p:nvSpPr>
        <p:spPr>
          <a:xfrm>
            <a:off x="6771019" y="2180664"/>
            <a:ext cx="319017" cy="927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CDC</a:t>
            </a:r>
            <a:endParaRPr lang="en-IN" b="1" dirty="0"/>
          </a:p>
        </p:txBody>
      </p: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429703A6-39ED-E2B3-3C3F-7DF24C28DEA6}"/>
              </a:ext>
            </a:extLst>
          </p:cNvPr>
          <p:cNvCxnSpPr>
            <a:stCxn id="47" idx="1"/>
            <a:endCxn id="40" idx="2"/>
          </p:cNvCxnSpPr>
          <p:nvPr/>
        </p:nvCxnSpPr>
        <p:spPr>
          <a:xfrm rot="10800000">
            <a:off x="5715055" y="3145477"/>
            <a:ext cx="1463878" cy="1831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204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DF636-C614-EBFF-360D-75EEE07E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2E140-2F91-F950-009B-A1FBE800525B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/>
              <a:t>Advantage of using Staging Area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D2CEA-A007-B532-A461-931D179B5606}"/>
              </a:ext>
            </a:extLst>
          </p:cNvPr>
          <p:cNvSpPr txBox="1"/>
          <p:nvPr/>
        </p:nvSpPr>
        <p:spPr>
          <a:xfrm>
            <a:off x="526093" y="1089764"/>
            <a:ext cx="10835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Replacing Today as Staging Area for ETL.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Provision to apply data cleansing rule before data is loaded to MDM.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History data is maintained separately on object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Faster data processing using spark cluster.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 and entity wise code module for isolation.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Less Read/Write from Disk (DB) to Memory, requires less I/O.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In-memory processing of entire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Option to retain history data for each day on inexpensive object storage that might help in data lineage or any business reports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1987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E8E21-DBA6-0DA2-3C8D-666B93617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3A6FC-9877-19E5-2148-33A429B18DC3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/>
              <a:t>Comparison between Automation Tool &amp; Manual Conversion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CF66B2-4119-CCD9-EB84-4E53D4BC4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765733"/>
              </p:ext>
            </p:extLst>
          </p:nvPr>
        </p:nvGraphicFramePr>
        <p:xfrm>
          <a:off x="0" y="584774"/>
          <a:ext cx="12192000" cy="627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7855228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574102493"/>
                    </a:ext>
                  </a:extLst>
                </a:gridCol>
              </a:tblGrid>
              <a:tr h="4796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Automation Tool (Any)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Manual Conversion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451842"/>
                  </a:ext>
                </a:extLst>
              </a:tr>
              <a:tr h="954846">
                <a:tc>
                  <a:txBody>
                    <a:bodyPr/>
                    <a:lstStyle/>
                    <a:p>
                      <a:r>
                        <a:rPr lang="en-US" sz="2000" dirty="0"/>
                        <a:t>Design is fixed, source and target structure cannot be changed.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Design is flexible. No dependency on existing architecture.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99919"/>
                  </a:ext>
                </a:extLst>
              </a:tr>
              <a:tr h="1019343">
                <a:tc>
                  <a:txBody>
                    <a:bodyPr/>
                    <a:lstStyle/>
                    <a:p>
                      <a:r>
                        <a:rPr lang="en-US" sz="2000" dirty="0"/>
                        <a:t>Just replace each data operation (transformation) with target language of choice but never merge those operations.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Better control over the logic to consolidate multiple transformation in a single query.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742960"/>
                  </a:ext>
                </a:extLst>
              </a:tr>
              <a:tr h="954846">
                <a:tc>
                  <a:txBody>
                    <a:bodyPr/>
                    <a:lstStyle/>
                    <a:p>
                      <a:r>
                        <a:rPr lang="en-US" sz="2000" dirty="0"/>
                        <a:t>Too many temporary data objects are created leads to complicacies.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Cleaner approach as most of transformation are moved to SQL engine.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513735"/>
                  </a:ext>
                </a:extLst>
              </a:tr>
              <a:tr h="954846">
                <a:tc>
                  <a:txBody>
                    <a:bodyPr/>
                    <a:lstStyle/>
                    <a:p>
                      <a:r>
                        <a:rPr lang="en-US" sz="2000" dirty="0"/>
                        <a:t>Don’t have the facility to ignore redundant codebase.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Flexible design.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597511"/>
                  </a:ext>
                </a:extLst>
              </a:tr>
              <a:tr h="954846">
                <a:tc>
                  <a:txBody>
                    <a:bodyPr/>
                    <a:lstStyle/>
                    <a:p>
                      <a:r>
                        <a:rPr lang="en-US" sz="2000" dirty="0"/>
                        <a:t>Manual effort is less, quick turn around time.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More time to develop a piece of code.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81136"/>
                  </a:ext>
                </a:extLst>
              </a:tr>
              <a:tr h="954846">
                <a:tc>
                  <a:txBody>
                    <a:bodyPr/>
                    <a:lstStyle/>
                    <a:p>
                      <a:r>
                        <a:rPr lang="en-US" sz="2000" dirty="0"/>
                        <a:t>Since no change in framework lesser amount of regression is required.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More regression is required.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242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295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2D0051-0767-A8AE-A837-5019FB5EE549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dirty="0"/>
              <a:t>Informatica Mapping Conversion Efficiency Comparison</a:t>
            </a:r>
            <a:endParaRPr lang="en-IN" sz="32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C868EF-A885-37FE-2EEF-90784B2C7B3C}"/>
              </a:ext>
            </a:extLst>
          </p:cNvPr>
          <p:cNvSpPr/>
          <p:nvPr/>
        </p:nvSpPr>
        <p:spPr>
          <a:xfrm>
            <a:off x="162837" y="3077942"/>
            <a:ext cx="1540701" cy="36933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Source File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492D3F-CC23-439A-8B85-4FB25D1FFA13}"/>
              </a:ext>
            </a:extLst>
          </p:cNvPr>
          <p:cNvSpPr/>
          <p:nvPr/>
        </p:nvSpPr>
        <p:spPr>
          <a:xfrm>
            <a:off x="162836" y="3726795"/>
            <a:ext cx="1540701" cy="369332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2B7D37-887C-25DF-9B54-E1FB9F12D3B1}"/>
              </a:ext>
            </a:extLst>
          </p:cNvPr>
          <p:cNvSpPr/>
          <p:nvPr/>
        </p:nvSpPr>
        <p:spPr>
          <a:xfrm>
            <a:off x="2267209" y="1306654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Source Qualifier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E19873-2322-944D-EEAD-A34A61A4068D}"/>
              </a:ext>
            </a:extLst>
          </p:cNvPr>
          <p:cNvSpPr/>
          <p:nvPr/>
        </p:nvSpPr>
        <p:spPr>
          <a:xfrm>
            <a:off x="4371582" y="1313102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8093C9-7733-803F-0532-BE3C346E1B8B}"/>
              </a:ext>
            </a:extLst>
          </p:cNvPr>
          <p:cNvSpPr/>
          <p:nvPr/>
        </p:nvSpPr>
        <p:spPr>
          <a:xfrm>
            <a:off x="6475955" y="1300930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0B221F-294F-809D-3029-51D24D8106BB}"/>
              </a:ext>
            </a:extLst>
          </p:cNvPr>
          <p:cNvSpPr/>
          <p:nvPr/>
        </p:nvSpPr>
        <p:spPr>
          <a:xfrm>
            <a:off x="8492646" y="1313102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A05672-AC65-3806-4367-EF358099319E}"/>
              </a:ext>
            </a:extLst>
          </p:cNvPr>
          <p:cNvSpPr/>
          <p:nvPr/>
        </p:nvSpPr>
        <p:spPr>
          <a:xfrm>
            <a:off x="10488463" y="1299154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AAAA0-51F1-C0EE-7C47-40554A181EB5}"/>
              </a:ext>
            </a:extLst>
          </p:cNvPr>
          <p:cNvSpPr/>
          <p:nvPr/>
        </p:nvSpPr>
        <p:spPr>
          <a:xfrm>
            <a:off x="2267209" y="3256160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DF_SQ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25750B-3737-EFDC-F34F-C003473C756E}"/>
              </a:ext>
            </a:extLst>
          </p:cNvPr>
          <p:cNvSpPr/>
          <p:nvPr/>
        </p:nvSpPr>
        <p:spPr>
          <a:xfrm>
            <a:off x="4371582" y="3262608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DF_EXP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B54925-764E-AFED-019F-FF9328AAFF1B}"/>
              </a:ext>
            </a:extLst>
          </p:cNvPr>
          <p:cNvSpPr/>
          <p:nvPr/>
        </p:nvSpPr>
        <p:spPr>
          <a:xfrm>
            <a:off x="6475955" y="3250436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DF_FLT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CD2025-7D55-4EBA-DAB2-DC119FC48800}"/>
              </a:ext>
            </a:extLst>
          </p:cNvPr>
          <p:cNvSpPr/>
          <p:nvPr/>
        </p:nvSpPr>
        <p:spPr>
          <a:xfrm>
            <a:off x="8492646" y="3262608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DF_RTR1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DF_RTR2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AE25DE-8B95-3F3A-E636-F67CFE9F16A9}"/>
              </a:ext>
            </a:extLst>
          </p:cNvPr>
          <p:cNvSpPr/>
          <p:nvPr/>
        </p:nvSpPr>
        <p:spPr>
          <a:xfrm>
            <a:off x="10488462" y="3234391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F15198-5BA1-976A-1ACD-12DF15B56387}"/>
              </a:ext>
            </a:extLst>
          </p:cNvPr>
          <p:cNvCxnSpPr/>
          <p:nvPr/>
        </p:nvCxnSpPr>
        <p:spPr>
          <a:xfrm>
            <a:off x="1841326" y="584775"/>
            <a:ext cx="0" cy="62732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13D63B-31A6-3FC5-5394-90CB855E3ABC}"/>
              </a:ext>
            </a:extLst>
          </p:cNvPr>
          <p:cNvCxnSpPr/>
          <p:nvPr/>
        </p:nvCxnSpPr>
        <p:spPr>
          <a:xfrm>
            <a:off x="1841326" y="2467627"/>
            <a:ext cx="10350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B97CD0-A6AB-59ED-E545-F3D5CC865A41}"/>
              </a:ext>
            </a:extLst>
          </p:cNvPr>
          <p:cNvCxnSpPr/>
          <p:nvPr/>
        </p:nvCxnSpPr>
        <p:spPr>
          <a:xfrm>
            <a:off x="1841326" y="4759890"/>
            <a:ext cx="103506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F272A9-1090-523B-6B33-A98369807DBE}"/>
              </a:ext>
            </a:extLst>
          </p:cNvPr>
          <p:cNvSpPr/>
          <p:nvPr/>
        </p:nvSpPr>
        <p:spPr>
          <a:xfrm>
            <a:off x="5116879" y="5026722"/>
            <a:ext cx="3256768" cy="15156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A71EF-EF41-100C-33EB-A9DEFD94816E}"/>
              </a:ext>
            </a:extLst>
          </p:cNvPr>
          <p:cNvSpPr txBox="1"/>
          <p:nvPr/>
        </p:nvSpPr>
        <p:spPr>
          <a:xfrm>
            <a:off x="5373664" y="5182330"/>
            <a:ext cx="2461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SQL</a:t>
            </a:r>
          </a:p>
          <a:p>
            <a:pPr algn="ctr"/>
            <a:r>
              <a:rPr lang="en-US" sz="1200" b="1" dirty="0"/>
              <a:t>         Select…..</a:t>
            </a:r>
          </a:p>
          <a:p>
            <a:pPr algn="ctr"/>
            <a:r>
              <a:rPr lang="en-US" sz="1200" b="1" dirty="0"/>
              <a:t>Case When</a:t>
            </a:r>
          </a:p>
          <a:p>
            <a:pPr algn="ctr"/>
            <a:r>
              <a:rPr lang="en-US" sz="1200" b="1" dirty="0"/>
              <a:t>From Left Join</a:t>
            </a:r>
          </a:p>
          <a:p>
            <a:pPr algn="ctr"/>
            <a:r>
              <a:rPr lang="en-US" sz="1200" b="1" dirty="0"/>
              <a:t>Where</a:t>
            </a:r>
          </a:p>
          <a:p>
            <a:pPr algn="ctr"/>
            <a:r>
              <a:rPr lang="en-US" sz="1200" b="1" dirty="0"/>
              <a:t>UNION</a:t>
            </a:r>
            <a:endParaRPr lang="en-IN" sz="12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34E2C0-4653-59F6-2DFE-AC45CBB80B97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5141933" y="3847383"/>
            <a:ext cx="1603330" cy="1179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FD5A260-8A70-F011-EB9B-9127E4396353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flipH="1">
            <a:off x="6745263" y="3835211"/>
            <a:ext cx="501043" cy="1191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DF48A8-C5D2-98FA-57D6-79A176006F6E}"/>
              </a:ext>
            </a:extLst>
          </p:cNvPr>
          <p:cNvCxnSpPr>
            <a:cxnSpLocks/>
            <a:stCxn id="13" idx="2"/>
            <a:endCxn id="22" idx="0"/>
          </p:cNvCxnSpPr>
          <p:nvPr/>
        </p:nvCxnSpPr>
        <p:spPr>
          <a:xfrm flipH="1">
            <a:off x="6745263" y="3847383"/>
            <a:ext cx="2517734" cy="1179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43AD452-8342-5422-6A9A-DC3116D54416}"/>
              </a:ext>
            </a:extLst>
          </p:cNvPr>
          <p:cNvSpPr/>
          <p:nvPr/>
        </p:nvSpPr>
        <p:spPr>
          <a:xfrm>
            <a:off x="3206660" y="5386458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DF_Src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9D74CA2-39BC-C42B-87EF-7CFD7E81BC5F}"/>
              </a:ext>
            </a:extLst>
          </p:cNvPr>
          <p:cNvSpPr/>
          <p:nvPr/>
        </p:nvSpPr>
        <p:spPr>
          <a:xfrm>
            <a:off x="8630432" y="5354454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DF_Tgt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54D158F-35F5-DC52-AF8E-56B1A036BACE}"/>
              </a:ext>
            </a:extLst>
          </p:cNvPr>
          <p:cNvSpPr/>
          <p:nvPr/>
        </p:nvSpPr>
        <p:spPr>
          <a:xfrm>
            <a:off x="10488462" y="5354454"/>
            <a:ext cx="1540701" cy="58477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373E4C-444D-5836-C06C-D99167C5FA93}"/>
              </a:ext>
            </a:extLst>
          </p:cNvPr>
          <p:cNvSpPr txBox="1"/>
          <p:nvPr/>
        </p:nvSpPr>
        <p:spPr>
          <a:xfrm>
            <a:off x="1841326" y="584775"/>
            <a:ext cx="184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Informatica</a:t>
            </a:r>
            <a:endParaRPr lang="en-IN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8B4BB8-D63B-095A-0371-A9185BF151BD}"/>
              </a:ext>
            </a:extLst>
          </p:cNvPr>
          <p:cNvSpPr txBox="1"/>
          <p:nvPr/>
        </p:nvSpPr>
        <p:spPr>
          <a:xfrm>
            <a:off x="1835059" y="2462821"/>
            <a:ext cx="299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Pyspark</a:t>
            </a:r>
            <a:r>
              <a:rPr lang="en-US" b="1" dirty="0"/>
              <a:t> using Dataswitch</a:t>
            </a:r>
            <a:endParaRPr lang="en-IN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3D48A-5A75-FBEE-C364-803389E90149}"/>
              </a:ext>
            </a:extLst>
          </p:cNvPr>
          <p:cNvSpPr txBox="1"/>
          <p:nvPr/>
        </p:nvSpPr>
        <p:spPr>
          <a:xfrm>
            <a:off x="1860111" y="4724739"/>
            <a:ext cx="299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Pyspark</a:t>
            </a:r>
            <a:r>
              <a:rPr lang="en-US" b="1" dirty="0"/>
              <a:t> Manual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251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728</Words>
  <Application>Microsoft Office PowerPoint</Application>
  <PresentationFormat>Widescreen</PresentationFormat>
  <Paragraphs>184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Kuntal Sarkar</dc:creator>
  <cp:lastModifiedBy>Kuntal Sarkar</cp:lastModifiedBy>
  <cp:revision>7</cp:revision>
  <dcterms:created xsi:type="dcterms:W3CDTF">2025-04-21T18:44:08Z</dcterms:created>
  <dcterms:modified xsi:type="dcterms:W3CDTF">2025-04-23T16:57:13Z</dcterms:modified>
</cp:coreProperties>
</file>