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B65"/>
    <a:srgbClr val="F3C915"/>
    <a:srgbClr val="156082"/>
    <a:srgbClr val="585858"/>
    <a:srgbClr val="B4E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50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B4BDF-EE87-4634-AE11-A00840FB6CA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25E3F-B8A8-4886-867A-D56D8A350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1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56888-519E-DCB9-28DB-C344C2BEA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CD6339-FF4D-C647-36B3-0DFB14E40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7921F9-C4A7-4ECD-54F7-B5D18C2AA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E216C-6E97-A27D-1CD8-78431D5C8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C59D8-4145-49E0-9151-A05E9F0007A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97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D3E3-9AB8-E944-3510-335E79286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B33CA-0E15-7343-0142-F51C66184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528B-1499-E368-AC47-2B9A1465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E8AF-FADF-406F-97BF-F18516D35AA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B9FCA-CE44-6CCE-71B0-A34BF896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10571-537B-2DB4-465B-0B5DF110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2E3-7471-4C95-B65F-8168A3A9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3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0337-502B-15EC-37F8-1B7159FE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D30D7-1AFE-67FF-40D8-F9C68C654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125C-5DE0-C9EC-BE5D-DB0C9C1E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E8AF-FADF-406F-97BF-F18516D35AA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C4AE7-481A-AD21-97AF-2273D187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A503-DB47-7E0E-A30E-7E548E30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2E3-7471-4C95-B65F-8168A3A9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19B36-EB9F-063E-B242-6461DD717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BD371-C5AD-9CCB-B9A9-F5C945370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11829-4DB4-8BBE-3134-83D2C567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E8AF-FADF-406F-97BF-F18516D35AA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46A6-1605-0B18-C4F6-B212E27E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1F7EC-070C-8EB9-5E5A-76EE63F5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2E3-7471-4C95-B65F-8168A3A9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7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AEBE-BE10-07E0-1A88-80B13DD5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6A0F-F63B-C31A-BE47-39B5E476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F6FE-1902-E6E2-3CC3-CCB7FBC7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E8AF-FADF-406F-97BF-F18516D35AA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7B670-F096-2CA6-C773-67EE5363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B30AC-673B-23FE-40BA-FF323B67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2E3-7471-4C95-B65F-8168A3A9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8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B7EF-EF06-D4D2-D5EB-0289A577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D6923-7D46-1DB9-B812-67FDB69B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04F30-CB57-F1EB-8CEF-4F258F21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E8AF-FADF-406F-97BF-F18516D35AA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FD58-76AA-1DA1-320B-E9D46A26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9374-3235-8A90-F798-DA6B3FE2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2E3-7471-4C95-B65F-8168A3A9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5519-F394-3EE6-AB07-6F356A2A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BFDF-46F2-3F90-0B85-0DDBFD561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DB0D8-0790-60EF-AD43-F9CC1EC3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CC4A6-1AB0-1884-4901-8E64A006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E8AF-FADF-406F-97BF-F18516D35AA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56AA9-8404-7560-308A-92C52CF3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A6899-0B49-50CB-BAE5-802AFD34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2E3-7471-4C95-B65F-8168A3A9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8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B7A1-1768-B77C-4B78-85FE901C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26AB-99FC-B8F4-483E-AD53330E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61211-A2D9-D44D-C17D-227BA80AA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1E986-16D9-75A6-1F9D-DA444011A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C1F52-857B-7E66-1C05-7AFA992F0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CFE33-6FDE-AB0E-8EF6-FFFFF08E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E8AF-FADF-406F-97BF-F18516D35AA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3DBF5-5EA2-B7AC-93BB-499A2503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8E73C-122F-C5DA-3F4E-351D266E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2E3-7471-4C95-B65F-8168A3A9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6D10-B2C9-CB02-1337-5D98580F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C0B5F-9ABA-2BCC-F4F8-F9AF292B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E8AF-FADF-406F-97BF-F18516D35AA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530B0-D2E9-CBF4-F448-C7E7F498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30E40-2E30-929F-3CAC-FE0354E2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2E3-7471-4C95-B65F-8168A3A9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95BEF-F1D5-CF50-D1B5-3AAB123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E8AF-FADF-406F-97BF-F18516D35AA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A7D36-F611-6EDD-B1F3-BBECF285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7BF63-BE22-EBD6-6696-665AA516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2E3-7471-4C95-B65F-8168A3A9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E1A4-68FD-168B-273C-D909F2EC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5A30-E0AF-1A98-9C5A-4923B384E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2B31E-FB91-C640-4F40-73D2C7D53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DB03E-F41D-7A11-3EDF-E4F023E7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E8AF-FADF-406F-97BF-F18516D35AA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61E17-7545-FB77-4AA5-D7FFCE37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D362E-6442-57D1-C358-694B7BD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2E3-7471-4C95-B65F-8168A3A9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BEF9-D671-2958-CFB8-441A4984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19698-9776-B3F3-3F4D-5827F5643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B5CAF-6735-83D0-3F98-D6E25F445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2622-2F66-AF5B-04E1-B822BF11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E8AF-FADF-406F-97BF-F18516D35AA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2DD35-2C02-2D49-E265-A6F4FEA3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B9F0-1724-6925-1501-41468103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AB2E3-7471-4C95-B65F-8168A3A9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0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5D31B-F5DA-E0B7-5125-D5599122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F0490-780D-9DBC-297B-EFEEEC5C5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BAC5B-E70D-0DFC-AAA6-906153B71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7CE8AF-FADF-406F-97BF-F18516D35AA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6C4E4-2E45-B9B3-2FCC-9C0A0C7C6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FE20-AC49-61B8-8FB1-D6B6E735F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AB2E3-7471-4C95-B65F-8168A3A9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3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BFF638-D5D7-4AE3-33EE-CB69020ACB16}"/>
              </a:ext>
            </a:extLst>
          </p:cNvPr>
          <p:cNvSpPr/>
          <p:nvPr/>
        </p:nvSpPr>
        <p:spPr>
          <a:xfrm>
            <a:off x="10085141" y="1467934"/>
            <a:ext cx="1402395" cy="4250693"/>
          </a:xfrm>
          <a:prstGeom prst="rect">
            <a:avLst/>
          </a:prstGeom>
          <a:solidFill>
            <a:srgbClr val="156082"/>
          </a:solidFill>
          <a:ln w="9525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700E8B-9DB7-3146-E444-DAA4B2DDA351}"/>
              </a:ext>
            </a:extLst>
          </p:cNvPr>
          <p:cNvSpPr/>
          <p:nvPr/>
        </p:nvSpPr>
        <p:spPr>
          <a:xfrm>
            <a:off x="4397431" y="1405086"/>
            <a:ext cx="1301490" cy="4294277"/>
          </a:xfrm>
          <a:prstGeom prst="rect">
            <a:avLst/>
          </a:prstGeom>
          <a:solidFill>
            <a:srgbClr val="156082"/>
          </a:solidFill>
          <a:ln w="9525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184B7-E05A-5368-E392-5492ABB5632F}"/>
              </a:ext>
            </a:extLst>
          </p:cNvPr>
          <p:cNvSpPr/>
          <p:nvPr/>
        </p:nvSpPr>
        <p:spPr>
          <a:xfrm>
            <a:off x="3218252" y="1435360"/>
            <a:ext cx="1055831" cy="4264005"/>
          </a:xfrm>
          <a:prstGeom prst="rect">
            <a:avLst/>
          </a:prstGeom>
          <a:solidFill>
            <a:srgbClr val="156082"/>
          </a:solidFill>
          <a:ln w="9525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EF4CEB-396E-3C5D-D2D6-8054374EC92A}"/>
              </a:ext>
            </a:extLst>
          </p:cNvPr>
          <p:cNvSpPr/>
          <p:nvPr/>
        </p:nvSpPr>
        <p:spPr>
          <a:xfrm>
            <a:off x="3192127" y="1179515"/>
            <a:ext cx="1116789" cy="255845"/>
          </a:xfrm>
          <a:prstGeom prst="rect">
            <a:avLst/>
          </a:prstGeom>
          <a:solidFill>
            <a:srgbClr val="F3C915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1200" b="1" kern="1200" dirty="0">
                <a:solidFill>
                  <a:srgbClr val="156082"/>
                </a:solidFill>
                <a:latin typeface="Calibri" panose="020F0502020204030204"/>
                <a:ea typeface="+mn-ea"/>
                <a:cs typeface="+mn-cs"/>
              </a:rPr>
              <a:t>Landing Zone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288319-68EB-5157-D80E-22F316B27E4C}"/>
              </a:ext>
            </a:extLst>
          </p:cNvPr>
          <p:cNvSpPr/>
          <p:nvPr/>
        </p:nvSpPr>
        <p:spPr>
          <a:xfrm>
            <a:off x="3361946" y="1856559"/>
            <a:ext cx="816343" cy="363338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3BCFE7-AD33-A56D-783C-0F5F3702DB63}"/>
              </a:ext>
            </a:extLst>
          </p:cNvPr>
          <p:cNvSpPr/>
          <p:nvPr/>
        </p:nvSpPr>
        <p:spPr>
          <a:xfrm>
            <a:off x="4394643" y="1179515"/>
            <a:ext cx="1316546" cy="255845"/>
          </a:xfrm>
          <a:prstGeom prst="rect">
            <a:avLst/>
          </a:prstGeom>
          <a:solidFill>
            <a:srgbClr val="F3C915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1200" b="1" kern="1200" dirty="0">
                <a:solidFill>
                  <a:srgbClr val="156082"/>
                </a:solidFill>
                <a:latin typeface="Calibri" panose="020F0502020204030204"/>
                <a:ea typeface="+mn-ea"/>
                <a:cs typeface="+mn-cs"/>
              </a:rPr>
              <a:t>Pre-Processing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10FB44-6679-EC9A-1597-4A58A10E1B30}"/>
              </a:ext>
            </a:extLst>
          </p:cNvPr>
          <p:cNvSpPr/>
          <p:nvPr/>
        </p:nvSpPr>
        <p:spPr>
          <a:xfrm>
            <a:off x="4546887" y="4847968"/>
            <a:ext cx="1028923" cy="619774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ETL</a:t>
            </a:r>
            <a:r>
              <a:rPr lang="en-US" sz="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Exceptions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5F332A-5877-C5DB-3999-81DA19B7450A}"/>
              </a:ext>
            </a:extLst>
          </p:cNvPr>
          <p:cNvSpPr txBox="1"/>
          <p:nvPr/>
        </p:nvSpPr>
        <p:spPr>
          <a:xfrm>
            <a:off x="3417217" y="5482726"/>
            <a:ext cx="7152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11" hangingPunct="1"/>
            <a:r>
              <a:rPr lang="en-US" sz="9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File System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B870CF-3489-C411-A44F-C5B7668A3223}"/>
              </a:ext>
            </a:extLst>
          </p:cNvPr>
          <p:cNvSpPr txBox="1"/>
          <p:nvPr/>
        </p:nvSpPr>
        <p:spPr>
          <a:xfrm>
            <a:off x="4362649" y="5478207"/>
            <a:ext cx="1393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11" hangingPunct="1"/>
            <a:r>
              <a:rPr lang="en-US" sz="9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Informatica Power Center</a:t>
            </a: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369C57F1-FB60-C062-7233-6E615523CD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86530"/>
              </p:ext>
            </p:extLst>
          </p:nvPr>
        </p:nvGraphicFramePr>
        <p:xfrm>
          <a:off x="4215716" y="3147161"/>
          <a:ext cx="245131" cy="21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2861" imgH="312853" progId="Visio.Drawing.11">
                  <p:embed/>
                </p:oleObj>
              </mc:Choice>
              <mc:Fallback>
                <p:oleObj name="Visio" r:id="rId2" imgW="312861" imgH="312853" progId="Visio.Drawing.11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369C57F1-FB60-C062-7233-6E615523CD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5716" y="3147161"/>
                        <a:ext cx="245131" cy="216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EAD06706-57CD-625D-B312-B827473313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281112"/>
              </p:ext>
            </p:extLst>
          </p:nvPr>
        </p:nvGraphicFramePr>
        <p:xfrm>
          <a:off x="5630765" y="3147161"/>
          <a:ext cx="245131" cy="21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2861" imgH="312853" progId="Visio.Drawing.11">
                  <p:embed/>
                </p:oleObj>
              </mc:Choice>
              <mc:Fallback>
                <p:oleObj name="Visio" r:id="rId2" imgW="312861" imgH="312853" progId="Visio.Drawing.11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EAD06706-57CD-625D-B312-B827473313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765" y="3147161"/>
                        <a:ext cx="245131" cy="216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38C5BC0-A26D-F85D-9860-EE3301DFBC71}"/>
              </a:ext>
            </a:extLst>
          </p:cNvPr>
          <p:cNvSpPr/>
          <p:nvPr/>
        </p:nvSpPr>
        <p:spPr>
          <a:xfrm>
            <a:off x="10034963" y="1233952"/>
            <a:ext cx="1491860" cy="255845"/>
          </a:xfrm>
          <a:prstGeom prst="rect">
            <a:avLst/>
          </a:prstGeom>
          <a:solidFill>
            <a:srgbClr val="F3C915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1200" b="1" kern="1200">
                <a:solidFill>
                  <a:srgbClr val="156082"/>
                </a:solidFill>
                <a:latin typeface="Calibri" panose="020F0502020204030204"/>
                <a:ea typeface="+mn-ea"/>
                <a:cs typeface="+mn-cs"/>
              </a:rPr>
              <a:t>Consumers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0703097-61C0-760B-038F-96E200574D35}"/>
              </a:ext>
            </a:extLst>
          </p:cNvPr>
          <p:cNvCxnSpPr>
            <a:cxnSpLocks/>
            <a:endCxn id="126" idx="2"/>
          </p:cNvCxnSpPr>
          <p:nvPr/>
        </p:nvCxnSpPr>
        <p:spPr>
          <a:xfrm flipV="1">
            <a:off x="1944306" y="5715783"/>
            <a:ext cx="6428577" cy="263780"/>
          </a:xfrm>
          <a:prstGeom prst="bentConnector2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6320FD-D720-47A7-A930-20C9DEF990A6}"/>
              </a:ext>
            </a:extLst>
          </p:cNvPr>
          <p:cNvGrpSpPr/>
          <p:nvPr/>
        </p:nvGrpSpPr>
        <p:grpSpPr>
          <a:xfrm>
            <a:off x="3432062" y="2018054"/>
            <a:ext cx="695148" cy="706332"/>
            <a:chOff x="2988327" y="1684280"/>
            <a:chExt cx="384746" cy="378637"/>
          </a:xfrm>
        </p:grpSpPr>
        <p:pic>
          <p:nvPicPr>
            <p:cNvPr id="40" name="Picture 39" descr="A close up of a sign&#10;&#10;Description automatically generated">
              <a:extLst>
                <a:ext uri="{FF2B5EF4-FFF2-40B4-BE49-F238E27FC236}">
                  <a16:creationId xmlns:a16="http://schemas.microsoft.com/office/drawing/2014/main" id="{03CBBA55-4892-40F6-0418-A65E7992C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676" y="1684280"/>
              <a:ext cx="261397" cy="261397"/>
            </a:xfrm>
            <a:prstGeom prst="rect">
              <a:avLst/>
            </a:prstGeom>
          </p:spPr>
        </p:pic>
        <p:pic>
          <p:nvPicPr>
            <p:cNvPr id="41" name="Picture 40" descr="A close up of a sign&#10;&#10;Description automatically generated">
              <a:extLst>
                <a:ext uri="{FF2B5EF4-FFF2-40B4-BE49-F238E27FC236}">
                  <a16:creationId xmlns:a16="http://schemas.microsoft.com/office/drawing/2014/main" id="{0F207074-CA31-B6C2-5BBB-20A744FF9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012" y="1742957"/>
              <a:ext cx="261397" cy="261397"/>
            </a:xfrm>
            <a:prstGeom prst="rect">
              <a:avLst/>
            </a:prstGeom>
          </p:spPr>
        </p:pic>
        <p:pic>
          <p:nvPicPr>
            <p:cNvPr id="42" name="Picture 41" descr="A close up of a sign&#10;&#10;Description automatically generated">
              <a:extLst>
                <a:ext uri="{FF2B5EF4-FFF2-40B4-BE49-F238E27FC236}">
                  <a16:creationId xmlns:a16="http://schemas.microsoft.com/office/drawing/2014/main" id="{CBA5D057-405D-B72E-D206-6D7318323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8327" y="1801520"/>
              <a:ext cx="261397" cy="26139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F2C9D67-6C50-071E-ECA9-A21558AB1291}"/>
              </a:ext>
            </a:extLst>
          </p:cNvPr>
          <p:cNvGrpSpPr/>
          <p:nvPr/>
        </p:nvGrpSpPr>
        <p:grpSpPr>
          <a:xfrm>
            <a:off x="3447139" y="3160981"/>
            <a:ext cx="695148" cy="706332"/>
            <a:chOff x="2988327" y="1684280"/>
            <a:chExt cx="384746" cy="378637"/>
          </a:xfrm>
        </p:grpSpPr>
        <p:pic>
          <p:nvPicPr>
            <p:cNvPr id="44" name="Picture 43" descr="A close up of a sign&#10;&#10;Description automatically generated">
              <a:extLst>
                <a:ext uri="{FF2B5EF4-FFF2-40B4-BE49-F238E27FC236}">
                  <a16:creationId xmlns:a16="http://schemas.microsoft.com/office/drawing/2014/main" id="{790E2E7B-4224-9A93-61E0-EA9342E8F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676" y="1684280"/>
              <a:ext cx="261397" cy="261397"/>
            </a:xfrm>
            <a:prstGeom prst="rect">
              <a:avLst/>
            </a:prstGeom>
          </p:spPr>
        </p:pic>
        <p:pic>
          <p:nvPicPr>
            <p:cNvPr id="45" name="Picture 44" descr="A close up of a sign&#10;&#10;Description automatically generated">
              <a:extLst>
                <a:ext uri="{FF2B5EF4-FFF2-40B4-BE49-F238E27FC236}">
                  <a16:creationId xmlns:a16="http://schemas.microsoft.com/office/drawing/2014/main" id="{10344EE7-90F6-A43D-8565-E6B9141CF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012" y="1742957"/>
              <a:ext cx="261397" cy="261397"/>
            </a:xfrm>
            <a:prstGeom prst="rect">
              <a:avLst/>
            </a:prstGeom>
          </p:spPr>
        </p:pic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E8DF53C4-A8CF-B8D5-7619-3EB2A03E0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8327" y="1801520"/>
              <a:ext cx="261397" cy="261397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E15869-79ED-019F-1875-870C804FDD39}"/>
              </a:ext>
            </a:extLst>
          </p:cNvPr>
          <p:cNvGrpSpPr/>
          <p:nvPr/>
        </p:nvGrpSpPr>
        <p:grpSpPr>
          <a:xfrm>
            <a:off x="3476314" y="4250988"/>
            <a:ext cx="695148" cy="706332"/>
            <a:chOff x="2988327" y="1684280"/>
            <a:chExt cx="384746" cy="378637"/>
          </a:xfrm>
        </p:grpSpPr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57DA27AB-01A5-DB14-AAC3-912BAD638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676" y="1684280"/>
              <a:ext cx="261397" cy="261397"/>
            </a:xfrm>
            <a:prstGeom prst="rect">
              <a:avLst/>
            </a:prstGeom>
          </p:spPr>
        </p:pic>
        <p:pic>
          <p:nvPicPr>
            <p:cNvPr id="49" name="Picture 48" descr="A close up of a sign&#10;&#10;Description automatically generated">
              <a:extLst>
                <a:ext uri="{FF2B5EF4-FFF2-40B4-BE49-F238E27FC236}">
                  <a16:creationId xmlns:a16="http://schemas.microsoft.com/office/drawing/2014/main" id="{64FBC1B5-4EEF-7E7B-C24F-B1CB5C0F6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012" y="1742957"/>
              <a:ext cx="261397" cy="261397"/>
            </a:xfrm>
            <a:prstGeom prst="rect">
              <a:avLst/>
            </a:prstGeom>
          </p:spPr>
        </p:pic>
        <p:pic>
          <p:nvPicPr>
            <p:cNvPr id="50" name="Picture 49" descr="A close up of a sign&#10;&#10;Description automatically generated">
              <a:extLst>
                <a:ext uri="{FF2B5EF4-FFF2-40B4-BE49-F238E27FC236}">
                  <a16:creationId xmlns:a16="http://schemas.microsoft.com/office/drawing/2014/main" id="{F1E763D3-3361-DA41-79DA-E558FB52D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8327" y="1801520"/>
              <a:ext cx="261397" cy="26139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11CB6F3-E603-6949-00DA-3E91A8384B57}"/>
              </a:ext>
            </a:extLst>
          </p:cNvPr>
          <p:cNvSpPr txBox="1"/>
          <p:nvPr/>
        </p:nvSpPr>
        <p:spPr>
          <a:xfrm>
            <a:off x="3345013" y="2742962"/>
            <a:ext cx="86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 hangingPunct="1"/>
            <a:r>
              <a:rPr lang="en-US" sz="900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Multiple</a:t>
            </a:r>
          </a:p>
          <a:p>
            <a:pPr defTabSz="914411" hangingPunct="1"/>
            <a:r>
              <a:rPr lang="en-US" sz="900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Flat Files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883051-7838-1A6F-391C-E43DB4DBD1C8}"/>
              </a:ext>
            </a:extLst>
          </p:cNvPr>
          <p:cNvSpPr txBox="1"/>
          <p:nvPr/>
        </p:nvSpPr>
        <p:spPr>
          <a:xfrm>
            <a:off x="3365481" y="3832082"/>
            <a:ext cx="86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 hangingPunct="1"/>
            <a:r>
              <a:rPr lang="en-US" sz="900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Multiple</a:t>
            </a:r>
          </a:p>
          <a:p>
            <a:pPr defTabSz="914411" hangingPunct="1"/>
            <a:r>
              <a:rPr lang="en-US" sz="900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Flat Files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A7D7EC-8A40-C52B-DF7D-96A0E36FC9E0}"/>
              </a:ext>
            </a:extLst>
          </p:cNvPr>
          <p:cNvSpPr txBox="1"/>
          <p:nvPr/>
        </p:nvSpPr>
        <p:spPr>
          <a:xfrm>
            <a:off x="3358135" y="4960156"/>
            <a:ext cx="86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 hangingPunct="1"/>
            <a:r>
              <a:rPr lang="en-US" sz="900" kern="120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Multiple</a:t>
            </a:r>
          </a:p>
          <a:p>
            <a:pPr defTabSz="914411" hangingPunct="1"/>
            <a:r>
              <a:rPr lang="en-US" sz="900" kern="120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Flat Files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CC99E8-EDDB-DED7-9CDE-5E71F4685C83}"/>
              </a:ext>
            </a:extLst>
          </p:cNvPr>
          <p:cNvSpPr txBox="1"/>
          <p:nvPr/>
        </p:nvSpPr>
        <p:spPr>
          <a:xfrm>
            <a:off x="10339436" y="1857817"/>
            <a:ext cx="139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 hangingPunct="1"/>
            <a:r>
              <a:rPr lang="en-US" sz="9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Batch Consumers</a:t>
            </a:r>
          </a:p>
          <a:p>
            <a:pPr defTabSz="914411" hangingPunct="1"/>
            <a:r>
              <a:rPr lang="en-US" sz="7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(SLA – 8am EST)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4B37D-21E7-A127-9CBF-13E8A430710A}"/>
              </a:ext>
            </a:extLst>
          </p:cNvPr>
          <p:cNvSpPr txBox="1"/>
          <p:nvPr/>
        </p:nvSpPr>
        <p:spPr>
          <a:xfrm>
            <a:off x="10349084" y="5425647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11" hangingPunct="1"/>
            <a:r>
              <a:rPr lang="en-US" sz="9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IDQ Enterprise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F76F396-0ACE-2DFF-4FCD-B99EE5D78A0E}"/>
              </a:ext>
            </a:extLst>
          </p:cNvPr>
          <p:cNvSpPr/>
          <p:nvPr/>
        </p:nvSpPr>
        <p:spPr bwMode="auto">
          <a:xfrm>
            <a:off x="2602432" y="1528494"/>
            <a:ext cx="208092" cy="194096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1" rIns="91440" bIns="45721" numCol="1" rtlCol="0" anchor="ctr" anchorCtr="0" compatLnSpc="1">
            <a:prstTxWarp prst="textNoShape">
              <a:avLst/>
            </a:prstTxWarp>
          </a:bodyPr>
          <a:lstStyle/>
          <a:p>
            <a:pPr defTabSz="91441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8419239-6F48-0982-2EDA-E6264AF02A42}"/>
              </a:ext>
            </a:extLst>
          </p:cNvPr>
          <p:cNvSpPr/>
          <p:nvPr/>
        </p:nvSpPr>
        <p:spPr>
          <a:xfrm>
            <a:off x="5828910" y="5761339"/>
            <a:ext cx="3149108" cy="161227"/>
          </a:xfrm>
          <a:prstGeom prst="roundRect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Metrics Reporting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3F01FBD-406A-1E66-3D45-E6E472E09D31}"/>
              </a:ext>
            </a:extLst>
          </p:cNvPr>
          <p:cNvSpPr/>
          <p:nvPr/>
        </p:nvSpPr>
        <p:spPr bwMode="auto">
          <a:xfrm>
            <a:off x="4338282" y="1824350"/>
            <a:ext cx="208092" cy="194096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1" rIns="91440" bIns="45721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930695-7EF2-E8A9-AF09-E6527F93B47B}"/>
              </a:ext>
            </a:extLst>
          </p:cNvPr>
          <p:cNvSpPr/>
          <p:nvPr/>
        </p:nvSpPr>
        <p:spPr>
          <a:xfrm>
            <a:off x="10187961" y="2387549"/>
            <a:ext cx="1206814" cy="492830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Client Experience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F0CA4B-2160-A745-E224-733486035305}"/>
              </a:ext>
            </a:extLst>
          </p:cNvPr>
          <p:cNvSpPr/>
          <p:nvPr/>
        </p:nvSpPr>
        <p:spPr>
          <a:xfrm>
            <a:off x="2175972" y="6048767"/>
            <a:ext cx="9311563" cy="263780"/>
          </a:xfrm>
          <a:prstGeom prst="rect">
            <a:avLst/>
          </a:prstGeom>
          <a:solidFill>
            <a:srgbClr val="156082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91440" tIns="45721" rIns="91440" bIns="45721" rtlCol="0" anchor="ctr"/>
          <a:lstStyle/>
          <a:p>
            <a:pPr defTabSz="914411" hangingPunct="1">
              <a:defRPr/>
            </a:pPr>
            <a:r>
              <a:rPr lang="en-US" sz="12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Data Governance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1E4F740-ECE6-9BCE-BA07-C4868E388603}"/>
              </a:ext>
            </a:extLst>
          </p:cNvPr>
          <p:cNvSpPr/>
          <p:nvPr/>
        </p:nvSpPr>
        <p:spPr>
          <a:xfrm>
            <a:off x="10185015" y="3043758"/>
            <a:ext cx="1206814" cy="492830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Associate Experience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46D52B5-D3F7-85C1-405C-49E1EED1731E}"/>
              </a:ext>
            </a:extLst>
          </p:cNvPr>
          <p:cNvSpPr/>
          <p:nvPr/>
        </p:nvSpPr>
        <p:spPr>
          <a:xfrm>
            <a:off x="10187961" y="3724281"/>
            <a:ext cx="1206814" cy="492830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Enabling Platforms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CC28EA5-DB33-58CB-DD43-DB207361C4AE}"/>
              </a:ext>
            </a:extLst>
          </p:cNvPr>
          <p:cNvSpPr/>
          <p:nvPr/>
        </p:nvSpPr>
        <p:spPr>
          <a:xfrm>
            <a:off x="4546887" y="4129598"/>
            <a:ext cx="1028923" cy="619774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ETL </a:t>
            </a:r>
          </a:p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Rules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4CC883F-E6C1-0365-B50A-4385DF8A9157}"/>
              </a:ext>
            </a:extLst>
          </p:cNvPr>
          <p:cNvSpPr/>
          <p:nvPr/>
        </p:nvSpPr>
        <p:spPr>
          <a:xfrm>
            <a:off x="4546887" y="3411229"/>
            <a:ext cx="1028923" cy="619774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Data </a:t>
            </a:r>
          </a:p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Enrichment</a:t>
            </a:r>
            <a:r>
              <a:rPr lang="en-US" sz="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78255F6-9833-776A-587A-90193CF23C82}"/>
              </a:ext>
            </a:extLst>
          </p:cNvPr>
          <p:cNvSpPr/>
          <p:nvPr/>
        </p:nvSpPr>
        <p:spPr>
          <a:xfrm>
            <a:off x="4546887" y="2692859"/>
            <a:ext cx="1028923" cy="619774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Data</a:t>
            </a:r>
            <a:r>
              <a:rPr lang="en-US" sz="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Normalization 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D22AA96-54F4-1527-26E3-9A69569EF901}"/>
              </a:ext>
            </a:extLst>
          </p:cNvPr>
          <p:cNvSpPr/>
          <p:nvPr/>
        </p:nvSpPr>
        <p:spPr>
          <a:xfrm>
            <a:off x="4546887" y="1974487"/>
            <a:ext cx="1028923" cy="619774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Data </a:t>
            </a:r>
          </a:p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Extraction</a:t>
            </a:r>
          </a:p>
        </p:txBody>
      </p:sp>
      <p:sp>
        <p:nvSpPr>
          <p:cNvPr id="71" name="Slide Number Placeholder 1">
            <a:extLst>
              <a:ext uri="{FF2B5EF4-FFF2-40B4-BE49-F238E27FC236}">
                <a16:creationId xmlns:a16="http://schemas.microsoft.com/office/drawing/2014/main" id="{C800395C-A4F3-ADF5-6903-BD44B902317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0D0AE30-20E7-248E-D995-DF83EFB3B402}"/>
              </a:ext>
            </a:extLst>
          </p:cNvPr>
          <p:cNvSpPr/>
          <p:nvPr/>
        </p:nvSpPr>
        <p:spPr>
          <a:xfrm>
            <a:off x="483167" y="1405086"/>
            <a:ext cx="1528514" cy="4957372"/>
          </a:xfrm>
          <a:prstGeom prst="rect">
            <a:avLst/>
          </a:prstGeom>
          <a:solidFill>
            <a:srgbClr val="156082"/>
          </a:solidFill>
          <a:ln w="9525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F4728E6-DAA7-25E5-A8BA-596B43EAAC20}"/>
              </a:ext>
            </a:extLst>
          </p:cNvPr>
          <p:cNvSpPr/>
          <p:nvPr/>
        </p:nvSpPr>
        <p:spPr>
          <a:xfrm>
            <a:off x="483169" y="1165998"/>
            <a:ext cx="1589474" cy="272597"/>
          </a:xfrm>
          <a:prstGeom prst="rect">
            <a:avLst/>
          </a:prstGeom>
          <a:solidFill>
            <a:srgbClr val="F3C915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1200" b="1" kern="1200" dirty="0">
                <a:solidFill>
                  <a:srgbClr val="156082"/>
                </a:solidFill>
                <a:latin typeface="Calibri" panose="020F0502020204030204"/>
                <a:ea typeface="+mn-ea"/>
                <a:cs typeface="+mn-cs"/>
              </a:rPr>
              <a:t>SOURCE SYSTEM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DD910C-0C21-6154-9138-EE74440D4323}"/>
              </a:ext>
            </a:extLst>
          </p:cNvPr>
          <p:cNvSpPr/>
          <p:nvPr/>
        </p:nvSpPr>
        <p:spPr>
          <a:xfrm>
            <a:off x="596378" y="1472380"/>
            <a:ext cx="1293380" cy="21901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9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Advisor Data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6AE4206-47AE-F825-2EDF-893E3776278A}"/>
              </a:ext>
            </a:extLst>
          </p:cNvPr>
          <p:cNvSpPr/>
          <p:nvPr/>
        </p:nvSpPr>
        <p:spPr>
          <a:xfrm>
            <a:off x="596380" y="1726229"/>
            <a:ext cx="1293381" cy="147797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0EC74B-C07A-8DD9-79ED-448BDEC67D1E}"/>
              </a:ext>
            </a:extLst>
          </p:cNvPr>
          <p:cNvSpPr/>
          <p:nvPr/>
        </p:nvSpPr>
        <p:spPr>
          <a:xfrm>
            <a:off x="647698" y="1776809"/>
            <a:ext cx="1181102" cy="211028"/>
          </a:xfrm>
          <a:prstGeom prst="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/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Sales Connect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68221DF-5922-B220-0009-CDB8AD522C18}"/>
              </a:ext>
            </a:extLst>
          </p:cNvPr>
          <p:cNvSpPr/>
          <p:nvPr/>
        </p:nvSpPr>
        <p:spPr>
          <a:xfrm>
            <a:off x="643812" y="2286373"/>
            <a:ext cx="1181102" cy="211028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/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CPTS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69B061-7BFF-B544-E2C9-8B224E300D68}"/>
              </a:ext>
            </a:extLst>
          </p:cNvPr>
          <p:cNvSpPr/>
          <p:nvPr/>
        </p:nvSpPr>
        <p:spPr>
          <a:xfrm>
            <a:off x="637828" y="2529971"/>
            <a:ext cx="1181102" cy="211028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DORIS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3467495-231D-A5BD-04E9-8B6760DB4CC9}"/>
              </a:ext>
            </a:extLst>
          </p:cNvPr>
          <p:cNvSpPr/>
          <p:nvPr/>
        </p:nvSpPr>
        <p:spPr>
          <a:xfrm>
            <a:off x="652985" y="2928791"/>
            <a:ext cx="1181102" cy="211028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IPS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934B46-59E5-2EAB-3459-05A8A5E30A09}"/>
              </a:ext>
            </a:extLst>
          </p:cNvPr>
          <p:cNvCxnSpPr>
            <a:cxnSpLocks/>
          </p:cNvCxnSpPr>
          <p:nvPr/>
        </p:nvCxnSpPr>
        <p:spPr>
          <a:xfrm>
            <a:off x="1247892" y="2747649"/>
            <a:ext cx="0" cy="18114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6787B48-C31A-006A-B8C9-429B8E308FD3}"/>
              </a:ext>
            </a:extLst>
          </p:cNvPr>
          <p:cNvSpPr/>
          <p:nvPr/>
        </p:nvSpPr>
        <p:spPr>
          <a:xfrm>
            <a:off x="582060" y="3235133"/>
            <a:ext cx="1293380" cy="21901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9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Investor Data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94D2872-6D6B-FA86-F840-54508923495B}"/>
              </a:ext>
            </a:extLst>
          </p:cNvPr>
          <p:cNvSpPr/>
          <p:nvPr/>
        </p:nvSpPr>
        <p:spPr>
          <a:xfrm>
            <a:off x="596379" y="3513682"/>
            <a:ext cx="1293378" cy="89509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3F43733-2F52-F74F-F83C-36F9EE0A47A7}"/>
              </a:ext>
            </a:extLst>
          </p:cNvPr>
          <p:cNvSpPr/>
          <p:nvPr/>
        </p:nvSpPr>
        <p:spPr>
          <a:xfrm>
            <a:off x="641717" y="2038821"/>
            <a:ext cx="1177214" cy="211028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/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SFDC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C973630-C741-BAD8-E62C-77530EEF7796}"/>
              </a:ext>
            </a:extLst>
          </p:cNvPr>
          <p:cNvSpPr/>
          <p:nvPr/>
        </p:nvSpPr>
        <p:spPr>
          <a:xfrm>
            <a:off x="652520" y="3626837"/>
            <a:ext cx="1177214" cy="211028"/>
          </a:xfrm>
          <a:prstGeom prst="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SS&amp;C - TA2000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249F5E3-1A6D-7720-44CF-A75FE27128FE}"/>
              </a:ext>
            </a:extLst>
          </p:cNvPr>
          <p:cNvSpPr/>
          <p:nvPr/>
        </p:nvSpPr>
        <p:spPr>
          <a:xfrm>
            <a:off x="657340" y="3877086"/>
            <a:ext cx="1177214" cy="211028"/>
          </a:xfrm>
          <a:prstGeom prst="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SS&amp;C - TRAC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EE9AD67-C234-EEEE-5A30-CFF4EB88647D}"/>
              </a:ext>
            </a:extLst>
          </p:cNvPr>
          <p:cNvSpPr/>
          <p:nvPr/>
        </p:nvSpPr>
        <p:spPr>
          <a:xfrm>
            <a:off x="652986" y="4135788"/>
            <a:ext cx="1177214" cy="211028"/>
          </a:xfrm>
          <a:prstGeom prst="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Empower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A4FB1B5-12EF-A68D-F67A-ADCCDE71689F}"/>
              </a:ext>
            </a:extLst>
          </p:cNvPr>
          <p:cNvSpPr/>
          <p:nvPr/>
        </p:nvSpPr>
        <p:spPr>
          <a:xfrm>
            <a:off x="587672" y="4444138"/>
            <a:ext cx="1293378" cy="21901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9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Plan | Retirement Data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C942BF-254E-3F9F-7259-1359A8EB547E}"/>
              </a:ext>
            </a:extLst>
          </p:cNvPr>
          <p:cNvSpPr/>
          <p:nvPr/>
        </p:nvSpPr>
        <p:spPr>
          <a:xfrm>
            <a:off x="587670" y="4719298"/>
            <a:ext cx="1293378" cy="33341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02EB65-44C1-A122-82F2-9BD603E4E00D}"/>
              </a:ext>
            </a:extLst>
          </p:cNvPr>
          <p:cNvSpPr/>
          <p:nvPr/>
        </p:nvSpPr>
        <p:spPr>
          <a:xfrm>
            <a:off x="641717" y="4765902"/>
            <a:ext cx="1177214" cy="242397"/>
          </a:xfrm>
          <a:prstGeom prst="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/>
            <a:endPara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A22A54-B1E6-611E-9B2E-1DE473A045EC}"/>
              </a:ext>
            </a:extLst>
          </p:cNvPr>
          <p:cNvSpPr/>
          <p:nvPr/>
        </p:nvSpPr>
        <p:spPr>
          <a:xfrm>
            <a:off x="567453" y="5740277"/>
            <a:ext cx="1293378" cy="21901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9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Advisor Data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F5BED63-9E4C-6452-DAA1-2D16F0946930}"/>
              </a:ext>
            </a:extLst>
          </p:cNvPr>
          <p:cNvSpPr/>
          <p:nvPr/>
        </p:nvSpPr>
        <p:spPr>
          <a:xfrm>
            <a:off x="575700" y="5960501"/>
            <a:ext cx="1293378" cy="33341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E447DE-03A9-268E-17E5-A45434699FF4}"/>
              </a:ext>
            </a:extLst>
          </p:cNvPr>
          <p:cNvSpPr/>
          <p:nvPr/>
        </p:nvSpPr>
        <p:spPr>
          <a:xfrm>
            <a:off x="631375" y="6022386"/>
            <a:ext cx="1177214" cy="211028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Digital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FA5C73A-E742-B4BD-E75A-CB73D131E691}"/>
              </a:ext>
            </a:extLst>
          </p:cNvPr>
          <p:cNvSpPr txBox="1"/>
          <p:nvPr/>
        </p:nvSpPr>
        <p:spPr>
          <a:xfrm>
            <a:off x="4205491" y="5776486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11" hangingPunct="1"/>
            <a:r>
              <a:rPr lang="en-US" sz="900" kern="120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Direct API – Real Time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245237-5A91-1324-9FD9-55129BF90366}"/>
              </a:ext>
            </a:extLst>
          </p:cNvPr>
          <p:cNvSpPr/>
          <p:nvPr/>
        </p:nvSpPr>
        <p:spPr>
          <a:xfrm>
            <a:off x="9008830" y="6431659"/>
            <a:ext cx="1181102" cy="2110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/>
            <a:r>
              <a:rPr lang="en-US" sz="8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External Data Feeds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AD32569-2B8F-D431-E3DB-A585FAFA35D8}"/>
              </a:ext>
            </a:extLst>
          </p:cNvPr>
          <p:cNvSpPr/>
          <p:nvPr/>
        </p:nvSpPr>
        <p:spPr>
          <a:xfrm>
            <a:off x="10310321" y="6431659"/>
            <a:ext cx="1177214" cy="211028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Internal Feeds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48FB875-3EFC-589E-E8E4-DC8947506201}"/>
              </a:ext>
            </a:extLst>
          </p:cNvPr>
          <p:cNvSpPr/>
          <p:nvPr/>
        </p:nvSpPr>
        <p:spPr bwMode="auto">
          <a:xfrm>
            <a:off x="7450775" y="6084209"/>
            <a:ext cx="208092" cy="206805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1" rIns="91440" bIns="45721" numCol="1" rtlCol="0" anchor="ctr" anchorCtr="0" compatLnSpc="1">
            <a:prstTxWarp prst="textNoShape">
              <a:avLst/>
            </a:prstTxWarp>
          </a:bodyPr>
          <a:lstStyle/>
          <a:p>
            <a:pPr defTabSz="91441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A92956E-6E80-1FA3-9292-42018C02D51F}"/>
              </a:ext>
            </a:extLst>
          </p:cNvPr>
          <p:cNvSpPr/>
          <p:nvPr/>
        </p:nvSpPr>
        <p:spPr>
          <a:xfrm>
            <a:off x="574173" y="5082239"/>
            <a:ext cx="1293378" cy="21901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9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Intermediary Data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E4F6495-0794-C0F2-EED7-E0289A11E0C8}"/>
              </a:ext>
            </a:extLst>
          </p:cNvPr>
          <p:cNvSpPr/>
          <p:nvPr/>
        </p:nvSpPr>
        <p:spPr>
          <a:xfrm>
            <a:off x="561782" y="5344316"/>
            <a:ext cx="1293378" cy="33341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3977221-CED6-E497-7B00-AB82AB412B32}"/>
              </a:ext>
            </a:extLst>
          </p:cNvPr>
          <p:cNvSpPr/>
          <p:nvPr/>
        </p:nvSpPr>
        <p:spPr>
          <a:xfrm>
            <a:off x="617455" y="5400617"/>
            <a:ext cx="1177214" cy="211028"/>
          </a:xfrm>
          <a:prstGeom prst="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/>
            <a:r>
              <a:rPr lang="en-US" sz="800" kern="1200" dirty="0" err="1">
                <a:latin typeface="Calibri" panose="020F0502020204030204"/>
                <a:ea typeface="+mn-ea"/>
                <a:cs typeface="+mn-cs"/>
              </a:rPr>
              <a:t>DMI|Financial</a:t>
            </a: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 Clarity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34C7DC3-36C1-F60E-16F4-EA40317C11FF}"/>
              </a:ext>
            </a:extLst>
          </p:cNvPr>
          <p:cNvSpPr/>
          <p:nvPr/>
        </p:nvSpPr>
        <p:spPr bwMode="auto">
          <a:xfrm>
            <a:off x="9996424" y="1592012"/>
            <a:ext cx="208092" cy="194096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1" rIns="91440" bIns="45721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BEDF871-CAB7-50CF-A8F1-C450B7EB7885}"/>
              </a:ext>
            </a:extLst>
          </p:cNvPr>
          <p:cNvGrpSpPr/>
          <p:nvPr/>
        </p:nvGrpSpPr>
        <p:grpSpPr>
          <a:xfrm>
            <a:off x="1962168" y="1165178"/>
            <a:ext cx="1421525" cy="4534185"/>
            <a:chOff x="2056880" y="1165178"/>
            <a:chExt cx="655110" cy="45341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7761D5-E771-1299-93FC-DC76369603B6}"/>
                </a:ext>
              </a:extLst>
            </p:cNvPr>
            <p:cNvSpPr/>
            <p:nvPr/>
          </p:nvSpPr>
          <p:spPr>
            <a:xfrm>
              <a:off x="2214241" y="1195935"/>
              <a:ext cx="303163" cy="4503428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defTabSz="914411" hangingPunct="1">
                <a:defRPr/>
              </a:pPr>
              <a:endParaRPr lang="en-US" sz="1600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CC0B362-B9E7-F020-5518-73ED535ECBD8}"/>
                </a:ext>
              </a:extLst>
            </p:cNvPr>
            <p:cNvCxnSpPr/>
            <p:nvPr/>
          </p:nvCxnSpPr>
          <p:spPr>
            <a:xfrm>
              <a:off x="2056880" y="2386915"/>
              <a:ext cx="5747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14" name="Picture 13" descr="A close up of a sign&#10;&#10;Description automatically generated">
              <a:extLst>
                <a:ext uri="{FF2B5EF4-FFF2-40B4-BE49-F238E27FC236}">
                  <a16:creationId xmlns:a16="http://schemas.microsoft.com/office/drawing/2014/main" id="{CA59A6EE-1C74-8A10-8126-45EA6129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95" y="2172407"/>
              <a:ext cx="283908" cy="398454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04BCC0D-2D5D-B4A1-625F-504D0D1A2A47}"/>
                </a:ext>
              </a:extLst>
            </p:cNvPr>
            <p:cNvCxnSpPr>
              <a:cxnSpLocks/>
            </p:cNvCxnSpPr>
            <p:nvPr/>
          </p:nvCxnSpPr>
          <p:spPr>
            <a:xfrm>
              <a:off x="2078935" y="3960153"/>
              <a:ext cx="55681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A5E2113E-7D55-D198-C711-EA14DBCF5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031" y="3721116"/>
              <a:ext cx="283908" cy="467566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18385A6-F2D0-FD82-A53B-121D0C08B3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7167" y="5085001"/>
              <a:ext cx="558579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18722882-A22D-CD0A-9E19-1D74DFC88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95" y="4847969"/>
              <a:ext cx="283908" cy="44646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E6EC7D9-FF74-21F3-2307-62264118C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C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4494" y="1165178"/>
              <a:ext cx="325262" cy="51156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2AF8A8-7DCF-E897-1411-59140C179C14}"/>
                </a:ext>
              </a:extLst>
            </p:cNvPr>
            <p:cNvSpPr txBox="1"/>
            <p:nvPr/>
          </p:nvSpPr>
          <p:spPr>
            <a:xfrm>
              <a:off x="2262828" y="1607917"/>
              <a:ext cx="4491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11" hangingPunct="1"/>
              <a:r>
                <a:rPr lang="en-US" sz="900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Batch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F5A626-B7FE-4B09-C5C9-A6FFB6588A77}"/>
                </a:ext>
              </a:extLst>
            </p:cNvPr>
            <p:cNvSpPr txBox="1"/>
            <p:nvPr/>
          </p:nvSpPr>
          <p:spPr>
            <a:xfrm>
              <a:off x="2244372" y="2620332"/>
              <a:ext cx="266567" cy="36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11" hangingPunct="1"/>
              <a:r>
                <a:rPr lang="en-US" sz="601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9:30 pm</a:t>
              </a:r>
            </a:p>
            <a:p>
              <a:pPr algn="ctr" defTabSz="914411" hangingPunct="1"/>
              <a:r>
                <a:rPr lang="en-US" sz="601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to</a:t>
              </a:r>
            </a:p>
            <a:p>
              <a:pPr algn="ctr" defTabSz="914411" hangingPunct="1"/>
              <a:r>
                <a:rPr lang="en-US" sz="601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2:00 am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04D0C6-D566-81E6-85F6-9EE527151C2C}"/>
                </a:ext>
              </a:extLst>
            </p:cNvPr>
            <p:cNvSpPr txBox="1"/>
            <p:nvPr/>
          </p:nvSpPr>
          <p:spPr>
            <a:xfrm>
              <a:off x="2254897" y="4137286"/>
              <a:ext cx="246579" cy="36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11" hangingPunct="1"/>
              <a:r>
                <a:rPr lang="en-US" sz="601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2:00 pm to</a:t>
              </a:r>
            </a:p>
            <a:p>
              <a:pPr defTabSz="914411" hangingPunct="1"/>
              <a:r>
                <a:rPr lang="en-US" sz="601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5:00 am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FF3BD7-8B84-4EE7-936D-56A1FA1C8B32}"/>
                </a:ext>
              </a:extLst>
            </p:cNvPr>
            <p:cNvSpPr txBox="1"/>
            <p:nvPr/>
          </p:nvSpPr>
          <p:spPr>
            <a:xfrm>
              <a:off x="2189179" y="5272675"/>
              <a:ext cx="340158" cy="277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11" hangingPunct="1"/>
              <a:r>
                <a:rPr lang="en-US" sz="601" kern="120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Non</a:t>
              </a:r>
            </a:p>
            <a:p>
              <a:pPr defTabSz="914411" hangingPunct="1"/>
              <a:r>
                <a:rPr lang="en-US" sz="601" kern="120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Daily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A56DA2-D32B-A57D-936B-485F32EB1ECE}"/>
                </a:ext>
              </a:extLst>
            </p:cNvPr>
            <p:cNvSpPr/>
            <p:nvPr/>
          </p:nvSpPr>
          <p:spPr bwMode="auto">
            <a:xfrm>
              <a:off x="2314078" y="1865564"/>
              <a:ext cx="110498" cy="194096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1" rIns="91440" bIns="4572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1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1200" dirty="0">
                  <a:solidFill>
                    <a:srgbClr val="FFFFFF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45815C2-42C2-21C6-57D2-7A9A3338E113}"/>
              </a:ext>
            </a:extLst>
          </p:cNvPr>
          <p:cNvGrpSpPr/>
          <p:nvPr/>
        </p:nvGrpSpPr>
        <p:grpSpPr>
          <a:xfrm>
            <a:off x="8916871" y="1179515"/>
            <a:ext cx="1268151" cy="4508415"/>
            <a:chOff x="9328679" y="1202193"/>
            <a:chExt cx="619183" cy="45084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C3EFB14-D20C-0B48-0E3F-E08F5A3EFD08}"/>
                </a:ext>
              </a:extLst>
            </p:cNvPr>
            <p:cNvSpPr/>
            <p:nvPr/>
          </p:nvSpPr>
          <p:spPr>
            <a:xfrm>
              <a:off x="9462900" y="1249023"/>
              <a:ext cx="303163" cy="2887090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rtlCol="0" anchor="t"/>
            <a:lstStyle/>
            <a:p>
              <a:pPr algn="l" defTabSz="914411" hangingPunct="1">
                <a:defRPr/>
              </a:pPr>
              <a:endParaRPr lang="en-US" sz="1801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D541E24-D9DF-954F-FD0B-398DB864E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C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5105" y="1202193"/>
              <a:ext cx="323007" cy="53632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B4F5255-25EB-105D-1E99-69D2AB4239F4}"/>
                </a:ext>
              </a:extLst>
            </p:cNvPr>
            <p:cNvSpPr txBox="1"/>
            <p:nvPr/>
          </p:nvSpPr>
          <p:spPr>
            <a:xfrm>
              <a:off x="9498700" y="1643322"/>
              <a:ext cx="4491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11" hangingPunct="1"/>
              <a:r>
                <a:rPr lang="en-US" sz="900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Batch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10DCD45-02AC-D90B-C257-8F81418F5324}"/>
                </a:ext>
              </a:extLst>
            </p:cNvPr>
            <p:cNvCxnSpPr/>
            <p:nvPr/>
          </p:nvCxnSpPr>
          <p:spPr>
            <a:xfrm>
              <a:off x="9332891" y="2666879"/>
              <a:ext cx="5747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A5A5B1-753A-314B-9942-0AA7A2FB4C06}"/>
                </a:ext>
              </a:extLst>
            </p:cNvPr>
            <p:cNvSpPr txBox="1"/>
            <p:nvPr/>
          </p:nvSpPr>
          <p:spPr>
            <a:xfrm>
              <a:off x="9509717" y="2062067"/>
              <a:ext cx="241662" cy="36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11" hangingPunct="1"/>
              <a:r>
                <a:rPr lang="en-US" sz="601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5:00 pm</a:t>
              </a:r>
              <a:r>
                <a:rPr lang="en-US" sz="601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601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to</a:t>
              </a:r>
            </a:p>
            <a:p>
              <a:pPr algn="ctr" defTabSz="914411" hangingPunct="1"/>
              <a:r>
                <a:rPr lang="en-US" sz="601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8:00 am</a:t>
              </a:r>
            </a:p>
          </p:txBody>
        </p:sp>
        <p:pic>
          <p:nvPicPr>
            <p:cNvPr id="38" name="Picture 37" descr="A close up of a sign&#10;&#10;Description automatically generated">
              <a:extLst>
                <a:ext uri="{FF2B5EF4-FFF2-40B4-BE49-F238E27FC236}">
                  <a16:creationId xmlns:a16="http://schemas.microsoft.com/office/drawing/2014/main" id="{DF6047A3-1495-7A05-A1BD-562793091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320" y="2457084"/>
              <a:ext cx="237614" cy="399115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A30177D-11D1-6AA8-80B2-380B761EF3E4}"/>
                </a:ext>
              </a:extLst>
            </p:cNvPr>
            <p:cNvSpPr/>
            <p:nvPr/>
          </p:nvSpPr>
          <p:spPr>
            <a:xfrm>
              <a:off x="9462031" y="4221451"/>
              <a:ext cx="303163" cy="1489157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rtlCol="0" anchor="t"/>
            <a:lstStyle/>
            <a:p>
              <a:pPr defTabSz="914411" hangingPunct="1">
                <a:defRPr/>
              </a:pPr>
              <a:endParaRPr lang="en-US" sz="1801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664931B-7D88-4D0B-3E55-FE3367CE1A37}"/>
                </a:ext>
              </a:extLst>
            </p:cNvPr>
            <p:cNvCxnSpPr/>
            <p:nvPr/>
          </p:nvCxnSpPr>
          <p:spPr>
            <a:xfrm>
              <a:off x="9328679" y="5452058"/>
              <a:ext cx="5747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4C78C32-8B81-87EE-DCD7-7AA95C816E4E}"/>
                </a:ext>
              </a:extLst>
            </p:cNvPr>
            <p:cNvSpPr/>
            <p:nvPr/>
          </p:nvSpPr>
          <p:spPr bwMode="auto">
            <a:xfrm>
              <a:off x="9547067" y="4284533"/>
              <a:ext cx="130079" cy="194096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1" rIns="91440" bIns="4572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1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1200">
                  <a:solidFill>
                    <a:srgbClr val="FFFFFF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D4D94BE-A551-4F11-3E7A-1940E519BA27}"/>
                </a:ext>
              </a:extLst>
            </p:cNvPr>
            <p:cNvSpPr/>
            <p:nvPr/>
          </p:nvSpPr>
          <p:spPr bwMode="auto">
            <a:xfrm>
              <a:off x="9549823" y="1847028"/>
              <a:ext cx="109231" cy="194096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1" rIns="91440" bIns="4572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1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1200" dirty="0">
                  <a:solidFill>
                    <a:srgbClr val="FFFFFF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1F916925-5294-8913-E92B-621602460FA6}"/>
              </a:ext>
            </a:extLst>
          </p:cNvPr>
          <p:cNvSpPr/>
          <p:nvPr/>
        </p:nvSpPr>
        <p:spPr bwMode="auto">
          <a:xfrm>
            <a:off x="5408922" y="4108124"/>
            <a:ext cx="208092" cy="194096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1" rIns="91440" bIns="45721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2E1D531-9D9B-0C1D-23D2-973194D59A7D}"/>
              </a:ext>
            </a:extLst>
          </p:cNvPr>
          <p:cNvSpPr/>
          <p:nvPr/>
        </p:nvSpPr>
        <p:spPr>
          <a:xfrm>
            <a:off x="5828070" y="1413296"/>
            <a:ext cx="962816" cy="4294277"/>
          </a:xfrm>
          <a:prstGeom prst="rect">
            <a:avLst/>
          </a:prstGeom>
          <a:solidFill>
            <a:srgbClr val="156082"/>
          </a:solidFill>
          <a:ln w="9525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8BEE55B-D015-A82B-4868-5FABC657CB7A}"/>
              </a:ext>
            </a:extLst>
          </p:cNvPr>
          <p:cNvSpPr/>
          <p:nvPr/>
        </p:nvSpPr>
        <p:spPr>
          <a:xfrm>
            <a:off x="5924671" y="1970751"/>
            <a:ext cx="737934" cy="334884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700" kern="1200" dirty="0">
                <a:latin typeface="Calibri" panose="020F0502020204030204"/>
                <a:ea typeface="+mn-ea"/>
                <a:cs typeface="+mn-cs"/>
              </a:rPr>
              <a:t>Data Source Aligned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CBDA464-DCEE-75A5-426C-DC909D519CCC}"/>
              </a:ext>
            </a:extLst>
          </p:cNvPr>
          <p:cNvSpPr/>
          <p:nvPr/>
        </p:nvSpPr>
        <p:spPr>
          <a:xfrm>
            <a:off x="5921968" y="2528034"/>
            <a:ext cx="754516" cy="20947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119FF2-A27B-7196-1143-954E5C60FCA9}"/>
              </a:ext>
            </a:extLst>
          </p:cNvPr>
          <p:cNvSpPr txBox="1"/>
          <p:nvPr/>
        </p:nvSpPr>
        <p:spPr>
          <a:xfrm>
            <a:off x="5913003" y="2570861"/>
            <a:ext cx="8515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11" hangingPunct="1"/>
            <a:r>
              <a:rPr lang="en-US" sz="700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IDQ CDM Instance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F1F21AE7-6F2D-BC66-EB84-AFA53E2A6897}"/>
              </a:ext>
            </a:extLst>
          </p:cNvPr>
          <p:cNvSpPr/>
          <p:nvPr/>
        </p:nvSpPr>
        <p:spPr>
          <a:xfrm>
            <a:off x="5956669" y="2849290"/>
            <a:ext cx="668727" cy="358315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700" kern="1200" dirty="0">
                <a:latin typeface="Calibri" panose="020F0502020204030204"/>
                <a:ea typeface="+mn-ea"/>
                <a:cs typeface="+mn-cs"/>
              </a:rPr>
              <a:t>Data Enrichme</a:t>
            </a:r>
            <a:r>
              <a:rPr lang="en-US" sz="700" dirty="0">
                <a:latin typeface="Calibri" panose="020F0502020204030204"/>
              </a:rPr>
              <a:t>n</a:t>
            </a:r>
            <a:r>
              <a:rPr lang="en-US" sz="700" kern="1200" dirty="0"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3B79036-30BA-DC64-024D-442FF0D20ACF}"/>
              </a:ext>
            </a:extLst>
          </p:cNvPr>
          <p:cNvSpPr/>
          <p:nvPr/>
        </p:nvSpPr>
        <p:spPr>
          <a:xfrm>
            <a:off x="5956669" y="3293098"/>
            <a:ext cx="668871" cy="358315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Data </a:t>
            </a:r>
          </a:p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Validation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A9379F2-0AA9-1B4D-FC2A-D49A423BDB8F}"/>
              </a:ext>
            </a:extLst>
          </p:cNvPr>
          <p:cNvSpPr/>
          <p:nvPr/>
        </p:nvSpPr>
        <p:spPr>
          <a:xfrm>
            <a:off x="5964791" y="3721915"/>
            <a:ext cx="668871" cy="358315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Address</a:t>
            </a:r>
          </a:p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Doctor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BB82BBD-681B-88C7-074D-3507B0F6593E}"/>
              </a:ext>
            </a:extLst>
          </p:cNvPr>
          <p:cNvSpPr/>
          <p:nvPr/>
        </p:nvSpPr>
        <p:spPr>
          <a:xfrm>
            <a:off x="5964791" y="4157003"/>
            <a:ext cx="668871" cy="358315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DQ Rules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70D72F6-CE6D-31AF-647C-84DD335A7811}"/>
              </a:ext>
            </a:extLst>
          </p:cNvPr>
          <p:cNvSpPr/>
          <p:nvPr/>
        </p:nvSpPr>
        <p:spPr>
          <a:xfrm>
            <a:off x="5931693" y="4787437"/>
            <a:ext cx="737934" cy="357490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700" kern="1200" dirty="0">
                <a:latin typeface="Calibri" panose="020F0502020204030204"/>
                <a:ea typeface="+mn-ea"/>
                <a:cs typeface="+mn-cs"/>
              </a:rPr>
              <a:t>Other Customer DQ Libraries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59D3E5-A015-D586-D162-4BBBE54D915A}"/>
              </a:ext>
            </a:extLst>
          </p:cNvPr>
          <p:cNvSpPr/>
          <p:nvPr/>
        </p:nvSpPr>
        <p:spPr>
          <a:xfrm>
            <a:off x="6885840" y="1462692"/>
            <a:ext cx="975435" cy="4253092"/>
          </a:xfrm>
          <a:prstGeom prst="rect">
            <a:avLst/>
          </a:prstGeom>
          <a:solidFill>
            <a:srgbClr val="156082"/>
          </a:solidFill>
          <a:ln w="9525" cap="flat" cmpd="sng" algn="ctr">
            <a:solidFill>
              <a:srgbClr val="4472C4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ACCCEAA-616A-7D52-1D9F-651F446694DC}"/>
              </a:ext>
            </a:extLst>
          </p:cNvPr>
          <p:cNvSpPr/>
          <p:nvPr/>
        </p:nvSpPr>
        <p:spPr>
          <a:xfrm>
            <a:off x="6981279" y="1721240"/>
            <a:ext cx="793278" cy="265360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7F66CC-645A-BFAB-050F-1BC2B0255260}"/>
              </a:ext>
            </a:extLst>
          </p:cNvPr>
          <p:cNvSpPr txBox="1"/>
          <p:nvPr/>
        </p:nvSpPr>
        <p:spPr>
          <a:xfrm>
            <a:off x="6956929" y="1838749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11" hangingPunct="1"/>
            <a:r>
              <a:rPr lang="en-US" sz="700" b="1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Mastering Process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6E730D58-8A2A-1993-8E69-A1CA3C71EEA1}"/>
              </a:ext>
            </a:extLst>
          </p:cNvPr>
          <p:cNvSpPr/>
          <p:nvPr/>
        </p:nvSpPr>
        <p:spPr>
          <a:xfrm>
            <a:off x="7050498" y="3033549"/>
            <a:ext cx="668871" cy="358315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Match and Merge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9B4D6E9-5FB5-013F-0685-8FF1A0B7484E}"/>
              </a:ext>
            </a:extLst>
          </p:cNvPr>
          <p:cNvSpPr/>
          <p:nvPr/>
        </p:nvSpPr>
        <p:spPr>
          <a:xfrm>
            <a:off x="7056642" y="3456211"/>
            <a:ext cx="668871" cy="358315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700" kern="1200" dirty="0">
                <a:latin typeface="Calibri" panose="020F0502020204030204"/>
                <a:ea typeface="+mn-ea"/>
                <a:cs typeface="+mn-cs"/>
              </a:rPr>
              <a:t>Trust / Survivorship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37676E5-1F22-B3F9-A6A8-64F5CDE44C54}"/>
              </a:ext>
            </a:extLst>
          </p:cNvPr>
          <p:cNvSpPr/>
          <p:nvPr/>
        </p:nvSpPr>
        <p:spPr>
          <a:xfrm>
            <a:off x="7056642" y="3894831"/>
            <a:ext cx="668871" cy="3859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Golden Record</a:t>
            </a:r>
          </a:p>
          <a:p>
            <a:pPr defTabSz="914411" hangingPunct="1">
              <a:defRPr/>
            </a:pPr>
            <a:r>
              <a:rPr lang="en-US" sz="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(Party ID)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723CE5E5-F6AE-5C23-32EE-5D6E3E8FFF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31" y="4569103"/>
            <a:ext cx="573984" cy="504622"/>
          </a:xfrm>
          <a:prstGeom prst="rect">
            <a:avLst/>
          </a:prstGeom>
          <a:effectLst/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33B2C47-A010-8E57-BE99-DDD86DF4A551}"/>
              </a:ext>
            </a:extLst>
          </p:cNvPr>
          <p:cNvSpPr txBox="1"/>
          <p:nvPr/>
        </p:nvSpPr>
        <p:spPr>
          <a:xfrm>
            <a:off x="7010220" y="5054282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11" hangingPunct="1"/>
            <a:r>
              <a:rPr lang="en-US" sz="7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MDM Repository</a:t>
            </a:r>
          </a:p>
          <a:p>
            <a:pPr defTabSz="914411" hangingPunct="1"/>
            <a:r>
              <a:rPr lang="en-US" sz="7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(SQL Server)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476C3AE-44BE-332C-0686-4600E68426F8}"/>
              </a:ext>
            </a:extLst>
          </p:cNvPr>
          <p:cNvSpPr txBox="1"/>
          <p:nvPr/>
        </p:nvSpPr>
        <p:spPr>
          <a:xfrm>
            <a:off x="7203609" y="4752963"/>
            <a:ext cx="4145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 hangingPunct="1"/>
            <a:r>
              <a:rPr lang="en-US" sz="700" b="1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CDM</a:t>
            </a:r>
          </a:p>
        </p:txBody>
      </p:sp>
      <p:sp>
        <p:nvSpPr>
          <p:cNvPr id="123" name="Arrow: Down 122">
            <a:extLst>
              <a:ext uri="{FF2B5EF4-FFF2-40B4-BE49-F238E27FC236}">
                <a16:creationId xmlns:a16="http://schemas.microsoft.com/office/drawing/2014/main" id="{E0F2050F-9FD1-2BCB-7824-71306971A026}"/>
              </a:ext>
            </a:extLst>
          </p:cNvPr>
          <p:cNvSpPr/>
          <p:nvPr/>
        </p:nvSpPr>
        <p:spPr>
          <a:xfrm>
            <a:off x="7252832" y="4333451"/>
            <a:ext cx="257146" cy="31322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srgbClr val="FFC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811D2F5-3559-B3E1-D543-5B41BB3427F8}"/>
              </a:ext>
            </a:extLst>
          </p:cNvPr>
          <p:cNvSpPr txBox="1"/>
          <p:nvPr/>
        </p:nvSpPr>
        <p:spPr>
          <a:xfrm>
            <a:off x="6843453" y="5499139"/>
            <a:ext cx="1185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 hangingPunct="1"/>
            <a:r>
              <a:rPr lang="en-US" sz="7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Informatica MDM 10.4.1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344B0F6-C6F7-4671-B4EF-F0FBABDF2B97}"/>
              </a:ext>
            </a:extLst>
          </p:cNvPr>
          <p:cNvSpPr txBox="1"/>
          <p:nvPr/>
        </p:nvSpPr>
        <p:spPr>
          <a:xfrm>
            <a:off x="5822271" y="5490927"/>
            <a:ext cx="955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 hangingPunct="1"/>
            <a:r>
              <a:rPr lang="en-US" sz="9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Informatica IDQ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0830B41-D834-39B6-7AC2-41ABAC1713FB}"/>
              </a:ext>
            </a:extLst>
          </p:cNvPr>
          <p:cNvSpPr/>
          <p:nvPr/>
        </p:nvSpPr>
        <p:spPr>
          <a:xfrm>
            <a:off x="7840014" y="1421506"/>
            <a:ext cx="1065737" cy="4294277"/>
          </a:xfrm>
          <a:prstGeom prst="rect">
            <a:avLst/>
          </a:prstGeom>
          <a:solidFill>
            <a:srgbClr val="156082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7" name="Object 126">
            <a:extLst>
              <a:ext uri="{FF2B5EF4-FFF2-40B4-BE49-F238E27FC236}">
                <a16:creationId xmlns:a16="http://schemas.microsoft.com/office/drawing/2014/main" id="{27564580-2000-91C0-173E-0B54FBF657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893169"/>
              </p:ext>
            </p:extLst>
          </p:nvPr>
        </p:nvGraphicFramePr>
        <p:xfrm>
          <a:off x="6737714" y="3147161"/>
          <a:ext cx="186284" cy="21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2861" imgH="312853" progId="Visio.Drawing.11">
                  <p:embed/>
                </p:oleObj>
              </mc:Choice>
              <mc:Fallback>
                <p:oleObj name="Visio" r:id="rId2" imgW="312861" imgH="312853" progId="Visio.Drawing.11">
                  <p:embed/>
                  <p:pic>
                    <p:nvPicPr>
                      <p:cNvPr id="127" name="Object 126">
                        <a:extLst>
                          <a:ext uri="{FF2B5EF4-FFF2-40B4-BE49-F238E27FC236}">
                            <a16:creationId xmlns:a16="http://schemas.microsoft.com/office/drawing/2014/main" id="{27564580-2000-91C0-173E-0B54FBF65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714" y="3147161"/>
                        <a:ext cx="186284" cy="216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Rectangle 127">
            <a:extLst>
              <a:ext uri="{FF2B5EF4-FFF2-40B4-BE49-F238E27FC236}">
                <a16:creationId xmlns:a16="http://schemas.microsoft.com/office/drawing/2014/main" id="{FB8F3499-F47E-CA5E-F22C-9ABC1CE50108}"/>
              </a:ext>
            </a:extLst>
          </p:cNvPr>
          <p:cNvSpPr/>
          <p:nvPr/>
        </p:nvSpPr>
        <p:spPr>
          <a:xfrm>
            <a:off x="5831592" y="1195936"/>
            <a:ext cx="3074158" cy="255845"/>
          </a:xfrm>
          <a:prstGeom prst="rect">
            <a:avLst/>
          </a:prstGeom>
          <a:solidFill>
            <a:srgbClr val="F3C915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1200" b="1" kern="1200" dirty="0">
                <a:solidFill>
                  <a:srgbClr val="156082"/>
                </a:solidFill>
                <a:latin typeface="Calibri" panose="020F0502020204030204"/>
                <a:ea typeface="+mn-ea"/>
                <a:cs typeface="+mn-cs"/>
              </a:rPr>
              <a:t>MDM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CA7742-B8CE-7000-5DCF-32BE4A8B57DD}"/>
              </a:ext>
            </a:extLst>
          </p:cNvPr>
          <p:cNvSpPr/>
          <p:nvPr/>
        </p:nvSpPr>
        <p:spPr>
          <a:xfrm>
            <a:off x="7933727" y="2536459"/>
            <a:ext cx="905912" cy="226822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E2E52DD-70BC-D225-C541-33317378B7EC}"/>
              </a:ext>
            </a:extLst>
          </p:cNvPr>
          <p:cNvSpPr txBox="1"/>
          <p:nvPr/>
        </p:nvSpPr>
        <p:spPr>
          <a:xfrm>
            <a:off x="8153845" y="1722590"/>
            <a:ext cx="438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 hangingPunct="1"/>
            <a:r>
              <a:rPr lang="en-US" sz="900" b="1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CDM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AEA4E19D-8D81-6953-CA0B-ECE1DE30AE99}"/>
              </a:ext>
            </a:extLst>
          </p:cNvPr>
          <p:cNvSpPr/>
          <p:nvPr/>
        </p:nvSpPr>
        <p:spPr>
          <a:xfrm>
            <a:off x="7986250" y="2875665"/>
            <a:ext cx="793278" cy="1210926"/>
          </a:xfrm>
          <a:prstGeom prst="roundRect">
            <a:avLst>
              <a:gd name="adj" fmla="val 9136"/>
            </a:avLst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11" hangingPunct="1">
              <a:defRPr/>
            </a:pPr>
            <a:r>
              <a:rPr lang="en-US" sz="9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Advisor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8E5B094B-C93C-D352-F3F1-AFA776C0ED01}"/>
              </a:ext>
            </a:extLst>
          </p:cNvPr>
          <p:cNvSpPr/>
          <p:nvPr/>
        </p:nvSpPr>
        <p:spPr>
          <a:xfrm>
            <a:off x="7985654" y="4177307"/>
            <a:ext cx="793278" cy="550270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11" hangingPunct="1">
              <a:defRPr/>
            </a:pPr>
            <a:r>
              <a:rPr lang="en-US" sz="9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Investor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4B1306C9-05DE-9FAB-6C1F-D9E1CDFCB1AF}"/>
              </a:ext>
            </a:extLst>
          </p:cNvPr>
          <p:cNvSpPr/>
          <p:nvPr/>
        </p:nvSpPr>
        <p:spPr>
          <a:xfrm>
            <a:off x="8059386" y="3112294"/>
            <a:ext cx="645018" cy="326883"/>
          </a:xfrm>
          <a:prstGeom prst="round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7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Advisor / Intermediaries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BE0AC169-21F0-F2AC-4B53-076A6D1362D0}"/>
              </a:ext>
            </a:extLst>
          </p:cNvPr>
          <p:cNvSpPr/>
          <p:nvPr/>
        </p:nvSpPr>
        <p:spPr>
          <a:xfrm>
            <a:off x="8068506" y="3490137"/>
            <a:ext cx="645018" cy="244576"/>
          </a:xfrm>
          <a:prstGeom prst="round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Plan Sponsor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F94997F7-C6BC-9A88-D6A3-D0B40A77C0C3}"/>
              </a:ext>
            </a:extLst>
          </p:cNvPr>
          <p:cNvSpPr/>
          <p:nvPr/>
        </p:nvSpPr>
        <p:spPr>
          <a:xfrm>
            <a:off x="8052263" y="4409821"/>
            <a:ext cx="645018" cy="244576"/>
          </a:xfrm>
          <a:prstGeom prst="round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Investors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C69FD001-C91D-A4EA-6CC2-7177C1885385}"/>
              </a:ext>
            </a:extLst>
          </p:cNvPr>
          <p:cNvSpPr/>
          <p:nvPr/>
        </p:nvSpPr>
        <p:spPr>
          <a:xfrm>
            <a:off x="7975899" y="1939128"/>
            <a:ext cx="793278" cy="293109"/>
          </a:xfrm>
          <a:prstGeom prst="round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UX | API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9A8B0604-D4AD-301E-812B-A434E7D0E1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05" y="2382093"/>
            <a:ext cx="486476" cy="470053"/>
          </a:xfrm>
          <a:prstGeom prst="rect">
            <a:avLst/>
          </a:prstGeom>
          <a:effectLst/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B5C24DDD-43BA-642D-D47F-5BE20993BB19}"/>
              </a:ext>
            </a:extLst>
          </p:cNvPr>
          <p:cNvSpPr txBox="1"/>
          <p:nvPr/>
        </p:nvSpPr>
        <p:spPr>
          <a:xfrm>
            <a:off x="8372845" y="2541719"/>
            <a:ext cx="4864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 hangingPunct="1"/>
            <a:r>
              <a:rPr lang="en-US" sz="700" b="1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Investor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B2210E0-FD56-45EA-59A7-0A2ED393FB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240" y="2366835"/>
            <a:ext cx="486476" cy="488724"/>
          </a:xfrm>
          <a:prstGeom prst="rect">
            <a:avLst/>
          </a:prstGeom>
          <a:effectLst/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DB66692F-B460-26A7-8EA5-D5C9ADC1DDF0}"/>
              </a:ext>
            </a:extLst>
          </p:cNvPr>
          <p:cNvSpPr txBox="1"/>
          <p:nvPr/>
        </p:nvSpPr>
        <p:spPr>
          <a:xfrm>
            <a:off x="7934362" y="2547594"/>
            <a:ext cx="494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 hangingPunct="1"/>
            <a:r>
              <a:rPr lang="en-US" sz="700" b="1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Advisor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C6A0CA5-D016-6B3A-0C31-8C51AA71DC26}"/>
              </a:ext>
            </a:extLst>
          </p:cNvPr>
          <p:cNvSpPr/>
          <p:nvPr/>
        </p:nvSpPr>
        <p:spPr>
          <a:xfrm>
            <a:off x="7986251" y="5272675"/>
            <a:ext cx="833658" cy="341940"/>
          </a:xfrm>
          <a:prstGeom prst="roundRect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API </a:t>
            </a:r>
          </a:p>
          <a:p>
            <a:pPr defTabSz="914411" hangingPunct="1">
              <a:defRPr/>
            </a:pPr>
            <a:r>
              <a:rPr lang="en-US" sz="8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Framework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96933DCC-136B-1153-D294-829CFB3DE33B}"/>
              </a:ext>
            </a:extLst>
          </p:cNvPr>
          <p:cNvSpPr/>
          <p:nvPr/>
        </p:nvSpPr>
        <p:spPr>
          <a:xfrm>
            <a:off x="7047266" y="2188065"/>
            <a:ext cx="668871" cy="358315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Cleansing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06D6C52-47E6-A271-00EE-6B711FEE202D}"/>
              </a:ext>
            </a:extLst>
          </p:cNvPr>
          <p:cNvSpPr/>
          <p:nvPr/>
        </p:nvSpPr>
        <p:spPr>
          <a:xfrm>
            <a:off x="7053410" y="2610726"/>
            <a:ext cx="668871" cy="358315"/>
          </a:xfrm>
          <a:prstGeom prst="roundRect">
            <a:avLst/>
          </a:prstGeom>
          <a:solidFill>
            <a:srgbClr val="F7DB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 dirty="0">
                <a:latin typeface="Calibri" panose="020F0502020204030204"/>
                <a:ea typeface="+mn-ea"/>
                <a:cs typeface="+mn-cs"/>
              </a:rPr>
              <a:t>Standardization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4E4EE22A-DCCF-26A8-D630-80C9CCFE19D6}"/>
              </a:ext>
            </a:extLst>
          </p:cNvPr>
          <p:cNvSpPr/>
          <p:nvPr/>
        </p:nvSpPr>
        <p:spPr>
          <a:xfrm>
            <a:off x="7985655" y="4878919"/>
            <a:ext cx="833658" cy="319522"/>
          </a:xfrm>
          <a:prstGeom prst="roundRect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Exception Management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504DD21-803E-0196-2EA4-E363E6FF813F}"/>
              </a:ext>
            </a:extLst>
          </p:cNvPr>
          <p:cNvSpPr/>
          <p:nvPr/>
        </p:nvSpPr>
        <p:spPr>
          <a:xfrm>
            <a:off x="8065736" y="3788645"/>
            <a:ext cx="645018" cy="244576"/>
          </a:xfrm>
          <a:prstGeom prst="round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Plan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3E1D903-4B58-1C8C-DDC0-437776345B03}"/>
              </a:ext>
            </a:extLst>
          </p:cNvPr>
          <p:cNvSpPr/>
          <p:nvPr/>
        </p:nvSpPr>
        <p:spPr bwMode="auto">
          <a:xfrm>
            <a:off x="7615292" y="2996437"/>
            <a:ext cx="207579" cy="194096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1" rIns="91440" bIns="45721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F973A4D-8696-01A4-BFB8-5AA46578AFD4}"/>
              </a:ext>
            </a:extLst>
          </p:cNvPr>
          <p:cNvSpPr/>
          <p:nvPr/>
        </p:nvSpPr>
        <p:spPr bwMode="auto">
          <a:xfrm>
            <a:off x="8688138" y="1855012"/>
            <a:ext cx="214561" cy="194096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1" rIns="91440" bIns="45721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C6AED9E-4B5B-B2AF-E6DC-128053434104}"/>
              </a:ext>
            </a:extLst>
          </p:cNvPr>
          <p:cNvSpPr/>
          <p:nvPr/>
        </p:nvSpPr>
        <p:spPr bwMode="auto">
          <a:xfrm>
            <a:off x="8674424" y="5245268"/>
            <a:ext cx="189786" cy="194096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1" rIns="91440" bIns="45721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621C0EE-D9FC-AB23-18DD-975AF07E9710}"/>
              </a:ext>
            </a:extLst>
          </p:cNvPr>
          <p:cNvSpPr/>
          <p:nvPr/>
        </p:nvSpPr>
        <p:spPr bwMode="auto">
          <a:xfrm>
            <a:off x="6810511" y="1568987"/>
            <a:ext cx="216936" cy="194096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1" rIns="91440" bIns="45721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A164FEB-CAB8-19C2-D18A-FB7DDB58FCB1}"/>
              </a:ext>
            </a:extLst>
          </p:cNvPr>
          <p:cNvSpPr/>
          <p:nvPr/>
        </p:nvSpPr>
        <p:spPr bwMode="auto">
          <a:xfrm>
            <a:off x="6580688" y="2441249"/>
            <a:ext cx="218434" cy="206805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1" rIns="91440" bIns="45721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09B402F-D47B-7B11-8E98-5E8EEC7D61A8}"/>
              </a:ext>
            </a:extLst>
          </p:cNvPr>
          <p:cNvSpPr/>
          <p:nvPr/>
        </p:nvSpPr>
        <p:spPr bwMode="auto">
          <a:xfrm>
            <a:off x="6963780" y="3003444"/>
            <a:ext cx="209077" cy="194096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1" rIns="91440" bIns="45721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887AE1-C9C3-F383-D37D-6DC4C3687AE3}"/>
              </a:ext>
            </a:extLst>
          </p:cNvPr>
          <p:cNvSpPr txBox="1"/>
          <p:nvPr/>
        </p:nvSpPr>
        <p:spPr>
          <a:xfrm>
            <a:off x="9224663" y="2849290"/>
            <a:ext cx="8604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 hangingPunct="1"/>
            <a:r>
              <a:rPr lang="en-US" sz="700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Full Extract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7847F66-54B5-BCF6-8E4A-60C6624230B6}"/>
              </a:ext>
            </a:extLst>
          </p:cNvPr>
          <p:cNvSpPr txBox="1"/>
          <p:nvPr/>
        </p:nvSpPr>
        <p:spPr>
          <a:xfrm rot="16200000">
            <a:off x="8843598" y="3306416"/>
            <a:ext cx="13165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effectLst/>
                <a:latin typeface="Calibiri"/>
                <a:ea typeface="Calibri" panose="020F0502020204030204" pitchFamily="34" charset="0"/>
                <a:cs typeface="Arial" panose="020B0604020202020204" pitchFamily="34" charset="0"/>
              </a:rPr>
              <a:t>Golden  Records</a:t>
            </a:r>
            <a:endParaRPr lang="en-IN" sz="1000" dirty="0">
              <a:latin typeface="Calibiri"/>
              <a:cs typeface="Arial" panose="020B0604020202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BC50726-507B-9AE6-C2E3-DF58C9A29686}"/>
              </a:ext>
            </a:extLst>
          </p:cNvPr>
          <p:cNvSpPr txBox="1"/>
          <p:nvPr/>
        </p:nvSpPr>
        <p:spPr>
          <a:xfrm rot="16200000">
            <a:off x="8771574" y="4929597"/>
            <a:ext cx="13165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effectLst/>
                <a:latin typeface="Calibiri"/>
                <a:ea typeface="Calibri" panose="020F0502020204030204" pitchFamily="34" charset="0"/>
                <a:cs typeface="Arial" panose="020B0604020202020204" pitchFamily="34" charset="0"/>
              </a:rPr>
              <a:t>CDM API</a:t>
            </a:r>
            <a:endParaRPr lang="en-IN" sz="1000" dirty="0">
              <a:latin typeface="Calibiri"/>
              <a:cs typeface="Arial" panose="020B060402020202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A381EA1-6142-F5F9-4E38-592FFB95737F}"/>
              </a:ext>
            </a:extLst>
          </p:cNvPr>
          <p:cNvSpPr txBox="1"/>
          <p:nvPr/>
        </p:nvSpPr>
        <p:spPr>
          <a:xfrm rot="16200000">
            <a:off x="1836011" y="4777821"/>
            <a:ext cx="16276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Denormalized Data Files</a:t>
            </a:r>
            <a:endParaRPr lang="en-IN" sz="800" dirty="0">
              <a:effectLst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8DD174B-A95D-67F5-0224-37169C6E4E72}"/>
              </a:ext>
            </a:extLst>
          </p:cNvPr>
          <p:cNvSpPr txBox="1"/>
          <p:nvPr/>
        </p:nvSpPr>
        <p:spPr>
          <a:xfrm>
            <a:off x="678503" y="4743186"/>
            <a:ext cx="1316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Bright Scope | MMD |</a:t>
            </a:r>
            <a:endParaRPr lang="en-IN" sz="700" dirty="0"/>
          </a:p>
          <a:p>
            <a:r>
              <a:rPr lang="en-US" sz="700" dirty="0"/>
              <a:t>Newport</a:t>
            </a:r>
            <a:endParaRPr lang="en-IN" sz="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848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7A8309-4325-251E-9423-0FDB48287D9C}"/>
              </a:ext>
            </a:extLst>
          </p:cNvPr>
          <p:cNvSpPr/>
          <p:nvPr/>
        </p:nvSpPr>
        <p:spPr>
          <a:xfrm>
            <a:off x="10594546" y="1410497"/>
            <a:ext cx="1180408" cy="42913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528AAE-092F-E646-908E-54E9E7709E7C}"/>
              </a:ext>
            </a:extLst>
          </p:cNvPr>
          <p:cNvSpPr/>
          <p:nvPr/>
        </p:nvSpPr>
        <p:spPr>
          <a:xfrm>
            <a:off x="10690730" y="3935040"/>
            <a:ext cx="988438" cy="16277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3815EC-5219-87A0-6CF0-4A13BEB24657}"/>
              </a:ext>
            </a:extLst>
          </p:cNvPr>
          <p:cNvSpPr/>
          <p:nvPr/>
        </p:nvSpPr>
        <p:spPr>
          <a:xfrm>
            <a:off x="9219793" y="1423171"/>
            <a:ext cx="1154537" cy="42913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FD9BA8-2004-B12E-FAAE-773D458E4A1A}"/>
              </a:ext>
            </a:extLst>
          </p:cNvPr>
          <p:cNvSpPr/>
          <p:nvPr/>
        </p:nvSpPr>
        <p:spPr>
          <a:xfrm>
            <a:off x="7908665" y="1411938"/>
            <a:ext cx="1154537" cy="42913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22F491-66F2-FF9C-9231-8E2D97AA5F62}"/>
              </a:ext>
            </a:extLst>
          </p:cNvPr>
          <p:cNvSpPr/>
          <p:nvPr/>
        </p:nvSpPr>
        <p:spPr>
          <a:xfrm>
            <a:off x="6676726" y="1433723"/>
            <a:ext cx="1142443" cy="42913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D9F6EA-8DB5-EA8F-0D6D-E9F4FB48224F}"/>
              </a:ext>
            </a:extLst>
          </p:cNvPr>
          <p:cNvSpPr/>
          <p:nvPr/>
        </p:nvSpPr>
        <p:spPr>
          <a:xfrm>
            <a:off x="5389124" y="1446214"/>
            <a:ext cx="1142443" cy="42913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A28E38-BEC4-2634-4F61-FF934BF5071A}"/>
              </a:ext>
            </a:extLst>
          </p:cNvPr>
          <p:cNvSpPr/>
          <p:nvPr/>
        </p:nvSpPr>
        <p:spPr>
          <a:xfrm>
            <a:off x="4051482" y="1411938"/>
            <a:ext cx="1142443" cy="42913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B14766-0E0A-CE4C-9CF7-16DAE2D0B5E7}"/>
              </a:ext>
            </a:extLst>
          </p:cNvPr>
          <p:cNvSpPr/>
          <p:nvPr/>
        </p:nvSpPr>
        <p:spPr>
          <a:xfrm>
            <a:off x="2765511" y="1445674"/>
            <a:ext cx="1051025" cy="42576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27A9E0-CAE0-B2B0-1049-BE16E6294B1D}"/>
              </a:ext>
            </a:extLst>
          </p:cNvPr>
          <p:cNvSpPr/>
          <p:nvPr/>
        </p:nvSpPr>
        <p:spPr>
          <a:xfrm>
            <a:off x="268993" y="1031645"/>
            <a:ext cx="1614526" cy="279247"/>
          </a:xfrm>
          <a:prstGeom prst="roundRect">
            <a:avLst/>
          </a:prstGeom>
          <a:solidFill>
            <a:srgbClr val="F3C915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rgbClr val="002060"/>
                </a:solidFill>
              </a:rPr>
              <a:t>SOURCE SYSTEM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7A4853-9FF3-33DD-20A7-0AE9D64E42E3}"/>
              </a:ext>
            </a:extLst>
          </p:cNvPr>
          <p:cNvSpPr/>
          <p:nvPr/>
        </p:nvSpPr>
        <p:spPr>
          <a:xfrm>
            <a:off x="318585" y="1437932"/>
            <a:ext cx="1555495" cy="50109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D97323-22AA-88D8-8A26-58DD5501DCA3}"/>
              </a:ext>
            </a:extLst>
          </p:cNvPr>
          <p:cNvSpPr/>
          <p:nvPr/>
        </p:nvSpPr>
        <p:spPr>
          <a:xfrm>
            <a:off x="9311855" y="1957302"/>
            <a:ext cx="988438" cy="11961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54A2EE-A519-6160-69B8-8B54DF40D4D4}"/>
              </a:ext>
            </a:extLst>
          </p:cNvPr>
          <p:cNvSpPr/>
          <p:nvPr/>
        </p:nvSpPr>
        <p:spPr>
          <a:xfrm>
            <a:off x="8011139" y="2979807"/>
            <a:ext cx="988438" cy="156487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6D2844-401B-D932-8264-102D44FB40C2}"/>
              </a:ext>
            </a:extLst>
          </p:cNvPr>
          <p:cNvSpPr/>
          <p:nvPr/>
        </p:nvSpPr>
        <p:spPr>
          <a:xfrm>
            <a:off x="6756045" y="3092396"/>
            <a:ext cx="988438" cy="16287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E24550-3186-6C7C-49E0-70D2B47FC849}"/>
              </a:ext>
            </a:extLst>
          </p:cNvPr>
          <p:cNvSpPr/>
          <p:nvPr/>
        </p:nvSpPr>
        <p:spPr>
          <a:xfrm>
            <a:off x="10690531" y="1555832"/>
            <a:ext cx="988438" cy="10317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85A124-6441-F65F-E5D5-950A70FE9563}"/>
              </a:ext>
            </a:extLst>
          </p:cNvPr>
          <p:cNvSpPr/>
          <p:nvPr/>
        </p:nvSpPr>
        <p:spPr>
          <a:xfrm>
            <a:off x="5452988" y="4092616"/>
            <a:ext cx="988438" cy="10712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>
              <a:defRPr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4E4C7A-D344-4515-E761-C38D8052EA18}"/>
              </a:ext>
            </a:extLst>
          </p:cNvPr>
          <p:cNvSpPr/>
          <p:nvPr/>
        </p:nvSpPr>
        <p:spPr>
          <a:xfrm>
            <a:off x="4125852" y="3124200"/>
            <a:ext cx="988438" cy="11961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84D90C-D025-C22E-2209-7F28E0444B28}"/>
              </a:ext>
            </a:extLst>
          </p:cNvPr>
          <p:cNvSpPr/>
          <p:nvPr/>
        </p:nvSpPr>
        <p:spPr>
          <a:xfrm>
            <a:off x="450095" y="1530334"/>
            <a:ext cx="1293380" cy="219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9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Advisor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7D2360-9B32-64A9-226F-4EAC8E0FF7FC}"/>
              </a:ext>
            </a:extLst>
          </p:cNvPr>
          <p:cNvSpPr/>
          <p:nvPr/>
        </p:nvSpPr>
        <p:spPr>
          <a:xfrm>
            <a:off x="450097" y="1784183"/>
            <a:ext cx="1293381" cy="14779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68A71-04CB-C969-F65A-238CEB4863D8}"/>
              </a:ext>
            </a:extLst>
          </p:cNvPr>
          <p:cNvSpPr/>
          <p:nvPr/>
        </p:nvSpPr>
        <p:spPr>
          <a:xfrm>
            <a:off x="501415" y="1834763"/>
            <a:ext cx="1181102" cy="21102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/>
            <a:r>
              <a:rPr lang="en-US" sz="80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Sales Connect</a:t>
            </a:r>
            <a:endParaRPr lang="en-US" sz="800" kern="1200">
              <a:solidFill>
                <a:srgbClr val="0070C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8A589A-1E14-9C78-C3A3-4438B9BFAE9C}"/>
              </a:ext>
            </a:extLst>
          </p:cNvPr>
          <p:cNvSpPr/>
          <p:nvPr/>
        </p:nvSpPr>
        <p:spPr>
          <a:xfrm>
            <a:off x="497529" y="2344327"/>
            <a:ext cx="1181102" cy="211028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/>
            <a:r>
              <a:rPr lang="en-US" sz="800" kern="1200">
                <a:solidFill>
                  <a:srgbClr val="0070C0"/>
                </a:solidFill>
                <a:latin typeface="Calibri" panose="020F0502020204030204"/>
                <a:ea typeface="+mn-ea"/>
                <a:cs typeface="+mn-cs"/>
              </a:rPr>
              <a:t>CPTS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4D4F26-B4FC-E62D-E426-576C21FBEE8A}"/>
              </a:ext>
            </a:extLst>
          </p:cNvPr>
          <p:cNvSpPr/>
          <p:nvPr/>
        </p:nvSpPr>
        <p:spPr>
          <a:xfrm>
            <a:off x="491545" y="2587925"/>
            <a:ext cx="1181102" cy="211028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>
                <a:solidFill>
                  <a:srgbClr val="0070C0"/>
                </a:solidFill>
                <a:latin typeface="Calibri" panose="020F0502020204030204"/>
                <a:ea typeface="+mn-ea"/>
                <a:cs typeface="+mn-cs"/>
              </a:rPr>
              <a:t>DORIS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7D515-B6FD-F2D8-E722-2D7FC90C9DBB}"/>
              </a:ext>
            </a:extLst>
          </p:cNvPr>
          <p:cNvSpPr/>
          <p:nvPr/>
        </p:nvSpPr>
        <p:spPr>
          <a:xfrm>
            <a:off x="506702" y="2986745"/>
            <a:ext cx="1181102" cy="211028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>
                <a:solidFill>
                  <a:srgbClr val="0070C0"/>
                </a:solidFill>
                <a:latin typeface="Calibri" panose="020F0502020204030204"/>
                <a:ea typeface="+mn-ea"/>
                <a:cs typeface="+mn-cs"/>
              </a:rPr>
              <a:t>IPS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0DFA65-F604-93B2-75E8-12B919A6575B}"/>
              </a:ext>
            </a:extLst>
          </p:cNvPr>
          <p:cNvCxnSpPr>
            <a:cxnSpLocks/>
          </p:cNvCxnSpPr>
          <p:nvPr/>
        </p:nvCxnSpPr>
        <p:spPr>
          <a:xfrm>
            <a:off x="1101609" y="2805603"/>
            <a:ext cx="0" cy="18114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F9D9B-0ED1-F17D-BA3B-8DFA9969E7C8}"/>
              </a:ext>
            </a:extLst>
          </p:cNvPr>
          <p:cNvSpPr/>
          <p:nvPr/>
        </p:nvSpPr>
        <p:spPr>
          <a:xfrm>
            <a:off x="435777" y="3293087"/>
            <a:ext cx="1293380" cy="21901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9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Investor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72C8C5-A434-7AD6-445E-C6193BE30051}"/>
              </a:ext>
            </a:extLst>
          </p:cNvPr>
          <p:cNvSpPr/>
          <p:nvPr/>
        </p:nvSpPr>
        <p:spPr>
          <a:xfrm>
            <a:off x="450096" y="3571636"/>
            <a:ext cx="1293378" cy="89509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97A946-F535-B093-A33B-D87252089562}"/>
              </a:ext>
            </a:extLst>
          </p:cNvPr>
          <p:cNvSpPr/>
          <p:nvPr/>
        </p:nvSpPr>
        <p:spPr>
          <a:xfrm>
            <a:off x="495434" y="2096775"/>
            <a:ext cx="1177214" cy="211028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/>
            <a:r>
              <a:rPr lang="en-US" sz="800" kern="1200">
                <a:solidFill>
                  <a:srgbClr val="0070C0"/>
                </a:solidFill>
                <a:latin typeface="Calibri" panose="020F0502020204030204"/>
                <a:ea typeface="+mn-ea"/>
                <a:cs typeface="+mn-cs"/>
              </a:rPr>
              <a:t>SFDC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693284-AEF2-CC81-B2DC-DD3094A95854}"/>
              </a:ext>
            </a:extLst>
          </p:cNvPr>
          <p:cNvSpPr/>
          <p:nvPr/>
        </p:nvSpPr>
        <p:spPr>
          <a:xfrm>
            <a:off x="506237" y="3684791"/>
            <a:ext cx="1177214" cy="2110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SS&amp;C - TA2000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DC356A-7A7C-FD05-F400-4912B25AC484}"/>
              </a:ext>
            </a:extLst>
          </p:cNvPr>
          <p:cNvSpPr/>
          <p:nvPr/>
        </p:nvSpPr>
        <p:spPr>
          <a:xfrm>
            <a:off x="511057" y="3935040"/>
            <a:ext cx="1177214" cy="2110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SS&amp;C - TRAC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E8F53D-32DB-9E2B-5449-6A7EA56C6F8D}"/>
              </a:ext>
            </a:extLst>
          </p:cNvPr>
          <p:cNvSpPr/>
          <p:nvPr/>
        </p:nvSpPr>
        <p:spPr>
          <a:xfrm>
            <a:off x="506703" y="4193742"/>
            <a:ext cx="1177214" cy="2110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Empower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9BC3C3-5B7C-459B-D0BF-BFF3CF88285E}"/>
              </a:ext>
            </a:extLst>
          </p:cNvPr>
          <p:cNvSpPr/>
          <p:nvPr/>
        </p:nvSpPr>
        <p:spPr>
          <a:xfrm>
            <a:off x="441389" y="4502092"/>
            <a:ext cx="1293378" cy="21901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9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Plan | Retirement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9C62F6-8DF8-7942-012C-81E3DB0C0B64}"/>
              </a:ext>
            </a:extLst>
          </p:cNvPr>
          <p:cNvSpPr/>
          <p:nvPr/>
        </p:nvSpPr>
        <p:spPr>
          <a:xfrm>
            <a:off x="441387" y="4777252"/>
            <a:ext cx="1293378" cy="33341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0BF53C-75C0-EA7D-37D3-E44F05437857}"/>
              </a:ext>
            </a:extLst>
          </p:cNvPr>
          <p:cNvSpPr/>
          <p:nvPr/>
        </p:nvSpPr>
        <p:spPr>
          <a:xfrm>
            <a:off x="495434" y="4828509"/>
            <a:ext cx="1177214" cy="23774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/>
            <a:r>
              <a:rPr lang="en-US" sz="80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Bright Scope | MMD |</a:t>
            </a:r>
          </a:p>
          <a:p>
            <a:pPr defTabSz="914411" hangingPunct="1"/>
            <a:r>
              <a:rPr lang="en-US" sz="80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Newport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EEBD3F-E2B5-D975-052F-0C8EC8867B76}"/>
              </a:ext>
            </a:extLst>
          </p:cNvPr>
          <p:cNvSpPr/>
          <p:nvPr/>
        </p:nvSpPr>
        <p:spPr>
          <a:xfrm>
            <a:off x="421170" y="5798231"/>
            <a:ext cx="1293378" cy="21901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9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Advisor 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0F7139-71FD-EB43-2512-EC61FBDFB1F7}"/>
              </a:ext>
            </a:extLst>
          </p:cNvPr>
          <p:cNvSpPr/>
          <p:nvPr/>
        </p:nvSpPr>
        <p:spPr>
          <a:xfrm>
            <a:off x="429417" y="6018455"/>
            <a:ext cx="1293378" cy="33341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D8D68C-01C5-5A79-BBD3-87B843ADE4CB}"/>
              </a:ext>
            </a:extLst>
          </p:cNvPr>
          <p:cNvSpPr/>
          <p:nvPr/>
        </p:nvSpPr>
        <p:spPr>
          <a:xfrm>
            <a:off x="485092" y="6080340"/>
            <a:ext cx="1177214" cy="211028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800" kern="1200">
                <a:solidFill>
                  <a:srgbClr val="0070C0"/>
                </a:solidFill>
                <a:latin typeface="Calibri" panose="020F0502020204030204"/>
                <a:ea typeface="+mn-ea"/>
                <a:cs typeface="+mn-cs"/>
              </a:rPr>
              <a:t>Digital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456EE7-7618-5034-5AFF-AB2390C9D01B}"/>
              </a:ext>
            </a:extLst>
          </p:cNvPr>
          <p:cNvSpPr/>
          <p:nvPr/>
        </p:nvSpPr>
        <p:spPr>
          <a:xfrm>
            <a:off x="427890" y="5140193"/>
            <a:ext cx="1293378" cy="21901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r>
              <a:rPr lang="en-US" sz="9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Intermediary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36EBBA-AE0D-7478-9A52-7E1C1DDC874F}"/>
              </a:ext>
            </a:extLst>
          </p:cNvPr>
          <p:cNvSpPr/>
          <p:nvPr/>
        </p:nvSpPr>
        <p:spPr>
          <a:xfrm>
            <a:off x="415499" y="5402270"/>
            <a:ext cx="1293378" cy="33341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7036B7-E506-77D0-F608-A07D1D8B1E95}"/>
              </a:ext>
            </a:extLst>
          </p:cNvPr>
          <p:cNvSpPr/>
          <p:nvPr/>
        </p:nvSpPr>
        <p:spPr>
          <a:xfrm>
            <a:off x="471172" y="5458571"/>
            <a:ext cx="1177214" cy="2110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/>
            <a:r>
              <a:rPr lang="en-US" sz="800" kern="120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DMI|Financial Clarity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EB4455-46D8-D24B-88BA-49F822605661}"/>
              </a:ext>
            </a:extLst>
          </p:cNvPr>
          <p:cNvCxnSpPr/>
          <p:nvPr/>
        </p:nvCxnSpPr>
        <p:spPr>
          <a:xfrm>
            <a:off x="1915694" y="2355982"/>
            <a:ext cx="574764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85AECC-E286-9326-D270-7B15B5D35A06}"/>
              </a:ext>
            </a:extLst>
          </p:cNvPr>
          <p:cNvCxnSpPr/>
          <p:nvPr/>
        </p:nvCxnSpPr>
        <p:spPr>
          <a:xfrm>
            <a:off x="1933111" y="4493912"/>
            <a:ext cx="574764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5226EF-B30F-A83C-8668-FA602F469020}"/>
              </a:ext>
            </a:extLst>
          </p:cNvPr>
          <p:cNvCxnSpPr/>
          <p:nvPr/>
        </p:nvCxnSpPr>
        <p:spPr>
          <a:xfrm>
            <a:off x="1933111" y="5211548"/>
            <a:ext cx="574764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55F5667-2901-152B-362B-FB307EE86435}"/>
              </a:ext>
            </a:extLst>
          </p:cNvPr>
          <p:cNvSpPr/>
          <p:nvPr/>
        </p:nvSpPr>
        <p:spPr>
          <a:xfrm>
            <a:off x="2880145" y="1811310"/>
            <a:ext cx="816343" cy="363338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BEA958B-7754-DFAD-587B-8EEB0FB425F0}"/>
              </a:ext>
            </a:extLst>
          </p:cNvPr>
          <p:cNvGrpSpPr/>
          <p:nvPr/>
        </p:nvGrpSpPr>
        <p:grpSpPr>
          <a:xfrm>
            <a:off x="2959752" y="2202189"/>
            <a:ext cx="695148" cy="706332"/>
            <a:chOff x="2988327" y="1684280"/>
            <a:chExt cx="384746" cy="378637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927C3B3C-B172-561A-EFA8-C52DE6E69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676" y="1684280"/>
              <a:ext cx="261397" cy="261397"/>
            </a:xfrm>
            <a:prstGeom prst="rect">
              <a:avLst/>
            </a:prstGeom>
          </p:spPr>
        </p:pic>
        <p:pic>
          <p:nvPicPr>
            <p:cNvPr id="47" name="Picture 46" descr="A close up of a sign&#10;&#10;Description automatically generated">
              <a:extLst>
                <a:ext uri="{FF2B5EF4-FFF2-40B4-BE49-F238E27FC236}">
                  <a16:creationId xmlns:a16="http://schemas.microsoft.com/office/drawing/2014/main" id="{F4E21423-4F06-1925-FA39-9217D8633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012" y="1742957"/>
              <a:ext cx="261397" cy="261397"/>
            </a:xfrm>
            <a:prstGeom prst="rect">
              <a:avLst/>
            </a:prstGeom>
          </p:spPr>
        </p:pic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3013EA9F-4568-4F13-5D55-B087E41BF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8327" y="1801520"/>
              <a:ext cx="261397" cy="26139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57F9F7-2604-36D0-D099-6D142510EA56}"/>
              </a:ext>
            </a:extLst>
          </p:cNvPr>
          <p:cNvGrpSpPr/>
          <p:nvPr/>
        </p:nvGrpSpPr>
        <p:grpSpPr>
          <a:xfrm>
            <a:off x="2949217" y="3905267"/>
            <a:ext cx="695148" cy="706332"/>
            <a:chOff x="2988327" y="1684280"/>
            <a:chExt cx="384746" cy="378637"/>
          </a:xfrm>
        </p:grpSpPr>
        <p:pic>
          <p:nvPicPr>
            <p:cNvPr id="50" name="Picture 49" descr="A close up of a sign&#10;&#10;Description automatically generated">
              <a:extLst>
                <a:ext uri="{FF2B5EF4-FFF2-40B4-BE49-F238E27FC236}">
                  <a16:creationId xmlns:a16="http://schemas.microsoft.com/office/drawing/2014/main" id="{8B7C4CC7-EA8B-9A51-5B2D-BCDC5009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676" y="1684280"/>
              <a:ext cx="261397" cy="261397"/>
            </a:xfrm>
            <a:prstGeom prst="rect">
              <a:avLst/>
            </a:prstGeom>
          </p:spPr>
        </p:pic>
        <p:pic>
          <p:nvPicPr>
            <p:cNvPr id="51" name="Picture 50" descr="A close up of a sign&#10;&#10;Description automatically generated">
              <a:extLst>
                <a:ext uri="{FF2B5EF4-FFF2-40B4-BE49-F238E27FC236}">
                  <a16:creationId xmlns:a16="http://schemas.microsoft.com/office/drawing/2014/main" id="{57D9099A-3B9D-C665-9CA2-643F2243B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012" y="1742957"/>
              <a:ext cx="261397" cy="261397"/>
            </a:xfrm>
            <a:prstGeom prst="rect">
              <a:avLst/>
            </a:prstGeom>
          </p:spPr>
        </p:pic>
        <p:pic>
          <p:nvPicPr>
            <p:cNvPr id="52" name="Picture 51" descr="A close up of a sign&#10;&#10;Description automatically generated">
              <a:extLst>
                <a:ext uri="{FF2B5EF4-FFF2-40B4-BE49-F238E27FC236}">
                  <a16:creationId xmlns:a16="http://schemas.microsoft.com/office/drawing/2014/main" id="{3BE49739-DD43-A4A9-74AD-522B865C5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8327" y="1801520"/>
              <a:ext cx="261397" cy="261397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CF4FBD6-0D57-0FEB-9BE8-E6620BA80285}"/>
              </a:ext>
            </a:extLst>
          </p:cNvPr>
          <p:cNvSpPr txBox="1"/>
          <p:nvPr/>
        </p:nvSpPr>
        <p:spPr>
          <a:xfrm>
            <a:off x="2975630" y="2939534"/>
            <a:ext cx="61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 hangingPunct="1"/>
            <a:r>
              <a:rPr lang="en-US" sz="900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Multiple</a:t>
            </a:r>
          </a:p>
          <a:p>
            <a:pPr defTabSz="914411" hangingPunct="1"/>
            <a:r>
              <a:rPr lang="en-US" sz="900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CSV Files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CF1CAA-4829-7631-8FE0-60028461CBA0}"/>
              </a:ext>
            </a:extLst>
          </p:cNvPr>
          <p:cNvSpPr txBox="1"/>
          <p:nvPr/>
        </p:nvSpPr>
        <p:spPr>
          <a:xfrm>
            <a:off x="2986351" y="4664800"/>
            <a:ext cx="61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 hangingPunct="1"/>
            <a:r>
              <a:rPr lang="en-US" sz="900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Multiple</a:t>
            </a:r>
          </a:p>
          <a:p>
            <a:pPr defTabSz="914411" hangingPunct="1"/>
            <a:r>
              <a:rPr lang="en-US" sz="900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Flat Files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2DD0ED4-3185-9FCD-00B6-C691B5D90071}"/>
              </a:ext>
            </a:extLst>
          </p:cNvPr>
          <p:cNvSpPr/>
          <p:nvPr/>
        </p:nvSpPr>
        <p:spPr bwMode="auto">
          <a:xfrm>
            <a:off x="2681226" y="1532465"/>
            <a:ext cx="208092" cy="194096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1" rIns="91440" bIns="45721" numCol="1" rtlCol="0" anchor="ctr" anchorCtr="0" compatLnSpc="1">
            <a:prstTxWarp prst="textNoShape">
              <a:avLst/>
            </a:prstTxWarp>
          </a:bodyPr>
          <a:lstStyle/>
          <a:p>
            <a:pPr defTabSz="91441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120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9A3C48-C81D-A815-0ABC-85D6EF451E75}"/>
              </a:ext>
            </a:extLst>
          </p:cNvPr>
          <p:cNvGrpSpPr/>
          <p:nvPr/>
        </p:nvGrpSpPr>
        <p:grpSpPr>
          <a:xfrm>
            <a:off x="2021270" y="1166736"/>
            <a:ext cx="777395" cy="4521034"/>
            <a:chOff x="2056711" y="1196222"/>
            <a:chExt cx="474744" cy="452103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8996DDC-3462-6A9E-A783-D929DE64E118}"/>
                </a:ext>
              </a:extLst>
            </p:cNvPr>
            <p:cNvSpPr/>
            <p:nvPr/>
          </p:nvSpPr>
          <p:spPr>
            <a:xfrm>
              <a:off x="2076960" y="1213828"/>
              <a:ext cx="303163" cy="4503428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defTabSz="914411" hangingPunct="1">
                <a:defRPr/>
              </a:pPr>
              <a:r>
                <a:rPr lang="en-US" sz="900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Denormalized Data Files</a:t>
              </a:r>
              <a:endParaRPr lang="en-US" sz="1600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8" name="Picture 57" descr="A close up of a sign&#10;&#10;Description automatically generated">
              <a:extLst>
                <a:ext uri="{FF2B5EF4-FFF2-40B4-BE49-F238E27FC236}">
                  <a16:creationId xmlns:a16="http://schemas.microsoft.com/office/drawing/2014/main" id="{C590CE49-B331-5934-EC8A-B874B64D1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539" y="2222754"/>
              <a:ext cx="283908" cy="266459"/>
            </a:xfrm>
            <a:prstGeom prst="rect">
              <a:avLst/>
            </a:prstGeom>
          </p:spPr>
        </p:pic>
        <p:pic>
          <p:nvPicPr>
            <p:cNvPr id="59" name="Picture 58" descr="A close up of a sign&#10;&#10;Description automatically generated">
              <a:extLst>
                <a:ext uri="{FF2B5EF4-FFF2-40B4-BE49-F238E27FC236}">
                  <a16:creationId xmlns:a16="http://schemas.microsoft.com/office/drawing/2014/main" id="{D6DAC488-6AC1-5A8E-2FF0-6A8156890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064" y="3025254"/>
              <a:ext cx="283908" cy="266459"/>
            </a:xfrm>
            <a:prstGeom prst="rect">
              <a:avLst/>
            </a:prstGeom>
          </p:spPr>
        </p:pic>
        <p:pic>
          <p:nvPicPr>
            <p:cNvPr id="60" name="Picture 59" descr="A close up of a sign&#10;&#10;Description automatically generated">
              <a:extLst>
                <a:ext uri="{FF2B5EF4-FFF2-40B4-BE49-F238E27FC236}">
                  <a16:creationId xmlns:a16="http://schemas.microsoft.com/office/drawing/2014/main" id="{47C616D9-1B78-DF9B-9C40-17FE176F3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820" y="3674273"/>
              <a:ext cx="283908" cy="37753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8359B27-37D9-99BB-F4D9-A00AEDC5F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722" y="1196222"/>
              <a:ext cx="319477" cy="333797"/>
            </a:xfrm>
            <a:prstGeom prst="rect">
              <a:avLst/>
            </a:prstGeom>
            <a:solidFill>
              <a:srgbClr val="B4E5A2"/>
            </a:solidFill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8200122-E653-322C-9667-983F4573CDD7}"/>
                </a:ext>
              </a:extLst>
            </p:cNvPr>
            <p:cNvSpPr txBox="1"/>
            <p:nvPr/>
          </p:nvSpPr>
          <p:spPr>
            <a:xfrm>
              <a:off x="2082293" y="1596103"/>
              <a:ext cx="4491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11" hangingPunct="1"/>
              <a:r>
                <a:rPr lang="en-US" sz="900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Batch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A6E5DD-9C6E-AE10-8CA8-D70FEBB99E70}"/>
                </a:ext>
              </a:extLst>
            </p:cNvPr>
            <p:cNvSpPr txBox="1"/>
            <p:nvPr/>
          </p:nvSpPr>
          <p:spPr>
            <a:xfrm>
              <a:off x="2091121" y="2530619"/>
              <a:ext cx="351001" cy="36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11" hangingPunct="1"/>
              <a:r>
                <a:rPr lang="en-US" sz="601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9:30 pm</a:t>
              </a:r>
            </a:p>
            <a:p>
              <a:pPr defTabSz="914411" hangingPunct="1"/>
              <a:r>
                <a:rPr lang="en-US" sz="601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to</a:t>
              </a:r>
            </a:p>
            <a:p>
              <a:pPr defTabSz="914411" hangingPunct="1"/>
              <a:r>
                <a:rPr lang="en-US" sz="601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2:00 am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64B35E-ECB4-67B9-182A-ACF9BA77DD49}"/>
                </a:ext>
              </a:extLst>
            </p:cNvPr>
            <p:cNvSpPr txBox="1"/>
            <p:nvPr/>
          </p:nvSpPr>
          <p:spPr>
            <a:xfrm>
              <a:off x="2056711" y="3295683"/>
              <a:ext cx="351000" cy="36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11" hangingPunct="1"/>
              <a:r>
                <a:rPr lang="en-US" sz="601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2:00 pm</a:t>
              </a:r>
            </a:p>
            <a:p>
              <a:pPr defTabSz="914411" hangingPunct="1"/>
              <a:r>
                <a:rPr lang="en-US" sz="601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to</a:t>
              </a:r>
            </a:p>
            <a:p>
              <a:pPr defTabSz="914411" hangingPunct="1"/>
              <a:r>
                <a:rPr lang="en-US" sz="601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5:00 am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87112DE-7039-2460-9F4A-3163FFBAF155}"/>
                </a:ext>
              </a:extLst>
            </p:cNvPr>
            <p:cNvSpPr txBox="1"/>
            <p:nvPr/>
          </p:nvSpPr>
          <p:spPr>
            <a:xfrm>
              <a:off x="2110997" y="4116852"/>
              <a:ext cx="340158" cy="277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11" hangingPunct="1"/>
              <a:r>
                <a:rPr lang="en-US" sz="601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Non</a:t>
              </a:r>
            </a:p>
            <a:p>
              <a:pPr defTabSz="914411" hangingPunct="1"/>
              <a:r>
                <a:rPr lang="en-US" sz="601" kern="1200" dirty="0">
                  <a:solidFill>
                    <a:srgbClr val="44546A">
                      <a:lumMod val="75000"/>
                    </a:srgbClr>
                  </a:solidFill>
                  <a:latin typeface="Calibri" panose="020F0502020204030204"/>
                  <a:ea typeface="+mn-ea"/>
                  <a:cs typeface="+mn-cs"/>
                </a:rPr>
                <a:t>Daily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0CDF2C9-E79D-80FC-3093-BA392D380425}"/>
                </a:ext>
              </a:extLst>
            </p:cNvPr>
            <p:cNvSpPr/>
            <p:nvPr/>
          </p:nvSpPr>
          <p:spPr bwMode="auto">
            <a:xfrm>
              <a:off x="2108959" y="1868187"/>
              <a:ext cx="208092" cy="194096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1" rIns="91440" bIns="45721" numCol="1" rtlCol="0" anchor="ctr" anchorCtr="0" compatLnSpc="1">
              <a:prstTxWarp prst="textNoShape">
                <a:avLst/>
              </a:prstTxWarp>
            </a:bodyPr>
            <a:lstStyle/>
            <a:p>
              <a:pPr defTabSz="91441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1200">
                  <a:solidFill>
                    <a:srgbClr val="FFFFFF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0BB2B7F9-5020-96B2-0055-84E10A8A239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4400769" y="3253806"/>
            <a:ext cx="335178" cy="33517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7D765EF-DEE8-F9A7-67D8-408F84BD30DA}"/>
              </a:ext>
            </a:extLst>
          </p:cNvPr>
          <p:cNvSpPr txBox="1"/>
          <p:nvPr/>
        </p:nvSpPr>
        <p:spPr>
          <a:xfrm>
            <a:off x="4050348" y="3628004"/>
            <a:ext cx="115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11" hangingPunct="1"/>
            <a:r>
              <a:rPr lang="en-US" sz="900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Landing source File </a:t>
            </a:r>
            <a:r>
              <a:rPr lang="en-US" sz="9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en-US" sz="900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Processing </a:t>
            </a:r>
            <a:br>
              <a:rPr lang="en-US" sz="900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900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load the data into landing tables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022B446-440D-0314-67F4-C921E75DFEE9}"/>
              </a:ext>
            </a:extLst>
          </p:cNvPr>
          <p:cNvCxnSpPr/>
          <p:nvPr/>
        </p:nvCxnSpPr>
        <p:spPr>
          <a:xfrm>
            <a:off x="3727687" y="2449841"/>
            <a:ext cx="892792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C44361-2B1D-4557-9AC9-DFB5442E2840}"/>
              </a:ext>
            </a:extLst>
          </p:cNvPr>
          <p:cNvCxnSpPr>
            <a:cxnSpLocks/>
          </p:cNvCxnSpPr>
          <p:nvPr/>
        </p:nvCxnSpPr>
        <p:spPr>
          <a:xfrm>
            <a:off x="4616271" y="2453596"/>
            <a:ext cx="0" cy="585427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AB01F2C-1E00-5C28-6946-29194B7926FA}"/>
              </a:ext>
            </a:extLst>
          </p:cNvPr>
          <p:cNvCxnSpPr/>
          <p:nvPr/>
        </p:nvCxnSpPr>
        <p:spPr>
          <a:xfrm>
            <a:off x="3727687" y="4721107"/>
            <a:ext cx="892792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A73C6C-DC5F-20D1-1235-6B055F1E51F7}"/>
              </a:ext>
            </a:extLst>
          </p:cNvPr>
          <p:cNvCxnSpPr/>
          <p:nvPr/>
        </p:nvCxnSpPr>
        <p:spPr>
          <a:xfrm flipV="1">
            <a:off x="4616271" y="4404770"/>
            <a:ext cx="0" cy="316337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ED1783E6-06DD-E03A-3218-C8BE58563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348" y="2321918"/>
            <a:ext cx="255845" cy="25584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8285C3B-E939-3164-2CFA-2B3449A63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348" y="4582633"/>
            <a:ext cx="255845" cy="255845"/>
          </a:xfrm>
          <a:prstGeom prst="rect">
            <a:avLst/>
          </a:prstGeom>
        </p:spPr>
      </p:pic>
      <p:pic>
        <p:nvPicPr>
          <p:cNvPr id="76" name="Picture 2" descr="Database Table icon">
            <a:extLst>
              <a:ext uri="{FF2B5EF4-FFF2-40B4-BE49-F238E27FC236}">
                <a16:creationId xmlns:a16="http://schemas.microsoft.com/office/drawing/2014/main" id="{2AEBF54D-214D-27DD-B5C9-A53E3293C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976" y="4250218"/>
            <a:ext cx="294461" cy="2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453893E-01FE-54E6-660D-FA1F2F202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823" y="3200641"/>
            <a:ext cx="332504" cy="332504"/>
          </a:xfrm>
          <a:prstGeom prst="rect">
            <a:avLst/>
          </a:prstGeom>
        </p:spPr>
      </p:pic>
      <p:pic>
        <p:nvPicPr>
          <p:cNvPr id="80" name="Picture 6" descr="Database Checkmark icon in SVG, PNG formats">
            <a:extLst>
              <a:ext uri="{FF2B5EF4-FFF2-40B4-BE49-F238E27FC236}">
                <a16:creationId xmlns:a16="http://schemas.microsoft.com/office/drawing/2014/main" id="{FE46D143-217B-A29C-CF2C-C73A50B0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666" y="2116373"/>
            <a:ext cx="358406" cy="35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4F9D0AD-3963-60C5-96D5-B369003507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24" y="1679016"/>
            <a:ext cx="450649" cy="450649"/>
          </a:xfrm>
          <a:prstGeom prst="rect">
            <a:avLst/>
          </a:prstGeom>
        </p:spPr>
      </p:pic>
      <p:pic>
        <p:nvPicPr>
          <p:cNvPr id="82" name="Picture 8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26E1EDB-6F2C-026C-4CFF-347E9EFB8C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205" y="4040554"/>
            <a:ext cx="335149" cy="33514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4143C365-A80C-950B-92FE-7F1EC5BE2A38}"/>
              </a:ext>
            </a:extLst>
          </p:cNvPr>
          <p:cNvSpPr/>
          <p:nvPr/>
        </p:nvSpPr>
        <p:spPr>
          <a:xfrm>
            <a:off x="9322172" y="3904039"/>
            <a:ext cx="988438" cy="11961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Picture 83" descr="A black and white image of a shield and a round object&#10;&#10;AI-generated content may be incorrect.">
            <a:extLst>
              <a:ext uri="{FF2B5EF4-FFF2-40B4-BE49-F238E27FC236}">
                <a16:creationId xmlns:a16="http://schemas.microsoft.com/office/drawing/2014/main" id="{91D4A7D7-9D22-F28C-044F-9003BA83D2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644" y="3980104"/>
            <a:ext cx="850459" cy="491376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57402C15-6413-D121-79EC-A0260027FFB6}"/>
              </a:ext>
            </a:extLst>
          </p:cNvPr>
          <p:cNvSpPr/>
          <p:nvPr/>
        </p:nvSpPr>
        <p:spPr>
          <a:xfrm>
            <a:off x="5462566" y="1844577"/>
            <a:ext cx="988438" cy="12478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2C749111-4FE8-1218-7EA5-6B2FC38BD5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6140" y="1959478"/>
            <a:ext cx="285076" cy="285076"/>
          </a:xfrm>
          <a:prstGeom prst="rect">
            <a:avLst/>
          </a:prstGeom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2FF3A36-DBFE-CF45-0B44-F724DF613B5D}"/>
              </a:ext>
            </a:extLst>
          </p:cNvPr>
          <p:cNvSpPr/>
          <p:nvPr/>
        </p:nvSpPr>
        <p:spPr>
          <a:xfrm>
            <a:off x="2767650" y="1035910"/>
            <a:ext cx="1055831" cy="279247"/>
          </a:xfrm>
          <a:prstGeom prst="roundRect">
            <a:avLst/>
          </a:prstGeom>
          <a:solidFill>
            <a:srgbClr val="F3C915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rgbClr val="002060"/>
                </a:solidFill>
              </a:rPr>
              <a:t>DATA LANDING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2A884A7-89EB-2984-C7E4-81131CD0C236}"/>
              </a:ext>
            </a:extLst>
          </p:cNvPr>
          <p:cNvSpPr/>
          <p:nvPr/>
        </p:nvSpPr>
        <p:spPr>
          <a:xfrm>
            <a:off x="4061649" y="1031646"/>
            <a:ext cx="1154155" cy="265600"/>
          </a:xfrm>
          <a:prstGeom prst="roundRect">
            <a:avLst/>
          </a:prstGeom>
          <a:solidFill>
            <a:srgbClr val="F3C915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INGESTION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C8124E0-9368-B0D2-582A-A935A3FD1620}"/>
              </a:ext>
            </a:extLst>
          </p:cNvPr>
          <p:cNvSpPr/>
          <p:nvPr/>
        </p:nvSpPr>
        <p:spPr>
          <a:xfrm>
            <a:off x="5355589" y="806903"/>
            <a:ext cx="1175977" cy="500679"/>
          </a:xfrm>
          <a:prstGeom prst="roundRect">
            <a:avLst/>
          </a:prstGeom>
          <a:solidFill>
            <a:srgbClr val="F3C915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rgbClr val="002060"/>
                </a:solidFill>
              </a:rPr>
              <a:t>DATA </a:t>
            </a:r>
            <a:r>
              <a:rPr lang="en-IN" sz="9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</a:t>
            </a:r>
            <a:r>
              <a:rPr lang="en-IN" sz="900" b="1" dirty="0">
                <a:solidFill>
                  <a:srgbClr val="002060"/>
                </a:solidFill>
              </a:rPr>
              <a:t>STORAGE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90F67588-7175-7B4A-D42D-DC119D4E5D13}"/>
              </a:ext>
            </a:extLst>
          </p:cNvPr>
          <p:cNvSpPr/>
          <p:nvPr/>
        </p:nvSpPr>
        <p:spPr>
          <a:xfrm>
            <a:off x="6656914" y="810212"/>
            <a:ext cx="1210089" cy="500679"/>
          </a:xfrm>
          <a:prstGeom prst="roundRect">
            <a:avLst/>
          </a:prstGeom>
          <a:solidFill>
            <a:srgbClr val="F3C915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CDC </a:t>
            </a:r>
            <a:br>
              <a:rPr lang="en-IN" sz="9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9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INTEGRATION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51C9230-A052-1235-AF68-A4F9F24D3004}"/>
              </a:ext>
            </a:extLst>
          </p:cNvPr>
          <p:cNvSpPr/>
          <p:nvPr/>
        </p:nvSpPr>
        <p:spPr>
          <a:xfrm>
            <a:off x="7908665" y="1025429"/>
            <a:ext cx="1154538" cy="279246"/>
          </a:xfrm>
          <a:prstGeom prst="roundRect">
            <a:avLst/>
          </a:prstGeom>
          <a:solidFill>
            <a:srgbClr val="F3C915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MDM PUBLISH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6B6146B-C8BB-D9CE-7F04-32B8CF5BEA6C}"/>
              </a:ext>
            </a:extLst>
          </p:cNvPr>
          <p:cNvSpPr/>
          <p:nvPr/>
        </p:nvSpPr>
        <p:spPr>
          <a:xfrm>
            <a:off x="9219792" y="1031645"/>
            <a:ext cx="1154155" cy="279247"/>
          </a:xfrm>
          <a:prstGeom prst="roundRect">
            <a:avLst/>
          </a:prstGeom>
          <a:solidFill>
            <a:srgbClr val="F3C915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MDM HUB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7E10E19-B84D-ADE3-456C-069F178E8499}"/>
              </a:ext>
            </a:extLst>
          </p:cNvPr>
          <p:cNvSpPr/>
          <p:nvPr/>
        </p:nvSpPr>
        <p:spPr>
          <a:xfrm>
            <a:off x="10538764" y="1031644"/>
            <a:ext cx="1265328" cy="279247"/>
          </a:xfrm>
          <a:prstGeom prst="roundRect">
            <a:avLst/>
          </a:prstGeom>
          <a:solidFill>
            <a:srgbClr val="F3C915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CONSUMPTION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D3CC31-B249-5F6E-09ED-2C1B2DDD67EA}"/>
              </a:ext>
            </a:extLst>
          </p:cNvPr>
          <p:cNvSpPr/>
          <p:nvPr/>
        </p:nvSpPr>
        <p:spPr>
          <a:xfrm>
            <a:off x="6756153" y="1694001"/>
            <a:ext cx="988438" cy="10594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B392D3BF-2156-D40F-5A4E-F4DAE57EB4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60302" y="1761615"/>
            <a:ext cx="375506" cy="375506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A5499247-F85C-F02A-71D3-6F70C42ED7F6}"/>
              </a:ext>
            </a:extLst>
          </p:cNvPr>
          <p:cNvSpPr txBox="1"/>
          <p:nvPr/>
        </p:nvSpPr>
        <p:spPr>
          <a:xfrm>
            <a:off x="5365327" y="4893172"/>
            <a:ext cx="11541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11" hangingPunct="1"/>
            <a:r>
              <a:rPr lang="en-US" sz="900" b="1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S</a:t>
            </a:r>
            <a:r>
              <a:rPr lang="en-US" sz="900" b="1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taging </a:t>
            </a:r>
            <a:r>
              <a:rPr lang="en-US" sz="900" b="1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D</a:t>
            </a:r>
            <a:r>
              <a:rPr lang="en-US" sz="900" b="1" kern="1200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atabases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FACA45-DE8A-C6BB-1104-967BA60153C2}"/>
              </a:ext>
            </a:extLst>
          </p:cNvPr>
          <p:cNvSpPr txBox="1"/>
          <p:nvPr/>
        </p:nvSpPr>
        <p:spPr>
          <a:xfrm>
            <a:off x="5507261" y="4610335"/>
            <a:ext cx="851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00" b="0" i="0" dirty="0"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 tabular data</a:t>
            </a:r>
            <a:endParaRPr lang="en-IN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E219D9C-17F2-3EEE-6AF7-33381E2B2B3F}"/>
              </a:ext>
            </a:extLst>
          </p:cNvPr>
          <p:cNvSpPr txBox="1"/>
          <p:nvPr/>
        </p:nvSpPr>
        <p:spPr>
          <a:xfrm>
            <a:off x="6740497" y="2192616"/>
            <a:ext cx="104313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00" b="0" i="0" dirty="0"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detection or delta processing</a:t>
            </a:r>
            <a:endParaRPr lang="en-IN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B506CCD-4A07-501D-B184-8F5705518D49}"/>
              </a:ext>
            </a:extLst>
          </p:cNvPr>
          <p:cNvSpPr txBox="1"/>
          <p:nvPr/>
        </p:nvSpPr>
        <p:spPr>
          <a:xfrm>
            <a:off x="6799122" y="3628003"/>
            <a:ext cx="925672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prelanding and data integration layer identify delta data and store </a:t>
            </a:r>
            <a:endParaRPr lang="en-IN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E95E98-9D5E-FC32-667C-49AD50413EDA}"/>
              </a:ext>
            </a:extLst>
          </p:cNvPr>
          <p:cNvSpPr txBox="1"/>
          <p:nvPr/>
        </p:nvSpPr>
        <p:spPr>
          <a:xfrm>
            <a:off x="5423194" y="2293334"/>
            <a:ext cx="105122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0" dirty="0"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landing table process or transform  the raw data into structure  data.</a:t>
            </a:r>
            <a:endParaRPr lang="en-IN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EC4E51-0E33-22A9-EA90-CE5A32E60325}"/>
              </a:ext>
            </a:extLst>
          </p:cNvPr>
          <p:cNvSpPr txBox="1"/>
          <p:nvPr/>
        </p:nvSpPr>
        <p:spPr>
          <a:xfrm>
            <a:off x="7977565" y="3613881"/>
            <a:ext cx="104313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delta data table records timely entities files generated for MDM ingestion</a:t>
            </a:r>
            <a:endParaRPr lang="en-IN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E1964A3-8B54-AA49-2E08-F93CFC770D8B}"/>
              </a:ext>
            </a:extLst>
          </p:cNvPr>
          <p:cNvSpPr txBox="1"/>
          <p:nvPr/>
        </p:nvSpPr>
        <p:spPr>
          <a:xfrm>
            <a:off x="9290383" y="2711507"/>
            <a:ext cx="1043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00" b="0" i="0" dirty="0"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quality and validation</a:t>
            </a:r>
            <a:endParaRPr lang="en-IN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B584253-7B7F-DF8F-3CE7-8164346E43AE}"/>
              </a:ext>
            </a:extLst>
          </p:cNvPr>
          <p:cNvSpPr txBox="1"/>
          <p:nvPr/>
        </p:nvSpPr>
        <p:spPr>
          <a:xfrm>
            <a:off x="9295390" y="4565124"/>
            <a:ext cx="1043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00" b="0" i="0" dirty="0"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governance and integrity</a:t>
            </a:r>
            <a:endParaRPr lang="en-IN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616BA4-D00D-3250-7ADB-0A13B371AFBA}"/>
              </a:ext>
            </a:extLst>
          </p:cNvPr>
          <p:cNvSpPr txBox="1"/>
          <p:nvPr/>
        </p:nvSpPr>
        <p:spPr>
          <a:xfrm>
            <a:off x="10698765" y="2171316"/>
            <a:ext cx="1043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00" b="0" i="0" dirty="0"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analytics and reporting</a:t>
            </a:r>
            <a:endParaRPr lang="en-IN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8680869-D06F-B15D-848D-C335B114CAAF}"/>
              </a:ext>
            </a:extLst>
          </p:cNvPr>
          <p:cNvSpPr/>
          <p:nvPr/>
        </p:nvSpPr>
        <p:spPr>
          <a:xfrm>
            <a:off x="10703933" y="2668236"/>
            <a:ext cx="988438" cy="11659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11" hangingPunct="1">
              <a:defRPr/>
            </a:pPr>
            <a:endParaRPr lang="en-US" sz="180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9" name="Picture 108" descr="A black and white icon of a server&#10;&#10;AI-generated content may be incorrect.">
            <a:extLst>
              <a:ext uri="{FF2B5EF4-FFF2-40B4-BE49-F238E27FC236}">
                <a16:creationId xmlns:a16="http://schemas.microsoft.com/office/drawing/2014/main" id="{92AA9371-41D4-AD1C-BB26-56B7234950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056" y="2742447"/>
            <a:ext cx="375445" cy="44499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B9532D94-2DC5-556C-14A8-82634A0823F3}"/>
              </a:ext>
            </a:extLst>
          </p:cNvPr>
          <p:cNvSpPr txBox="1"/>
          <p:nvPr/>
        </p:nvSpPr>
        <p:spPr>
          <a:xfrm>
            <a:off x="10646655" y="3188936"/>
            <a:ext cx="1076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00" b="0" i="0" dirty="0"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stakeholders accessing data and reporting</a:t>
            </a:r>
            <a:endParaRPr lang="en-IN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461C0B-A052-5B54-4860-4225A9032028}"/>
              </a:ext>
            </a:extLst>
          </p:cNvPr>
          <p:cNvSpPr txBox="1"/>
          <p:nvPr/>
        </p:nvSpPr>
        <p:spPr>
          <a:xfrm>
            <a:off x="10674421" y="4463747"/>
            <a:ext cx="107619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0" dirty="0"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 distribution to multiple consumers </a:t>
            </a:r>
          </a:p>
          <a:p>
            <a:pPr algn="ctr"/>
            <a:r>
              <a:rPr lang="en-US" sz="900" b="0" i="0" dirty="0">
                <a:solidFill>
                  <a:srgbClr val="4242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 algn="ctr"/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or transmission of data.</a:t>
            </a:r>
            <a:endParaRPr lang="en-IN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8CF94C6-FC6B-5B01-459E-1AFA93371F13}"/>
              </a:ext>
            </a:extLst>
          </p:cNvPr>
          <p:cNvCxnSpPr/>
          <p:nvPr/>
        </p:nvCxnSpPr>
        <p:spPr>
          <a:xfrm>
            <a:off x="5924390" y="3092397"/>
            <a:ext cx="0" cy="336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9D6C31C-D0E5-BBC9-2F83-C8A7662AC8AA}"/>
              </a:ext>
            </a:extLst>
          </p:cNvPr>
          <p:cNvCxnSpPr>
            <a:cxnSpLocks/>
          </p:cNvCxnSpPr>
          <p:nvPr/>
        </p:nvCxnSpPr>
        <p:spPr>
          <a:xfrm>
            <a:off x="5193609" y="3672544"/>
            <a:ext cx="2234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00EB355-ED6D-EE03-F324-C68970AC9003}"/>
              </a:ext>
            </a:extLst>
          </p:cNvPr>
          <p:cNvCxnSpPr>
            <a:cxnSpLocks/>
          </p:cNvCxnSpPr>
          <p:nvPr/>
        </p:nvCxnSpPr>
        <p:spPr>
          <a:xfrm>
            <a:off x="6519482" y="3628374"/>
            <a:ext cx="2234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C9E991B-132D-73A7-20CA-412990E55D1E}"/>
              </a:ext>
            </a:extLst>
          </p:cNvPr>
          <p:cNvCxnSpPr>
            <a:cxnSpLocks/>
          </p:cNvCxnSpPr>
          <p:nvPr/>
        </p:nvCxnSpPr>
        <p:spPr>
          <a:xfrm>
            <a:off x="10371070" y="3500067"/>
            <a:ext cx="2234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9A414FAE-F23E-0E07-3F12-E7771D1D6766}"/>
              </a:ext>
            </a:extLst>
          </p:cNvPr>
          <p:cNvSpPr/>
          <p:nvPr/>
        </p:nvSpPr>
        <p:spPr>
          <a:xfrm>
            <a:off x="4392781" y="1541383"/>
            <a:ext cx="515049" cy="48212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A377111-7621-2FD5-840D-D4C24D0ED744}"/>
              </a:ext>
            </a:extLst>
          </p:cNvPr>
          <p:cNvCxnSpPr>
            <a:cxnSpLocks/>
          </p:cNvCxnSpPr>
          <p:nvPr/>
        </p:nvCxnSpPr>
        <p:spPr>
          <a:xfrm>
            <a:off x="9063202" y="3495740"/>
            <a:ext cx="2234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397755E-34E0-6157-41CF-386705F0E95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819169" y="3556194"/>
            <a:ext cx="148790" cy="2322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1" name="Picture 130">
            <a:extLst>
              <a:ext uri="{FF2B5EF4-FFF2-40B4-BE49-F238E27FC236}">
                <a16:creationId xmlns:a16="http://schemas.microsoft.com/office/drawing/2014/main" id="{D66CE19F-429C-D063-A413-7B0A0C7C09A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8286532" y="3199304"/>
            <a:ext cx="335178" cy="33517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2617458-7D49-40D6-D975-929D7AB3633E}"/>
              </a:ext>
            </a:extLst>
          </p:cNvPr>
          <p:cNvSpPr txBox="1"/>
          <p:nvPr/>
        </p:nvSpPr>
        <p:spPr>
          <a:xfrm>
            <a:off x="4358032" y="1589489"/>
            <a:ext cx="58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11" hangingPunct="1"/>
            <a:r>
              <a:rPr lang="en-US" sz="9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Multiple</a:t>
            </a:r>
          </a:p>
          <a:p>
            <a:pPr algn="ctr" defTabSz="914411" hangingPunct="1"/>
            <a:r>
              <a:rPr lang="en-US" sz="9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Files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D529029-638D-B00C-0C0D-2EED0F26F520}"/>
              </a:ext>
            </a:extLst>
          </p:cNvPr>
          <p:cNvSpPr/>
          <p:nvPr/>
        </p:nvSpPr>
        <p:spPr>
          <a:xfrm>
            <a:off x="2119110" y="5937673"/>
            <a:ext cx="9587798" cy="238805"/>
          </a:xfrm>
          <a:prstGeom prst="rect">
            <a:avLst/>
          </a:prstGeom>
          <a:solidFill>
            <a:srgbClr val="156082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lIns="91440" tIns="45721" rIns="91440" bIns="45721" rtlCol="0" anchor="ctr"/>
          <a:lstStyle/>
          <a:p>
            <a:pPr defTabSz="914411" hangingPunct="1">
              <a:defRPr/>
            </a:pPr>
            <a:r>
              <a:rPr lang="en-US" sz="1200" kern="1200" dirty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t>Data Governance</a:t>
            </a:r>
          </a:p>
        </p:txBody>
      </p:sp>
    </p:spTree>
    <p:extLst>
      <p:ext uri="{BB962C8B-B14F-4D97-AF65-F5344CB8AC3E}">
        <p14:creationId xmlns:p14="http://schemas.microsoft.com/office/powerpoint/2010/main" val="117275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BB7DD-26E9-6A5B-294D-EC9430F33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4D33583-6D51-8BC3-64B6-F03B102EB941}"/>
              </a:ext>
            </a:extLst>
          </p:cNvPr>
          <p:cNvSpPr/>
          <p:nvPr/>
        </p:nvSpPr>
        <p:spPr>
          <a:xfrm>
            <a:off x="236418" y="4259575"/>
            <a:ext cx="1300933" cy="1560783"/>
          </a:xfrm>
          <a:prstGeom prst="roundRect">
            <a:avLst/>
          </a:prstGeom>
          <a:solidFill>
            <a:srgbClr val="4C912C">
              <a:alpha val="2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57BDC1C-A066-3416-09BB-29FCD4B9FCE8}"/>
              </a:ext>
            </a:extLst>
          </p:cNvPr>
          <p:cNvSpPr/>
          <p:nvPr/>
        </p:nvSpPr>
        <p:spPr>
          <a:xfrm>
            <a:off x="307966" y="942768"/>
            <a:ext cx="11388302" cy="735449"/>
          </a:xfrm>
          <a:prstGeom prst="roundRect">
            <a:avLst/>
          </a:prstGeom>
          <a:solidFill>
            <a:srgbClr val="DF3272">
              <a:alpha val="23000"/>
            </a:srgbClr>
          </a:solidFill>
          <a:ln>
            <a:solidFill>
              <a:srgbClr val="DF32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Apache Airflow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Workflow automation &amp; scheduling for following data pipeline 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44C904-5F78-91CE-CE7C-67BC05FD5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460" y="624205"/>
            <a:ext cx="1353501" cy="30033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E2C80A-62A6-363E-C471-007B303F7665}"/>
              </a:ext>
            </a:extLst>
          </p:cNvPr>
          <p:cNvSpPr/>
          <p:nvPr/>
        </p:nvSpPr>
        <p:spPr>
          <a:xfrm>
            <a:off x="227874" y="2266102"/>
            <a:ext cx="1314740" cy="148559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8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A6143DA-AEC4-FC36-0928-DF2234589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08" y="4389982"/>
            <a:ext cx="290608" cy="2906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3646484-3EDE-740F-BD09-7DE51ACA53C2}"/>
              </a:ext>
            </a:extLst>
          </p:cNvPr>
          <p:cNvSpPr txBox="1"/>
          <p:nvPr/>
        </p:nvSpPr>
        <p:spPr>
          <a:xfrm>
            <a:off x="267004" y="4958470"/>
            <a:ext cx="1264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Pre-Landing-Zone: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Multiple source raw data  files</a:t>
            </a:r>
            <a:endParaRPr lang="en-IN" sz="1200" dirty="0"/>
          </a:p>
          <a:p>
            <a:pPr algn="ctr"/>
            <a:endParaRPr lang="en-US" sz="12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6739D4F-4769-141B-7BE5-F25B92448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89" y="996645"/>
            <a:ext cx="576942" cy="5769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D4B08E-FA57-7B4A-2B82-2A7E51787C87}"/>
              </a:ext>
            </a:extLst>
          </p:cNvPr>
          <p:cNvSpPr txBox="1"/>
          <p:nvPr/>
        </p:nvSpPr>
        <p:spPr>
          <a:xfrm>
            <a:off x="184659" y="4672601"/>
            <a:ext cx="1405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Amazon s3</a:t>
            </a:r>
            <a:endParaRPr lang="en-IN" sz="1100" b="1" dirty="0"/>
          </a:p>
          <a:p>
            <a:pPr algn="ctr"/>
            <a:endParaRPr lang="en-IN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D28E4C2-EDA8-5B5F-D501-204F85DE281B}"/>
              </a:ext>
            </a:extLst>
          </p:cNvPr>
          <p:cNvSpPr/>
          <p:nvPr/>
        </p:nvSpPr>
        <p:spPr>
          <a:xfrm>
            <a:off x="1979601" y="2245646"/>
            <a:ext cx="1495943" cy="3535526"/>
          </a:xfrm>
          <a:prstGeom prst="roundRect">
            <a:avLst/>
          </a:prstGeom>
          <a:solidFill>
            <a:srgbClr val="4C912C">
              <a:alpha val="28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55E1C0F-6985-9AC8-2360-A6766B5948E1}"/>
              </a:ext>
            </a:extLst>
          </p:cNvPr>
          <p:cNvSpPr/>
          <p:nvPr/>
        </p:nvSpPr>
        <p:spPr>
          <a:xfrm>
            <a:off x="3714037" y="2235845"/>
            <a:ext cx="1739383" cy="3518375"/>
          </a:xfrm>
          <a:prstGeom prst="roundRect">
            <a:avLst/>
          </a:prstGeom>
          <a:solidFill>
            <a:srgbClr val="7A49D7">
              <a:alpha val="28000"/>
            </a:srgbClr>
          </a:solidFill>
          <a:ln>
            <a:solidFill>
              <a:srgbClr val="7847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DB3D06-E837-A10E-B521-FF7F901FE68A}"/>
              </a:ext>
            </a:extLst>
          </p:cNvPr>
          <p:cNvSpPr/>
          <p:nvPr/>
        </p:nvSpPr>
        <p:spPr>
          <a:xfrm>
            <a:off x="5793275" y="2221780"/>
            <a:ext cx="1739383" cy="3514604"/>
          </a:xfrm>
          <a:prstGeom prst="roundRect">
            <a:avLst/>
          </a:prstGeom>
          <a:solidFill>
            <a:srgbClr val="4662E4">
              <a:alpha val="28000"/>
            </a:srgbClr>
          </a:solidFill>
          <a:ln>
            <a:solidFill>
              <a:srgbClr val="466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0E5074-118B-F5F5-A550-34CAB093E114}"/>
              </a:ext>
            </a:extLst>
          </p:cNvPr>
          <p:cNvSpPr txBox="1"/>
          <p:nvPr/>
        </p:nvSpPr>
        <p:spPr>
          <a:xfrm>
            <a:off x="1945981" y="3025653"/>
            <a:ext cx="1571719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Landing-Zone:</a:t>
            </a:r>
            <a:r>
              <a:rPr lang="en-US" sz="1200" dirty="0"/>
              <a:t> </a:t>
            </a:r>
          </a:p>
          <a:p>
            <a:pPr algn="ctr"/>
            <a:r>
              <a:rPr lang="en-US" sz="1000" dirty="0"/>
              <a:t>Store ingested data before transformation, ensure data availability </a:t>
            </a:r>
          </a:p>
          <a:p>
            <a:pPr algn="ctr"/>
            <a:endParaRPr lang="en-US" sz="1200" dirty="0">
              <a:effectLst/>
            </a:endParaRPr>
          </a:p>
          <a:p>
            <a:pPr algn="ctr"/>
            <a:r>
              <a:rPr lang="en-US" sz="1050" dirty="0">
                <a:effectLst/>
              </a:rPr>
              <a:t>Landing Zone data transfers from Pre-Landing Zone using Apache Airflow or an S3 Sensor, ensuring ingestion, validation, and availability for transformation</a:t>
            </a:r>
            <a:r>
              <a:rPr lang="en-US" sz="1200" dirty="0">
                <a:effectLst/>
              </a:rPr>
              <a:t>.</a:t>
            </a:r>
            <a:endParaRPr lang="en-IN" sz="1200" dirty="0"/>
          </a:p>
          <a:p>
            <a:pPr algn="ctr"/>
            <a:endParaRPr lang="en-US" sz="1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D20ED66-F956-A612-4054-5DA00556F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5718" y="2413286"/>
            <a:ext cx="283057" cy="28305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6BE6D7C-5641-5592-D919-F67F2F6ECC7C}"/>
              </a:ext>
            </a:extLst>
          </p:cNvPr>
          <p:cNvSpPr txBox="1"/>
          <p:nvPr/>
        </p:nvSpPr>
        <p:spPr>
          <a:xfrm>
            <a:off x="3732848" y="2712788"/>
            <a:ext cx="173938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Aws Glue</a:t>
            </a:r>
            <a:endParaRPr lang="en-IN" sz="1100" b="1" dirty="0"/>
          </a:p>
          <a:p>
            <a:pPr algn="ctr"/>
            <a:endParaRPr lang="en-IN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8808C7-51F0-C4D4-64D2-2FF3AEF30F8A}"/>
              </a:ext>
            </a:extLst>
          </p:cNvPr>
          <p:cNvSpPr txBox="1"/>
          <p:nvPr/>
        </p:nvSpPr>
        <p:spPr>
          <a:xfrm>
            <a:off x="3775334" y="3063136"/>
            <a:ext cx="1732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Transform-Zone:</a:t>
            </a:r>
          </a:p>
          <a:p>
            <a:r>
              <a:rPr lang="en-US" sz="1200" dirty="0"/>
              <a:t> </a:t>
            </a:r>
            <a:r>
              <a:rPr lang="en-US" sz="900" dirty="0"/>
              <a:t>processes and enriches data before storage, ensuring quality, consistency, and usability for downstream systems.</a:t>
            </a:r>
            <a:br>
              <a:rPr lang="en-US" sz="900" dirty="0"/>
            </a:br>
            <a:endParaRPr lang="en-US" sz="9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/>
              <a:t>Reference Data Enrichment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/>
              <a:t>Business Rules Application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/>
              <a:t>Schema Enforcement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/>
              <a:t>Format Conversion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/>
              <a:t>Delta Processing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/>
              <a:t>Sensitive Data Masking</a:t>
            </a:r>
            <a:br>
              <a:rPr lang="en-US" sz="900" dirty="0"/>
            </a:br>
            <a:br>
              <a:rPr lang="en-US" sz="900" dirty="0"/>
            </a:br>
            <a:endParaRPr lang="en-US" sz="12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9E9E2E8-BC52-DEEC-CDD6-D801FA5BC7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4004" y="2387844"/>
            <a:ext cx="322360" cy="3223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4093127-6F57-7859-ACD7-8AD0155797B1}"/>
              </a:ext>
            </a:extLst>
          </p:cNvPr>
          <p:cNvSpPr txBox="1"/>
          <p:nvPr/>
        </p:nvSpPr>
        <p:spPr>
          <a:xfrm>
            <a:off x="5755493" y="2727033"/>
            <a:ext cx="173938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Aws RDS</a:t>
            </a:r>
            <a:endParaRPr lang="en-IN" sz="1100" b="1" dirty="0"/>
          </a:p>
          <a:p>
            <a:pPr algn="ctr"/>
            <a:endParaRPr lang="en-IN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CE8A04-EC66-1121-24C7-BDD69F81CEDB}"/>
              </a:ext>
            </a:extLst>
          </p:cNvPr>
          <p:cNvSpPr txBox="1"/>
          <p:nvPr/>
        </p:nvSpPr>
        <p:spPr>
          <a:xfrm>
            <a:off x="5836876" y="3066377"/>
            <a:ext cx="1571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Staging-Zone:</a:t>
            </a:r>
            <a:r>
              <a:rPr lang="en-US" sz="1200" dirty="0"/>
              <a:t> </a:t>
            </a:r>
          </a:p>
          <a:p>
            <a:r>
              <a:rPr lang="en-US" sz="1200" dirty="0"/>
              <a:t>Stores fully transformed data with the target data model, ensuring consistency and efficient querying.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C4330AE-856E-1524-48A2-24AA705C7E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9920" y="5003458"/>
            <a:ext cx="265966" cy="26596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680BA39-6284-D788-8D7D-FA240F7C1B5C}"/>
              </a:ext>
            </a:extLst>
          </p:cNvPr>
          <p:cNvSpPr txBox="1"/>
          <p:nvPr/>
        </p:nvSpPr>
        <p:spPr>
          <a:xfrm>
            <a:off x="6334411" y="4905608"/>
            <a:ext cx="119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Amazon Redshift</a:t>
            </a:r>
            <a:r>
              <a:rPr lang="en-US" sz="1000" dirty="0"/>
              <a:t>: Best for </a:t>
            </a:r>
            <a:r>
              <a:rPr lang="en-US" sz="1000" b="1" dirty="0"/>
              <a:t>large-scale and reporting</a:t>
            </a:r>
            <a:endParaRPr lang="en-IN" sz="1000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09A0896-9C01-18F2-E554-E9A71E927E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4834" y="3487838"/>
            <a:ext cx="497752" cy="540543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66452F3-07C4-D7BF-0FFA-F2F0571AB5BE}"/>
              </a:ext>
            </a:extLst>
          </p:cNvPr>
          <p:cNvCxnSpPr>
            <a:cxnSpLocks/>
          </p:cNvCxnSpPr>
          <p:nvPr/>
        </p:nvCxnSpPr>
        <p:spPr>
          <a:xfrm>
            <a:off x="3396343" y="3867932"/>
            <a:ext cx="3176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764BDDA-19BA-9196-806F-1B9361D76989}"/>
              </a:ext>
            </a:extLst>
          </p:cNvPr>
          <p:cNvCxnSpPr>
            <a:cxnSpLocks/>
          </p:cNvCxnSpPr>
          <p:nvPr/>
        </p:nvCxnSpPr>
        <p:spPr>
          <a:xfrm rot="10800000">
            <a:off x="7508647" y="3432945"/>
            <a:ext cx="601098" cy="458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A8463F-E85B-95B8-EBB7-84F1A735A026}"/>
              </a:ext>
            </a:extLst>
          </p:cNvPr>
          <p:cNvSpPr/>
          <p:nvPr/>
        </p:nvSpPr>
        <p:spPr>
          <a:xfrm>
            <a:off x="8904899" y="2197249"/>
            <a:ext cx="1378642" cy="3560316"/>
          </a:xfrm>
          <a:prstGeom prst="roundRect">
            <a:avLst/>
          </a:prstGeom>
          <a:solidFill>
            <a:srgbClr val="57B6E7">
              <a:alpha val="33000"/>
            </a:srgb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38388-1745-384E-4C7A-D47A18DA489A}"/>
              </a:ext>
            </a:extLst>
          </p:cNvPr>
          <p:cNvSpPr txBox="1"/>
          <p:nvPr/>
        </p:nvSpPr>
        <p:spPr>
          <a:xfrm>
            <a:off x="8870348" y="2764043"/>
            <a:ext cx="1473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rgbClr val="000000"/>
                </a:solidFill>
                <a:latin typeface="ui-sans-serif"/>
              </a:rPr>
              <a:t>MDM</a:t>
            </a:r>
            <a:endParaRPr lang="en-IN" sz="1100" b="1" i="0" dirty="0">
              <a:solidFill>
                <a:srgbClr val="000000"/>
              </a:solidFill>
              <a:effectLst/>
              <a:latin typeface="ui-sans-serif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395A0-04C8-EDE2-DA84-2FA93D647D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4344" y="2376718"/>
            <a:ext cx="390399" cy="3903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D272C2D-2464-BE51-A069-6802910F3668}"/>
              </a:ext>
            </a:extLst>
          </p:cNvPr>
          <p:cNvSpPr txBox="1"/>
          <p:nvPr/>
        </p:nvSpPr>
        <p:spPr>
          <a:xfrm>
            <a:off x="589992" y="2364755"/>
            <a:ext cx="865474" cy="215444"/>
          </a:xfrm>
          <a:prstGeom prst="rect">
            <a:avLst/>
          </a:prstGeom>
          <a:noFill/>
          <a:ln>
            <a:solidFill>
              <a:srgbClr val="00B050">
                <a:alpha val="33000"/>
              </a:srgbClr>
            </a:solidFill>
            <a:bevel/>
          </a:ln>
          <a:effectLst>
            <a:outerShdw blurRad="50800" dist="50800" dir="5400000" sx="6000" sy="6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800" b="1" dirty="0"/>
              <a:t>Sales Connect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5ADB44-8CA8-DDB7-D331-E54D43617B5E}"/>
              </a:ext>
            </a:extLst>
          </p:cNvPr>
          <p:cNvSpPr txBox="1"/>
          <p:nvPr/>
        </p:nvSpPr>
        <p:spPr>
          <a:xfrm>
            <a:off x="612837" y="2908867"/>
            <a:ext cx="688993" cy="215444"/>
          </a:xfrm>
          <a:prstGeom prst="rect">
            <a:avLst/>
          </a:prstGeom>
          <a:noFill/>
          <a:ln>
            <a:solidFill>
              <a:srgbClr val="00B050">
                <a:alpha val="33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b="1" dirty="0"/>
              <a:t>DORIS</a:t>
            </a:r>
            <a:endParaRPr lang="en-IN" sz="8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7F94765-CB2B-2A48-0778-723F45421E05}"/>
              </a:ext>
            </a:extLst>
          </p:cNvPr>
          <p:cNvSpPr/>
          <p:nvPr/>
        </p:nvSpPr>
        <p:spPr>
          <a:xfrm>
            <a:off x="10537547" y="2197249"/>
            <a:ext cx="1265635" cy="353913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1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B9D23C-A833-2014-CADA-CD76AE0C006B}"/>
              </a:ext>
            </a:extLst>
          </p:cNvPr>
          <p:cNvSpPr txBox="1"/>
          <p:nvPr/>
        </p:nvSpPr>
        <p:spPr>
          <a:xfrm>
            <a:off x="614091" y="3432945"/>
            <a:ext cx="861288" cy="215444"/>
          </a:xfrm>
          <a:prstGeom prst="rect">
            <a:avLst/>
          </a:prstGeom>
          <a:noFill/>
          <a:ln>
            <a:solidFill>
              <a:srgbClr val="00B050">
                <a:alpha val="33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b="1" dirty="0"/>
              <a:t>Bright Scope</a:t>
            </a:r>
            <a:endParaRPr lang="en-IN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93758D-2970-3B2D-CB8A-C4D22CBA2AF9}"/>
              </a:ext>
            </a:extLst>
          </p:cNvPr>
          <p:cNvSpPr txBox="1"/>
          <p:nvPr/>
        </p:nvSpPr>
        <p:spPr>
          <a:xfrm>
            <a:off x="357983" y="3162966"/>
            <a:ext cx="552972" cy="215444"/>
          </a:xfrm>
          <a:prstGeom prst="rect">
            <a:avLst/>
          </a:prstGeom>
          <a:noFill/>
          <a:ln>
            <a:solidFill>
              <a:srgbClr val="00B050">
                <a:alpha val="33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b="1" dirty="0"/>
              <a:t>MMD</a:t>
            </a:r>
            <a:endParaRPr lang="en-IN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76346F-19E9-2CB6-A36B-91E31D80ED62}"/>
              </a:ext>
            </a:extLst>
          </p:cNvPr>
          <p:cNvSpPr txBox="1"/>
          <p:nvPr/>
        </p:nvSpPr>
        <p:spPr>
          <a:xfrm>
            <a:off x="331941" y="2615360"/>
            <a:ext cx="767363" cy="215444"/>
          </a:xfrm>
          <a:prstGeom prst="rect">
            <a:avLst/>
          </a:prstGeom>
          <a:noFill/>
          <a:ln>
            <a:solidFill>
              <a:srgbClr val="00B050">
                <a:alpha val="33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b="1" dirty="0"/>
              <a:t>Newport</a:t>
            </a:r>
            <a:endParaRPr lang="en-IN" sz="800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F411ACC5-3350-414C-32FA-16A94B95B0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273" y="2364755"/>
            <a:ext cx="182875" cy="20716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CF65E2A2-63D0-33D3-C20F-44399C3ED1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1830" y="2645092"/>
            <a:ext cx="182875" cy="20716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293EDAD-D17F-09F3-7170-52759AC466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2261" y="2889061"/>
            <a:ext cx="182875" cy="207163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3EB0A774-FB17-6403-9A6F-EF633EBCFD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0095" y="3202374"/>
            <a:ext cx="182875" cy="20716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7B40D8E-7AE1-70AE-C756-87E8421B6A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033" y="3471288"/>
            <a:ext cx="182875" cy="207163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F8B96426-623A-11C2-7967-288C0B3E864E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463" y="3787188"/>
            <a:ext cx="482351" cy="48235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FFD31EDF-028D-3884-11A3-4B31491744ED}"/>
              </a:ext>
            </a:extLst>
          </p:cNvPr>
          <p:cNvSpPr txBox="1"/>
          <p:nvPr/>
        </p:nvSpPr>
        <p:spPr>
          <a:xfrm>
            <a:off x="1862126" y="2710204"/>
            <a:ext cx="173938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Amazon s3</a:t>
            </a:r>
            <a:endParaRPr lang="en-IN" sz="1100" b="1" dirty="0"/>
          </a:p>
          <a:p>
            <a:pPr algn="ctr"/>
            <a:endParaRPr lang="en-IN" sz="1100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04D5692D-9B51-55A4-0CA3-014B17F27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135" y="2413286"/>
            <a:ext cx="290608" cy="290608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E6F9308-D5EB-41E3-69BC-D51BD004F800}"/>
              </a:ext>
            </a:extLst>
          </p:cNvPr>
          <p:cNvCxnSpPr>
            <a:cxnSpLocks/>
            <a:endCxn id="89" idx="2"/>
          </p:cNvCxnSpPr>
          <p:nvPr/>
        </p:nvCxnSpPr>
        <p:spPr>
          <a:xfrm flipH="1">
            <a:off x="844639" y="3757279"/>
            <a:ext cx="12221" cy="512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13ECEF5-35FC-CDA8-F573-C86891A3985F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 flipV="1">
            <a:off x="1531965" y="4237523"/>
            <a:ext cx="414016" cy="122877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CEBBBA-C74D-FA59-73C9-279E0A8BD291}"/>
              </a:ext>
            </a:extLst>
          </p:cNvPr>
          <p:cNvSpPr/>
          <p:nvPr/>
        </p:nvSpPr>
        <p:spPr>
          <a:xfrm>
            <a:off x="1730828" y="5890672"/>
            <a:ext cx="8674949" cy="706758"/>
          </a:xfrm>
          <a:prstGeom prst="roundRect">
            <a:avLst/>
          </a:prstGeom>
          <a:solidFill>
            <a:srgbClr val="F1427F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C7A18-6FA8-75FA-B890-5905A27A876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53593" y="6000233"/>
            <a:ext cx="590305" cy="502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47854E-C9D6-70F7-1652-60F36DB06E67}"/>
              </a:ext>
            </a:extLst>
          </p:cNvPr>
          <p:cNvSpPr txBox="1"/>
          <p:nvPr/>
        </p:nvSpPr>
        <p:spPr>
          <a:xfrm>
            <a:off x="5580341" y="6036258"/>
            <a:ext cx="150625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0" dirty="0">
                <a:solidFill>
                  <a:srgbClr val="000000"/>
                </a:solidFill>
                <a:effectLst/>
                <a:latin typeface="ui-sans-serif"/>
              </a:rPr>
              <a:t>CloudWatch</a:t>
            </a:r>
          </a:p>
          <a:p>
            <a:pPr algn="ctr"/>
            <a:endParaRPr lang="en-IN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D901A-7C4F-DA76-CEF4-E861AB2DF78E}"/>
              </a:ext>
            </a:extLst>
          </p:cNvPr>
          <p:cNvSpPr txBox="1"/>
          <p:nvPr/>
        </p:nvSpPr>
        <p:spPr>
          <a:xfrm>
            <a:off x="2882743" y="6197320"/>
            <a:ext cx="7273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effectLst/>
              </a:rPr>
              <a:t>Monitor data transformation logs, errors, and performance metrics in AWS CloudWatch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EF4F8-2A5C-DA3D-A183-D533CCC82A1D}"/>
              </a:ext>
            </a:extLst>
          </p:cNvPr>
          <p:cNvSpPr txBox="1"/>
          <p:nvPr/>
        </p:nvSpPr>
        <p:spPr>
          <a:xfrm>
            <a:off x="10517994" y="2889061"/>
            <a:ext cx="12656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Out Post-Zone:</a:t>
            </a:r>
            <a:r>
              <a:rPr lang="en-US" sz="1200" dirty="0"/>
              <a:t> </a:t>
            </a:r>
          </a:p>
          <a:p>
            <a:endParaRPr lang="en-US" sz="900" dirty="0"/>
          </a:p>
          <a:p>
            <a:r>
              <a:rPr lang="en-US" sz="900" dirty="0"/>
              <a:t>Data from </a:t>
            </a:r>
            <a:r>
              <a:rPr lang="en-US" sz="900" b="1" dirty="0"/>
              <a:t>MDM</a:t>
            </a:r>
            <a:r>
              <a:rPr lang="en-US" sz="900" dirty="0"/>
              <a:t> flows into this Data Lake for further processing, ensuring high availability </a:t>
            </a:r>
            <a:br>
              <a:rPr lang="en-US" sz="1200" dirty="0"/>
            </a:br>
            <a:endParaRPr lang="en-US" sz="9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/>
              <a:t>Regional Data Processing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/>
              <a:t>Backup &amp; Recovery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/>
              <a:t>MDM Data Ingestion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/>
              <a:t>Efficient Querying </a:t>
            </a:r>
            <a:endParaRPr lang="en-IN" sz="900" dirty="0"/>
          </a:p>
          <a:p>
            <a:pPr algn="ctr"/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CEE65-389E-BF6D-08FB-E16CC07951E8}"/>
              </a:ext>
            </a:extLst>
          </p:cNvPr>
          <p:cNvSpPr txBox="1"/>
          <p:nvPr/>
        </p:nvSpPr>
        <p:spPr>
          <a:xfrm>
            <a:off x="10299438" y="2600661"/>
            <a:ext cx="1739382" cy="43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Amazon s3</a:t>
            </a:r>
            <a:endParaRPr lang="en-IN" sz="1100" b="1" dirty="0"/>
          </a:p>
          <a:p>
            <a:pPr algn="ctr"/>
            <a:endParaRPr lang="en-IN" sz="1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EE2609-2D2B-32F7-E1DC-F07500BC9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9447" y="2303743"/>
            <a:ext cx="290608" cy="29060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76F15-308D-3720-0A10-8ADA9700AAB4}"/>
              </a:ext>
            </a:extLst>
          </p:cNvPr>
          <p:cNvCxnSpPr>
            <a:cxnSpLocks/>
          </p:cNvCxnSpPr>
          <p:nvPr/>
        </p:nvCxnSpPr>
        <p:spPr>
          <a:xfrm>
            <a:off x="5475581" y="3779806"/>
            <a:ext cx="3176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959999B-D35D-F82B-D0C9-D3849923E511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8542586" y="3758110"/>
            <a:ext cx="362313" cy="21929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295E67-E2FC-C824-CA4B-0B8F0266F636}"/>
              </a:ext>
            </a:extLst>
          </p:cNvPr>
          <p:cNvSpPr txBox="1"/>
          <p:nvPr/>
        </p:nvSpPr>
        <p:spPr>
          <a:xfrm>
            <a:off x="8934062" y="3011560"/>
            <a:ext cx="1471715" cy="245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MDM (Master Data Management)</a:t>
            </a:r>
            <a:r>
              <a:rPr lang="en-US" sz="1050" dirty="0"/>
              <a:t> ensures data accuracy, consistency, and integrity across systems.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800" b="1" dirty="0"/>
              <a:t>Data  Cleansing</a:t>
            </a:r>
            <a:r>
              <a:rPr lang="en-US" sz="8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800" b="1" dirty="0"/>
              <a:t>Golden Record Creation</a:t>
            </a:r>
            <a:endParaRPr lang="en-US" sz="8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800" b="1" dirty="0"/>
              <a:t>Match &amp; Merge</a:t>
            </a:r>
            <a:r>
              <a:rPr lang="en-US" sz="800" dirty="0"/>
              <a:t>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800" b="1" dirty="0"/>
              <a:t>Reference Data Management</a:t>
            </a:r>
            <a:endParaRPr lang="en-US" sz="8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800" b="1" dirty="0"/>
              <a:t>Deduplication </a:t>
            </a:r>
            <a:endParaRPr lang="en-US" sz="8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800" b="1" dirty="0"/>
              <a:t>Integration with Systems</a:t>
            </a:r>
            <a:endParaRPr lang="en-IN" sz="800" dirty="0"/>
          </a:p>
          <a:p>
            <a:endParaRPr lang="en-IN" sz="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238FA4-C38C-C741-20EA-0C13F39A0458}"/>
              </a:ext>
            </a:extLst>
          </p:cNvPr>
          <p:cNvCxnSpPr>
            <a:cxnSpLocks/>
          </p:cNvCxnSpPr>
          <p:nvPr/>
        </p:nvCxnSpPr>
        <p:spPr>
          <a:xfrm>
            <a:off x="10246930" y="3884943"/>
            <a:ext cx="3176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6A6B2717-D492-B7D6-5E89-EFD2CC416C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4875" y="2542077"/>
            <a:ext cx="1174893" cy="44058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279B5C0-0CD3-0D54-16D7-5357D517145F}"/>
              </a:ext>
            </a:extLst>
          </p:cNvPr>
          <p:cNvSpPr txBox="1"/>
          <p:nvPr/>
        </p:nvSpPr>
        <p:spPr>
          <a:xfrm>
            <a:off x="6440728" y="4528457"/>
            <a:ext cx="486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OR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86698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E6F0E5-1734-E2DB-0CC7-8BEF7C88838C}"/>
              </a:ext>
            </a:extLst>
          </p:cNvPr>
          <p:cNvSpPr/>
          <p:nvPr/>
        </p:nvSpPr>
        <p:spPr>
          <a:xfrm>
            <a:off x="4388151" y="677685"/>
            <a:ext cx="4570792" cy="4982885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9FD723-DA00-633B-1E69-CC6D0E794FBD}"/>
              </a:ext>
            </a:extLst>
          </p:cNvPr>
          <p:cNvSpPr/>
          <p:nvPr/>
        </p:nvSpPr>
        <p:spPr>
          <a:xfrm>
            <a:off x="152400" y="685800"/>
            <a:ext cx="1413933" cy="4927600"/>
          </a:xfrm>
          <a:prstGeom prst="rect">
            <a:avLst/>
          </a:prstGeom>
          <a:solidFill>
            <a:srgbClr val="F1F2F2"/>
          </a:solidFill>
          <a:ln w="28575"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C478D-C9F2-C219-056C-2C885C60E686}"/>
              </a:ext>
            </a:extLst>
          </p:cNvPr>
          <p:cNvSpPr txBox="1"/>
          <p:nvPr/>
        </p:nvSpPr>
        <p:spPr>
          <a:xfrm>
            <a:off x="377146" y="709704"/>
            <a:ext cx="119299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SOURCE SYSTEMS</a:t>
            </a:r>
            <a:endParaRPr lang="en-IN" sz="6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C4CC3-587B-1912-7096-C48C2BCA5B1E}"/>
              </a:ext>
            </a:extLst>
          </p:cNvPr>
          <p:cNvSpPr txBox="1"/>
          <p:nvPr/>
        </p:nvSpPr>
        <p:spPr>
          <a:xfrm>
            <a:off x="351367" y="986602"/>
            <a:ext cx="119299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INTERNAL SOURCES</a:t>
            </a:r>
            <a:endParaRPr lang="en-IN" sz="6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218A04-96EE-79FA-8627-EF887EF24951}"/>
              </a:ext>
            </a:extLst>
          </p:cNvPr>
          <p:cNvCxnSpPr/>
          <p:nvPr/>
        </p:nvCxnSpPr>
        <p:spPr>
          <a:xfrm>
            <a:off x="245532" y="977053"/>
            <a:ext cx="1210734" cy="0"/>
          </a:xfrm>
          <a:prstGeom prst="line">
            <a:avLst/>
          </a:prstGeom>
          <a:ln w="19050" cap="flat" cmpd="sng" algn="ctr">
            <a:solidFill>
              <a:srgbClr val="BF7A9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7D875-1572-74FF-0FA9-F3EA508C3660}"/>
              </a:ext>
            </a:extLst>
          </p:cNvPr>
          <p:cNvCxnSpPr/>
          <p:nvPr/>
        </p:nvCxnSpPr>
        <p:spPr>
          <a:xfrm>
            <a:off x="253110" y="3508640"/>
            <a:ext cx="1210734" cy="0"/>
          </a:xfrm>
          <a:prstGeom prst="line">
            <a:avLst/>
          </a:prstGeom>
          <a:ln w="19050" cap="flat" cmpd="sng" algn="ctr">
            <a:solidFill>
              <a:srgbClr val="BF7A9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17D3D5-A7D1-C9A6-A13D-AAD1A8E751DD}"/>
              </a:ext>
            </a:extLst>
          </p:cNvPr>
          <p:cNvCxnSpPr>
            <a:cxnSpLocks/>
          </p:cNvCxnSpPr>
          <p:nvPr/>
        </p:nvCxnSpPr>
        <p:spPr>
          <a:xfrm>
            <a:off x="245533" y="982133"/>
            <a:ext cx="7577" cy="2526507"/>
          </a:xfrm>
          <a:prstGeom prst="line">
            <a:avLst/>
          </a:prstGeom>
          <a:ln w="19050" cap="flat" cmpd="sng" algn="ctr">
            <a:solidFill>
              <a:srgbClr val="BF7A9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6707F2-B8BA-F2DC-509B-FACD528BC557}"/>
              </a:ext>
            </a:extLst>
          </p:cNvPr>
          <p:cNvCxnSpPr>
            <a:cxnSpLocks/>
          </p:cNvCxnSpPr>
          <p:nvPr/>
        </p:nvCxnSpPr>
        <p:spPr>
          <a:xfrm>
            <a:off x="1456267" y="966894"/>
            <a:ext cx="7577" cy="2554439"/>
          </a:xfrm>
          <a:prstGeom prst="line">
            <a:avLst/>
          </a:prstGeom>
          <a:ln w="19050" cap="flat" cmpd="sng" algn="ctr">
            <a:solidFill>
              <a:srgbClr val="BF7A9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629A9-83B5-CA01-D0FD-42DE182596CB}"/>
              </a:ext>
            </a:extLst>
          </p:cNvPr>
          <p:cNvSpPr/>
          <p:nvPr/>
        </p:nvSpPr>
        <p:spPr>
          <a:xfrm>
            <a:off x="313330" y="1188634"/>
            <a:ext cx="1075140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788453-CFBE-92EE-5159-A254463B4A2B}"/>
              </a:ext>
            </a:extLst>
          </p:cNvPr>
          <p:cNvSpPr txBox="1"/>
          <p:nvPr/>
        </p:nvSpPr>
        <p:spPr>
          <a:xfrm>
            <a:off x="656146" y="1244599"/>
            <a:ext cx="722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INFORMATICA XML EXPORTS</a:t>
            </a:r>
            <a:endParaRPr lang="en-IN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5DF4D4E-BAD9-77FE-BE34-6AE9F8E31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8" y="1261154"/>
            <a:ext cx="307728" cy="33622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C73285C-1269-6487-FAC7-AB796B1D528C}"/>
              </a:ext>
            </a:extLst>
          </p:cNvPr>
          <p:cNvSpPr/>
          <p:nvPr/>
        </p:nvSpPr>
        <p:spPr>
          <a:xfrm>
            <a:off x="271986" y="1965086"/>
            <a:ext cx="1075140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DE719C-876F-0CAE-2C28-BF7370C47287}"/>
              </a:ext>
            </a:extLst>
          </p:cNvPr>
          <p:cNvSpPr txBox="1"/>
          <p:nvPr/>
        </p:nvSpPr>
        <p:spPr>
          <a:xfrm>
            <a:off x="607616" y="2067111"/>
            <a:ext cx="7221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AUTOGEN JOB DATA</a:t>
            </a:r>
            <a:endParaRPr lang="en-IN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17B19D-A495-1D76-BD17-10F67AC20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51" y="2055089"/>
            <a:ext cx="301042" cy="30104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EBEEEF3-7328-7CAF-9D77-802836060AFD}"/>
              </a:ext>
            </a:extLst>
          </p:cNvPr>
          <p:cNvSpPr/>
          <p:nvPr/>
        </p:nvSpPr>
        <p:spPr>
          <a:xfrm>
            <a:off x="279660" y="2567966"/>
            <a:ext cx="1075140" cy="48126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2B530-B77A-E122-3253-73FFC3DCF840}"/>
              </a:ext>
            </a:extLst>
          </p:cNvPr>
          <p:cNvSpPr txBox="1"/>
          <p:nvPr/>
        </p:nvSpPr>
        <p:spPr>
          <a:xfrm>
            <a:off x="646224" y="2669990"/>
            <a:ext cx="7221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INTERNAL BATCH FILES</a:t>
            </a:r>
            <a:endParaRPr lang="en-IN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A446388-660B-187C-E382-DE792F320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78" y="2607730"/>
            <a:ext cx="325319" cy="40152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A69440C-13A6-0E6E-D5F3-111110059849}"/>
              </a:ext>
            </a:extLst>
          </p:cNvPr>
          <p:cNvSpPr/>
          <p:nvPr/>
        </p:nvSpPr>
        <p:spPr>
          <a:xfrm>
            <a:off x="2657323" y="1276400"/>
            <a:ext cx="1588106" cy="3665714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9AECDC-1ABD-8DCF-5B7C-8F08BDE5EFE0}"/>
              </a:ext>
            </a:extLst>
          </p:cNvPr>
          <p:cNvSpPr/>
          <p:nvPr/>
        </p:nvSpPr>
        <p:spPr>
          <a:xfrm>
            <a:off x="9025086" y="666799"/>
            <a:ext cx="2045685" cy="4961115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1F1D49-B655-2A2B-285B-08E30E15F883}"/>
              </a:ext>
            </a:extLst>
          </p:cNvPr>
          <p:cNvSpPr/>
          <p:nvPr/>
        </p:nvSpPr>
        <p:spPr>
          <a:xfrm>
            <a:off x="11136914" y="658763"/>
            <a:ext cx="971667" cy="4982885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AF485F-0860-5E3F-27D7-54BAEF05AC76}"/>
              </a:ext>
            </a:extLst>
          </p:cNvPr>
          <p:cNvSpPr txBox="1"/>
          <p:nvPr/>
        </p:nvSpPr>
        <p:spPr>
          <a:xfrm>
            <a:off x="3023546" y="1311360"/>
            <a:ext cx="119299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INGESTION</a:t>
            </a:r>
            <a:endParaRPr lang="en-IN" sz="6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4B67EA-7387-5CA8-21F0-89D6B5E61D05}"/>
              </a:ext>
            </a:extLst>
          </p:cNvPr>
          <p:cNvSpPr/>
          <p:nvPr/>
        </p:nvSpPr>
        <p:spPr>
          <a:xfrm>
            <a:off x="4522849" y="2261738"/>
            <a:ext cx="1242951" cy="1289182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28908E-CE2F-2399-17DE-3502837F507D}"/>
              </a:ext>
            </a:extLst>
          </p:cNvPr>
          <p:cNvSpPr/>
          <p:nvPr/>
        </p:nvSpPr>
        <p:spPr>
          <a:xfrm>
            <a:off x="4533009" y="3643498"/>
            <a:ext cx="1242951" cy="867542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CF771C-A6CA-617B-7381-EABBB86199B9}"/>
              </a:ext>
            </a:extLst>
          </p:cNvPr>
          <p:cNvSpPr/>
          <p:nvPr/>
        </p:nvSpPr>
        <p:spPr>
          <a:xfrm>
            <a:off x="4527929" y="4578218"/>
            <a:ext cx="1242951" cy="252862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7B367F-CE36-01C7-D691-EF483B7C9022}"/>
              </a:ext>
            </a:extLst>
          </p:cNvPr>
          <p:cNvSpPr/>
          <p:nvPr/>
        </p:nvSpPr>
        <p:spPr>
          <a:xfrm>
            <a:off x="4527929" y="4877938"/>
            <a:ext cx="1242951" cy="252862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816F56-F19E-A12F-0625-B8BCEB8D0EE5}"/>
              </a:ext>
            </a:extLst>
          </p:cNvPr>
          <p:cNvSpPr/>
          <p:nvPr/>
        </p:nvSpPr>
        <p:spPr>
          <a:xfrm>
            <a:off x="4533009" y="5192898"/>
            <a:ext cx="1242951" cy="252862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B797DB-FD60-CF26-B6A1-DBC1DDBD2D53}"/>
              </a:ext>
            </a:extLst>
          </p:cNvPr>
          <p:cNvSpPr/>
          <p:nvPr/>
        </p:nvSpPr>
        <p:spPr>
          <a:xfrm>
            <a:off x="7472279" y="2846045"/>
            <a:ext cx="1411840" cy="2675579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46A18B-7487-B5BA-8EDA-BF6A160755E2}"/>
              </a:ext>
            </a:extLst>
          </p:cNvPr>
          <p:cNvSpPr/>
          <p:nvPr/>
        </p:nvSpPr>
        <p:spPr>
          <a:xfrm>
            <a:off x="9593112" y="955285"/>
            <a:ext cx="1392388" cy="1184666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1465F6C-8DCE-AF14-EED5-0A711963FB53}"/>
              </a:ext>
            </a:extLst>
          </p:cNvPr>
          <p:cNvSpPr/>
          <p:nvPr/>
        </p:nvSpPr>
        <p:spPr>
          <a:xfrm>
            <a:off x="9593112" y="2225284"/>
            <a:ext cx="1392388" cy="1305315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76D4EE-63A3-A097-568C-9C60B9290AC2}"/>
              </a:ext>
            </a:extLst>
          </p:cNvPr>
          <p:cNvSpPr/>
          <p:nvPr/>
        </p:nvSpPr>
        <p:spPr>
          <a:xfrm>
            <a:off x="9593112" y="3622285"/>
            <a:ext cx="1392388" cy="657616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F0B186-92A5-E8E9-0217-77FDB50C279B}"/>
              </a:ext>
            </a:extLst>
          </p:cNvPr>
          <p:cNvSpPr/>
          <p:nvPr/>
        </p:nvSpPr>
        <p:spPr>
          <a:xfrm>
            <a:off x="9593112" y="4358884"/>
            <a:ext cx="1392388" cy="1152915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ED36CF-D5E5-D45B-7DB4-AD8E3E8FD16E}"/>
              </a:ext>
            </a:extLst>
          </p:cNvPr>
          <p:cNvSpPr/>
          <p:nvPr/>
        </p:nvSpPr>
        <p:spPr>
          <a:xfrm>
            <a:off x="160639" y="5705086"/>
            <a:ext cx="11944275" cy="1000514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761426-6507-D598-1A21-70C3F96A9853}"/>
              </a:ext>
            </a:extLst>
          </p:cNvPr>
          <p:cNvSpPr/>
          <p:nvPr/>
        </p:nvSpPr>
        <p:spPr>
          <a:xfrm>
            <a:off x="926963" y="5789110"/>
            <a:ext cx="3302137" cy="852990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B1273F-25B1-81E4-65ED-FA5B35D5DD28}"/>
              </a:ext>
            </a:extLst>
          </p:cNvPr>
          <p:cNvSpPr/>
          <p:nvPr/>
        </p:nvSpPr>
        <p:spPr>
          <a:xfrm>
            <a:off x="4343263" y="5789110"/>
            <a:ext cx="2032137" cy="852990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18B4EE-4428-726F-8F81-86DC09457D0A}"/>
              </a:ext>
            </a:extLst>
          </p:cNvPr>
          <p:cNvSpPr/>
          <p:nvPr/>
        </p:nvSpPr>
        <p:spPr>
          <a:xfrm>
            <a:off x="6438763" y="5789110"/>
            <a:ext cx="2082937" cy="852990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1072BD-1121-569C-2DD6-72951FC8B170}"/>
              </a:ext>
            </a:extLst>
          </p:cNvPr>
          <p:cNvSpPr/>
          <p:nvPr/>
        </p:nvSpPr>
        <p:spPr>
          <a:xfrm>
            <a:off x="8585063" y="5789110"/>
            <a:ext cx="3175137" cy="852990"/>
          </a:xfrm>
          <a:prstGeom prst="rect">
            <a:avLst/>
          </a:prstGeom>
          <a:solidFill>
            <a:srgbClr val="F1F2F2"/>
          </a:solidFill>
          <a:ln>
            <a:solidFill>
              <a:srgbClr val="BF7A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698B17-98BA-AD9D-FF37-1B637C3364E4}"/>
              </a:ext>
            </a:extLst>
          </p:cNvPr>
          <p:cNvCxnSpPr/>
          <p:nvPr/>
        </p:nvCxnSpPr>
        <p:spPr>
          <a:xfrm>
            <a:off x="1841500" y="1270000"/>
            <a:ext cx="0" cy="3721100"/>
          </a:xfrm>
          <a:prstGeom prst="line">
            <a:avLst/>
          </a:prstGeom>
          <a:ln>
            <a:solidFill>
              <a:srgbClr val="BF7A9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8A0547-B458-C7F7-566C-EB3C2E0CCF01}"/>
              </a:ext>
            </a:extLst>
          </p:cNvPr>
          <p:cNvCxnSpPr>
            <a:cxnSpLocks/>
          </p:cNvCxnSpPr>
          <p:nvPr/>
        </p:nvCxnSpPr>
        <p:spPr>
          <a:xfrm>
            <a:off x="1841500" y="1270000"/>
            <a:ext cx="391561" cy="0"/>
          </a:xfrm>
          <a:prstGeom prst="line">
            <a:avLst/>
          </a:prstGeom>
          <a:ln>
            <a:solidFill>
              <a:srgbClr val="BF7A9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9B222B-34EC-51B0-A276-D58AED798143}"/>
              </a:ext>
            </a:extLst>
          </p:cNvPr>
          <p:cNvCxnSpPr>
            <a:cxnSpLocks/>
          </p:cNvCxnSpPr>
          <p:nvPr/>
        </p:nvCxnSpPr>
        <p:spPr>
          <a:xfrm flipV="1">
            <a:off x="2233061" y="1270000"/>
            <a:ext cx="0" cy="452922"/>
          </a:xfrm>
          <a:prstGeom prst="line">
            <a:avLst/>
          </a:prstGeom>
          <a:ln>
            <a:solidFill>
              <a:srgbClr val="BF7A9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A6CCDB0-7129-3E59-987F-7B468215ABEA}"/>
              </a:ext>
            </a:extLst>
          </p:cNvPr>
          <p:cNvCxnSpPr>
            <a:cxnSpLocks/>
          </p:cNvCxnSpPr>
          <p:nvPr/>
        </p:nvCxnSpPr>
        <p:spPr>
          <a:xfrm flipV="1">
            <a:off x="2233061" y="4668787"/>
            <a:ext cx="0" cy="308009"/>
          </a:xfrm>
          <a:prstGeom prst="line">
            <a:avLst/>
          </a:prstGeom>
          <a:ln>
            <a:solidFill>
              <a:srgbClr val="BF7A9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D96CBF-6D38-DF56-582C-DD3213FDE12D}"/>
              </a:ext>
            </a:extLst>
          </p:cNvPr>
          <p:cNvCxnSpPr>
            <a:cxnSpLocks/>
          </p:cNvCxnSpPr>
          <p:nvPr/>
        </p:nvCxnSpPr>
        <p:spPr>
          <a:xfrm flipH="1">
            <a:off x="1841500" y="4976796"/>
            <a:ext cx="391561" cy="0"/>
          </a:xfrm>
          <a:prstGeom prst="line">
            <a:avLst/>
          </a:prstGeom>
          <a:ln>
            <a:solidFill>
              <a:srgbClr val="BF7A9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58B6FDE-5C67-AC3B-6E0C-C55CD8C4E32F}"/>
              </a:ext>
            </a:extLst>
          </p:cNvPr>
          <p:cNvSpPr txBox="1"/>
          <p:nvPr/>
        </p:nvSpPr>
        <p:spPr>
          <a:xfrm>
            <a:off x="5852160" y="744760"/>
            <a:ext cx="141393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ENTERPRISE DATA PLATFORM</a:t>
            </a:r>
            <a:endParaRPr lang="en-IN" sz="6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BD4C332-E191-4BFE-4E27-0DF26A631E76}"/>
              </a:ext>
            </a:extLst>
          </p:cNvPr>
          <p:cNvSpPr/>
          <p:nvPr/>
        </p:nvSpPr>
        <p:spPr>
          <a:xfrm>
            <a:off x="4650755" y="1286749"/>
            <a:ext cx="935566" cy="177800"/>
          </a:xfrm>
          <a:prstGeom prst="roundRect">
            <a:avLst/>
          </a:prstGeom>
          <a:solidFill>
            <a:schemeClr val="bg1"/>
          </a:solidFill>
          <a:ln>
            <a:solidFill>
              <a:srgbClr val="F1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8C79A20-E3C9-1420-F4CA-CD8889543999}"/>
              </a:ext>
            </a:extLst>
          </p:cNvPr>
          <p:cNvSpPr/>
          <p:nvPr/>
        </p:nvSpPr>
        <p:spPr>
          <a:xfrm>
            <a:off x="4659502" y="1490980"/>
            <a:ext cx="935566" cy="177800"/>
          </a:xfrm>
          <a:prstGeom prst="roundRect">
            <a:avLst/>
          </a:prstGeom>
          <a:solidFill>
            <a:schemeClr val="bg1"/>
          </a:solidFill>
          <a:ln>
            <a:solidFill>
              <a:srgbClr val="F1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3B9C8D7-A42A-88C2-FD61-26A250F14342}"/>
              </a:ext>
            </a:extLst>
          </p:cNvPr>
          <p:cNvSpPr/>
          <p:nvPr/>
        </p:nvSpPr>
        <p:spPr>
          <a:xfrm>
            <a:off x="4659502" y="1703691"/>
            <a:ext cx="935566" cy="177800"/>
          </a:xfrm>
          <a:prstGeom prst="roundRect">
            <a:avLst/>
          </a:prstGeom>
          <a:solidFill>
            <a:schemeClr val="bg1"/>
          </a:solidFill>
          <a:ln>
            <a:solidFill>
              <a:srgbClr val="F1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94412037-9A7D-1F08-B76E-7F22610A4ED5}"/>
              </a:ext>
            </a:extLst>
          </p:cNvPr>
          <p:cNvSpPr/>
          <p:nvPr/>
        </p:nvSpPr>
        <p:spPr>
          <a:xfrm>
            <a:off x="4664615" y="1918024"/>
            <a:ext cx="935566" cy="177800"/>
          </a:xfrm>
          <a:prstGeom prst="roundRect">
            <a:avLst/>
          </a:prstGeom>
          <a:solidFill>
            <a:schemeClr val="bg1"/>
          </a:solidFill>
          <a:ln>
            <a:solidFill>
              <a:srgbClr val="F1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B4B4A2-B96E-F9CD-0755-2C1FE2BF7692}"/>
              </a:ext>
            </a:extLst>
          </p:cNvPr>
          <p:cNvSpPr txBox="1"/>
          <p:nvPr/>
        </p:nvSpPr>
        <p:spPr>
          <a:xfrm>
            <a:off x="4862816" y="1284133"/>
            <a:ext cx="72216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Investor</a:t>
            </a:r>
            <a:endParaRPr lang="en-IN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62B771-ACC4-1A41-ED6A-71CBE8995A7C}"/>
              </a:ext>
            </a:extLst>
          </p:cNvPr>
          <p:cNvSpPr txBox="1"/>
          <p:nvPr/>
        </p:nvSpPr>
        <p:spPr>
          <a:xfrm>
            <a:off x="4766502" y="1917629"/>
            <a:ext cx="72216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Demograics</a:t>
            </a:r>
            <a:endParaRPr lang="en-IN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208D17-C90E-A3EB-5817-CDCE158157C3}"/>
              </a:ext>
            </a:extLst>
          </p:cNvPr>
          <p:cNvSpPr txBox="1"/>
          <p:nvPr/>
        </p:nvSpPr>
        <p:spPr>
          <a:xfrm>
            <a:off x="4883396" y="2525868"/>
            <a:ext cx="72216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</a:t>
            </a:r>
            <a:endParaRPr lang="en-IN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B604612-A0C0-82B3-5ED3-BD6DF5F6149E}"/>
              </a:ext>
            </a:extLst>
          </p:cNvPr>
          <p:cNvSpPr txBox="1"/>
          <p:nvPr/>
        </p:nvSpPr>
        <p:spPr>
          <a:xfrm>
            <a:off x="4875221" y="4607613"/>
            <a:ext cx="141393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Identity</a:t>
            </a:r>
            <a:endParaRPr lang="en-IN" sz="6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798308-1A80-9A4B-FC95-3D586605F44D}"/>
              </a:ext>
            </a:extLst>
          </p:cNvPr>
          <p:cNvSpPr txBox="1"/>
          <p:nvPr/>
        </p:nvSpPr>
        <p:spPr>
          <a:xfrm>
            <a:off x="4779711" y="4912036"/>
            <a:ext cx="141393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IN" sz="600" b="1" baseline="30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IN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Party Data</a:t>
            </a:r>
            <a:endParaRPr lang="en-IN" sz="6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9F53DFE-7778-7C16-8854-E2F59F4511AC}"/>
              </a:ext>
            </a:extLst>
          </p:cNvPr>
          <p:cNvSpPr txBox="1"/>
          <p:nvPr/>
        </p:nvSpPr>
        <p:spPr>
          <a:xfrm>
            <a:off x="4925909" y="5207972"/>
            <a:ext cx="141393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….</a:t>
            </a:r>
            <a:endParaRPr lang="en-IN" sz="6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7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631</Words>
  <Application>Microsoft Office PowerPoint</Application>
  <PresentationFormat>Widescreen</PresentationFormat>
  <Paragraphs>238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Aptos</vt:lpstr>
      <vt:lpstr>Aptos Display</vt:lpstr>
      <vt:lpstr>Arial</vt:lpstr>
      <vt:lpstr>Arial Unicode MS</vt:lpstr>
      <vt:lpstr>Calibiri</vt:lpstr>
      <vt:lpstr>Calibri</vt:lpstr>
      <vt:lpstr>ui-sans-serif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Shinde (CONNUS)</dc:creator>
  <cp:lastModifiedBy>NikhilS Shinde</cp:lastModifiedBy>
  <cp:revision>7</cp:revision>
  <dcterms:created xsi:type="dcterms:W3CDTF">2025-06-11T15:21:04Z</dcterms:created>
  <dcterms:modified xsi:type="dcterms:W3CDTF">2025-06-12T08:51:02Z</dcterms:modified>
</cp:coreProperties>
</file>