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2"/>
    </p:embeddedFont>
    <p:embeddedFont>
      <p:font typeface="Arimo Bold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Times New Roman Bold" panose="02020803070505020304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2186" y="0"/>
            <a:ext cx="18330184" cy="10287000"/>
            <a:chOff x="0" y="0"/>
            <a:chExt cx="24440245" cy="13716000"/>
          </a:xfrm>
        </p:grpSpPr>
        <p:sp>
          <p:nvSpPr>
            <p:cNvPr id="4" name="Freeform 4" descr="Background pattern  Description automatically generated"/>
            <p:cNvSpPr/>
            <p:nvPr/>
          </p:nvSpPr>
          <p:spPr>
            <a:xfrm>
              <a:off x="0" y="0"/>
              <a:ext cx="24440262" cy="13716000"/>
            </a:xfrm>
            <a:custGeom>
              <a:avLst/>
              <a:gdLst/>
              <a:ahLst/>
              <a:cxnLst/>
              <a:rect l="l" t="t" r="r" b="b"/>
              <a:pathLst>
                <a:path w="24440262" h="13716000">
                  <a:moveTo>
                    <a:pt x="0" y="0"/>
                  </a:moveTo>
                  <a:lnTo>
                    <a:pt x="24440262" y="0"/>
                  </a:lnTo>
                  <a:lnTo>
                    <a:pt x="244402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580" b="-658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11020" y="2385499"/>
            <a:ext cx="13665961" cy="5516001"/>
            <a:chOff x="0" y="0"/>
            <a:chExt cx="3599265" cy="14527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99266" cy="1452774"/>
            </a:xfrm>
            <a:custGeom>
              <a:avLst/>
              <a:gdLst/>
              <a:ahLst/>
              <a:cxnLst/>
              <a:rect l="l" t="t" r="r" b="b"/>
              <a:pathLst>
                <a:path w="3599266" h="1452774">
                  <a:moveTo>
                    <a:pt x="28892" y="0"/>
                  </a:moveTo>
                  <a:lnTo>
                    <a:pt x="3570374" y="0"/>
                  </a:lnTo>
                  <a:cubicBezTo>
                    <a:pt x="3586330" y="0"/>
                    <a:pt x="3599266" y="12935"/>
                    <a:pt x="3599266" y="28892"/>
                  </a:cubicBezTo>
                  <a:lnTo>
                    <a:pt x="3599266" y="1423882"/>
                  </a:lnTo>
                  <a:cubicBezTo>
                    <a:pt x="3599266" y="1439838"/>
                    <a:pt x="3586330" y="1452774"/>
                    <a:pt x="3570374" y="1452774"/>
                  </a:cubicBezTo>
                  <a:lnTo>
                    <a:pt x="28892" y="1452774"/>
                  </a:lnTo>
                  <a:cubicBezTo>
                    <a:pt x="12935" y="1452774"/>
                    <a:pt x="0" y="1439838"/>
                    <a:pt x="0" y="1423882"/>
                  </a:cubicBezTo>
                  <a:lnTo>
                    <a:pt x="0" y="28892"/>
                  </a:lnTo>
                  <a:cubicBezTo>
                    <a:pt x="0" y="12935"/>
                    <a:pt x="12935" y="0"/>
                    <a:pt x="288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EF5B0">
                    <a:alpha val="100000"/>
                  </a:srgbClr>
                </a:gs>
                <a:gs pos="100000">
                  <a:srgbClr val="1C91D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3599265" cy="1481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41121" y="2960698"/>
            <a:ext cx="13405756" cy="2421065"/>
            <a:chOff x="0" y="0"/>
            <a:chExt cx="17874341" cy="32280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874342" cy="3228086"/>
            </a:xfrm>
            <a:custGeom>
              <a:avLst/>
              <a:gdLst/>
              <a:ahLst/>
              <a:cxnLst/>
              <a:rect l="l" t="t" r="r" b="b"/>
              <a:pathLst>
                <a:path w="17874342" h="3228086">
                  <a:moveTo>
                    <a:pt x="0" y="0"/>
                  </a:moveTo>
                  <a:lnTo>
                    <a:pt x="17874342" y="0"/>
                  </a:lnTo>
                  <a:lnTo>
                    <a:pt x="17874342" y="3228086"/>
                  </a:lnTo>
                  <a:lnTo>
                    <a:pt x="0" y="32280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7874341" cy="32852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776"/>
                </a:lnSpc>
              </a:pPr>
              <a:r>
                <a:rPr lang="en-US" sz="7200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AWS Glue &amp; AutoSys ETL Job Orchestration - Cost Overview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275039" y="610353"/>
            <a:ext cx="3984261" cy="836695"/>
            <a:chOff x="0" y="0"/>
            <a:chExt cx="5312348" cy="11155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12410" cy="1115568"/>
            </a:xfrm>
            <a:custGeom>
              <a:avLst/>
              <a:gdLst/>
              <a:ahLst/>
              <a:cxnLst/>
              <a:rect l="l" t="t" r="r" b="b"/>
              <a:pathLst>
                <a:path w="5312410" h="1115568">
                  <a:moveTo>
                    <a:pt x="0" y="0"/>
                  </a:moveTo>
                  <a:lnTo>
                    <a:pt x="5312410" y="0"/>
                  </a:lnTo>
                  <a:lnTo>
                    <a:pt x="5312410" y="1115568"/>
                  </a:lnTo>
                  <a:lnTo>
                    <a:pt x="0" y="11155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3" b="-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602909" y="5638902"/>
            <a:ext cx="13082181" cy="176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8"/>
              </a:lnSpc>
            </a:pPr>
            <a:r>
              <a:rPr lang="en-US" sz="519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Migration of 800 Informatica Jobs to PySpark/AWS Glue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D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7998" cy="10287000"/>
            <a:chOff x="0" y="0"/>
            <a:chExt cx="24383997" cy="13716000"/>
          </a:xfrm>
        </p:grpSpPr>
        <p:sp>
          <p:nvSpPr>
            <p:cNvPr id="4" name="Freeform 4" descr="A picture containing blur  Description automatically generated"/>
            <p:cNvSpPr/>
            <p:nvPr/>
          </p:nvSpPr>
          <p:spPr>
            <a:xfrm flipH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t="-6450" b="-645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72000" y="9601617"/>
            <a:ext cx="9144000" cy="402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 spc="75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LTIMindtree Limited is a subsidiary of Larsen &amp; Toubro Limited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823652" y="1809750"/>
            <a:ext cx="9657908" cy="4328380"/>
            <a:chOff x="0" y="0"/>
            <a:chExt cx="12877211" cy="57711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77211" cy="5771173"/>
            </a:xfrm>
            <a:custGeom>
              <a:avLst/>
              <a:gdLst/>
              <a:ahLst/>
              <a:cxnLst/>
              <a:rect l="l" t="t" r="r" b="b"/>
              <a:pathLst>
                <a:path w="12877211" h="5771173">
                  <a:moveTo>
                    <a:pt x="0" y="0"/>
                  </a:moveTo>
                  <a:lnTo>
                    <a:pt x="12877211" y="0"/>
                  </a:lnTo>
                  <a:lnTo>
                    <a:pt x="12877211" y="5771173"/>
                  </a:lnTo>
                  <a:lnTo>
                    <a:pt x="0" y="57711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200"/>
              <a:ext cx="12877211" cy="569497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1664"/>
                </a:lnSpc>
              </a:pPr>
              <a:r>
                <a:rPr lang="en-US" sz="10800" b="1">
                  <a:solidFill>
                    <a:srgbClr val="5959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2025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-16293"/>
            <a:ext cx="8640246" cy="6160266"/>
            <a:chOff x="0" y="0"/>
            <a:chExt cx="11520328" cy="8213688"/>
          </a:xfrm>
        </p:grpSpPr>
        <p:sp>
          <p:nvSpPr>
            <p:cNvPr id="4" name="Freeform 4" descr="Background pattern  Description automatically generated"/>
            <p:cNvSpPr/>
            <p:nvPr/>
          </p:nvSpPr>
          <p:spPr>
            <a:xfrm>
              <a:off x="0" y="0"/>
              <a:ext cx="11520297" cy="8213725"/>
            </a:xfrm>
            <a:custGeom>
              <a:avLst/>
              <a:gdLst/>
              <a:ahLst/>
              <a:cxnLst/>
              <a:rect l="l" t="t" r="r" b="b"/>
              <a:pathLst>
                <a:path w="11520297" h="8213725">
                  <a:moveTo>
                    <a:pt x="0" y="0"/>
                  </a:moveTo>
                  <a:lnTo>
                    <a:pt x="11520297" y="0"/>
                  </a:lnTo>
                  <a:lnTo>
                    <a:pt x="11520297" y="8213725"/>
                  </a:lnTo>
                  <a:lnTo>
                    <a:pt x="0" y="8213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799314" y="1702093"/>
            <a:ext cx="8689373" cy="7244764"/>
            <a:chOff x="0" y="0"/>
            <a:chExt cx="11585831" cy="965968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85829" cy="9659747"/>
            </a:xfrm>
            <a:custGeom>
              <a:avLst/>
              <a:gdLst/>
              <a:ahLst/>
              <a:cxnLst/>
              <a:rect l="l" t="t" r="r" b="b"/>
              <a:pathLst>
                <a:path w="11585829" h="9659747">
                  <a:moveTo>
                    <a:pt x="0" y="0"/>
                  </a:moveTo>
                  <a:lnTo>
                    <a:pt x="11585829" y="0"/>
                  </a:lnTo>
                  <a:lnTo>
                    <a:pt x="11585829" y="9659747"/>
                  </a:lnTo>
                  <a:lnTo>
                    <a:pt x="0" y="9659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5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493371" y="174042"/>
            <a:ext cx="11301259" cy="1709315"/>
            <a:chOff x="0" y="0"/>
            <a:chExt cx="15068345" cy="22790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068296" cy="2279142"/>
            </a:xfrm>
            <a:custGeom>
              <a:avLst/>
              <a:gdLst/>
              <a:ahLst/>
              <a:cxnLst/>
              <a:rect l="l" t="t" r="r" b="b"/>
              <a:pathLst>
                <a:path w="15068296" h="2279142">
                  <a:moveTo>
                    <a:pt x="0" y="0"/>
                  </a:moveTo>
                  <a:lnTo>
                    <a:pt x="15068296" y="0"/>
                  </a:lnTo>
                  <a:lnTo>
                    <a:pt x="15068296" y="2279142"/>
                  </a:lnTo>
                  <a:lnTo>
                    <a:pt x="0" y="2279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" r="-46" b="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354672"/>
            <a:ext cx="2696246" cy="566212"/>
            <a:chOff x="0" y="0"/>
            <a:chExt cx="3594995" cy="75494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94989" cy="754888"/>
            </a:xfrm>
            <a:custGeom>
              <a:avLst/>
              <a:gdLst/>
              <a:ahLst/>
              <a:cxnLst/>
              <a:rect l="l" t="t" r="r" b="b"/>
              <a:pathLst>
                <a:path w="3594989" h="754888">
                  <a:moveTo>
                    <a:pt x="0" y="0"/>
                  </a:moveTo>
                  <a:lnTo>
                    <a:pt x="3594989" y="0"/>
                  </a:lnTo>
                  <a:lnTo>
                    <a:pt x="3594989" y="754888"/>
                  </a:lnTo>
                  <a:lnTo>
                    <a:pt x="0" y="75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4" r="-24" b="-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6219637" y="8823958"/>
            <a:ext cx="2082770" cy="1484960"/>
            <a:chOff x="0" y="0"/>
            <a:chExt cx="2777027" cy="1979947"/>
          </a:xfrm>
        </p:grpSpPr>
        <p:sp>
          <p:nvSpPr>
            <p:cNvPr id="3" name="Freeform 3" descr="Background pattern  Description automatically generated"/>
            <p:cNvSpPr/>
            <p:nvPr/>
          </p:nvSpPr>
          <p:spPr>
            <a:xfrm>
              <a:off x="0" y="0"/>
              <a:ext cx="2776982" cy="1979930"/>
            </a:xfrm>
            <a:custGeom>
              <a:avLst/>
              <a:gdLst/>
              <a:ahLst/>
              <a:cxnLst/>
              <a:rect l="l" t="t" r="r" b="b"/>
              <a:pathLst>
                <a:path w="2776982" h="1979930">
                  <a:moveTo>
                    <a:pt x="0" y="0"/>
                  </a:moveTo>
                  <a:lnTo>
                    <a:pt x="2776982" y="0"/>
                  </a:lnTo>
                  <a:lnTo>
                    <a:pt x="2776982" y="1979930"/>
                  </a:lnTo>
                  <a:lnTo>
                    <a:pt x="0" y="1979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-16293"/>
            <a:ext cx="8640246" cy="6160266"/>
            <a:chOff x="0" y="0"/>
            <a:chExt cx="11520328" cy="8213688"/>
          </a:xfrm>
        </p:grpSpPr>
        <p:sp>
          <p:nvSpPr>
            <p:cNvPr id="5" name="Freeform 5" descr="Background pattern  Description automatically generated"/>
            <p:cNvSpPr/>
            <p:nvPr/>
          </p:nvSpPr>
          <p:spPr>
            <a:xfrm>
              <a:off x="0" y="0"/>
              <a:ext cx="11520297" cy="8213725"/>
            </a:xfrm>
            <a:custGeom>
              <a:avLst/>
              <a:gdLst/>
              <a:ahLst/>
              <a:cxnLst/>
              <a:rect l="l" t="t" r="r" b="b"/>
              <a:pathLst>
                <a:path w="11520297" h="8213725">
                  <a:moveTo>
                    <a:pt x="0" y="0"/>
                  </a:moveTo>
                  <a:lnTo>
                    <a:pt x="11520297" y="0"/>
                  </a:lnTo>
                  <a:lnTo>
                    <a:pt x="11520297" y="8213725"/>
                  </a:lnTo>
                  <a:lnTo>
                    <a:pt x="0" y="8213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354672"/>
            <a:ext cx="2696246" cy="566212"/>
            <a:chOff x="0" y="0"/>
            <a:chExt cx="3594995" cy="7549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94989" cy="754888"/>
            </a:xfrm>
            <a:custGeom>
              <a:avLst/>
              <a:gdLst/>
              <a:ahLst/>
              <a:cxnLst/>
              <a:rect l="l" t="t" r="r" b="b"/>
              <a:pathLst>
                <a:path w="3594989" h="754888">
                  <a:moveTo>
                    <a:pt x="0" y="0"/>
                  </a:moveTo>
                  <a:lnTo>
                    <a:pt x="3594989" y="0"/>
                  </a:lnTo>
                  <a:lnTo>
                    <a:pt x="3594989" y="754888"/>
                  </a:lnTo>
                  <a:lnTo>
                    <a:pt x="0" y="75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4" b="-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2025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853869" y="536867"/>
            <a:ext cx="7176331" cy="1125728"/>
            <a:chOff x="0" y="0"/>
            <a:chExt cx="8773683" cy="15009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773683" cy="1500971"/>
            </a:xfrm>
            <a:custGeom>
              <a:avLst/>
              <a:gdLst/>
              <a:ahLst/>
              <a:cxnLst/>
              <a:rect l="l" t="t" r="r" b="b"/>
              <a:pathLst>
                <a:path w="8773683" h="1500971">
                  <a:moveTo>
                    <a:pt x="0" y="0"/>
                  </a:moveTo>
                  <a:lnTo>
                    <a:pt x="8773683" y="0"/>
                  </a:lnTo>
                  <a:lnTo>
                    <a:pt x="8773683" y="1500971"/>
                  </a:lnTo>
                  <a:lnTo>
                    <a:pt x="0" y="1500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773683" cy="15485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6263"/>
                </a:lnSpc>
              </a:pPr>
              <a:r>
                <a:rPr lang="en-US" sz="5799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Costing Assumptions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560319" y="2446667"/>
            <a:ext cx="13631436" cy="7206036"/>
            <a:chOff x="0" y="0"/>
            <a:chExt cx="18175248" cy="960804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09550"/>
              <a:ext cx="18175248" cy="2199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6" lvl="1" indent="-431798" algn="just">
                <a:lnSpc>
                  <a:spcPts val="69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800 Glue/PySpark jobs migrated from Informatica</a:t>
              </a:r>
            </a:p>
            <a:p>
              <a:pPr marL="863596" lvl="1" indent="-431798" algn="just">
                <a:lnSpc>
                  <a:spcPts val="69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Daily: 300 jobs run transferring 1K to 1M records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771892" y="3082570"/>
              <a:ext cx="12700" cy="3437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6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385557"/>
              <a:ext cx="17868236" cy="7222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6" lvl="1" indent="-431798" algn="just">
                <a:lnSpc>
                  <a:spcPts val="615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ETL execution time: ~10 minutes avg/job Data volume/day: ~50M</a:t>
              </a:r>
            </a:p>
            <a:p>
              <a:pPr marL="863596" lvl="1" indent="-431798" algn="just">
                <a:lnSpc>
                  <a:spcPts val="615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100M records -AWS Glue Standard worker type used </a:t>
              </a:r>
            </a:p>
            <a:p>
              <a:pPr marL="863596" lvl="1" indent="-431798" algn="just">
                <a:lnSpc>
                  <a:spcPts val="6159"/>
                </a:lnSpc>
                <a:buFont typeface="Arial"/>
                <a:buChar char="•"/>
              </a:pPr>
              <a:r>
                <a:rPr lang="en-US" sz="399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AutoSys used only for scheduling (license cost assumed external)</a:t>
              </a:r>
            </a:p>
            <a:p>
              <a:pPr algn="just">
                <a:lnSpc>
                  <a:spcPts val="6559"/>
                </a:lnSpc>
              </a:pPr>
              <a:endParaRPr lang="en-US" sz="3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6219637" y="8823958"/>
            <a:ext cx="2082770" cy="1484960"/>
            <a:chOff x="0" y="0"/>
            <a:chExt cx="2777027" cy="1979947"/>
          </a:xfrm>
        </p:grpSpPr>
        <p:sp>
          <p:nvSpPr>
            <p:cNvPr id="3" name="Freeform 3" descr="Background pattern  Description automatically generated"/>
            <p:cNvSpPr/>
            <p:nvPr/>
          </p:nvSpPr>
          <p:spPr>
            <a:xfrm>
              <a:off x="0" y="0"/>
              <a:ext cx="2776982" cy="1979930"/>
            </a:xfrm>
            <a:custGeom>
              <a:avLst/>
              <a:gdLst/>
              <a:ahLst/>
              <a:cxnLst/>
              <a:rect l="l" t="t" r="r" b="b"/>
              <a:pathLst>
                <a:path w="2776982" h="1979930">
                  <a:moveTo>
                    <a:pt x="0" y="0"/>
                  </a:moveTo>
                  <a:lnTo>
                    <a:pt x="2776982" y="0"/>
                  </a:lnTo>
                  <a:lnTo>
                    <a:pt x="2776982" y="1979930"/>
                  </a:lnTo>
                  <a:lnTo>
                    <a:pt x="0" y="1979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-16293"/>
            <a:ext cx="8640246" cy="6160266"/>
            <a:chOff x="0" y="0"/>
            <a:chExt cx="11520328" cy="8213688"/>
          </a:xfrm>
        </p:grpSpPr>
        <p:sp>
          <p:nvSpPr>
            <p:cNvPr id="5" name="Freeform 5" descr="Background pattern  Description automatically generated"/>
            <p:cNvSpPr/>
            <p:nvPr/>
          </p:nvSpPr>
          <p:spPr>
            <a:xfrm>
              <a:off x="0" y="0"/>
              <a:ext cx="11520297" cy="8213725"/>
            </a:xfrm>
            <a:custGeom>
              <a:avLst/>
              <a:gdLst/>
              <a:ahLst/>
              <a:cxnLst/>
              <a:rect l="l" t="t" r="r" b="b"/>
              <a:pathLst>
                <a:path w="11520297" h="8213725">
                  <a:moveTo>
                    <a:pt x="0" y="0"/>
                  </a:moveTo>
                  <a:lnTo>
                    <a:pt x="11520297" y="0"/>
                  </a:lnTo>
                  <a:lnTo>
                    <a:pt x="11520297" y="8213725"/>
                  </a:lnTo>
                  <a:lnTo>
                    <a:pt x="0" y="8213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354672"/>
            <a:ext cx="2696246" cy="566212"/>
            <a:chOff x="0" y="0"/>
            <a:chExt cx="3594995" cy="7549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94989" cy="754888"/>
            </a:xfrm>
            <a:custGeom>
              <a:avLst/>
              <a:gdLst/>
              <a:ahLst/>
              <a:cxnLst/>
              <a:rect l="l" t="t" r="r" b="b"/>
              <a:pathLst>
                <a:path w="3594989" h="754888">
                  <a:moveTo>
                    <a:pt x="0" y="0"/>
                  </a:moveTo>
                  <a:lnTo>
                    <a:pt x="3594989" y="0"/>
                  </a:lnTo>
                  <a:lnTo>
                    <a:pt x="3594989" y="754888"/>
                  </a:lnTo>
                  <a:lnTo>
                    <a:pt x="0" y="75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4" b="-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2025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838421" y="1028700"/>
            <a:ext cx="10611159" cy="1125728"/>
            <a:chOff x="0" y="0"/>
            <a:chExt cx="14148211" cy="15009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148211" cy="1500971"/>
            </a:xfrm>
            <a:custGeom>
              <a:avLst/>
              <a:gdLst/>
              <a:ahLst/>
              <a:cxnLst/>
              <a:rect l="l" t="t" r="r" b="b"/>
              <a:pathLst>
                <a:path w="14148211" h="1500971">
                  <a:moveTo>
                    <a:pt x="0" y="0"/>
                  </a:moveTo>
                  <a:lnTo>
                    <a:pt x="14148211" y="0"/>
                  </a:lnTo>
                  <a:lnTo>
                    <a:pt x="14148211" y="1500971"/>
                  </a:lnTo>
                  <a:lnTo>
                    <a:pt x="0" y="1500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4148211" cy="15485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6263"/>
                </a:lnSpc>
              </a:pPr>
              <a:r>
                <a:rPr lang="en-US" sz="5799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AWS Glue Job Pricing (Estimate)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2438649" y="3220788"/>
            <a:ext cx="13401177" cy="483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AWS Glue (v3.0): $0.44 per DPU-Hour (Standard worker)</a:t>
            </a:r>
          </a:p>
          <a:p>
            <a:pPr marL="863596" lvl="1" indent="-431798" algn="just">
              <a:lnSpc>
                <a:spcPts val="6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job ~ 2 DPUs for 10 minutes = ~$0.15/job</a:t>
            </a:r>
          </a:p>
          <a:p>
            <a:pPr marL="863596" lvl="1" indent="-431798" algn="just">
              <a:lnSpc>
                <a:spcPts val="6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300 jobs/day × $0.15 = $45/day</a:t>
            </a:r>
          </a:p>
          <a:p>
            <a:pPr marL="863596" lvl="1" indent="-431798" algn="just">
              <a:lnSpc>
                <a:spcPts val="6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Monthly Cost (30 days): ~$1,350</a:t>
            </a:r>
          </a:p>
          <a:p>
            <a:pPr marL="863596" lvl="1" indent="-431798" algn="just">
              <a:lnSpc>
                <a:spcPts val="6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Annual Cost: ~$16,200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6219637" y="8823958"/>
            <a:ext cx="2082770" cy="1484960"/>
            <a:chOff x="0" y="0"/>
            <a:chExt cx="2777027" cy="1979947"/>
          </a:xfrm>
        </p:grpSpPr>
        <p:sp>
          <p:nvSpPr>
            <p:cNvPr id="3" name="Freeform 3" descr="Background pattern  Description automatically generated"/>
            <p:cNvSpPr/>
            <p:nvPr/>
          </p:nvSpPr>
          <p:spPr>
            <a:xfrm>
              <a:off x="0" y="0"/>
              <a:ext cx="2776982" cy="1979930"/>
            </a:xfrm>
            <a:custGeom>
              <a:avLst/>
              <a:gdLst/>
              <a:ahLst/>
              <a:cxnLst/>
              <a:rect l="l" t="t" r="r" b="b"/>
              <a:pathLst>
                <a:path w="2776982" h="1979930">
                  <a:moveTo>
                    <a:pt x="0" y="0"/>
                  </a:moveTo>
                  <a:lnTo>
                    <a:pt x="2776982" y="0"/>
                  </a:lnTo>
                  <a:lnTo>
                    <a:pt x="2776982" y="1979930"/>
                  </a:lnTo>
                  <a:lnTo>
                    <a:pt x="0" y="1979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-16293"/>
            <a:ext cx="8640246" cy="6160266"/>
            <a:chOff x="0" y="0"/>
            <a:chExt cx="11520328" cy="8213688"/>
          </a:xfrm>
        </p:grpSpPr>
        <p:sp>
          <p:nvSpPr>
            <p:cNvPr id="5" name="Freeform 5" descr="Background pattern  Description automatically generated"/>
            <p:cNvSpPr/>
            <p:nvPr/>
          </p:nvSpPr>
          <p:spPr>
            <a:xfrm>
              <a:off x="0" y="0"/>
              <a:ext cx="11520297" cy="8213725"/>
            </a:xfrm>
            <a:custGeom>
              <a:avLst/>
              <a:gdLst/>
              <a:ahLst/>
              <a:cxnLst/>
              <a:rect l="l" t="t" r="r" b="b"/>
              <a:pathLst>
                <a:path w="11520297" h="8213725">
                  <a:moveTo>
                    <a:pt x="0" y="0"/>
                  </a:moveTo>
                  <a:lnTo>
                    <a:pt x="11520297" y="0"/>
                  </a:lnTo>
                  <a:lnTo>
                    <a:pt x="11520297" y="8213725"/>
                  </a:lnTo>
                  <a:lnTo>
                    <a:pt x="0" y="8213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354672"/>
            <a:ext cx="2696246" cy="566212"/>
            <a:chOff x="0" y="0"/>
            <a:chExt cx="3594995" cy="7549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94989" cy="754888"/>
            </a:xfrm>
            <a:custGeom>
              <a:avLst/>
              <a:gdLst/>
              <a:ahLst/>
              <a:cxnLst/>
              <a:rect l="l" t="t" r="r" b="b"/>
              <a:pathLst>
                <a:path w="3594989" h="754888">
                  <a:moveTo>
                    <a:pt x="0" y="0"/>
                  </a:moveTo>
                  <a:lnTo>
                    <a:pt x="3594989" y="0"/>
                  </a:lnTo>
                  <a:lnTo>
                    <a:pt x="3594989" y="754888"/>
                  </a:lnTo>
                  <a:lnTo>
                    <a:pt x="0" y="75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4" b="-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grpSp>
        <p:nvGrpSpPr>
          <p:cNvPr id="10" name="Group 10"/>
          <p:cNvGrpSpPr/>
          <p:nvPr/>
        </p:nvGrpSpPr>
        <p:grpSpPr>
          <a:xfrm>
            <a:off x="4679651" y="1028700"/>
            <a:ext cx="8928698" cy="1125728"/>
            <a:chOff x="0" y="0"/>
            <a:chExt cx="11904930" cy="15009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904930" cy="1500971"/>
            </a:xfrm>
            <a:custGeom>
              <a:avLst/>
              <a:gdLst/>
              <a:ahLst/>
              <a:cxnLst/>
              <a:rect l="l" t="t" r="r" b="b"/>
              <a:pathLst>
                <a:path w="11904930" h="1500971">
                  <a:moveTo>
                    <a:pt x="0" y="0"/>
                  </a:moveTo>
                  <a:lnTo>
                    <a:pt x="11904930" y="0"/>
                  </a:lnTo>
                  <a:lnTo>
                    <a:pt x="11904930" y="1500971"/>
                  </a:lnTo>
                  <a:lnTo>
                    <a:pt x="0" y="1500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1904930" cy="15485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6263"/>
                </a:lnSpc>
              </a:pPr>
              <a:r>
                <a:rPr lang="en-US" sz="5799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Other AWS Services Pricing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38437" y="2481013"/>
            <a:ext cx="14820651" cy="631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S3 Storage: $0.023/GB/month (~500 GB assumed = $11.50/month)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AWS Secret Manager: $0.40/secret/month (~100 secrets = $40/month)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CloudWatch Logs: ~$0.50/GB ingested (~$30/month estimated)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xMatters &amp; Splunk: External pricing (not AWS-managed)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IAM roles, AutoSys Scheduler: No direct cost if pre-existing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6219637" y="8823958"/>
            <a:ext cx="2082770" cy="1484960"/>
            <a:chOff x="0" y="0"/>
            <a:chExt cx="2777027" cy="1979947"/>
          </a:xfrm>
        </p:grpSpPr>
        <p:sp>
          <p:nvSpPr>
            <p:cNvPr id="3" name="Freeform 3" descr="Background pattern  Description automatically generated"/>
            <p:cNvSpPr/>
            <p:nvPr/>
          </p:nvSpPr>
          <p:spPr>
            <a:xfrm>
              <a:off x="0" y="0"/>
              <a:ext cx="2776982" cy="1979930"/>
            </a:xfrm>
            <a:custGeom>
              <a:avLst/>
              <a:gdLst/>
              <a:ahLst/>
              <a:cxnLst/>
              <a:rect l="l" t="t" r="r" b="b"/>
              <a:pathLst>
                <a:path w="2776982" h="1979930">
                  <a:moveTo>
                    <a:pt x="0" y="0"/>
                  </a:moveTo>
                  <a:lnTo>
                    <a:pt x="2776982" y="0"/>
                  </a:lnTo>
                  <a:lnTo>
                    <a:pt x="2776982" y="1979930"/>
                  </a:lnTo>
                  <a:lnTo>
                    <a:pt x="0" y="1979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-16293"/>
            <a:ext cx="8640246" cy="6160266"/>
            <a:chOff x="0" y="0"/>
            <a:chExt cx="11520328" cy="8213688"/>
          </a:xfrm>
        </p:grpSpPr>
        <p:sp>
          <p:nvSpPr>
            <p:cNvPr id="5" name="Freeform 5" descr="Background pattern  Description automatically generated"/>
            <p:cNvSpPr/>
            <p:nvPr/>
          </p:nvSpPr>
          <p:spPr>
            <a:xfrm>
              <a:off x="0" y="0"/>
              <a:ext cx="11520297" cy="8213725"/>
            </a:xfrm>
            <a:custGeom>
              <a:avLst/>
              <a:gdLst/>
              <a:ahLst/>
              <a:cxnLst/>
              <a:rect l="l" t="t" r="r" b="b"/>
              <a:pathLst>
                <a:path w="11520297" h="8213725">
                  <a:moveTo>
                    <a:pt x="0" y="0"/>
                  </a:moveTo>
                  <a:lnTo>
                    <a:pt x="11520297" y="0"/>
                  </a:lnTo>
                  <a:lnTo>
                    <a:pt x="11520297" y="8213725"/>
                  </a:lnTo>
                  <a:lnTo>
                    <a:pt x="0" y="8213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354672"/>
            <a:ext cx="2696246" cy="566212"/>
            <a:chOff x="0" y="0"/>
            <a:chExt cx="3594995" cy="7549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94989" cy="754888"/>
            </a:xfrm>
            <a:custGeom>
              <a:avLst/>
              <a:gdLst/>
              <a:ahLst/>
              <a:cxnLst/>
              <a:rect l="l" t="t" r="r" b="b"/>
              <a:pathLst>
                <a:path w="3594989" h="754888">
                  <a:moveTo>
                    <a:pt x="0" y="0"/>
                  </a:moveTo>
                  <a:lnTo>
                    <a:pt x="3594989" y="0"/>
                  </a:lnTo>
                  <a:lnTo>
                    <a:pt x="3594989" y="754888"/>
                  </a:lnTo>
                  <a:lnTo>
                    <a:pt x="0" y="75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4" b="-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grpSp>
        <p:nvGrpSpPr>
          <p:cNvPr id="10" name="Group 10"/>
          <p:cNvGrpSpPr/>
          <p:nvPr/>
        </p:nvGrpSpPr>
        <p:grpSpPr>
          <a:xfrm>
            <a:off x="4341902" y="1028700"/>
            <a:ext cx="9594672" cy="1125728"/>
            <a:chOff x="0" y="0"/>
            <a:chExt cx="12792896" cy="15009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792895" cy="1500971"/>
            </a:xfrm>
            <a:custGeom>
              <a:avLst/>
              <a:gdLst/>
              <a:ahLst/>
              <a:cxnLst/>
              <a:rect l="l" t="t" r="r" b="b"/>
              <a:pathLst>
                <a:path w="12792895" h="1500971">
                  <a:moveTo>
                    <a:pt x="0" y="0"/>
                  </a:moveTo>
                  <a:lnTo>
                    <a:pt x="12792895" y="0"/>
                  </a:lnTo>
                  <a:lnTo>
                    <a:pt x="12792895" y="1500971"/>
                  </a:lnTo>
                  <a:lnTo>
                    <a:pt x="0" y="1500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2792896" cy="15485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6263"/>
                </a:lnSpc>
              </a:pPr>
              <a:r>
                <a:rPr lang="en-US" sz="5799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Total Estimated Monthly Cost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023100" y="3185863"/>
            <a:ext cx="9913473" cy="490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AWS Glue ETL Jobs: $1,350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S3 Storage: $11.50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Secrets Manager: $40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CloudWatch Logs: $30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-------------------------------------------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Total: ~$1,431.50/month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Annual Estimate: ~$17,178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6219637" y="8823958"/>
            <a:ext cx="2082770" cy="1484960"/>
            <a:chOff x="0" y="0"/>
            <a:chExt cx="2777027" cy="1979947"/>
          </a:xfrm>
        </p:grpSpPr>
        <p:sp>
          <p:nvSpPr>
            <p:cNvPr id="3" name="Freeform 3" descr="Background pattern  Description automatically generated"/>
            <p:cNvSpPr/>
            <p:nvPr/>
          </p:nvSpPr>
          <p:spPr>
            <a:xfrm>
              <a:off x="0" y="0"/>
              <a:ext cx="2776982" cy="1979930"/>
            </a:xfrm>
            <a:custGeom>
              <a:avLst/>
              <a:gdLst/>
              <a:ahLst/>
              <a:cxnLst/>
              <a:rect l="l" t="t" r="r" b="b"/>
              <a:pathLst>
                <a:path w="2776982" h="1979930">
                  <a:moveTo>
                    <a:pt x="0" y="0"/>
                  </a:moveTo>
                  <a:lnTo>
                    <a:pt x="2776982" y="0"/>
                  </a:lnTo>
                  <a:lnTo>
                    <a:pt x="2776982" y="1979930"/>
                  </a:lnTo>
                  <a:lnTo>
                    <a:pt x="0" y="1979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-16293"/>
            <a:ext cx="8640246" cy="6160266"/>
            <a:chOff x="0" y="0"/>
            <a:chExt cx="11520328" cy="8213688"/>
          </a:xfrm>
        </p:grpSpPr>
        <p:sp>
          <p:nvSpPr>
            <p:cNvPr id="5" name="Freeform 5" descr="Background pattern  Description automatically generated"/>
            <p:cNvSpPr/>
            <p:nvPr/>
          </p:nvSpPr>
          <p:spPr>
            <a:xfrm>
              <a:off x="0" y="0"/>
              <a:ext cx="11520297" cy="8213725"/>
            </a:xfrm>
            <a:custGeom>
              <a:avLst/>
              <a:gdLst/>
              <a:ahLst/>
              <a:cxnLst/>
              <a:rect l="l" t="t" r="r" b="b"/>
              <a:pathLst>
                <a:path w="11520297" h="8213725">
                  <a:moveTo>
                    <a:pt x="0" y="0"/>
                  </a:moveTo>
                  <a:lnTo>
                    <a:pt x="11520297" y="0"/>
                  </a:lnTo>
                  <a:lnTo>
                    <a:pt x="11520297" y="8213725"/>
                  </a:lnTo>
                  <a:lnTo>
                    <a:pt x="0" y="8213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354672"/>
            <a:ext cx="2696246" cy="566212"/>
            <a:chOff x="0" y="0"/>
            <a:chExt cx="3594995" cy="7549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94989" cy="754888"/>
            </a:xfrm>
            <a:custGeom>
              <a:avLst/>
              <a:gdLst/>
              <a:ahLst/>
              <a:cxnLst/>
              <a:rect l="l" t="t" r="r" b="b"/>
              <a:pathLst>
                <a:path w="3594989" h="754888">
                  <a:moveTo>
                    <a:pt x="0" y="0"/>
                  </a:moveTo>
                  <a:lnTo>
                    <a:pt x="3594989" y="0"/>
                  </a:lnTo>
                  <a:lnTo>
                    <a:pt x="3594989" y="754888"/>
                  </a:lnTo>
                  <a:lnTo>
                    <a:pt x="0" y="75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4" b="-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grpSp>
        <p:nvGrpSpPr>
          <p:cNvPr id="11" name="Group 11"/>
          <p:cNvGrpSpPr/>
          <p:nvPr/>
        </p:nvGrpSpPr>
        <p:grpSpPr>
          <a:xfrm>
            <a:off x="3053092" y="652816"/>
            <a:ext cx="13634708" cy="1952023"/>
            <a:chOff x="0" y="-47625"/>
            <a:chExt cx="18179611" cy="26026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255121" cy="2555071"/>
            </a:xfrm>
            <a:custGeom>
              <a:avLst/>
              <a:gdLst/>
              <a:ahLst/>
              <a:cxnLst/>
              <a:rect l="l" t="t" r="r" b="b"/>
              <a:pathLst>
                <a:path w="16255121" h="2555071">
                  <a:moveTo>
                    <a:pt x="0" y="0"/>
                  </a:moveTo>
                  <a:lnTo>
                    <a:pt x="16255121" y="0"/>
                  </a:lnTo>
                  <a:lnTo>
                    <a:pt x="16255121" y="2555071"/>
                  </a:lnTo>
                  <a:lnTo>
                    <a:pt x="0" y="2555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8179611" cy="26026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6263"/>
                </a:lnSpc>
              </a:pPr>
              <a:r>
                <a:rPr lang="en-US" sz="5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Comparison: AWS Glue vs Informatica PowerCenter (Cost Perspective)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053092" y="2835351"/>
            <a:ext cx="991347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AWS Glue Based Architecture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6EAF96-5673-882C-A79B-9F4632F3F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88726"/>
              </p:ext>
            </p:extLst>
          </p:nvPr>
        </p:nvGraphicFramePr>
        <p:xfrm>
          <a:off x="3053092" y="3808085"/>
          <a:ext cx="11805909" cy="5015886"/>
        </p:xfrm>
        <a:graphic>
          <a:graphicData uri="http://schemas.openxmlformats.org/drawingml/2006/table">
            <a:tbl>
              <a:tblPr/>
              <a:tblGrid>
                <a:gridCol w="3935303">
                  <a:extLst>
                    <a:ext uri="{9D8B030D-6E8A-4147-A177-3AD203B41FA5}">
                      <a16:colId xmlns:a16="http://schemas.microsoft.com/office/drawing/2014/main" val="2230109537"/>
                    </a:ext>
                  </a:extLst>
                </a:gridCol>
                <a:gridCol w="3935303">
                  <a:extLst>
                    <a:ext uri="{9D8B030D-6E8A-4147-A177-3AD203B41FA5}">
                      <a16:colId xmlns:a16="http://schemas.microsoft.com/office/drawing/2014/main" val="4008904106"/>
                    </a:ext>
                  </a:extLst>
                </a:gridCol>
                <a:gridCol w="3935303">
                  <a:extLst>
                    <a:ext uri="{9D8B030D-6E8A-4147-A177-3AD203B41FA5}">
                      <a16:colId xmlns:a16="http://schemas.microsoft.com/office/drawing/2014/main" val="2621948878"/>
                    </a:ext>
                  </a:extLst>
                </a:gridCol>
              </a:tblGrid>
              <a:tr h="668785">
                <a:tc>
                  <a:txBody>
                    <a:bodyPr/>
                    <a:lstStyle/>
                    <a:p>
                      <a:r>
                        <a:rPr lang="en-IN" b="1" dirty="0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Monthly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Annual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1654"/>
                  </a:ext>
                </a:extLst>
              </a:tr>
              <a:tr h="1170373">
                <a:tc>
                  <a:txBody>
                    <a:bodyPr/>
                    <a:lstStyle/>
                    <a:p>
                      <a:r>
                        <a:rPr lang="en-US" dirty="0"/>
                        <a:t>AWS Glue ETL Jobs (300/day)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~$1,350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~$16,200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55737"/>
                  </a:ext>
                </a:extLst>
              </a:tr>
              <a:tr h="668785">
                <a:tc>
                  <a:txBody>
                    <a:bodyPr/>
                    <a:lstStyle/>
                    <a:p>
                      <a:r>
                        <a:rPr lang="en-IN"/>
                        <a:t>S3 Storage (~500 GB)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~$11.50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27332"/>
                  </a:ext>
                </a:extLst>
              </a:tr>
              <a:tr h="1170373">
                <a:tc>
                  <a:txBody>
                    <a:bodyPr/>
                    <a:lstStyle/>
                    <a:p>
                      <a:r>
                        <a:rPr lang="en-IN" dirty="0"/>
                        <a:t>Secrets Manager (100 secrets)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~$40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~$480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41479"/>
                  </a:ext>
                </a:extLst>
              </a:tr>
              <a:tr h="668785">
                <a:tc>
                  <a:txBody>
                    <a:bodyPr/>
                    <a:lstStyle/>
                    <a:p>
                      <a:r>
                        <a:rPr lang="en-IN"/>
                        <a:t>CloudWatch Logs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~$360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959005"/>
                  </a:ext>
                </a:extLst>
              </a:tr>
              <a:tr h="668785">
                <a:tc>
                  <a:txBody>
                    <a:bodyPr/>
                    <a:lstStyle/>
                    <a:p>
                      <a:r>
                        <a:rPr lang="en-IN" b="1"/>
                        <a:t>Total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~$1,431.50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~$17,178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254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6219637" y="8823958"/>
            <a:ext cx="2082770" cy="1484960"/>
            <a:chOff x="0" y="0"/>
            <a:chExt cx="2777027" cy="1979947"/>
          </a:xfrm>
        </p:grpSpPr>
        <p:sp>
          <p:nvSpPr>
            <p:cNvPr id="3" name="Freeform 3" descr="Background pattern  Description automatically generated"/>
            <p:cNvSpPr/>
            <p:nvPr/>
          </p:nvSpPr>
          <p:spPr>
            <a:xfrm>
              <a:off x="0" y="0"/>
              <a:ext cx="2776982" cy="1979930"/>
            </a:xfrm>
            <a:custGeom>
              <a:avLst/>
              <a:gdLst/>
              <a:ahLst/>
              <a:cxnLst/>
              <a:rect l="l" t="t" r="r" b="b"/>
              <a:pathLst>
                <a:path w="2776982" h="1979930">
                  <a:moveTo>
                    <a:pt x="0" y="0"/>
                  </a:moveTo>
                  <a:lnTo>
                    <a:pt x="2776982" y="0"/>
                  </a:lnTo>
                  <a:lnTo>
                    <a:pt x="2776982" y="1979930"/>
                  </a:lnTo>
                  <a:lnTo>
                    <a:pt x="0" y="1979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-16293"/>
            <a:ext cx="8640246" cy="6160266"/>
            <a:chOff x="0" y="0"/>
            <a:chExt cx="11520328" cy="8213688"/>
          </a:xfrm>
        </p:grpSpPr>
        <p:sp>
          <p:nvSpPr>
            <p:cNvPr id="5" name="Freeform 5" descr="Background pattern  Description automatically generated"/>
            <p:cNvSpPr/>
            <p:nvPr/>
          </p:nvSpPr>
          <p:spPr>
            <a:xfrm>
              <a:off x="0" y="0"/>
              <a:ext cx="11520297" cy="8213725"/>
            </a:xfrm>
            <a:custGeom>
              <a:avLst/>
              <a:gdLst/>
              <a:ahLst/>
              <a:cxnLst/>
              <a:rect l="l" t="t" r="r" b="b"/>
              <a:pathLst>
                <a:path w="11520297" h="8213725">
                  <a:moveTo>
                    <a:pt x="0" y="0"/>
                  </a:moveTo>
                  <a:lnTo>
                    <a:pt x="11520297" y="0"/>
                  </a:lnTo>
                  <a:lnTo>
                    <a:pt x="11520297" y="8213725"/>
                  </a:lnTo>
                  <a:lnTo>
                    <a:pt x="0" y="8213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354672"/>
            <a:ext cx="2696246" cy="566212"/>
            <a:chOff x="0" y="0"/>
            <a:chExt cx="3594995" cy="7549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94989" cy="754888"/>
            </a:xfrm>
            <a:custGeom>
              <a:avLst/>
              <a:gdLst/>
              <a:ahLst/>
              <a:cxnLst/>
              <a:rect l="l" t="t" r="r" b="b"/>
              <a:pathLst>
                <a:path w="3594989" h="754888">
                  <a:moveTo>
                    <a:pt x="0" y="0"/>
                  </a:moveTo>
                  <a:lnTo>
                    <a:pt x="3594989" y="0"/>
                  </a:lnTo>
                  <a:lnTo>
                    <a:pt x="3594989" y="754888"/>
                  </a:lnTo>
                  <a:lnTo>
                    <a:pt x="0" y="75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4" b="-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grpSp>
        <p:nvGrpSpPr>
          <p:cNvPr id="11" name="Group 11"/>
          <p:cNvGrpSpPr/>
          <p:nvPr/>
        </p:nvGrpSpPr>
        <p:grpSpPr>
          <a:xfrm>
            <a:off x="3053092" y="688535"/>
            <a:ext cx="12191341" cy="1916303"/>
            <a:chOff x="0" y="0"/>
            <a:chExt cx="16255122" cy="25550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255121" cy="2555071"/>
            </a:xfrm>
            <a:custGeom>
              <a:avLst/>
              <a:gdLst/>
              <a:ahLst/>
              <a:cxnLst/>
              <a:rect l="l" t="t" r="r" b="b"/>
              <a:pathLst>
                <a:path w="16255121" h="2555071">
                  <a:moveTo>
                    <a:pt x="0" y="0"/>
                  </a:moveTo>
                  <a:lnTo>
                    <a:pt x="16255121" y="0"/>
                  </a:lnTo>
                  <a:lnTo>
                    <a:pt x="16255121" y="2555071"/>
                  </a:lnTo>
                  <a:lnTo>
                    <a:pt x="0" y="2555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6255122" cy="26026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6263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3053092" y="967236"/>
            <a:ext cx="991347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Informatica PowerCenter Licensing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53092" y="2027619"/>
            <a:ext cx="9913473" cy="1934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Licensing cost depends on: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 count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 (Dev, QA, Prod)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Throughput/data volume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CPU-based or user-based license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053092" y="7785271"/>
            <a:ext cx="9913473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Note: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are</a:t>
            </a: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enterprise-level estimates</a:t>
            </a: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; actual quotes vary.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doesn't include </a:t>
            </a: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hardware, admin, upgrade </a:t>
            </a: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costs.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7E242EB-C305-50DD-6FBB-45483393B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6568"/>
              </p:ext>
            </p:extLst>
          </p:nvPr>
        </p:nvGraphicFramePr>
        <p:xfrm>
          <a:off x="3581400" y="4206294"/>
          <a:ext cx="9525000" cy="3475866"/>
        </p:xfrm>
        <a:graphic>
          <a:graphicData uri="http://schemas.openxmlformats.org/drawingml/2006/table">
            <a:tbl>
              <a:tblPr/>
              <a:tblGrid>
                <a:gridCol w="4762500">
                  <a:extLst>
                    <a:ext uri="{9D8B030D-6E8A-4147-A177-3AD203B41FA5}">
                      <a16:colId xmlns:a16="http://schemas.microsoft.com/office/drawing/2014/main" val="1062839559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1299593504"/>
                    </a:ext>
                  </a:extLst>
                </a:gridCol>
              </a:tblGrid>
              <a:tr h="579311">
                <a:tc>
                  <a:txBody>
                    <a:bodyPr/>
                    <a:lstStyle/>
                    <a:p>
                      <a:r>
                        <a:rPr lang="en-IN" b="1" dirty="0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Approx Cost (Annual)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754510"/>
                  </a:ext>
                </a:extLst>
              </a:tr>
              <a:tr h="579311">
                <a:tc>
                  <a:txBody>
                    <a:bodyPr/>
                    <a:lstStyle/>
                    <a:p>
                      <a:r>
                        <a:rPr lang="en-IN" dirty="0"/>
                        <a:t>License for 8-core Prod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$100,000 – $150,000+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807698"/>
                  </a:ext>
                </a:extLst>
              </a:tr>
              <a:tr h="579311">
                <a:tc>
                  <a:txBody>
                    <a:bodyPr/>
                    <a:lstStyle/>
                    <a:p>
                      <a:r>
                        <a:rPr lang="en-IN" dirty="0"/>
                        <a:t>Dev + QA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$40,000 – $60,000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84571"/>
                  </a:ext>
                </a:extLst>
              </a:tr>
              <a:tr h="579311">
                <a:tc>
                  <a:txBody>
                    <a:bodyPr/>
                    <a:lstStyle/>
                    <a:p>
                      <a:r>
                        <a:rPr lang="en-IN"/>
                        <a:t>Annual Support (20–25%)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$30,000+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882664"/>
                  </a:ext>
                </a:extLst>
              </a:tr>
              <a:tr h="579311">
                <a:tc>
                  <a:txBody>
                    <a:bodyPr/>
                    <a:lstStyle/>
                    <a:p>
                      <a:r>
                        <a:rPr lang="en-IN"/>
                        <a:t>Infra/Server (on-prem)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$10,000+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47123"/>
                  </a:ext>
                </a:extLst>
              </a:tr>
              <a:tr h="579311">
                <a:tc>
                  <a:txBody>
                    <a:bodyPr/>
                    <a:lstStyle/>
                    <a:p>
                      <a:r>
                        <a:rPr lang="en-IN" b="1"/>
                        <a:t>Total Annual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$180,000 – $250,000+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7435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6219637" y="8823958"/>
            <a:ext cx="2082770" cy="1484960"/>
            <a:chOff x="0" y="0"/>
            <a:chExt cx="2777027" cy="1979947"/>
          </a:xfrm>
        </p:grpSpPr>
        <p:sp>
          <p:nvSpPr>
            <p:cNvPr id="3" name="Freeform 3" descr="Background pattern  Description automatically generated"/>
            <p:cNvSpPr/>
            <p:nvPr/>
          </p:nvSpPr>
          <p:spPr>
            <a:xfrm>
              <a:off x="0" y="0"/>
              <a:ext cx="2776982" cy="1979930"/>
            </a:xfrm>
            <a:custGeom>
              <a:avLst/>
              <a:gdLst/>
              <a:ahLst/>
              <a:cxnLst/>
              <a:rect l="l" t="t" r="r" b="b"/>
              <a:pathLst>
                <a:path w="2776982" h="1979930">
                  <a:moveTo>
                    <a:pt x="0" y="0"/>
                  </a:moveTo>
                  <a:lnTo>
                    <a:pt x="2776982" y="0"/>
                  </a:lnTo>
                  <a:lnTo>
                    <a:pt x="2776982" y="1979930"/>
                  </a:lnTo>
                  <a:lnTo>
                    <a:pt x="0" y="1979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-16293"/>
            <a:ext cx="8640246" cy="6160266"/>
            <a:chOff x="0" y="0"/>
            <a:chExt cx="11520328" cy="8213688"/>
          </a:xfrm>
        </p:grpSpPr>
        <p:sp>
          <p:nvSpPr>
            <p:cNvPr id="5" name="Freeform 5" descr="Background pattern  Description automatically generated"/>
            <p:cNvSpPr/>
            <p:nvPr/>
          </p:nvSpPr>
          <p:spPr>
            <a:xfrm>
              <a:off x="0" y="0"/>
              <a:ext cx="11520297" cy="8213725"/>
            </a:xfrm>
            <a:custGeom>
              <a:avLst/>
              <a:gdLst/>
              <a:ahLst/>
              <a:cxnLst/>
              <a:rect l="l" t="t" r="r" b="b"/>
              <a:pathLst>
                <a:path w="11520297" h="8213725">
                  <a:moveTo>
                    <a:pt x="0" y="0"/>
                  </a:moveTo>
                  <a:lnTo>
                    <a:pt x="11520297" y="0"/>
                  </a:lnTo>
                  <a:lnTo>
                    <a:pt x="11520297" y="8213725"/>
                  </a:lnTo>
                  <a:lnTo>
                    <a:pt x="0" y="8213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354672"/>
            <a:ext cx="2696246" cy="566212"/>
            <a:chOff x="0" y="0"/>
            <a:chExt cx="3594995" cy="7549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94989" cy="754888"/>
            </a:xfrm>
            <a:custGeom>
              <a:avLst/>
              <a:gdLst/>
              <a:ahLst/>
              <a:cxnLst/>
              <a:rect l="l" t="t" r="r" b="b"/>
              <a:pathLst>
                <a:path w="3594989" h="754888">
                  <a:moveTo>
                    <a:pt x="0" y="0"/>
                  </a:moveTo>
                  <a:lnTo>
                    <a:pt x="3594989" y="0"/>
                  </a:lnTo>
                  <a:lnTo>
                    <a:pt x="3594989" y="754888"/>
                  </a:lnTo>
                  <a:lnTo>
                    <a:pt x="0" y="75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4" b="-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0" y="9587772"/>
            <a:ext cx="9144000" cy="4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500">
                <a:solidFill>
                  <a:srgbClr val="97A0A4"/>
                </a:solidFill>
                <a:latin typeface="Arimo"/>
                <a:ea typeface="Arimo"/>
                <a:cs typeface="Arimo"/>
                <a:sym typeface="Arimo"/>
              </a:rPr>
              <a:t>©LTIMindtree | Privileged and Confidential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9139238" y="4746689"/>
            <a:ext cx="9525" cy="26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endParaRPr/>
          </a:p>
        </p:txBody>
      </p:sp>
      <p:grpSp>
        <p:nvGrpSpPr>
          <p:cNvPr id="11" name="Group 11"/>
          <p:cNvGrpSpPr/>
          <p:nvPr/>
        </p:nvGrpSpPr>
        <p:grpSpPr>
          <a:xfrm>
            <a:off x="5690016" y="840368"/>
            <a:ext cx="8483184" cy="1161448"/>
            <a:chOff x="0" y="-47625"/>
            <a:chExt cx="11310912" cy="15485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99525" cy="1500971"/>
            </a:xfrm>
            <a:custGeom>
              <a:avLst/>
              <a:gdLst/>
              <a:ahLst/>
              <a:cxnLst/>
              <a:rect l="l" t="t" r="r" b="b"/>
              <a:pathLst>
                <a:path w="9299525" h="1500971">
                  <a:moveTo>
                    <a:pt x="0" y="0"/>
                  </a:moveTo>
                  <a:lnTo>
                    <a:pt x="9299525" y="0"/>
                  </a:lnTo>
                  <a:lnTo>
                    <a:pt x="9299525" y="1500971"/>
                  </a:lnTo>
                  <a:lnTo>
                    <a:pt x="0" y="1500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1310912" cy="15485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6263"/>
                </a:lnSpc>
              </a:pPr>
              <a:r>
                <a:rPr lang="en-US" sz="5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Summary Comparison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B470707-A560-770F-0FD7-15A9D1F5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17509"/>
              </p:ext>
            </p:extLst>
          </p:nvPr>
        </p:nvGraphicFramePr>
        <p:xfrm>
          <a:off x="2209800" y="2481547"/>
          <a:ext cx="14401800" cy="6160294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43356460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5173195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747856434"/>
                    </a:ext>
                  </a:extLst>
                </a:gridCol>
              </a:tblGrid>
              <a:tr h="1134791">
                <a:tc>
                  <a:txBody>
                    <a:bodyPr/>
                    <a:lstStyle/>
                    <a:p>
                      <a:r>
                        <a:rPr lang="en-IN" b="1" dirty="0"/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AWS Glue (Cloud-native)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Informatica PowerCenter (Traditional)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55545"/>
                  </a:ext>
                </a:extLst>
              </a:tr>
              <a:tr h="648452">
                <a:tc>
                  <a:txBody>
                    <a:bodyPr/>
                    <a:lstStyle/>
                    <a:p>
                      <a:r>
                        <a:rPr lang="en-IN" dirty="0"/>
                        <a:t>Initial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Pay-per-use, $0 upfront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 upfront license + infra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29350"/>
                  </a:ext>
                </a:extLst>
              </a:tr>
              <a:tr h="648452">
                <a:tc>
                  <a:txBody>
                    <a:bodyPr/>
                    <a:lstStyle/>
                    <a:p>
                      <a:r>
                        <a:rPr lang="en-IN"/>
                        <a:t>Monthly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~$1,431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~$15,000+ equivalent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617655"/>
                  </a:ext>
                </a:extLst>
              </a:tr>
              <a:tr h="648452">
                <a:tc>
                  <a:txBody>
                    <a:bodyPr/>
                    <a:lstStyle/>
                    <a:p>
                      <a:r>
                        <a:rPr lang="en-IN"/>
                        <a:t>Flexibility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 (scale up/down)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Rigid (fixed infra/license)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4936"/>
                  </a:ext>
                </a:extLst>
              </a:tr>
              <a:tr h="648452">
                <a:tc>
                  <a:txBody>
                    <a:bodyPr/>
                    <a:lstStyle/>
                    <a:p>
                      <a:r>
                        <a:rPr lang="en-IN"/>
                        <a:t>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Serverless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On-prem or costly VMs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874302"/>
                  </a:ext>
                </a:extLst>
              </a:tr>
              <a:tr h="1134791">
                <a:tc>
                  <a:txBody>
                    <a:bodyPr/>
                    <a:lstStyle/>
                    <a:p>
                      <a:r>
                        <a:rPr lang="en-IN" dirty="0"/>
                        <a:t>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Managed by 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Requires dedicated admin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155431"/>
                  </a:ext>
                </a:extLst>
              </a:tr>
              <a:tr h="648452">
                <a:tc>
                  <a:txBody>
                    <a:bodyPr/>
                    <a:lstStyle/>
                    <a:p>
                      <a:r>
                        <a:rPr lang="en-IN"/>
                        <a:t>Upgrade 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Automatic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Manual, costly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434386"/>
                  </a:ext>
                </a:extLst>
              </a:tr>
              <a:tr h="648452">
                <a:tc>
                  <a:txBody>
                    <a:bodyPr/>
                    <a:lstStyle/>
                    <a:p>
                      <a:r>
                        <a:rPr lang="en-IN" dirty="0"/>
                        <a:t>Cost Transparency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Fully transparent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Opaque / Negotiated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3933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575</Words>
  <Application>Microsoft Office PowerPoint</Application>
  <PresentationFormat>Custom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Canva Sans Bold</vt:lpstr>
      <vt:lpstr>Arimo</vt:lpstr>
      <vt:lpstr>Canva Sans</vt:lpstr>
      <vt:lpstr>Times New Roman Bold</vt:lpstr>
      <vt:lpstr>Arimo Bold</vt:lpstr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ppt.pptx.pptx</dc:title>
  <cp:lastModifiedBy>Sanapala Srinivas Murthy</cp:lastModifiedBy>
  <cp:revision>2</cp:revision>
  <dcterms:created xsi:type="dcterms:W3CDTF">2006-08-16T00:00:00Z</dcterms:created>
  <dcterms:modified xsi:type="dcterms:W3CDTF">2025-06-16T13:19:17Z</dcterms:modified>
  <dc:identifier>DAGqhHdMD0M</dc:identifier>
</cp:coreProperties>
</file>