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7FDF9"/>
    <a:srgbClr val="9F9F9F"/>
    <a:srgbClr val="FEFEFE"/>
    <a:srgbClr val="FFFFFF"/>
    <a:srgbClr val="FDFBF6"/>
    <a:srgbClr val="FCF7FD"/>
    <a:srgbClr val="D576DD"/>
    <a:srgbClr val="FDFAFE"/>
    <a:srgbClr val="D47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EFE73-FA55-4D3E-9644-3A39E66F1B81}" v="8" dt="2025-06-24T12:48:1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80BD-2D00-640A-0C18-9A8BAA342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8AF2-6299-B932-04AB-F3396E126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D77E-9806-CE52-C548-BFD79989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DF8E-FBBB-C199-0C79-63550098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89F6-CAC5-A82B-71D4-7C645CB1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8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54AB-2C07-90D1-A359-14A9C192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224D-5201-222A-BE31-6B06B688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7B77-A21C-0323-FA9C-0D8541BB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8C72-3FD9-69BF-E54C-1FB48542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6C442-8EDA-499F-A380-7837C1D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5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9A97-7106-8EB7-CFB7-DE0AF5795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2A255-9A6C-15F6-BA39-6CAA1E56B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44B5-9AAE-6618-E6C1-832D6BE0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6CBC-13C5-CBDE-DD67-17363507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6087-E543-42DE-7F61-008A9C96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2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9528-74F7-69D5-FA7A-A46FE944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67695-67B7-07C9-5056-96620FCC2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81FA-F13A-8AFB-5FF7-D8CB5EE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D7500-9F95-5F52-15CA-489CC18B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C7883-EB74-D353-6C28-E69C21C5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4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106-2964-7148-648F-038A41F3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FA96-431A-2E5D-E34B-3DB00A01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E92A-2BD5-B9EE-F5B3-8DE6A656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B82A-D894-F38F-CC44-AEEAB53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D6C0-7B04-A583-30D4-0FFB7958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4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53D7-EFF6-96F1-52F1-796D035D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F3C8-56D3-727D-B567-4588C3017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F1C5-E0FA-C9A9-9C2E-F23E6ABD4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F21B-C0AC-91BA-0315-5D3DE3B4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B264-0FAD-073C-E998-DB9804A9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1051-E1BE-F7BE-7196-E565ED7F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D9D-2FD3-91AE-C4B5-9F0010CA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2444-34A0-5102-11E5-3CFC79AD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D5E2D-62B6-F48B-6484-02FC6FA1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A64FF-6853-6A20-2907-53005EF8E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8763D-9E31-D5C8-8B49-AE74F68D3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66E2B-D411-20AB-A17F-D737AD78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8953-1200-2BA5-34DD-F898960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3258-4351-E214-ACA2-4AF1B50E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3CC8-4162-F4B7-B4AF-4E2A2DE6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861EF-FEA8-D065-C653-FCD68C73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EF115-F9E1-FF7B-E3E2-9AE63781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89DCB-45B1-9C07-C643-C33D11EF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5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03261-8B80-7DEE-0569-25F75BED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6CB78-1EA4-B6E3-360A-550FEBFC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583F2-AF91-C57F-6CB6-A966647D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E652-C8F7-0604-AAD7-E7323B23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94DE-FFFF-0BD0-15BD-4131EAB9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E8F5-8680-BDA4-E1D7-46F690417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53F1-F6FB-4B27-BB21-6A2113F2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15B7-4719-4C8B-74A7-74875410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8B267-DD01-D9FD-F0CD-7A77B889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3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AA2-5805-C2A7-9925-11F8F3D2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061E8-06CD-E7DD-316F-99446B6C7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1BDE-9A4B-908D-329E-0AD9B1E0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8E1A7-6499-ED43-9D09-215A4157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9086-2542-0B46-D846-B23E8706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473B-EED9-114E-CB9A-6EC23C81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9A83A-E15C-4B7A-FF6A-AA4E3FD1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FBA8-177D-998C-8DB6-C10B2BCC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5DE3-FD72-552F-7BF2-EBF509AF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BAC49-0BC1-49C2-8256-5624D24B7EF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3F9F-DEAA-36AA-5D1A-A047E513C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95A5-29C2-AB45-471A-8618FB107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7D61C-0E5C-4247-99F9-E3C0D43ED0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6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A283E82-481E-A15D-41BE-9A9D3104D8F7}"/>
              </a:ext>
            </a:extLst>
          </p:cNvPr>
          <p:cNvGrpSpPr/>
          <p:nvPr/>
        </p:nvGrpSpPr>
        <p:grpSpPr>
          <a:xfrm>
            <a:off x="1137704" y="2792797"/>
            <a:ext cx="2092325" cy="1727200"/>
            <a:chOff x="965160" y="2514600"/>
            <a:chExt cx="2092325" cy="1727200"/>
          </a:xfrm>
          <a:solidFill>
            <a:srgbClr val="F7FDF9"/>
          </a:solidFill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0FADF73A-E7FD-FEEB-960E-D09A9E78AF68}"/>
                </a:ext>
              </a:extLst>
            </p:cNvPr>
            <p:cNvSpPr/>
            <p:nvPr/>
          </p:nvSpPr>
          <p:spPr>
            <a:xfrm>
              <a:off x="965160" y="2514600"/>
              <a:ext cx="2092325" cy="1727200"/>
            </a:xfrm>
            <a:prstGeom prst="roundRect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E5D3CE-4964-52B3-3187-72B614EF1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5714" t="4286" r="7143" b="56123"/>
            <a:stretch>
              <a:fillRect/>
            </a:stretch>
          </p:blipFill>
          <p:spPr>
            <a:xfrm>
              <a:off x="1203665" y="2875076"/>
              <a:ext cx="269538" cy="264093"/>
            </a:xfrm>
            <a:prstGeom prst="rect">
              <a:avLst/>
            </a:prstGeom>
            <a:grpFill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08EC1B-5762-F2DA-3A0D-6301496A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4762" t="5510" r="3810" b="54082"/>
            <a:stretch>
              <a:fillRect/>
            </a:stretch>
          </p:blipFill>
          <p:spPr>
            <a:xfrm>
              <a:off x="2440198" y="3084512"/>
              <a:ext cx="344415" cy="337457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AA29AA-B393-64AF-37A2-095D4952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476" t="8775" r="9048" b="59796"/>
            <a:stretch>
              <a:fillRect/>
            </a:stretch>
          </p:blipFill>
          <p:spPr>
            <a:xfrm>
              <a:off x="1271964" y="3541178"/>
              <a:ext cx="291532" cy="264093"/>
            </a:xfrm>
            <a:prstGeom prst="rect">
              <a:avLst/>
            </a:prstGeom>
            <a:grpFill/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A72CD77-8CCA-C94F-34B3-97BCA700E3DF}"/>
                </a:ext>
              </a:extLst>
            </p:cNvPr>
            <p:cNvSpPr txBox="1"/>
            <p:nvPr/>
          </p:nvSpPr>
          <p:spPr>
            <a:xfrm>
              <a:off x="1136228" y="3136164"/>
              <a:ext cx="499533" cy="1846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Airflow</a:t>
              </a:r>
              <a:endParaRPr lang="en-IN" sz="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EB972A-7AA3-80C1-8C36-8B02F45E6323}"/>
                </a:ext>
              </a:extLst>
            </p:cNvPr>
            <p:cNvSpPr txBox="1"/>
            <p:nvPr/>
          </p:nvSpPr>
          <p:spPr>
            <a:xfrm>
              <a:off x="1573278" y="3145519"/>
              <a:ext cx="819150" cy="18466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submit ETL job</a:t>
              </a:r>
              <a:endParaRPr lang="en-IN" sz="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C832C8-08BA-50C4-598B-FA3987B816BB}"/>
                </a:ext>
              </a:extLst>
            </p:cNvPr>
            <p:cNvSpPr txBox="1"/>
            <p:nvPr/>
          </p:nvSpPr>
          <p:spPr>
            <a:xfrm>
              <a:off x="1109242" y="3764532"/>
              <a:ext cx="565551" cy="27699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Airflow Python Task</a:t>
              </a:r>
              <a:endParaRPr lang="en-IN" sz="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C1FCD1-0553-3C99-0BF3-108684AB5D42}"/>
                </a:ext>
              </a:extLst>
            </p:cNvPr>
            <p:cNvSpPr txBox="1"/>
            <p:nvPr/>
          </p:nvSpPr>
          <p:spPr>
            <a:xfrm>
              <a:off x="2275033" y="3408026"/>
              <a:ext cx="651763" cy="36933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EMR Serverless (Pyspark)</a:t>
              </a:r>
              <a:endParaRPr lang="en-IN" sz="600" dirty="0"/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D6DFBAD-6521-0F28-BA60-FCC234748277}"/>
              </a:ext>
            </a:extLst>
          </p:cNvPr>
          <p:cNvSpPr/>
          <p:nvPr/>
        </p:nvSpPr>
        <p:spPr>
          <a:xfrm>
            <a:off x="6360463" y="340120"/>
            <a:ext cx="3308470" cy="1006532"/>
          </a:xfrm>
          <a:prstGeom prst="roundRect">
            <a:avLst/>
          </a:prstGeom>
          <a:solidFill>
            <a:srgbClr val="FAFAFA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FCCFC-7E19-E0B7-6A15-2B8661E068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667" t="4694" r="4762" b="55306"/>
          <a:stretch>
            <a:fillRect/>
          </a:stretch>
        </p:blipFill>
        <p:spPr>
          <a:xfrm>
            <a:off x="6501156" y="631889"/>
            <a:ext cx="360997" cy="346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76EE5C-913F-1779-3D74-4B6683B0BF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5714" t="3877" r="4762" b="54898"/>
          <a:stretch>
            <a:fillRect/>
          </a:stretch>
        </p:blipFill>
        <p:spPr>
          <a:xfrm>
            <a:off x="7817768" y="732993"/>
            <a:ext cx="357142" cy="34684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A08C37E-7E80-7023-C7AD-29DEF6DA676D}"/>
              </a:ext>
            </a:extLst>
          </p:cNvPr>
          <p:cNvSpPr/>
          <p:nvPr/>
        </p:nvSpPr>
        <p:spPr>
          <a:xfrm>
            <a:off x="6360463" y="1521416"/>
            <a:ext cx="893989" cy="972178"/>
          </a:xfrm>
          <a:prstGeom prst="roundRect">
            <a:avLst/>
          </a:prstGeom>
          <a:solidFill>
            <a:srgbClr val="FCF7FD"/>
          </a:solidFill>
          <a:ln>
            <a:solidFill>
              <a:srgbClr val="CF6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1531BCC-1BB3-5E3D-4D55-96032FC2A5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4286" t="4286" r="4762" b="53264"/>
          <a:stretch>
            <a:fillRect/>
          </a:stretch>
        </p:blipFill>
        <p:spPr>
          <a:xfrm>
            <a:off x="6637318" y="1785047"/>
            <a:ext cx="359229" cy="349157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E30B32-8CAF-1E33-48E9-789BBEDD8B22}"/>
              </a:ext>
            </a:extLst>
          </p:cNvPr>
          <p:cNvSpPr/>
          <p:nvPr/>
        </p:nvSpPr>
        <p:spPr>
          <a:xfrm>
            <a:off x="6360463" y="2592483"/>
            <a:ext cx="912940" cy="1946501"/>
          </a:xfrm>
          <a:prstGeom prst="roundRect">
            <a:avLst/>
          </a:prstGeom>
          <a:solidFill>
            <a:srgbClr val="FDFBF6"/>
          </a:solidFill>
          <a:ln>
            <a:solidFill>
              <a:srgbClr val="C4862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A01802-6992-C26A-61B5-520F1040EEB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4286" t="4694" r="4286" b="54082"/>
          <a:stretch>
            <a:fillRect/>
          </a:stretch>
        </p:blipFill>
        <p:spPr>
          <a:xfrm>
            <a:off x="6620996" y="3267784"/>
            <a:ext cx="363369" cy="339817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987BAF6-8C0A-E0C8-F29D-CAD9A49AAB31}"/>
              </a:ext>
            </a:extLst>
          </p:cNvPr>
          <p:cNvSpPr/>
          <p:nvPr/>
        </p:nvSpPr>
        <p:spPr>
          <a:xfrm>
            <a:off x="6360463" y="4819888"/>
            <a:ext cx="1907092" cy="1708141"/>
          </a:xfrm>
          <a:prstGeom prst="roundRect">
            <a:avLst/>
          </a:prstGeom>
          <a:solidFill>
            <a:srgbClr val="F7F9FD"/>
          </a:solidFill>
          <a:ln>
            <a:solidFill>
              <a:srgbClr val="1A5DC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4F08F04-461A-6D16-8A2A-396A59A1BF77}"/>
              </a:ext>
            </a:extLst>
          </p:cNvPr>
          <p:cNvSpPr/>
          <p:nvPr/>
        </p:nvSpPr>
        <p:spPr>
          <a:xfrm>
            <a:off x="7207128" y="5103947"/>
            <a:ext cx="967782" cy="907282"/>
          </a:xfrm>
          <a:prstGeom prst="roundRect">
            <a:avLst/>
          </a:prstGeom>
          <a:solidFill>
            <a:srgbClr val="FCF7FD"/>
          </a:solidFill>
          <a:ln>
            <a:solidFill>
              <a:srgbClr val="D471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1E40BA-8E8A-6ED1-0658-8D24703CD348}"/>
              </a:ext>
            </a:extLst>
          </p:cNvPr>
          <p:cNvSpPr/>
          <p:nvPr/>
        </p:nvSpPr>
        <p:spPr>
          <a:xfrm>
            <a:off x="7281563" y="5211437"/>
            <a:ext cx="831216" cy="275767"/>
          </a:xfrm>
          <a:prstGeom prst="rect">
            <a:avLst/>
          </a:prstGeom>
          <a:solidFill>
            <a:srgbClr val="FFFFFF"/>
          </a:solidFill>
          <a:ln>
            <a:solidFill>
              <a:srgbClr val="D576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2CBE4-AE0F-3C30-135D-D2185C38ED5C}"/>
              </a:ext>
            </a:extLst>
          </p:cNvPr>
          <p:cNvSpPr txBox="1"/>
          <p:nvPr/>
        </p:nvSpPr>
        <p:spPr>
          <a:xfrm>
            <a:off x="4927665" y="99543"/>
            <a:ext cx="6783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archival actions</a:t>
            </a:r>
            <a:endParaRPr lang="en-IN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7B399B-6537-0AED-917E-B230C2057B86}"/>
              </a:ext>
            </a:extLst>
          </p:cNvPr>
          <p:cNvSpPr txBox="1"/>
          <p:nvPr/>
        </p:nvSpPr>
        <p:spPr>
          <a:xfrm>
            <a:off x="4850938" y="601636"/>
            <a:ext cx="831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log job status</a:t>
            </a:r>
            <a:endParaRPr lang="en-IN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F80D374-1086-6307-16A0-3B7C1F6BF297}"/>
              </a:ext>
            </a:extLst>
          </p:cNvPr>
          <p:cNvSpPr txBox="1"/>
          <p:nvPr/>
        </p:nvSpPr>
        <p:spPr>
          <a:xfrm>
            <a:off x="4848948" y="781077"/>
            <a:ext cx="831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log job status</a:t>
            </a:r>
            <a:endParaRPr lang="en-IN" sz="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DAD75D-DF09-90B8-2503-CEBBC02AA7BA}"/>
              </a:ext>
            </a:extLst>
          </p:cNvPr>
          <p:cNvSpPr txBox="1"/>
          <p:nvPr/>
        </p:nvSpPr>
        <p:spPr>
          <a:xfrm>
            <a:off x="4890092" y="1643670"/>
            <a:ext cx="6865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read/write configs</a:t>
            </a:r>
            <a:endParaRPr lang="en-IN" sz="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D1CF41-D2B4-9E3B-47D6-53EC5ABEC432}"/>
              </a:ext>
            </a:extLst>
          </p:cNvPr>
          <p:cNvSpPr txBox="1"/>
          <p:nvPr/>
        </p:nvSpPr>
        <p:spPr>
          <a:xfrm>
            <a:off x="4774213" y="2014742"/>
            <a:ext cx="831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read table info </a:t>
            </a:r>
            <a:endParaRPr lang="en-IN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B4996F-7F15-2B93-BD6D-58E01E4DC5AB}"/>
              </a:ext>
            </a:extLst>
          </p:cNvPr>
          <p:cNvSpPr txBox="1"/>
          <p:nvPr/>
        </p:nvSpPr>
        <p:spPr>
          <a:xfrm>
            <a:off x="4705067" y="3325033"/>
            <a:ext cx="10061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write cleansed data </a:t>
            </a:r>
            <a:endParaRPr lang="en-IN" sz="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342548-05C8-EE2D-C647-3AD0C7D862EC}"/>
              </a:ext>
            </a:extLst>
          </p:cNvPr>
          <p:cNvSpPr txBox="1"/>
          <p:nvPr/>
        </p:nvSpPr>
        <p:spPr>
          <a:xfrm>
            <a:off x="4611081" y="5465594"/>
            <a:ext cx="10061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read CSV files</a:t>
            </a:r>
            <a:endParaRPr lang="en-IN" sz="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38E038-3C23-7E3B-5649-12439FF0408D}"/>
              </a:ext>
            </a:extLst>
          </p:cNvPr>
          <p:cNvSpPr txBox="1"/>
          <p:nvPr/>
        </p:nvSpPr>
        <p:spPr>
          <a:xfrm>
            <a:off x="4570579" y="5795426"/>
            <a:ext cx="10061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scan for files &gt;30d</a:t>
            </a:r>
            <a:endParaRPr lang="en-IN" sz="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288E58-A966-408A-5A82-50CE2B4EC8CC}"/>
              </a:ext>
            </a:extLst>
          </p:cNvPr>
          <p:cNvSpPr txBox="1"/>
          <p:nvPr/>
        </p:nvSpPr>
        <p:spPr>
          <a:xfrm>
            <a:off x="4763318" y="5996520"/>
            <a:ext cx="67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move files to archive</a:t>
            </a:r>
            <a:endParaRPr lang="en-IN" sz="6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3D67D5F-CDC7-2B7C-F868-D303F1CC7BF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5714" t="3469" r="5238" b="53265"/>
          <a:stretch>
            <a:fillRect/>
          </a:stretch>
        </p:blipFill>
        <p:spPr>
          <a:xfrm>
            <a:off x="6592248" y="5920548"/>
            <a:ext cx="321129" cy="33048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4C40225-26B3-2F0F-747B-F204F26B2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6667" t="3878" r="4286" b="54490"/>
          <a:stretch>
            <a:fillRect/>
          </a:stretch>
        </p:blipFill>
        <p:spPr>
          <a:xfrm>
            <a:off x="6585594" y="5199364"/>
            <a:ext cx="321733" cy="31860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9B3F9B3-A371-51BD-4BD5-40025F7D191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5714" t="3469" r="5238" b="53265"/>
          <a:stretch>
            <a:fillRect/>
          </a:stretch>
        </p:blipFill>
        <p:spPr>
          <a:xfrm>
            <a:off x="7320161" y="5246313"/>
            <a:ext cx="109175" cy="112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3A5B87-49F6-3C4B-70FB-3C7B8B82BCE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54762" t="6735" r="11905" b="58544"/>
          <a:stretch>
            <a:fillRect/>
          </a:stretch>
        </p:blipFill>
        <p:spPr>
          <a:xfrm>
            <a:off x="7542051" y="5554250"/>
            <a:ext cx="201169" cy="24446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3BB3C9D-1D0A-3342-0A0B-1B3488D1D96C}"/>
              </a:ext>
            </a:extLst>
          </p:cNvPr>
          <p:cNvSpPr txBox="1"/>
          <p:nvPr/>
        </p:nvSpPr>
        <p:spPr>
          <a:xfrm>
            <a:off x="7320161" y="5786677"/>
            <a:ext cx="6449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CSV files</a:t>
            </a:r>
            <a:endParaRPr lang="en-IN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CBB328-AB98-67E7-9519-0336AE3D1657}"/>
              </a:ext>
            </a:extLst>
          </p:cNvPr>
          <p:cNvSpPr txBox="1"/>
          <p:nvPr/>
        </p:nvSpPr>
        <p:spPr>
          <a:xfrm>
            <a:off x="9426784" y="5878786"/>
            <a:ext cx="907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" dirty="0">
                <a:solidFill>
                  <a:srgbClr val="171717"/>
                </a:solidFill>
                <a:latin typeface="Inter var"/>
              </a:rPr>
              <a:t>Transition to glacier flexible retrieval  </a:t>
            </a:r>
            <a:endParaRPr lang="en-IN" sz="800" dirty="0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1CAD572-83D5-20D5-8702-CA0A32F3F1B6}"/>
              </a:ext>
            </a:extLst>
          </p:cNvPr>
          <p:cNvGrpSpPr/>
          <p:nvPr/>
        </p:nvGrpSpPr>
        <p:grpSpPr>
          <a:xfrm>
            <a:off x="10577229" y="5895175"/>
            <a:ext cx="789271" cy="572075"/>
            <a:chOff x="10471532" y="5786677"/>
            <a:chExt cx="789271" cy="5720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AC9B2E7-C0D3-17F1-4452-036B8B4B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44286" t="2653" r="5238" b="53673"/>
            <a:stretch>
              <a:fillRect/>
            </a:stretch>
          </p:blipFill>
          <p:spPr>
            <a:xfrm>
              <a:off x="10693625" y="5786677"/>
              <a:ext cx="345087" cy="34834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618FA20-6A77-0614-7A69-FD3BE44552A2}"/>
                </a:ext>
              </a:extLst>
            </p:cNvPr>
            <p:cNvSpPr txBox="1"/>
            <p:nvPr/>
          </p:nvSpPr>
          <p:spPr>
            <a:xfrm>
              <a:off x="10471532" y="6143308"/>
              <a:ext cx="78927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800" dirty="0">
                  <a:solidFill>
                    <a:srgbClr val="171717"/>
                  </a:solidFill>
                  <a:latin typeface="Inter var"/>
                </a:rPr>
                <a:t>S3 Glacier</a:t>
              </a:r>
              <a:endParaRPr lang="en-IN" sz="800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0FEB0C0-B3A8-4294-255B-9C092E3374BE}"/>
              </a:ext>
            </a:extLst>
          </p:cNvPr>
          <p:cNvSpPr txBox="1"/>
          <p:nvPr/>
        </p:nvSpPr>
        <p:spPr>
          <a:xfrm>
            <a:off x="6311579" y="944446"/>
            <a:ext cx="72189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Cloud watch</a:t>
            </a:r>
            <a:endParaRPr lang="en-IN" sz="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55CBE3-5FAC-42BF-68F5-D66726426FCB}"/>
              </a:ext>
            </a:extLst>
          </p:cNvPr>
          <p:cNvSpPr txBox="1"/>
          <p:nvPr/>
        </p:nvSpPr>
        <p:spPr>
          <a:xfrm>
            <a:off x="6935225" y="817422"/>
            <a:ext cx="77322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 alerts</a:t>
            </a:r>
            <a:endParaRPr lang="en-IN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DB79AC-68D2-6117-12DB-2F96B4BDFAE7}"/>
              </a:ext>
            </a:extLst>
          </p:cNvPr>
          <p:cNvSpPr txBox="1"/>
          <p:nvPr/>
        </p:nvSpPr>
        <p:spPr>
          <a:xfrm>
            <a:off x="7699444" y="1039454"/>
            <a:ext cx="61583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SNS</a:t>
            </a:r>
            <a:endParaRPr lang="en-IN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B81634-5E05-9115-3244-B8BAF856C0B7}"/>
              </a:ext>
            </a:extLst>
          </p:cNvPr>
          <p:cNvSpPr txBox="1"/>
          <p:nvPr/>
        </p:nvSpPr>
        <p:spPr>
          <a:xfrm>
            <a:off x="8315280" y="818251"/>
            <a:ext cx="77853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send notifications</a:t>
            </a:r>
            <a:endParaRPr lang="en-IN" sz="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CBBE7F-F71F-C383-A4CA-EB00D5EDC0FC}"/>
              </a:ext>
            </a:extLst>
          </p:cNvPr>
          <p:cNvSpPr txBox="1"/>
          <p:nvPr/>
        </p:nvSpPr>
        <p:spPr>
          <a:xfrm>
            <a:off x="9006632" y="1035408"/>
            <a:ext cx="831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 err="1">
                <a:solidFill>
                  <a:srgbClr val="171717"/>
                </a:solidFill>
                <a:latin typeface="Inter var"/>
              </a:rPr>
              <a:t>xMatters</a:t>
            </a:r>
            <a:endParaRPr lang="en-IN" sz="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4CAA8F-D632-1999-7D5A-4D4F9F72F8E3}"/>
              </a:ext>
            </a:extLst>
          </p:cNvPr>
          <p:cNvSpPr txBox="1"/>
          <p:nvPr/>
        </p:nvSpPr>
        <p:spPr>
          <a:xfrm>
            <a:off x="7369184" y="5207344"/>
            <a:ext cx="803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S3(Raw/Source Data)</a:t>
            </a:r>
            <a:endParaRPr lang="en-IN" sz="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28577-EB23-BB24-4838-C9894D673B48}"/>
              </a:ext>
            </a:extLst>
          </p:cNvPr>
          <p:cNvSpPr/>
          <p:nvPr/>
        </p:nvSpPr>
        <p:spPr>
          <a:xfrm>
            <a:off x="6455498" y="422275"/>
            <a:ext cx="691427" cy="1092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3DCDB46-F32C-ED33-0019-C1B6E58B905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3242" t="8199" r="92972" b="85798"/>
          <a:stretch>
            <a:fillRect/>
          </a:stretch>
        </p:blipFill>
        <p:spPr>
          <a:xfrm>
            <a:off x="6476469" y="436823"/>
            <a:ext cx="110643" cy="80739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90B3B0C-3D8F-6D70-9B5B-C5C0C129C252}"/>
              </a:ext>
            </a:extLst>
          </p:cNvPr>
          <p:cNvSpPr txBox="1"/>
          <p:nvPr/>
        </p:nvSpPr>
        <p:spPr>
          <a:xfrm>
            <a:off x="6431604" y="380335"/>
            <a:ext cx="85026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 LAYER</a:t>
            </a:r>
            <a:endParaRPr lang="en-IN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A39825-B3E2-3C43-C4F1-C2BDEBC23079}"/>
              </a:ext>
            </a:extLst>
          </p:cNvPr>
          <p:cNvGrpSpPr/>
          <p:nvPr/>
        </p:nvGrpSpPr>
        <p:grpSpPr>
          <a:xfrm>
            <a:off x="1281786" y="2873496"/>
            <a:ext cx="873611" cy="184666"/>
            <a:chOff x="3438334" y="2879159"/>
            <a:chExt cx="873611" cy="18466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E298024-A668-FA0D-0EFB-E954B2502BCF}"/>
                </a:ext>
              </a:extLst>
            </p:cNvPr>
            <p:cNvSpPr/>
            <p:nvPr/>
          </p:nvSpPr>
          <p:spPr>
            <a:xfrm>
              <a:off x="3438334" y="2905187"/>
              <a:ext cx="752666" cy="13261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4C8E8B-8518-3E7A-090B-8B115D30B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601" t="4286" r="90123" b="91416"/>
            <a:stretch>
              <a:fillRect/>
            </a:stretch>
          </p:blipFill>
          <p:spPr>
            <a:xfrm>
              <a:off x="3467354" y="2924973"/>
              <a:ext cx="117222" cy="96188"/>
            </a:xfrm>
            <a:prstGeom prst="rect">
              <a:avLst/>
            </a:prstGeom>
            <a:solidFill>
              <a:srgbClr val="F7FDF9"/>
            </a:solidFill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80074F-FBB8-5690-981A-55975FEF7DB9}"/>
                </a:ext>
              </a:extLst>
            </p:cNvPr>
            <p:cNvSpPr txBox="1"/>
            <p:nvPr/>
          </p:nvSpPr>
          <p:spPr>
            <a:xfrm>
              <a:off x="3460413" y="2879159"/>
              <a:ext cx="851532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LOGGING LAYER</a:t>
              </a:r>
              <a:endParaRPr lang="en-IN" sz="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04706A-5C55-CEAB-DB4D-DBBC63E28E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299" y="808134"/>
            <a:ext cx="238517" cy="238517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7FFE16-AA95-D187-54AB-4C7D35DA9407}"/>
              </a:ext>
            </a:extLst>
          </p:cNvPr>
          <p:cNvCxnSpPr/>
          <p:nvPr/>
        </p:nvCxnSpPr>
        <p:spPr>
          <a:xfrm>
            <a:off x="6862153" y="765802"/>
            <a:ext cx="233972" cy="148035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7B2149-CA9D-0BD4-62DF-E23767536E2F}"/>
              </a:ext>
            </a:extLst>
          </p:cNvPr>
          <p:cNvCxnSpPr/>
          <p:nvPr/>
        </p:nvCxnSpPr>
        <p:spPr>
          <a:xfrm>
            <a:off x="7542051" y="913837"/>
            <a:ext cx="2757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B763D-5974-F844-059D-5D01420D4BE5}"/>
              </a:ext>
            </a:extLst>
          </p:cNvPr>
          <p:cNvCxnSpPr/>
          <p:nvPr/>
        </p:nvCxnSpPr>
        <p:spPr>
          <a:xfrm>
            <a:off x="8175399" y="913837"/>
            <a:ext cx="22882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6F6135-FE00-8D1C-01B6-29B0F6D05CA5}"/>
              </a:ext>
            </a:extLst>
          </p:cNvPr>
          <p:cNvCxnSpPr/>
          <p:nvPr/>
        </p:nvCxnSpPr>
        <p:spPr>
          <a:xfrm>
            <a:off x="9027582" y="926829"/>
            <a:ext cx="2757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112AB9-0C2F-8F33-4E37-742BFA286E2E}"/>
              </a:ext>
            </a:extLst>
          </p:cNvPr>
          <p:cNvCxnSpPr/>
          <p:nvPr/>
        </p:nvCxnSpPr>
        <p:spPr>
          <a:xfrm>
            <a:off x="5530058" y="223497"/>
            <a:ext cx="437594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DA8DD1-BCDA-6059-D7A9-265265055752}"/>
              </a:ext>
            </a:extLst>
          </p:cNvPr>
          <p:cNvCxnSpPr/>
          <p:nvPr/>
        </p:nvCxnSpPr>
        <p:spPr>
          <a:xfrm>
            <a:off x="7254451" y="631889"/>
            <a:ext cx="265578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A4D5B2F-4FE7-0D26-4384-787BB0F1884C}"/>
              </a:ext>
            </a:extLst>
          </p:cNvPr>
          <p:cNvCxnSpPr/>
          <p:nvPr/>
        </p:nvCxnSpPr>
        <p:spPr>
          <a:xfrm>
            <a:off x="9906000" y="223497"/>
            <a:ext cx="0" cy="4083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D456911-27DE-6900-EDE0-E8621934F029}"/>
              </a:ext>
            </a:extLst>
          </p:cNvPr>
          <p:cNvCxnSpPr/>
          <p:nvPr/>
        </p:nvCxnSpPr>
        <p:spPr>
          <a:xfrm rot="10800000" flipV="1">
            <a:off x="6847013" y="631889"/>
            <a:ext cx="426391" cy="66504"/>
          </a:xfrm>
          <a:prstGeom prst="bentConnector3">
            <a:avLst>
              <a:gd name="adj1" fmla="val 5000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4DC446-3C3F-6C15-E43E-D575A83A6A46}"/>
              </a:ext>
            </a:extLst>
          </p:cNvPr>
          <p:cNvGrpSpPr/>
          <p:nvPr/>
        </p:nvGrpSpPr>
        <p:grpSpPr>
          <a:xfrm>
            <a:off x="6404406" y="1550685"/>
            <a:ext cx="885750" cy="184666"/>
            <a:chOff x="7374893" y="1721256"/>
            <a:chExt cx="885750" cy="184666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3DED143F-52C3-43ED-E3AE-B2F102B92D0B}"/>
                </a:ext>
              </a:extLst>
            </p:cNvPr>
            <p:cNvSpPr/>
            <p:nvPr/>
          </p:nvSpPr>
          <p:spPr>
            <a:xfrm>
              <a:off x="7429549" y="1760029"/>
              <a:ext cx="691427" cy="10925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EEA978F-08BC-A710-1285-262CAFA3A4CA}"/>
                </a:ext>
              </a:extLst>
            </p:cNvPr>
            <p:cNvSpPr txBox="1"/>
            <p:nvPr/>
          </p:nvSpPr>
          <p:spPr>
            <a:xfrm>
              <a:off x="7374893" y="1721256"/>
              <a:ext cx="885750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METADATA LAYER</a:t>
              </a:r>
              <a:endParaRPr lang="en-IN" sz="600" dirty="0"/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09C85F7-57B7-1046-A174-8DFBE6CB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l="12849" t="7764" r="76537" b="86137"/>
            <a:stretch>
              <a:fillRect/>
            </a:stretch>
          </p:blipFill>
          <p:spPr>
            <a:xfrm rot="10800000" flipV="1">
              <a:off x="7438185" y="1767081"/>
              <a:ext cx="93942" cy="84548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D1FA75D-AACA-8FAD-04D5-5688AF14B69A}"/>
              </a:ext>
            </a:extLst>
          </p:cNvPr>
          <p:cNvSpPr txBox="1"/>
          <p:nvPr/>
        </p:nvSpPr>
        <p:spPr>
          <a:xfrm>
            <a:off x="6409837" y="2134204"/>
            <a:ext cx="831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  <a:b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endParaRPr lang="en-IN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835283-A26E-24D7-C4F1-6A92F800FA74}"/>
              </a:ext>
            </a:extLst>
          </p:cNvPr>
          <p:cNvGrpSpPr/>
          <p:nvPr/>
        </p:nvGrpSpPr>
        <p:grpSpPr>
          <a:xfrm>
            <a:off x="6413861" y="2627460"/>
            <a:ext cx="885750" cy="184666"/>
            <a:chOff x="7571823" y="2740149"/>
            <a:chExt cx="885750" cy="18466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B790224-3551-B9FF-046A-74F29605DAC8}"/>
                </a:ext>
              </a:extLst>
            </p:cNvPr>
            <p:cNvSpPr/>
            <p:nvPr/>
          </p:nvSpPr>
          <p:spPr>
            <a:xfrm>
              <a:off x="7626479" y="2778922"/>
              <a:ext cx="691427" cy="10925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6135080-E046-D728-4F0C-2CE4487B52B3}"/>
                </a:ext>
              </a:extLst>
            </p:cNvPr>
            <p:cNvSpPr txBox="1"/>
            <p:nvPr/>
          </p:nvSpPr>
          <p:spPr>
            <a:xfrm>
              <a:off x="7571823" y="2740149"/>
              <a:ext cx="885750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TARGET LAYER</a:t>
              </a:r>
              <a:endParaRPr lang="en-IN" sz="600" dirty="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26B4F06-8D89-DC90-030D-BBC8671A2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13177" t="4305" r="73704" b="92037"/>
            <a:stretch>
              <a:fillRect/>
            </a:stretch>
          </p:blipFill>
          <p:spPr>
            <a:xfrm>
              <a:off x="7654993" y="2784998"/>
              <a:ext cx="102985" cy="88455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D3CB267-8208-2E2E-B273-861F0D84C33A}"/>
              </a:ext>
            </a:extLst>
          </p:cNvPr>
          <p:cNvGrpSpPr/>
          <p:nvPr/>
        </p:nvGrpSpPr>
        <p:grpSpPr>
          <a:xfrm>
            <a:off x="6531790" y="4887170"/>
            <a:ext cx="903490" cy="184666"/>
            <a:chOff x="7347562" y="2472116"/>
            <a:chExt cx="903490" cy="184666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1418B01-69B0-A8E5-6AF2-2844A11D8B81}"/>
                </a:ext>
              </a:extLst>
            </p:cNvPr>
            <p:cNvSpPr/>
            <p:nvPr/>
          </p:nvSpPr>
          <p:spPr>
            <a:xfrm>
              <a:off x="7347562" y="2509381"/>
              <a:ext cx="810071" cy="10925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0A8430-ED58-B99B-F80D-FEE7984FF8E3}"/>
                </a:ext>
              </a:extLst>
            </p:cNvPr>
            <p:cNvSpPr txBox="1"/>
            <p:nvPr/>
          </p:nvSpPr>
          <p:spPr>
            <a:xfrm>
              <a:off x="7365302" y="2472116"/>
              <a:ext cx="885750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600" dirty="0">
                  <a:solidFill>
                    <a:srgbClr val="171717"/>
                  </a:solidFill>
                  <a:latin typeface="Inter var"/>
                </a:rPr>
                <a:t>PROCESSING LAYER</a:t>
              </a:r>
              <a:endParaRPr lang="en-IN" sz="600" dirty="0"/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A97CA97A-900B-1CBD-AE1D-05145589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13177" t="4305" r="73704" b="92037"/>
            <a:stretch>
              <a:fillRect/>
            </a:stretch>
          </p:blipFill>
          <p:spPr>
            <a:xfrm>
              <a:off x="7376076" y="2515457"/>
              <a:ext cx="102985" cy="88455"/>
            </a:xfrm>
            <a:prstGeom prst="rect">
              <a:avLst/>
            </a:prstGeom>
          </p:spPr>
        </p:pic>
      </p:grp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C56FFE7-DCD5-16D9-C97E-63360A509554}"/>
              </a:ext>
            </a:extLst>
          </p:cNvPr>
          <p:cNvCxnSpPr/>
          <p:nvPr/>
        </p:nvCxnSpPr>
        <p:spPr>
          <a:xfrm>
            <a:off x="5530058" y="698393"/>
            <a:ext cx="966973" cy="346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32AB896-B483-7074-4616-29C4D217DA52}"/>
              </a:ext>
            </a:extLst>
          </p:cNvPr>
          <p:cNvCxnSpPr>
            <a:cxnSpLocks/>
          </p:cNvCxnSpPr>
          <p:nvPr/>
        </p:nvCxnSpPr>
        <p:spPr>
          <a:xfrm flipV="1">
            <a:off x="5530058" y="850793"/>
            <a:ext cx="966973" cy="3460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AF68100-162A-61B1-9F1C-8FDA709A32F4}"/>
              </a:ext>
            </a:extLst>
          </p:cNvPr>
          <p:cNvCxnSpPr>
            <a:cxnSpLocks/>
          </p:cNvCxnSpPr>
          <p:nvPr/>
        </p:nvCxnSpPr>
        <p:spPr>
          <a:xfrm>
            <a:off x="5443242" y="1764397"/>
            <a:ext cx="1174579" cy="9297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F4AC4D2-F749-8EA0-4578-455157291BA5}"/>
              </a:ext>
            </a:extLst>
          </p:cNvPr>
          <p:cNvCxnSpPr>
            <a:cxnSpLocks/>
          </p:cNvCxnSpPr>
          <p:nvPr/>
        </p:nvCxnSpPr>
        <p:spPr>
          <a:xfrm flipV="1">
            <a:off x="5443242" y="2009031"/>
            <a:ext cx="1174579" cy="92978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B110C2E-17C0-61A7-95B0-665BDB9565D3}"/>
              </a:ext>
            </a:extLst>
          </p:cNvPr>
          <p:cNvSpPr txBox="1"/>
          <p:nvPr/>
        </p:nvSpPr>
        <p:spPr>
          <a:xfrm>
            <a:off x="6398305" y="3611902"/>
            <a:ext cx="831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Redshift</a:t>
            </a:r>
            <a:endParaRPr lang="en-IN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2972405-C476-11F9-200A-0A6C753F9CFC}"/>
              </a:ext>
            </a:extLst>
          </p:cNvPr>
          <p:cNvCxnSpPr>
            <a:cxnSpLocks/>
          </p:cNvCxnSpPr>
          <p:nvPr/>
        </p:nvCxnSpPr>
        <p:spPr>
          <a:xfrm>
            <a:off x="5562102" y="3423716"/>
            <a:ext cx="1037914" cy="139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36C1FA9-3144-7362-C8AE-26CF73AB064E}"/>
              </a:ext>
            </a:extLst>
          </p:cNvPr>
          <p:cNvCxnSpPr/>
          <p:nvPr/>
        </p:nvCxnSpPr>
        <p:spPr>
          <a:xfrm>
            <a:off x="2337025" y="3514595"/>
            <a:ext cx="27571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EC6BEF7-2923-0DCF-81F5-E6A976E2E9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94721" y="3396542"/>
            <a:ext cx="153340" cy="877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4DBE7E7-EB4F-1D5F-6664-1BBFA007622B}"/>
              </a:ext>
            </a:extLst>
          </p:cNvPr>
          <p:cNvCxnSpPr/>
          <p:nvPr/>
        </p:nvCxnSpPr>
        <p:spPr>
          <a:xfrm flipH="1">
            <a:off x="1658119" y="3362709"/>
            <a:ext cx="694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EC355C0-48C8-7DED-9ABE-C0EA01A3CCBA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598714" y="223497"/>
            <a:ext cx="4328951" cy="145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280D07-4A38-5DF5-81FD-CA35A34CAEED}"/>
              </a:ext>
            </a:extLst>
          </p:cNvPr>
          <p:cNvCxnSpPr>
            <a:cxnSpLocks/>
          </p:cNvCxnSpPr>
          <p:nvPr/>
        </p:nvCxnSpPr>
        <p:spPr>
          <a:xfrm>
            <a:off x="596900" y="223497"/>
            <a:ext cx="0" cy="376067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515F64F-946C-D953-3402-045465D6C4F1}"/>
              </a:ext>
            </a:extLst>
          </p:cNvPr>
          <p:cNvCxnSpPr>
            <a:cxnSpLocks/>
          </p:cNvCxnSpPr>
          <p:nvPr/>
        </p:nvCxnSpPr>
        <p:spPr>
          <a:xfrm>
            <a:off x="595539" y="3984174"/>
            <a:ext cx="777495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0D18C00-C314-DF9E-F167-B10F79762844}"/>
              </a:ext>
            </a:extLst>
          </p:cNvPr>
          <p:cNvSpPr txBox="1"/>
          <p:nvPr/>
        </p:nvSpPr>
        <p:spPr>
          <a:xfrm>
            <a:off x="6241923" y="5487204"/>
            <a:ext cx="100610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SQL Database</a:t>
            </a:r>
            <a:endParaRPr lang="en-IN" sz="6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79E0385-F980-D321-6991-B5B54D251608}"/>
              </a:ext>
            </a:extLst>
          </p:cNvPr>
          <p:cNvSpPr txBox="1"/>
          <p:nvPr/>
        </p:nvSpPr>
        <p:spPr>
          <a:xfrm>
            <a:off x="6410412" y="6251030"/>
            <a:ext cx="8037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" dirty="0">
                <a:solidFill>
                  <a:srgbClr val="171717"/>
                </a:solidFill>
                <a:latin typeface="Inter var"/>
              </a:rPr>
              <a:t>S3(Archive/Source- Data/)</a:t>
            </a:r>
            <a:endParaRPr lang="en-IN" sz="6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76483A-FECF-C7F9-C0CB-53E0678424D8}"/>
              </a:ext>
            </a:extLst>
          </p:cNvPr>
          <p:cNvCxnSpPr>
            <a:cxnSpLocks/>
          </p:cNvCxnSpPr>
          <p:nvPr/>
        </p:nvCxnSpPr>
        <p:spPr>
          <a:xfrm>
            <a:off x="6916175" y="6081928"/>
            <a:ext cx="26065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31FF47C-7DFF-D865-2290-C394EDF98D67}"/>
              </a:ext>
            </a:extLst>
          </p:cNvPr>
          <p:cNvCxnSpPr/>
          <p:nvPr/>
        </p:nvCxnSpPr>
        <p:spPr>
          <a:xfrm>
            <a:off x="5372100" y="5554250"/>
            <a:ext cx="1818357" cy="11762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14D9237-6897-F7E1-767B-A03E6265DF45}"/>
              </a:ext>
            </a:extLst>
          </p:cNvPr>
          <p:cNvCxnSpPr>
            <a:cxnSpLocks/>
          </p:cNvCxnSpPr>
          <p:nvPr/>
        </p:nvCxnSpPr>
        <p:spPr>
          <a:xfrm flipV="1">
            <a:off x="5372100" y="5777555"/>
            <a:ext cx="1818357" cy="11762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F8B454-A6EA-6096-F398-04D44A79F6BE}"/>
              </a:ext>
            </a:extLst>
          </p:cNvPr>
          <p:cNvCxnSpPr>
            <a:cxnSpLocks/>
          </p:cNvCxnSpPr>
          <p:nvPr/>
        </p:nvCxnSpPr>
        <p:spPr>
          <a:xfrm>
            <a:off x="5341468" y="6105955"/>
            <a:ext cx="124412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1BAF5FB1-5985-F099-2529-5BE77A8E46D5}"/>
              </a:ext>
            </a:extLst>
          </p:cNvPr>
          <p:cNvCxnSpPr>
            <a:cxnSpLocks/>
          </p:cNvCxnSpPr>
          <p:nvPr/>
        </p:nvCxnSpPr>
        <p:spPr>
          <a:xfrm>
            <a:off x="1771391" y="3942636"/>
            <a:ext cx="2924171" cy="1952539"/>
          </a:xfrm>
          <a:prstGeom prst="bentConnector3">
            <a:avLst>
              <a:gd name="adj1" fmla="val 23667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6F4DE30-28D8-DB92-D049-493809EA1740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1771390" y="4008308"/>
            <a:ext cx="2991928" cy="2126712"/>
          </a:xfrm>
          <a:prstGeom prst="bentConnector3">
            <a:avLst>
              <a:gd name="adj1" fmla="val 19759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5E82E54-43D4-79E6-F038-B7A38BCFC8DF}"/>
              </a:ext>
            </a:extLst>
          </p:cNvPr>
          <p:cNvCxnSpPr>
            <a:cxnSpLocks/>
          </p:cNvCxnSpPr>
          <p:nvPr/>
        </p:nvCxnSpPr>
        <p:spPr>
          <a:xfrm>
            <a:off x="10208566" y="6078753"/>
            <a:ext cx="4721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C250943-9EAD-41CE-D961-D32419B7A582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49280" y="6025048"/>
            <a:ext cx="0" cy="1074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3FA040F7-A4E7-2A58-26BD-8703E3431237}"/>
              </a:ext>
            </a:extLst>
          </p:cNvPr>
          <p:cNvCxnSpPr>
            <a:cxnSpLocks/>
          </p:cNvCxnSpPr>
          <p:nvPr/>
        </p:nvCxnSpPr>
        <p:spPr>
          <a:xfrm flipV="1">
            <a:off x="1658119" y="698393"/>
            <a:ext cx="3362614" cy="251047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92C564-467F-661A-D7AC-94F9DBCC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31" y="0"/>
            <a:ext cx="7773417" cy="6858000"/>
          </a:xfrm>
          <a:prstGeom prst="rect">
            <a:avLst/>
          </a:prstGeom>
          <a:solidFill>
            <a:srgbClr val="FFFFFF"/>
          </a:solidFill>
          <a:ln>
            <a:solidFill>
              <a:srgbClr val="FEFEFE"/>
            </a:solidFill>
          </a:ln>
        </p:spPr>
      </p:pic>
    </p:spTree>
    <p:extLst>
      <p:ext uri="{BB962C8B-B14F-4D97-AF65-F5344CB8AC3E}">
        <p14:creationId xmlns:p14="http://schemas.microsoft.com/office/powerpoint/2010/main" val="184205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90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Inter var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Pechetty Vivek</dc:creator>
  <cp:lastModifiedBy>Sanapala Srinivas Murthy</cp:lastModifiedBy>
  <cp:revision>4</cp:revision>
  <dcterms:created xsi:type="dcterms:W3CDTF">2025-06-24T11:06:42Z</dcterms:created>
  <dcterms:modified xsi:type="dcterms:W3CDTF">2025-06-24T13:58:52Z</dcterms:modified>
</cp:coreProperties>
</file>