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  <p:sldId id="259" r:id="rId4"/>
    <p:sldId id="263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2E2125-EB2D-4716-8AE2-6679A50160D7}" v="13" dt="2024-09-04T07:40:37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9" autoAdjust="0"/>
    <p:restoredTop sz="96236" autoAdjust="0"/>
  </p:normalViewPr>
  <p:slideViewPr>
    <p:cSldViewPr snapToGrid="0">
      <p:cViewPr varScale="1">
        <p:scale>
          <a:sx n="63" d="100"/>
          <a:sy n="63" d="100"/>
        </p:scale>
        <p:origin x="10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1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8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52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77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27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4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03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40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8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3D5CC-2FCA-6593-9BCE-672700C84C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Churn Analysis</a:t>
            </a:r>
            <a:br>
              <a:rPr lang="en-US" dirty="0"/>
            </a:br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78D01-91D1-9F24-CCFC-EB29E2334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Data Presentation </a:t>
            </a:r>
          </a:p>
          <a:p>
            <a:r>
              <a:rPr lang="en-US" dirty="0"/>
              <a:t>BY: Nikhil Kushwaha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4227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4306C0-546A-60F1-F05E-BED638FB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" y="276861"/>
            <a:ext cx="11211560" cy="1277619"/>
          </a:xfrm>
        </p:spPr>
        <p:txBody>
          <a:bodyPr/>
          <a:lstStyle/>
          <a:p>
            <a:r>
              <a:rPr lang="en-IN" dirty="0"/>
              <a:t>Summary</a:t>
            </a:r>
            <a:endParaRPr lang="nb-N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336F16-91A5-5CAF-84F3-64F6D6DE9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240" y="1798320"/>
            <a:ext cx="6319520" cy="2062480"/>
          </a:xfrm>
        </p:spPr>
        <p:txBody>
          <a:bodyPr>
            <a:normAutofit/>
          </a:bodyPr>
          <a:lstStyle/>
          <a:p>
            <a:r>
              <a:rPr lang="en-US" sz="1300" b="1" dirty="0"/>
              <a:t>High churn in specific demographics (Churn Rate by Gender and Age Group)</a:t>
            </a:r>
            <a:endParaRPr lang="en-US" sz="1300" dirty="0"/>
          </a:p>
          <a:p>
            <a:pPr lvl="1">
              <a:lnSpc>
                <a:spcPct val="150000"/>
              </a:lnSpc>
            </a:pPr>
            <a:r>
              <a:rPr lang="en-US" sz="1100" b="1" dirty="0"/>
              <a:t>Business Context: </a:t>
            </a:r>
            <a:r>
              <a:rPr lang="en-US" sz="1100" dirty="0"/>
              <a:t>Female customers contribute </a:t>
            </a:r>
            <a:r>
              <a:rPr lang="en-US" sz="1100" b="1" dirty="0"/>
              <a:t>64.1% </a:t>
            </a:r>
            <a:r>
              <a:rPr lang="en-US" sz="1100" dirty="0"/>
              <a:t>of the total churn, with the highest churn in the age group </a:t>
            </a:r>
            <a:r>
              <a:rPr lang="en-US" sz="1100" b="1" dirty="0"/>
              <a:t>above 50 (31.6%).</a:t>
            </a:r>
          </a:p>
          <a:p>
            <a:pPr lvl="1">
              <a:lnSpc>
                <a:spcPct val="150000"/>
              </a:lnSpc>
            </a:pPr>
            <a:r>
              <a:rPr lang="en-US" sz="1100" b="1" dirty="0"/>
              <a:t>Recommendation: </a:t>
            </a:r>
            <a:r>
              <a:rPr lang="en-US" sz="1100" dirty="0"/>
              <a:t>Develop targeted retention strategies for older customers and improve offerings tailored for women.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1100" dirty="0"/>
          </a:p>
          <a:p>
            <a:pPr marL="0" indent="0">
              <a:lnSpc>
                <a:spcPct val="160000"/>
              </a:lnSpc>
              <a:buNone/>
            </a:pPr>
            <a:endParaRPr lang="nb-NO" sz="2000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25729B70-C5A3-C1F8-AB2C-0476EAF1E17E}"/>
              </a:ext>
            </a:extLst>
          </p:cNvPr>
          <p:cNvSpPr txBox="1">
            <a:spLocks/>
          </p:cNvSpPr>
          <p:nvPr/>
        </p:nvSpPr>
        <p:spPr>
          <a:xfrm>
            <a:off x="142240" y="4013200"/>
            <a:ext cx="6319520" cy="236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/>
              <a:t>Contract type impacts churn significantly (Churn Rate by Contract)</a:t>
            </a:r>
          </a:p>
          <a:p>
            <a:pPr lvl="1">
              <a:lnSpc>
                <a:spcPct val="150000"/>
              </a:lnSpc>
            </a:pPr>
            <a:r>
              <a:rPr lang="en-US" sz="1100" b="1" dirty="0"/>
              <a:t>Business Context</a:t>
            </a:r>
            <a:r>
              <a:rPr lang="en-US" sz="1100" dirty="0"/>
              <a:t>: Month-to-month contracts show a </a:t>
            </a:r>
            <a:r>
              <a:rPr lang="en-US" sz="1100" b="1" dirty="0"/>
              <a:t>46.5% churn rate</a:t>
            </a:r>
            <a:r>
              <a:rPr lang="en-US" sz="1100" dirty="0"/>
              <a:t>, much higher than long-term contracts like </a:t>
            </a:r>
            <a:r>
              <a:rPr lang="en-US" sz="1100" b="1" dirty="0"/>
              <a:t>two years (2.7%).</a:t>
            </a:r>
          </a:p>
          <a:p>
            <a:pPr lvl="1">
              <a:lnSpc>
                <a:spcPct val="150000"/>
              </a:lnSpc>
            </a:pPr>
            <a:r>
              <a:rPr lang="en-US" sz="1100" b="1" dirty="0"/>
              <a:t>Recommendation</a:t>
            </a:r>
            <a:r>
              <a:rPr lang="en-US" sz="1100" dirty="0"/>
              <a:t>: Incentivize customers to switch to annual or bi-annual contracts to reduce churn.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US" sz="700" dirty="0"/>
          </a:p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endParaRPr lang="nb-NO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904F54C-2F55-936F-A814-0F219374F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292" y="3718560"/>
            <a:ext cx="4224108" cy="2406774"/>
          </a:xfrm>
          <a:prstGeom prst="rect">
            <a:avLst/>
          </a:prstGeom>
          <a:noFill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7C6249-E78F-505C-FB7E-2FDEE4EEC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760" y="1507424"/>
            <a:ext cx="2240976" cy="16320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492B93-47D5-6BD2-752F-B3556B791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736" y="1421064"/>
            <a:ext cx="3347024" cy="199136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B0D8AE2D-1A6E-442B-DF3B-732A2E99FC00}"/>
              </a:ext>
            </a:extLst>
          </p:cNvPr>
          <p:cNvSpPr/>
          <p:nvPr/>
        </p:nvSpPr>
        <p:spPr>
          <a:xfrm>
            <a:off x="7213600" y="2682240"/>
            <a:ext cx="822960" cy="457200"/>
          </a:xfrm>
          <a:custGeom>
            <a:avLst/>
            <a:gdLst>
              <a:gd name="connsiteX0" fmla="*/ 0 w 822960"/>
              <a:gd name="connsiteY0" fmla="*/ 228600 h 457200"/>
              <a:gd name="connsiteX1" fmla="*/ 411480 w 822960"/>
              <a:gd name="connsiteY1" fmla="*/ 0 h 457200"/>
              <a:gd name="connsiteX2" fmla="*/ 822960 w 822960"/>
              <a:gd name="connsiteY2" fmla="*/ 228600 h 457200"/>
              <a:gd name="connsiteX3" fmla="*/ 411480 w 822960"/>
              <a:gd name="connsiteY3" fmla="*/ 457200 h 457200"/>
              <a:gd name="connsiteX4" fmla="*/ 0 w 822960"/>
              <a:gd name="connsiteY4" fmla="*/ 2286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960" h="457200" extrusionOk="0">
                <a:moveTo>
                  <a:pt x="0" y="228600"/>
                </a:moveTo>
                <a:cubicBezTo>
                  <a:pt x="-41310" y="76867"/>
                  <a:pt x="154748" y="11063"/>
                  <a:pt x="411480" y="0"/>
                </a:cubicBezTo>
                <a:cubicBezTo>
                  <a:pt x="648210" y="1995"/>
                  <a:pt x="816998" y="102538"/>
                  <a:pt x="822960" y="228600"/>
                </a:cubicBezTo>
                <a:cubicBezTo>
                  <a:pt x="809315" y="368177"/>
                  <a:pt x="636253" y="470911"/>
                  <a:pt x="411480" y="457200"/>
                </a:cubicBezTo>
                <a:cubicBezTo>
                  <a:pt x="173579" y="451375"/>
                  <a:pt x="17141" y="363042"/>
                  <a:pt x="0" y="22860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1271B5-08E9-CF05-BED4-54C5FE60BB39}"/>
              </a:ext>
            </a:extLst>
          </p:cNvPr>
          <p:cNvCxnSpPr/>
          <p:nvPr/>
        </p:nvCxnSpPr>
        <p:spPr>
          <a:xfrm flipV="1">
            <a:off x="9601200" y="2052320"/>
            <a:ext cx="1584960" cy="95504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5128419-24F5-426C-D939-82F3754CCB6B}"/>
              </a:ext>
            </a:extLst>
          </p:cNvPr>
          <p:cNvSpPr/>
          <p:nvPr/>
        </p:nvSpPr>
        <p:spPr>
          <a:xfrm>
            <a:off x="11257280" y="1645920"/>
            <a:ext cx="792480" cy="189992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057475D-6155-00F2-ED05-B556F18406E7}"/>
              </a:ext>
            </a:extLst>
          </p:cNvPr>
          <p:cNvSpPr/>
          <p:nvPr/>
        </p:nvSpPr>
        <p:spPr>
          <a:xfrm>
            <a:off x="10241280" y="4119747"/>
            <a:ext cx="822960" cy="457200"/>
          </a:xfrm>
          <a:custGeom>
            <a:avLst/>
            <a:gdLst>
              <a:gd name="connsiteX0" fmla="*/ 0 w 822960"/>
              <a:gd name="connsiteY0" fmla="*/ 228600 h 457200"/>
              <a:gd name="connsiteX1" fmla="*/ 411480 w 822960"/>
              <a:gd name="connsiteY1" fmla="*/ 0 h 457200"/>
              <a:gd name="connsiteX2" fmla="*/ 822960 w 822960"/>
              <a:gd name="connsiteY2" fmla="*/ 228600 h 457200"/>
              <a:gd name="connsiteX3" fmla="*/ 411480 w 822960"/>
              <a:gd name="connsiteY3" fmla="*/ 457200 h 457200"/>
              <a:gd name="connsiteX4" fmla="*/ 0 w 822960"/>
              <a:gd name="connsiteY4" fmla="*/ 2286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960" h="457200" extrusionOk="0">
                <a:moveTo>
                  <a:pt x="0" y="228600"/>
                </a:moveTo>
                <a:cubicBezTo>
                  <a:pt x="-41310" y="76867"/>
                  <a:pt x="154748" y="11063"/>
                  <a:pt x="411480" y="0"/>
                </a:cubicBezTo>
                <a:cubicBezTo>
                  <a:pt x="648210" y="1995"/>
                  <a:pt x="816998" y="102538"/>
                  <a:pt x="822960" y="228600"/>
                </a:cubicBezTo>
                <a:cubicBezTo>
                  <a:pt x="809315" y="368177"/>
                  <a:pt x="636253" y="470911"/>
                  <a:pt x="411480" y="457200"/>
                </a:cubicBezTo>
                <a:cubicBezTo>
                  <a:pt x="173579" y="451375"/>
                  <a:pt x="17141" y="363042"/>
                  <a:pt x="0" y="22860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DE6958-1255-EAD1-0013-642E5F1F71A0}"/>
              </a:ext>
            </a:extLst>
          </p:cNvPr>
          <p:cNvSpPr/>
          <p:nvPr/>
        </p:nvSpPr>
        <p:spPr>
          <a:xfrm>
            <a:off x="7752080" y="5481187"/>
            <a:ext cx="822960" cy="457200"/>
          </a:xfrm>
          <a:custGeom>
            <a:avLst/>
            <a:gdLst>
              <a:gd name="connsiteX0" fmla="*/ 0 w 822960"/>
              <a:gd name="connsiteY0" fmla="*/ 228600 h 457200"/>
              <a:gd name="connsiteX1" fmla="*/ 411480 w 822960"/>
              <a:gd name="connsiteY1" fmla="*/ 0 h 457200"/>
              <a:gd name="connsiteX2" fmla="*/ 822960 w 822960"/>
              <a:gd name="connsiteY2" fmla="*/ 228600 h 457200"/>
              <a:gd name="connsiteX3" fmla="*/ 411480 w 822960"/>
              <a:gd name="connsiteY3" fmla="*/ 457200 h 457200"/>
              <a:gd name="connsiteX4" fmla="*/ 0 w 822960"/>
              <a:gd name="connsiteY4" fmla="*/ 2286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960" h="457200" extrusionOk="0">
                <a:moveTo>
                  <a:pt x="0" y="228600"/>
                </a:moveTo>
                <a:cubicBezTo>
                  <a:pt x="-41310" y="76867"/>
                  <a:pt x="154748" y="11063"/>
                  <a:pt x="411480" y="0"/>
                </a:cubicBezTo>
                <a:cubicBezTo>
                  <a:pt x="648210" y="1995"/>
                  <a:pt x="816998" y="102538"/>
                  <a:pt x="822960" y="228600"/>
                </a:cubicBezTo>
                <a:cubicBezTo>
                  <a:pt x="809315" y="368177"/>
                  <a:pt x="636253" y="470911"/>
                  <a:pt x="411480" y="457200"/>
                </a:cubicBezTo>
                <a:cubicBezTo>
                  <a:pt x="173579" y="451375"/>
                  <a:pt x="17141" y="363042"/>
                  <a:pt x="0" y="22860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08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E6A8AEC6-C0AD-0869-BD21-EE4A2875F11D}"/>
              </a:ext>
            </a:extLst>
          </p:cNvPr>
          <p:cNvSpPr txBox="1">
            <a:spLocks/>
          </p:cNvSpPr>
          <p:nvPr/>
        </p:nvSpPr>
        <p:spPr>
          <a:xfrm>
            <a:off x="142240" y="2509520"/>
            <a:ext cx="6319520" cy="386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Internet service type correlates with churn (Churn Rate by Internet Type)</a:t>
            </a:r>
          </a:p>
          <a:p>
            <a:pPr lvl="1">
              <a:lnSpc>
                <a:spcPct val="150000"/>
              </a:lnSpc>
            </a:pPr>
            <a:r>
              <a:rPr lang="en-US" sz="1100" b="1" dirty="0"/>
              <a:t>Business Context: </a:t>
            </a:r>
            <a:r>
              <a:rPr lang="en-US" sz="1100" dirty="0"/>
              <a:t>Fiber Optic users face the </a:t>
            </a:r>
            <a:r>
              <a:rPr lang="en-US" sz="1100" b="1" dirty="0"/>
              <a:t>highest churn (41.1%), </a:t>
            </a:r>
            <a:r>
              <a:rPr lang="en-US" sz="1100" dirty="0"/>
              <a:t>indicating potential dissatisfaction with service quality.</a:t>
            </a:r>
          </a:p>
          <a:p>
            <a:pPr lvl="1">
              <a:lnSpc>
                <a:spcPct val="150000"/>
              </a:lnSpc>
            </a:pPr>
            <a:r>
              <a:rPr lang="en-US" sz="1100" b="1" dirty="0"/>
              <a:t>Recommendation: </a:t>
            </a:r>
            <a:r>
              <a:rPr lang="en-US" sz="1100" dirty="0"/>
              <a:t>Focus on improving Fiber Optic services or providing competitive offers to retain these customers.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1100" dirty="0"/>
          </a:p>
          <a:p>
            <a:r>
              <a:rPr lang="en-US" sz="1400" b="1" dirty="0"/>
              <a:t>Geographic churn trends (Churn Rate by States)</a:t>
            </a:r>
            <a:endParaRPr lang="en-US" sz="1400" dirty="0"/>
          </a:p>
          <a:p>
            <a:pPr lvl="1">
              <a:lnSpc>
                <a:spcPct val="150000"/>
              </a:lnSpc>
            </a:pPr>
            <a:r>
              <a:rPr lang="en-US" sz="1100" b="1" dirty="0"/>
              <a:t>Business Context: </a:t>
            </a:r>
            <a:r>
              <a:rPr lang="en-US" sz="1100" dirty="0"/>
              <a:t>States like Jammu &amp; Kashmir </a:t>
            </a:r>
            <a:r>
              <a:rPr lang="en-US" sz="1100" b="1" dirty="0"/>
              <a:t>(57.2%) </a:t>
            </a:r>
            <a:r>
              <a:rPr lang="en-US" sz="1100" dirty="0"/>
              <a:t>and Assam </a:t>
            </a:r>
            <a:r>
              <a:rPr lang="en-US" sz="1100" b="1" dirty="0"/>
              <a:t>(38.1%) </a:t>
            </a:r>
            <a:r>
              <a:rPr lang="en-US" sz="1100" dirty="0"/>
              <a:t>show exceptionally high churn rates.</a:t>
            </a:r>
          </a:p>
          <a:p>
            <a:pPr lvl="1">
              <a:lnSpc>
                <a:spcPct val="150000"/>
              </a:lnSpc>
            </a:pPr>
            <a:r>
              <a:rPr lang="en-US" sz="1100" b="1" dirty="0"/>
              <a:t>Recommendation: </a:t>
            </a:r>
            <a:r>
              <a:rPr lang="en-US" sz="1100" dirty="0"/>
              <a:t>Investigate regional challenges, such as service disruptions or lack of localized support.</a:t>
            </a:r>
          </a:p>
          <a:p>
            <a:pPr marL="45720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100" dirty="0"/>
          </a:p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endParaRPr lang="nb-NO" sz="2000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D8592FE4-E29E-7EB9-FC59-DE3ECE4E9596}"/>
              </a:ext>
            </a:extLst>
          </p:cNvPr>
          <p:cNvSpPr txBox="1">
            <a:spLocks/>
          </p:cNvSpPr>
          <p:nvPr/>
        </p:nvSpPr>
        <p:spPr>
          <a:xfrm>
            <a:off x="142240" y="619761"/>
            <a:ext cx="6319520" cy="1727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Churn is driven by payment methods (Churn Rate by Payment Method)</a:t>
            </a:r>
          </a:p>
          <a:p>
            <a:pPr lvl="1">
              <a:lnSpc>
                <a:spcPct val="150000"/>
              </a:lnSpc>
            </a:pPr>
            <a:r>
              <a:rPr lang="en-US" sz="1100" b="1" dirty="0"/>
              <a:t>Business Context: </a:t>
            </a:r>
            <a:r>
              <a:rPr lang="en-US" sz="1100" dirty="0"/>
              <a:t>Customers using mailed checks have the highest </a:t>
            </a:r>
            <a:r>
              <a:rPr lang="en-US" sz="1100" b="1" dirty="0"/>
              <a:t>churn rate at 37.8%.</a:t>
            </a:r>
          </a:p>
          <a:p>
            <a:pPr lvl="1">
              <a:lnSpc>
                <a:spcPct val="150000"/>
              </a:lnSpc>
            </a:pPr>
            <a:r>
              <a:rPr lang="en-US" sz="1100" b="1" dirty="0"/>
              <a:t>Recommendation: </a:t>
            </a:r>
            <a:r>
              <a:rPr lang="en-US" sz="1100" dirty="0"/>
              <a:t>Promote digital payment methods like credit cards or bank withdrawals through discounts or rewards.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US" sz="700" dirty="0"/>
          </a:p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endParaRPr lang="nb-NO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3B44CC-A516-EE26-DE02-0F3F99829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856" y="487681"/>
            <a:ext cx="4483184" cy="17271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5D57DD-D783-880F-5283-E4BF3D0FB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800" y="2509520"/>
            <a:ext cx="4161240" cy="17271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A6CB81-AF0D-0694-024C-ECE272273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761" y="4328160"/>
            <a:ext cx="4653280" cy="2423279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7C670388-6696-E96E-7D05-50C831711903}"/>
              </a:ext>
            </a:extLst>
          </p:cNvPr>
          <p:cNvSpPr/>
          <p:nvPr/>
        </p:nvSpPr>
        <p:spPr>
          <a:xfrm>
            <a:off x="10292080" y="706120"/>
            <a:ext cx="822960" cy="457200"/>
          </a:xfrm>
          <a:custGeom>
            <a:avLst/>
            <a:gdLst>
              <a:gd name="connsiteX0" fmla="*/ 0 w 822960"/>
              <a:gd name="connsiteY0" fmla="*/ 228600 h 457200"/>
              <a:gd name="connsiteX1" fmla="*/ 411480 w 822960"/>
              <a:gd name="connsiteY1" fmla="*/ 0 h 457200"/>
              <a:gd name="connsiteX2" fmla="*/ 822960 w 822960"/>
              <a:gd name="connsiteY2" fmla="*/ 228600 h 457200"/>
              <a:gd name="connsiteX3" fmla="*/ 411480 w 822960"/>
              <a:gd name="connsiteY3" fmla="*/ 457200 h 457200"/>
              <a:gd name="connsiteX4" fmla="*/ 0 w 822960"/>
              <a:gd name="connsiteY4" fmla="*/ 2286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960" h="457200" extrusionOk="0">
                <a:moveTo>
                  <a:pt x="0" y="228600"/>
                </a:moveTo>
                <a:cubicBezTo>
                  <a:pt x="-41310" y="76867"/>
                  <a:pt x="154748" y="11063"/>
                  <a:pt x="411480" y="0"/>
                </a:cubicBezTo>
                <a:cubicBezTo>
                  <a:pt x="648210" y="1995"/>
                  <a:pt x="816998" y="102538"/>
                  <a:pt x="822960" y="228600"/>
                </a:cubicBezTo>
                <a:cubicBezTo>
                  <a:pt x="809315" y="368177"/>
                  <a:pt x="636253" y="470911"/>
                  <a:pt x="411480" y="457200"/>
                </a:cubicBezTo>
                <a:cubicBezTo>
                  <a:pt x="173579" y="451375"/>
                  <a:pt x="17141" y="363042"/>
                  <a:pt x="0" y="22860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1027F8-C3BA-846F-D9FF-D87FB6DBF5FB}"/>
              </a:ext>
            </a:extLst>
          </p:cNvPr>
          <p:cNvSpPr/>
          <p:nvPr/>
        </p:nvSpPr>
        <p:spPr>
          <a:xfrm>
            <a:off x="10414000" y="2641600"/>
            <a:ext cx="822960" cy="457200"/>
          </a:xfrm>
          <a:custGeom>
            <a:avLst/>
            <a:gdLst>
              <a:gd name="connsiteX0" fmla="*/ 0 w 822960"/>
              <a:gd name="connsiteY0" fmla="*/ 228600 h 457200"/>
              <a:gd name="connsiteX1" fmla="*/ 411480 w 822960"/>
              <a:gd name="connsiteY1" fmla="*/ 0 h 457200"/>
              <a:gd name="connsiteX2" fmla="*/ 822960 w 822960"/>
              <a:gd name="connsiteY2" fmla="*/ 228600 h 457200"/>
              <a:gd name="connsiteX3" fmla="*/ 411480 w 822960"/>
              <a:gd name="connsiteY3" fmla="*/ 457200 h 457200"/>
              <a:gd name="connsiteX4" fmla="*/ 0 w 822960"/>
              <a:gd name="connsiteY4" fmla="*/ 2286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960" h="457200" extrusionOk="0">
                <a:moveTo>
                  <a:pt x="0" y="228600"/>
                </a:moveTo>
                <a:cubicBezTo>
                  <a:pt x="-41310" y="76867"/>
                  <a:pt x="154748" y="11063"/>
                  <a:pt x="411480" y="0"/>
                </a:cubicBezTo>
                <a:cubicBezTo>
                  <a:pt x="648210" y="1995"/>
                  <a:pt x="816998" y="102538"/>
                  <a:pt x="822960" y="228600"/>
                </a:cubicBezTo>
                <a:cubicBezTo>
                  <a:pt x="809315" y="368177"/>
                  <a:pt x="636253" y="470911"/>
                  <a:pt x="411480" y="457200"/>
                </a:cubicBezTo>
                <a:cubicBezTo>
                  <a:pt x="173579" y="451375"/>
                  <a:pt x="17141" y="363042"/>
                  <a:pt x="0" y="22860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DEBE88-23D1-760E-75BD-396A1BC8C7C3}"/>
              </a:ext>
            </a:extLst>
          </p:cNvPr>
          <p:cNvSpPr/>
          <p:nvPr/>
        </p:nvSpPr>
        <p:spPr>
          <a:xfrm>
            <a:off x="9591040" y="4963158"/>
            <a:ext cx="822960" cy="457200"/>
          </a:xfrm>
          <a:custGeom>
            <a:avLst/>
            <a:gdLst>
              <a:gd name="connsiteX0" fmla="*/ 0 w 822960"/>
              <a:gd name="connsiteY0" fmla="*/ 228600 h 457200"/>
              <a:gd name="connsiteX1" fmla="*/ 411480 w 822960"/>
              <a:gd name="connsiteY1" fmla="*/ 0 h 457200"/>
              <a:gd name="connsiteX2" fmla="*/ 822960 w 822960"/>
              <a:gd name="connsiteY2" fmla="*/ 228600 h 457200"/>
              <a:gd name="connsiteX3" fmla="*/ 411480 w 822960"/>
              <a:gd name="connsiteY3" fmla="*/ 457200 h 457200"/>
              <a:gd name="connsiteX4" fmla="*/ 0 w 822960"/>
              <a:gd name="connsiteY4" fmla="*/ 2286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960" h="457200" extrusionOk="0">
                <a:moveTo>
                  <a:pt x="0" y="228600"/>
                </a:moveTo>
                <a:cubicBezTo>
                  <a:pt x="-41310" y="76867"/>
                  <a:pt x="154748" y="11063"/>
                  <a:pt x="411480" y="0"/>
                </a:cubicBezTo>
                <a:cubicBezTo>
                  <a:pt x="648210" y="1995"/>
                  <a:pt x="816998" y="102538"/>
                  <a:pt x="822960" y="228600"/>
                </a:cubicBezTo>
                <a:cubicBezTo>
                  <a:pt x="809315" y="368177"/>
                  <a:pt x="636253" y="470911"/>
                  <a:pt x="411480" y="457200"/>
                </a:cubicBezTo>
                <a:cubicBezTo>
                  <a:pt x="173579" y="451375"/>
                  <a:pt x="17141" y="363042"/>
                  <a:pt x="0" y="22860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80AF85-6066-AB2C-574B-0D3F00721285}"/>
              </a:ext>
            </a:extLst>
          </p:cNvPr>
          <p:cNvSpPr/>
          <p:nvPr/>
        </p:nvSpPr>
        <p:spPr>
          <a:xfrm>
            <a:off x="10414000" y="4531359"/>
            <a:ext cx="822960" cy="457200"/>
          </a:xfrm>
          <a:custGeom>
            <a:avLst/>
            <a:gdLst>
              <a:gd name="connsiteX0" fmla="*/ 0 w 822960"/>
              <a:gd name="connsiteY0" fmla="*/ 228600 h 457200"/>
              <a:gd name="connsiteX1" fmla="*/ 411480 w 822960"/>
              <a:gd name="connsiteY1" fmla="*/ 0 h 457200"/>
              <a:gd name="connsiteX2" fmla="*/ 822960 w 822960"/>
              <a:gd name="connsiteY2" fmla="*/ 228600 h 457200"/>
              <a:gd name="connsiteX3" fmla="*/ 411480 w 822960"/>
              <a:gd name="connsiteY3" fmla="*/ 457200 h 457200"/>
              <a:gd name="connsiteX4" fmla="*/ 0 w 822960"/>
              <a:gd name="connsiteY4" fmla="*/ 2286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960" h="457200" extrusionOk="0">
                <a:moveTo>
                  <a:pt x="0" y="228600"/>
                </a:moveTo>
                <a:cubicBezTo>
                  <a:pt x="-41310" y="76867"/>
                  <a:pt x="154748" y="11063"/>
                  <a:pt x="411480" y="0"/>
                </a:cubicBezTo>
                <a:cubicBezTo>
                  <a:pt x="648210" y="1995"/>
                  <a:pt x="816998" y="102538"/>
                  <a:pt x="822960" y="228600"/>
                </a:cubicBezTo>
                <a:cubicBezTo>
                  <a:pt x="809315" y="368177"/>
                  <a:pt x="636253" y="470911"/>
                  <a:pt x="411480" y="457200"/>
                </a:cubicBezTo>
                <a:cubicBezTo>
                  <a:pt x="173579" y="451375"/>
                  <a:pt x="17141" y="363042"/>
                  <a:pt x="0" y="22860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89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0BAB97-44A3-5ED5-4C0E-404FF95B9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6" y="3185169"/>
            <a:ext cx="2351485" cy="11287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73A280-C975-425E-C7D4-F22D43315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7377"/>
            <a:ext cx="12110720" cy="2440519"/>
          </a:xfrm>
          <a:prstGeom prst="rect">
            <a:avLst/>
          </a:prstGeom>
        </p:spPr>
      </p:pic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D4FEE630-0CA5-3D16-BC49-1B92E3B5503C}"/>
              </a:ext>
            </a:extLst>
          </p:cNvPr>
          <p:cNvSpPr/>
          <p:nvPr/>
        </p:nvSpPr>
        <p:spPr>
          <a:xfrm>
            <a:off x="2628155" y="4429759"/>
            <a:ext cx="1947872" cy="1058869"/>
          </a:xfrm>
          <a:prstGeom prst="wedgeRectCallout">
            <a:avLst>
              <a:gd name="adj1" fmla="val -24315"/>
              <a:gd name="adj2" fmla="val 72404"/>
            </a:avLst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388A324-3439-9665-334F-1E03954978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491" y="4570359"/>
            <a:ext cx="1731985" cy="813739"/>
          </a:xfrm>
          <a:prstGeom prst="rect">
            <a:avLst/>
          </a:prstGeom>
        </p:spPr>
      </p:pic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5D494AF4-2AE6-4808-06D9-93E140728386}"/>
              </a:ext>
            </a:extLst>
          </p:cNvPr>
          <p:cNvSpPr/>
          <p:nvPr/>
        </p:nvSpPr>
        <p:spPr>
          <a:xfrm>
            <a:off x="375342" y="3152454"/>
            <a:ext cx="2252814" cy="1194231"/>
          </a:xfrm>
          <a:prstGeom prst="wedgeRectCallout">
            <a:avLst>
              <a:gd name="adj1" fmla="val -22998"/>
              <a:gd name="adj2" fmla="val 7091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65D530F6-344B-B780-F96F-DEE2DA88853B}"/>
              </a:ext>
            </a:extLst>
          </p:cNvPr>
          <p:cNvSpPr/>
          <p:nvPr/>
        </p:nvSpPr>
        <p:spPr>
          <a:xfrm>
            <a:off x="4726967" y="3535119"/>
            <a:ext cx="2253904" cy="1697282"/>
          </a:xfrm>
          <a:prstGeom prst="wedgeRectCallout">
            <a:avLst>
              <a:gd name="adj1" fmla="val -10040"/>
              <a:gd name="adj2" fmla="val 7513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2CBDF847-2E21-5D4A-EDA0-CBE5C1C092FC}"/>
              </a:ext>
            </a:extLst>
          </p:cNvPr>
          <p:cNvSpPr/>
          <p:nvPr/>
        </p:nvSpPr>
        <p:spPr>
          <a:xfrm>
            <a:off x="7131811" y="4130871"/>
            <a:ext cx="2382698" cy="1514964"/>
          </a:xfrm>
          <a:prstGeom prst="wedgeRectCallout">
            <a:avLst>
              <a:gd name="adj1" fmla="val 2608"/>
              <a:gd name="adj2" fmla="val 7457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F415A19-744C-9DA9-EA26-3614B7ADFF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182" y="4226577"/>
            <a:ext cx="2243444" cy="1294398"/>
          </a:xfrm>
          <a:prstGeom prst="rect">
            <a:avLst/>
          </a:prstGeom>
        </p:spPr>
      </p:pic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E8153F6B-F876-29F0-822A-A8367848CD24}"/>
              </a:ext>
            </a:extLst>
          </p:cNvPr>
          <p:cNvSpPr/>
          <p:nvPr/>
        </p:nvSpPr>
        <p:spPr>
          <a:xfrm>
            <a:off x="9932979" y="3850640"/>
            <a:ext cx="1883679" cy="1184783"/>
          </a:xfrm>
          <a:prstGeom prst="wedgeRectCallout">
            <a:avLst>
              <a:gd name="adj1" fmla="val -7971"/>
              <a:gd name="adj2" fmla="val 138280"/>
            </a:avLst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3D0C06B-25EB-0D6E-2F33-92070B5784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609" y="3962698"/>
            <a:ext cx="1768418" cy="96066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B1020FF-9D63-588F-5DD1-82AF90190E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402" y="3614116"/>
            <a:ext cx="2123440" cy="157402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BD40F32-19B7-A05B-BCA3-780AF51732C0}"/>
              </a:ext>
            </a:extLst>
          </p:cNvPr>
          <p:cNvSpPr txBox="1"/>
          <p:nvPr/>
        </p:nvSpPr>
        <p:spPr>
          <a:xfrm>
            <a:off x="0" y="107488"/>
            <a:ext cx="557784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Insights: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Competitor Influence</a:t>
            </a:r>
            <a:r>
              <a:rPr lang="en-US" sz="1600" dirty="0"/>
              <a:t>: The majority of churns are due to competitors offering better devices and deals.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Service Attitude</a:t>
            </a:r>
            <a:r>
              <a:rPr lang="en-US" sz="1600" dirty="0"/>
              <a:t>: A significant number of customers left due to poor service attitude.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Dissatisfaction</a:t>
            </a:r>
            <a:r>
              <a:rPr lang="en-US" sz="1600" dirty="0"/>
              <a:t>: Network reliability and product dissatisfaction are major pain points.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Price Sensitivity: </a:t>
            </a:r>
            <a:r>
              <a:rPr lang="en-US" sz="1600" dirty="0"/>
              <a:t>High prices and extra charges   are driving customer away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Other Factors: </a:t>
            </a:r>
            <a:r>
              <a:rPr lang="en-US" sz="1600" dirty="0"/>
              <a:t>A notable portion of  churns is due to unknown reasons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90AFF5-9C95-9BC4-1558-50B35DE73D4D}"/>
              </a:ext>
            </a:extLst>
          </p:cNvPr>
          <p:cNvSpPr txBox="1"/>
          <p:nvPr/>
        </p:nvSpPr>
        <p:spPr>
          <a:xfrm>
            <a:off x="5801360" y="140104"/>
            <a:ext cx="630936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Action Plan: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/>
              <a:t>Competitive Analysis</a:t>
            </a:r>
            <a:r>
              <a:rPr lang="en-US" sz="1600" dirty="0"/>
              <a:t>: Conduct a thorough analysis of competitors' offerings and adjust our services accordingly.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/>
              <a:t>Service Improvement</a:t>
            </a:r>
            <a:r>
              <a:rPr lang="en-US" sz="1600" dirty="0"/>
              <a:t>: Train support staff to improve customer interactions and address attitude issues.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/>
              <a:t>Product Enhancement</a:t>
            </a:r>
            <a:r>
              <a:rPr lang="en-US" sz="1600" dirty="0"/>
              <a:t>: Focus on improving network reliability and expanding the range of services.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Pricing Strategy</a:t>
            </a:r>
            <a:r>
              <a:rPr lang="en-US" sz="1600" dirty="0"/>
              <a:t>: Reevaluate pricing structures to offer more competitive rates and reduce extra charges.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Customer Feedback</a:t>
            </a:r>
            <a:r>
              <a:rPr lang="en-US" sz="1600" dirty="0"/>
              <a:t>: Implement a system to gather and analyze customer feedback to address unknown churn reasons.</a:t>
            </a:r>
          </a:p>
        </p:txBody>
      </p:sp>
    </p:spTree>
    <p:extLst>
      <p:ext uri="{BB962C8B-B14F-4D97-AF65-F5344CB8AC3E}">
        <p14:creationId xmlns:p14="http://schemas.microsoft.com/office/powerpoint/2010/main" val="41469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1323-4EC6-EDBF-8B2F-91031692055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0515600" cy="1422399"/>
          </a:xfrm>
        </p:spPr>
        <p:txBody>
          <a:bodyPr/>
          <a:lstStyle/>
          <a:p>
            <a:r>
              <a:rPr lang="en-IN" dirty="0"/>
              <a:t>Churn Analysis - Prediction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EEC7-BFE3-E8A1-062C-F7A682CE01A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238532" y="1219200"/>
            <a:ext cx="5959068" cy="5476240"/>
          </a:xfrm>
        </p:spPr>
        <p:txBody>
          <a:bodyPr>
            <a:normAutofit/>
          </a:bodyPr>
          <a:lstStyle/>
          <a:p>
            <a:r>
              <a:rPr lang="en-US" sz="1600" b="1" dirty="0"/>
              <a:t>Demographic profile of churners (Predicted Churner Profile)</a:t>
            </a:r>
            <a:endParaRPr lang="en-US" sz="1600" dirty="0"/>
          </a:p>
          <a:p>
            <a:pPr lvl="1">
              <a:lnSpc>
                <a:spcPct val="170000"/>
              </a:lnSpc>
            </a:pPr>
            <a:r>
              <a:rPr lang="en-US" sz="1200" b="1" dirty="0"/>
              <a:t>Business Context: </a:t>
            </a:r>
            <a:r>
              <a:rPr lang="en-US" sz="1200" dirty="0"/>
              <a:t>Female customers </a:t>
            </a:r>
            <a:r>
              <a:rPr lang="en-US" sz="1200" b="1" dirty="0"/>
              <a:t>245</a:t>
            </a:r>
            <a:r>
              <a:rPr lang="en-US" sz="1200" dirty="0"/>
              <a:t> and married individuals </a:t>
            </a:r>
            <a:r>
              <a:rPr lang="en-US" sz="1200" b="1" dirty="0"/>
              <a:t>186</a:t>
            </a:r>
            <a:r>
              <a:rPr lang="en-US" sz="1200" dirty="0"/>
              <a:t> dominate the predicted churner pool.</a:t>
            </a:r>
          </a:p>
          <a:p>
            <a:pPr lvl="1">
              <a:lnSpc>
                <a:spcPct val="170000"/>
              </a:lnSpc>
            </a:pPr>
            <a:r>
              <a:rPr lang="en-US" sz="1200" b="1" dirty="0"/>
              <a:t>Recommendation: </a:t>
            </a:r>
            <a:r>
              <a:rPr lang="en-US" sz="1200" dirty="0"/>
              <a:t>Tailor retention strategies for these groups, such as loyalty programs for long-term customers.</a:t>
            </a:r>
          </a:p>
          <a:p>
            <a:pPr marL="457200" lvl="1" indent="0">
              <a:lnSpc>
                <a:spcPct val="170000"/>
              </a:lnSpc>
              <a:buNone/>
            </a:pPr>
            <a:endParaRPr lang="en-US" sz="1200" dirty="0"/>
          </a:p>
          <a:p>
            <a:pPr marL="457200" lvl="1" indent="0">
              <a:lnSpc>
                <a:spcPct val="170000"/>
              </a:lnSpc>
              <a:buNone/>
            </a:pPr>
            <a:endParaRPr lang="en-US" sz="1200" dirty="0"/>
          </a:p>
          <a:p>
            <a:r>
              <a:rPr lang="en-US" sz="1600" b="1" dirty="0"/>
              <a:t>Tenure correlates with churn risk (By Monthly Tenure)</a:t>
            </a:r>
            <a:endParaRPr lang="en-US" sz="1600" dirty="0"/>
          </a:p>
          <a:p>
            <a:pPr lvl="1">
              <a:lnSpc>
                <a:spcPct val="170000"/>
              </a:lnSpc>
            </a:pPr>
            <a:r>
              <a:rPr lang="en-US" sz="1200" b="1" dirty="0"/>
              <a:t>Business Context: </a:t>
            </a:r>
            <a:r>
              <a:rPr lang="en-US" sz="1200" dirty="0"/>
              <a:t>Customers with </a:t>
            </a:r>
            <a:r>
              <a:rPr lang="en-US" sz="1200" b="1" dirty="0"/>
              <a:t>tenure below six months 65 churners </a:t>
            </a:r>
            <a:r>
              <a:rPr lang="en-US" sz="1200" dirty="0"/>
              <a:t>are at a higher risk, but churn risk persists even for customers with </a:t>
            </a:r>
            <a:r>
              <a:rPr lang="en-US" sz="1200" b="1" dirty="0"/>
              <a:t>tenure &gt;24 months 106 churners</a:t>
            </a:r>
            <a:r>
              <a:rPr lang="en-US" sz="1200" dirty="0"/>
              <a:t>.</a:t>
            </a:r>
          </a:p>
          <a:p>
            <a:pPr lvl="1">
              <a:lnSpc>
                <a:spcPct val="170000"/>
              </a:lnSpc>
            </a:pPr>
            <a:r>
              <a:rPr lang="en-US" sz="1200" b="1" dirty="0"/>
              <a:t>Recommendation: </a:t>
            </a:r>
            <a:r>
              <a:rPr lang="en-US" sz="1200" dirty="0"/>
              <a:t>Implement proactive engagement strategies for new customers and loyalty incentives for long-term customers.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C2DFA1-64FE-4BD2-C2A7-B34A6C079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761" y="2570391"/>
            <a:ext cx="2912879" cy="853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233A7B-CDE9-A777-4BCB-3FABEA452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589" y="1422400"/>
            <a:ext cx="2912879" cy="20014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E603AF-7093-7C31-4507-D6AC0C73D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761" y="3942169"/>
            <a:ext cx="5959068" cy="2001431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B4676C4-86F9-05B0-BD74-A39C7B37B7A2}"/>
              </a:ext>
            </a:extLst>
          </p:cNvPr>
          <p:cNvSpPr/>
          <p:nvPr/>
        </p:nvSpPr>
        <p:spPr>
          <a:xfrm>
            <a:off x="6553200" y="3723684"/>
            <a:ext cx="5242560" cy="1219200"/>
          </a:xfrm>
          <a:custGeom>
            <a:avLst/>
            <a:gdLst>
              <a:gd name="connsiteX0" fmla="*/ 0 w 5242560"/>
              <a:gd name="connsiteY0" fmla="*/ 1219200 h 1219200"/>
              <a:gd name="connsiteX1" fmla="*/ 40640 w 5242560"/>
              <a:gd name="connsiteY1" fmla="*/ 1117600 h 1219200"/>
              <a:gd name="connsiteX2" fmla="*/ 50800 w 5242560"/>
              <a:gd name="connsiteY2" fmla="*/ 1087120 h 1219200"/>
              <a:gd name="connsiteX3" fmla="*/ 71120 w 5242560"/>
              <a:gd name="connsiteY3" fmla="*/ 1046480 h 1219200"/>
              <a:gd name="connsiteX4" fmla="*/ 91440 w 5242560"/>
              <a:gd name="connsiteY4" fmla="*/ 995680 h 1219200"/>
              <a:gd name="connsiteX5" fmla="*/ 121920 w 5242560"/>
              <a:gd name="connsiteY5" fmla="*/ 955040 h 1219200"/>
              <a:gd name="connsiteX6" fmla="*/ 193040 w 5242560"/>
              <a:gd name="connsiteY6" fmla="*/ 822960 h 1219200"/>
              <a:gd name="connsiteX7" fmla="*/ 264160 w 5242560"/>
              <a:gd name="connsiteY7" fmla="*/ 751840 h 1219200"/>
              <a:gd name="connsiteX8" fmla="*/ 365760 w 5242560"/>
              <a:gd name="connsiteY8" fmla="*/ 731520 h 1219200"/>
              <a:gd name="connsiteX9" fmla="*/ 579120 w 5242560"/>
              <a:gd name="connsiteY9" fmla="*/ 812800 h 1219200"/>
              <a:gd name="connsiteX10" fmla="*/ 680720 w 5242560"/>
              <a:gd name="connsiteY10" fmla="*/ 934720 h 1219200"/>
              <a:gd name="connsiteX11" fmla="*/ 822960 w 5242560"/>
              <a:gd name="connsiteY11" fmla="*/ 883920 h 1219200"/>
              <a:gd name="connsiteX12" fmla="*/ 873760 w 5242560"/>
              <a:gd name="connsiteY12" fmla="*/ 822960 h 1219200"/>
              <a:gd name="connsiteX13" fmla="*/ 944880 w 5242560"/>
              <a:gd name="connsiteY13" fmla="*/ 751840 h 1219200"/>
              <a:gd name="connsiteX14" fmla="*/ 1036320 w 5242560"/>
              <a:gd name="connsiteY14" fmla="*/ 640080 h 1219200"/>
              <a:gd name="connsiteX15" fmla="*/ 1076960 w 5242560"/>
              <a:gd name="connsiteY15" fmla="*/ 589280 h 1219200"/>
              <a:gd name="connsiteX16" fmla="*/ 1127760 w 5242560"/>
              <a:gd name="connsiteY16" fmla="*/ 548640 h 1219200"/>
              <a:gd name="connsiteX17" fmla="*/ 1148080 w 5242560"/>
              <a:gd name="connsiteY17" fmla="*/ 497840 h 1219200"/>
              <a:gd name="connsiteX18" fmla="*/ 1188720 w 5242560"/>
              <a:gd name="connsiteY18" fmla="*/ 477520 h 1219200"/>
              <a:gd name="connsiteX19" fmla="*/ 1229360 w 5242560"/>
              <a:gd name="connsiteY19" fmla="*/ 436880 h 1219200"/>
              <a:gd name="connsiteX20" fmla="*/ 1290320 w 5242560"/>
              <a:gd name="connsiteY20" fmla="*/ 406400 h 1219200"/>
              <a:gd name="connsiteX21" fmla="*/ 1442720 w 5242560"/>
              <a:gd name="connsiteY21" fmla="*/ 447040 h 1219200"/>
              <a:gd name="connsiteX22" fmla="*/ 1452880 w 5242560"/>
              <a:gd name="connsiteY22" fmla="*/ 477520 h 1219200"/>
              <a:gd name="connsiteX23" fmla="*/ 1473200 w 5242560"/>
              <a:gd name="connsiteY23" fmla="*/ 508000 h 1219200"/>
              <a:gd name="connsiteX24" fmla="*/ 1513840 w 5242560"/>
              <a:gd name="connsiteY24" fmla="*/ 558800 h 1219200"/>
              <a:gd name="connsiteX25" fmla="*/ 1534160 w 5242560"/>
              <a:gd name="connsiteY25" fmla="*/ 599440 h 1219200"/>
              <a:gd name="connsiteX26" fmla="*/ 1584960 w 5242560"/>
              <a:gd name="connsiteY26" fmla="*/ 660400 h 1219200"/>
              <a:gd name="connsiteX27" fmla="*/ 1737360 w 5242560"/>
              <a:gd name="connsiteY27" fmla="*/ 833120 h 1219200"/>
              <a:gd name="connsiteX28" fmla="*/ 1788160 w 5242560"/>
              <a:gd name="connsiteY28" fmla="*/ 853440 h 1219200"/>
              <a:gd name="connsiteX29" fmla="*/ 1828800 w 5242560"/>
              <a:gd name="connsiteY29" fmla="*/ 894080 h 1219200"/>
              <a:gd name="connsiteX30" fmla="*/ 1859280 w 5242560"/>
              <a:gd name="connsiteY30" fmla="*/ 904240 h 1219200"/>
              <a:gd name="connsiteX31" fmla="*/ 1930400 w 5242560"/>
              <a:gd name="connsiteY31" fmla="*/ 934720 h 1219200"/>
              <a:gd name="connsiteX32" fmla="*/ 1971040 w 5242560"/>
              <a:gd name="connsiteY32" fmla="*/ 975360 h 1219200"/>
              <a:gd name="connsiteX33" fmla="*/ 2021840 w 5242560"/>
              <a:gd name="connsiteY33" fmla="*/ 985520 h 1219200"/>
              <a:gd name="connsiteX34" fmla="*/ 2052320 w 5242560"/>
              <a:gd name="connsiteY34" fmla="*/ 995680 h 1219200"/>
              <a:gd name="connsiteX35" fmla="*/ 2133600 w 5242560"/>
              <a:gd name="connsiteY35" fmla="*/ 1016000 h 1219200"/>
              <a:gd name="connsiteX36" fmla="*/ 2316480 w 5242560"/>
              <a:gd name="connsiteY36" fmla="*/ 1005840 h 1219200"/>
              <a:gd name="connsiteX37" fmla="*/ 2367280 w 5242560"/>
              <a:gd name="connsiteY37" fmla="*/ 995680 h 1219200"/>
              <a:gd name="connsiteX38" fmla="*/ 2428240 w 5242560"/>
              <a:gd name="connsiteY38" fmla="*/ 985520 h 1219200"/>
              <a:gd name="connsiteX39" fmla="*/ 2631440 w 5242560"/>
              <a:gd name="connsiteY39" fmla="*/ 965200 h 1219200"/>
              <a:gd name="connsiteX40" fmla="*/ 2794000 w 5242560"/>
              <a:gd name="connsiteY40" fmla="*/ 934720 h 1219200"/>
              <a:gd name="connsiteX41" fmla="*/ 2834640 w 5242560"/>
              <a:gd name="connsiteY41" fmla="*/ 924560 h 1219200"/>
              <a:gd name="connsiteX42" fmla="*/ 2895600 w 5242560"/>
              <a:gd name="connsiteY42" fmla="*/ 914400 h 1219200"/>
              <a:gd name="connsiteX43" fmla="*/ 2936240 w 5242560"/>
              <a:gd name="connsiteY43" fmla="*/ 894080 h 1219200"/>
              <a:gd name="connsiteX44" fmla="*/ 2966720 w 5242560"/>
              <a:gd name="connsiteY44" fmla="*/ 873760 h 1219200"/>
              <a:gd name="connsiteX45" fmla="*/ 3037840 w 5242560"/>
              <a:gd name="connsiteY45" fmla="*/ 853440 h 1219200"/>
              <a:gd name="connsiteX46" fmla="*/ 3088640 w 5242560"/>
              <a:gd name="connsiteY46" fmla="*/ 822960 h 1219200"/>
              <a:gd name="connsiteX47" fmla="*/ 3129280 w 5242560"/>
              <a:gd name="connsiteY47" fmla="*/ 812800 h 1219200"/>
              <a:gd name="connsiteX48" fmla="*/ 3180080 w 5242560"/>
              <a:gd name="connsiteY48" fmla="*/ 792480 h 1219200"/>
              <a:gd name="connsiteX49" fmla="*/ 3261360 w 5242560"/>
              <a:gd name="connsiteY49" fmla="*/ 751840 h 1219200"/>
              <a:gd name="connsiteX50" fmla="*/ 3291840 w 5242560"/>
              <a:gd name="connsiteY50" fmla="*/ 741680 h 1219200"/>
              <a:gd name="connsiteX51" fmla="*/ 3332480 w 5242560"/>
              <a:gd name="connsiteY51" fmla="*/ 721360 h 1219200"/>
              <a:gd name="connsiteX52" fmla="*/ 3373120 w 5242560"/>
              <a:gd name="connsiteY52" fmla="*/ 711200 h 1219200"/>
              <a:gd name="connsiteX53" fmla="*/ 3515360 w 5242560"/>
              <a:gd name="connsiteY53" fmla="*/ 609600 h 1219200"/>
              <a:gd name="connsiteX54" fmla="*/ 3576320 w 5242560"/>
              <a:gd name="connsiteY54" fmla="*/ 568960 h 1219200"/>
              <a:gd name="connsiteX55" fmla="*/ 3616960 w 5242560"/>
              <a:gd name="connsiteY55" fmla="*/ 528320 h 1219200"/>
              <a:gd name="connsiteX56" fmla="*/ 3657600 w 5242560"/>
              <a:gd name="connsiteY56" fmla="*/ 497840 h 1219200"/>
              <a:gd name="connsiteX57" fmla="*/ 3698240 w 5242560"/>
              <a:gd name="connsiteY57" fmla="*/ 457200 h 1219200"/>
              <a:gd name="connsiteX58" fmla="*/ 3728720 w 5242560"/>
              <a:gd name="connsiteY58" fmla="*/ 436880 h 1219200"/>
              <a:gd name="connsiteX59" fmla="*/ 3779520 w 5242560"/>
              <a:gd name="connsiteY59" fmla="*/ 396240 h 1219200"/>
              <a:gd name="connsiteX60" fmla="*/ 3810000 w 5242560"/>
              <a:gd name="connsiteY60" fmla="*/ 375920 h 1219200"/>
              <a:gd name="connsiteX61" fmla="*/ 3850640 w 5242560"/>
              <a:gd name="connsiteY61" fmla="*/ 325120 h 1219200"/>
              <a:gd name="connsiteX62" fmla="*/ 3901440 w 5242560"/>
              <a:gd name="connsiteY62" fmla="*/ 284480 h 1219200"/>
              <a:gd name="connsiteX63" fmla="*/ 3931920 w 5242560"/>
              <a:gd name="connsiteY63" fmla="*/ 264160 h 1219200"/>
              <a:gd name="connsiteX64" fmla="*/ 3962400 w 5242560"/>
              <a:gd name="connsiteY64" fmla="*/ 223520 h 1219200"/>
              <a:gd name="connsiteX65" fmla="*/ 4003040 w 5242560"/>
              <a:gd name="connsiteY65" fmla="*/ 203200 h 1219200"/>
              <a:gd name="connsiteX66" fmla="*/ 4064000 w 5242560"/>
              <a:gd name="connsiteY66" fmla="*/ 142240 h 1219200"/>
              <a:gd name="connsiteX67" fmla="*/ 4135120 w 5242560"/>
              <a:gd name="connsiteY67" fmla="*/ 101600 h 1219200"/>
              <a:gd name="connsiteX68" fmla="*/ 4165600 w 5242560"/>
              <a:gd name="connsiteY68" fmla="*/ 81280 h 1219200"/>
              <a:gd name="connsiteX69" fmla="*/ 4246880 w 5242560"/>
              <a:gd name="connsiteY69" fmla="*/ 40640 h 1219200"/>
              <a:gd name="connsiteX70" fmla="*/ 4277360 w 5242560"/>
              <a:gd name="connsiteY70" fmla="*/ 20320 h 1219200"/>
              <a:gd name="connsiteX71" fmla="*/ 4348480 w 5242560"/>
              <a:gd name="connsiteY71" fmla="*/ 10160 h 1219200"/>
              <a:gd name="connsiteX72" fmla="*/ 4399280 w 5242560"/>
              <a:gd name="connsiteY72" fmla="*/ 0 h 1219200"/>
              <a:gd name="connsiteX73" fmla="*/ 4632960 w 5242560"/>
              <a:gd name="connsiteY73" fmla="*/ 10160 h 1219200"/>
              <a:gd name="connsiteX74" fmla="*/ 4724400 w 5242560"/>
              <a:gd name="connsiteY74" fmla="*/ 30480 h 1219200"/>
              <a:gd name="connsiteX75" fmla="*/ 4775200 w 5242560"/>
              <a:gd name="connsiteY75" fmla="*/ 60960 h 1219200"/>
              <a:gd name="connsiteX76" fmla="*/ 4846320 w 5242560"/>
              <a:gd name="connsiteY76" fmla="*/ 142240 h 1219200"/>
              <a:gd name="connsiteX77" fmla="*/ 4876800 w 5242560"/>
              <a:gd name="connsiteY77" fmla="*/ 172720 h 1219200"/>
              <a:gd name="connsiteX78" fmla="*/ 4907280 w 5242560"/>
              <a:gd name="connsiteY78" fmla="*/ 213360 h 1219200"/>
              <a:gd name="connsiteX79" fmla="*/ 4937760 w 5242560"/>
              <a:gd name="connsiteY79" fmla="*/ 243840 h 1219200"/>
              <a:gd name="connsiteX80" fmla="*/ 4958080 w 5242560"/>
              <a:gd name="connsiteY80" fmla="*/ 284480 h 1219200"/>
              <a:gd name="connsiteX81" fmla="*/ 4978400 w 5242560"/>
              <a:gd name="connsiteY81" fmla="*/ 314960 h 1219200"/>
              <a:gd name="connsiteX82" fmla="*/ 5008880 w 5242560"/>
              <a:gd name="connsiteY82" fmla="*/ 355600 h 1219200"/>
              <a:gd name="connsiteX83" fmla="*/ 5029200 w 5242560"/>
              <a:gd name="connsiteY83" fmla="*/ 406400 h 1219200"/>
              <a:gd name="connsiteX84" fmla="*/ 5049520 w 5242560"/>
              <a:gd name="connsiteY84" fmla="*/ 447040 h 1219200"/>
              <a:gd name="connsiteX85" fmla="*/ 5069840 w 5242560"/>
              <a:gd name="connsiteY85" fmla="*/ 508000 h 1219200"/>
              <a:gd name="connsiteX86" fmla="*/ 5090160 w 5242560"/>
              <a:gd name="connsiteY86" fmla="*/ 538480 h 1219200"/>
              <a:gd name="connsiteX87" fmla="*/ 5120640 w 5242560"/>
              <a:gd name="connsiteY87" fmla="*/ 650240 h 1219200"/>
              <a:gd name="connsiteX88" fmla="*/ 5140960 w 5242560"/>
              <a:gd name="connsiteY88" fmla="*/ 690880 h 1219200"/>
              <a:gd name="connsiteX89" fmla="*/ 5151120 w 5242560"/>
              <a:gd name="connsiteY89" fmla="*/ 721360 h 1219200"/>
              <a:gd name="connsiteX90" fmla="*/ 5161280 w 5242560"/>
              <a:gd name="connsiteY90" fmla="*/ 762000 h 1219200"/>
              <a:gd name="connsiteX91" fmla="*/ 5181600 w 5242560"/>
              <a:gd name="connsiteY91" fmla="*/ 792480 h 1219200"/>
              <a:gd name="connsiteX92" fmla="*/ 5201920 w 5242560"/>
              <a:gd name="connsiteY92" fmla="*/ 873760 h 1219200"/>
              <a:gd name="connsiteX93" fmla="*/ 5222240 w 5242560"/>
              <a:gd name="connsiteY93" fmla="*/ 904240 h 1219200"/>
              <a:gd name="connsiteX94" fmla="*/ 5242560 w 5242560"/>
              <a:gd name="connsiteY94" fmla="*/ 965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242560" h="1219200">
                <a:moveTo>
                  <a:pt x="0" y="1219200"/>
                </a:moveTo>
                <a:cubicBezTo>
                  <a:pt x="13547" y="1185333"/>
                  <a:pt x="29105" y="1152204"/>
                  <a:pt x="40640" y="1117600"/>
                </a:cubicBezTo>
                <a:cubicBezTo>
                  <a:pt x="44027" y="1107440"/>
                  <a:pt x="46581" y="1096964"/>
                  <a:pt x="50800" y="1087120"/>
                </a:cubicBezTo>
                <a:cubicBezTo>
                  <a:pt x="56766" y="1073199"/>
                  <a:pt x="64969" y="1060320"/>
                  <a:pt x="71120" y="1046480"/>
                </a:cubicBezTo>
                <a:cubicBezTo>
                  <a:pt x="78527" y="1029814"/>
                  <a:pt x="82583" y="1011623"/>
                  <a:pt x="91440" y="995680"/>
                </a:cubicBezTo>
                <a:cubicBezTo>
                  <a:pt x="99664" y="980878"/>
                  <a:pt x="113811" y="969906"/>
                  <a:pt x="121920" y="955040"/>
                </a:cubicBezTo>
                <a:cubicBezTo>
                  <a:pt x="201315" y="809483"/>
                  <a:pt x="100886" y="954608"/>
                  <a:pt x="193040" y="822960"/>
                </a:cubicBezTo>
                <a:cubicBezTo>
                  <a:pt x="210199" y="798447"/>
                  <a:pt x="233454" y="762806"/>
                  <a:pt x="264160" y="751840"/>
                </a:cubicBezTo>
                <a:cubicBezTo>
                  <a:pt x="296685" y="740224"/>
                  <a:pt x="365760" y="731520"/>
                  <a:pt x="365760" y="731520"/>
                </a:cubicBezTo>
                <a:cubicBezTo>
                  <a:pt x="554725" y="787098"/>
                  <a:pt x="490470" y="746313"/>
                  <a:pt x="579120" y="812800"/>
                </a:cubicBezTo>
                <a:cubicBezTo>
                  <a:pt x="588219" y="827358"/>
                  <a:pt x="641076" y="931888"/>
                  <a:pt x="680720" y="934720"/>
                </a:cubicBezTo>
                <a:cubicBezTo>
                  <a:pt x="696098" y="935818"/>
                  <a:pt x="795327" y="894973"/>
                  <a:pt x="822960" y="883920"/>
                </a:cubicBezTo>
                <a:cubicBezTo>
                  <a:pt x="839893" y="863600"/>
                  <a:pt x="855819" y="842396"/>
                  <a:pt x="873760" y="822960"/>
                </a:cubicBezTo>
                <a:cubicBezTo>
                  <a:pt x="896500" y="798325"/>
                  <a:pt x="925393" y="779121"/>
                  <a:pt x="944880" y="751840"/>
                </a:cubicBezTo>
                <a:cubicBezTo>
                  <a:pt x="1049146" y="605868"/>
                  <a:pt x="947243" y="740291"/>
                  <a:pt x="1036320" y="640080"/>
                </a:cubicBezTo>
                <a:cubicBezTo>
                  <a:pt x="1050727" y="623872"/>
                  <a:pt x="1061626" y="604614"/>
                  <a:pt x="1076960" y="589280"/>
                </a:cubicBezTo>
                <a:cubicBezTo>
                  <a:pt x="1092294" y="573946"/>
                  <a:pt x="1110827" y="562187"/>
                  <a:pt x="1127760" y="548640"/>
                </a:cubicBezTo>
                <a:cubicBezTo>
                  <a:pt x="1134533" y="531707"/>
                  <a:pt x="1136211" y="511687"/>
                  <a:pt x="1148080" y="497840"/>
                </a:cubicBezTo>
                <a:cubicBezTo>
                  <a:pt x="1157937" y="486341"/>
                  <a:pt x="1176603" y="486607"/>
                  <a:pt x="1188720" y="477520"/>
                </a:cubicBezTo>
                <a:cubicBezTo>
                  <a:pt x="1204046" y="466025"/>
                  <a:pt x="1214814" y="449348"/>
                  <a:pt x="1229360" y="436880"/>
                </a:cubicBezTo>
                <a:cubicBezTo>
                  <a:pt x="1254427" y="415394"/>
                  <a:pt x="1260819" y="416234"/>
                  <a:pt x="1290320" y="406400"/>
                </a:cubicBezTo>
                <a:cubicBezTo>
                  <a:pt x="1306625" y="409118"/>
                  <a:pt x="1412830" y="409678"/>
                  <a:pt x="1442720" y="447040"/>
                </a:cubicBezTo>
                <a:cubicBezTo>
                  <a:pt x="1449410" y="455403"/>
                  <a:pt x="1448091" y="467941"/>
                  <a:pt x="1452880" y="477520"/>
                </a:cubicBezTo>
                <a:cubicBezTo>
                  <a:pt x="1458341" y="488442"/>
                  <a:pt x="1465874" y="498231"/>
                  <a:pt x="1473200" y="508000"/>
                </a:cubicBezTo>
                <a:cubicBezTo>
                  <a:pt x="1486211" y="525348"/>
                  <a:pt x="1501811" y="540757"/>
                  <a:pt x="1513840" y="558800"/>
                </a:cubicBezTo>
                <a:cubicBezTo>
                  <a:pt x="1522241" y="571402"/>
                  <a:pt x="1525475" y="587032"/>
                  <a:pt x="1534160" y="599440"/>
                </a:cubicBezTo>
                <a:cubicBezTo>
                  <a:pt x="1549328" y="621109"/>
                  <a:pt x="1568618" y="639601"/>
                  <a:pt x="1584960" y="660400"/>
                </a:cubicBezTo>
                <a:cubicBezTo>
                  <a:pt x="1615486" y="699251"/>
                  <a:pt x="1693627" y="815627"/>
                  <a:pt x="1737360" y="833120"/>
                </a:cubicBezTo>
                <a:lnTo>
                  <a:pt x="1788160" y="853440"/>
                </a:lnTo>
                <a:cubicBezTo>
                  <a:pt x="1801707" y="866987"/>
                  <a:pt x="1813211" y="882945"/>
                  <a:pt x="1828800" y="894080"/>
                </a:cubicBezTo>
                <a:cubicBezTo>
                  <a:pt x="1837515" y="900305"/>
                  <a:pt x="1849436" y="900021"/>
                  <a:pt x="1859280" y="904240"/>
                </a:cubicBezTo>
                <a:cubicBezTo>
                  <a:pt x="1947163" y="941904"/>
                  <a:pt x="1858919" y="910893"/>
                  <a:pt x="1930400" y="934720"/>
                </a:cubicBezTo>
                <a:cubicBezTo>
                  <a:pt x="1943947" y="948267"/>
                  <a:pt x="1954293" y="966056"/>
                  <a:pt x="1971040" y="975360"/>
                </a:cubicBezTo>
                <a:cubicBezTo>
                  <a:pt x="1986136" y="983746"/>
                  <a:pt x="2005087" y="981332"/>
                  <a:pt x="2021840" y="985520"/>
                </a:cubicBezTo>
                <a:cubicBezTo>
                  <a:pt x="2032230" y="988117"/>
                  <a:pt x="2041988" y="992862"/>
                  <a:pt x="2052320" y="995680"/>
                </a:cubicBezTo>
                <a:cubicBezTo>
                  <a:pt x="2079263" y="1003028"/>
                  <a:pt x="2133600" y="1016000"/>
                  <a:pt x="2133600" y="1016000"/>
                </a:cubicBezTo>
                <a:cubicBezTo>
                  <a:pt x="2194560" y="1012613"/>
                  <a:pt x="2255656" y="1011129"/>
                  <a:pt x="2316480" y="1005840"/>
                </a:cubicBezTo>
                <a:cubicBezTo>
                  <a:pt x="2333684" y="1004344"/>
                  <a:pt x="2350290" y="998769"/>
                  <a:pt x="2367280" y="995680"/>
                </a:cubicBezTo>
                <a:cubicBezTo>
                  <a:pt x="2387548" y="991995"/>
                  <a:pt x="2407753" y="987677"/>
                  <a:pt x="2428240" y="985520"/>
                </a:cubicBezTo>
                <a:cubicBezTo>
                  <a:pt x="2627278" y="964569"/>
                  <a:pt x="2493243" y="986461"/>
                  <a:pt x="2631440" y="965200"/>
                </a:cubicBezTo>
                <a:cubicBezTo>
                  <a:pt x="2676019" y="958342"/>
                  <a:pt x="2756778" y="944025"/>
                  <a:pt x="2794000" y="934720"/>
                </a:cubicBezTo>
                <a:cubicBezTo>
                  <a:pt x="2807547" y="931333"/>
                  <a:pt x="2820948" y="927298"/>
                  <a:pt x="2834640" y="924560"/>
                </a:cubicBezTo>
                <a:cubicBezTo>
                  <a:pt x="2854840" y="920520"/>
                  <a:pt x="2875280" y="917787"/>
                  <a:pt x="2895600" y="914400"/>
                </a:cubicBezTo>
                <a:cubicBezTo>
                  <a:pt x="2909147" y="907627"/>
                  <a:pt x="2923090" y="901594"/>
                  <a:pt x="2936240" y="894080"/>
                </a:cubicBezTo>
                <a:cubicBezTo>
                  <a:pt x="2946842" y="888022"/>
                  <a:pt x="2955383" y="878295"/>
                  <a:pt x="2966720" y="873760"/>
                </a:cubicBezTo>
                <a:cubicBezTo>
                  <a:pt x="2989612" y="864603"/>
                  <a:pt x="3014133" y="860213"/>
                  <a:pt x="3037840" y="853440"/>
                </a:cubicBezTo>
                <a:cubicBezTo>
                  <a:pt x="3054773" y="843280"/>
                  <a:pt x="3070595" y="830980"/>
                  <a:pt x="3088640" y="822960"/>
                </a:cubicBezTo>
                <a:cubicBezTo>
                  <a:pt x="3101400" y="817289"/>
                  <a:pt x="3116033" y="817216"/>
                  <a:pt x="3129280" y="812800"/>
                </a:cubicBezTo>
                <a:cubicBezTo>
                  <a:pt x="3146582" y="807033"/>
                  <a:pt x="3163521" y="800123"/>
                  <a:pt x="3180080" y="792480"/>
                </a:cubicBezTo>
                <a:cubicBezTo>
                  <a:pt x="3207583" y="779786"/>
                  <a:pt x="3233784" y="764375"/>
                  <a:pt x="3261360" y="751840"/>
                </a:cubicBezTo>
                <a:cubicBezTo>
                  <a:pt x="3271110" y="747408"/>
                  <a:pt x="3281996" y="745899"/>
                  <a:pt x="3291840" y="741680"/>
                </a:cubicBezTo>
                <a:cubicBezTo>
                  <a:pt x="3305761" y="735714"/>
                  <a:pt x="3318299" y="726678"/>
                  <a:pt x="3332480" y="721360"/>
                </a:cubicBezTo>
                <a:cubicBezTo>
                  <a:pt x="3345555" y="716457"/>
                  <a:pt x="3360045" y="716103"/>
                  <a:pt x="3373120" y="711200"/>
                </a:cubicBezTo>
                <a:cubicBezTo>
                  <a:pt x="3436617" y="687389"/>
                  <a:pt x="3447563" y="654798"/>
                  <a:pt x="3515360" y="609600"/>
                </a:cubicBezTo>
                <a:cubicBezTo>
                  <a:pt x="3535680" y="596053"/>
                  <a:pt x="3557250" y="584216"/>
                  <a:pt x="3576320" y="568960"/>
                </a:cubicBezTo>
                <a:cubicBezTo>
                  <a:pt x="3591280" y="556992"/>
                  <a:pt x="3602542" y="540936"/>
                  <a:pt x="3616960" y="528320"/>
                </a:cubicBezTo>
                <a:cubicBezTo>
                  <a:pt x="3629704" y="517169"/>
                  <a:pt x="3644856" y="508991"/>
                  <a:pt x="3657600" y="497840"/>
                </a:cubicBezTo>
                <a:cubicBezTo>
                  <a:pt x="3672018" y="485224"/>
                  <a:pt x="3683694" y="469668"/>
                  <a:pt x="3698240" y="457200"/>
                </a:cubicBezTo>
                <a:cubicBezTo>
                  <a:pt x="3707511" y="449253"/>
                  <a:pt x="3718951" y="444206"/>
                  <a:pt x="3728720" y="436880"/>
                </a:cubicBezTo>
                <a:cubicBezTo>
                  <a:pt x="3746068" y="423869"/>
                  <a:pt x="3762172" y="409251"/>
                  <a:pt x="3779520" y="396240"/>
                </a:cubicBezTo>
                <a:cubicBezTo>
                  <a:pt x="3789289" y="388914"/>
                  <a:pt x="3801366" y="384554"/>
                  <a:pt x="3810000" y="375920"/>
                </a:cubicBezTo>
                <a:cubicBezTo>
                  <a:pt x="3825334" y="360586"/>
                  <a:pt x="3835306" y="340454"/>
                  <a:pt x="3850640" y="325120"/>
                </a:cubicBezTo>
                <a:cubicBezTo>
                  <a:pt x="3865974" y="309786"/>
                  <a:pt x="3884092" y="297491"/>
                  <a:pt x="3901440" y="284480"/>
                </a:cubicBezTo>
                <a:cubicBezTo>
                  <a:pt x="3911209" y="277154"/>
                  <a:pt x="3923286" y="272794"/>
                  <a:pt x="3931920" y="264160"/>
                </a:cubicBezTo>
                <a:cubicBezTo>
                  <a:pt x="3943894" y="252186"/>
                  <a:pt x="3949543" y="234540"/>
                  <a:pt x="3962400" y="223520"/>
                </a:cubicBezTo>
                <a:cubicBezTo>
                  <a:pt x="3973899" y="213663"/>
                  <a:pt x="3991213" y="212661"/>
                  <a:pt x="4003040" y="203200"/>
                </a:cubicBezTo>
                <a:cubicBezTo>
                  <a:pt x="4025480" y="185248"/>
                  <a:pt x="4040090" y="158180"/>
                  <a:pt x="4064000" y="142240"/>
                </a:cubicBezTo>
                <a:cubicBezTo>
                  <a:pt x="4138260" y="92734"/>
                  <a:pt x="4044887" y="153162"/>
                  <a:pt x="4135120" y="101600"/>
                </a:cubicBezTo>
                <a:cubicBezTo>
                  <a:pt x="4145722" y="95542"/>
                  <a:pt x="4154880" y="87127"/>
                  <a:pt x="4165600" y="81280"/>
                </a:cubicBezTo>
                <a:cubicBezTo>
                  <a:pt x="4192193" y="66775"/>
                  <a:pt x="4221676" y="57443"/>
                  <a:pt x="4246880" y="40640"/>
                </a:cubicBezTo>
                <a:cubicBezTo>
                  <a:pt x="4257040" y="33867"/>
                  <a:pt x="4265664" y="23829"/>
                  <a:pt x="4277360" y="20320"/>
                </a:cubicBezTo>
                <a:cubicBezTo>
                  <a:pt x="4300297" y="13439"/>
                  <a:pt x="4324858" y="14097"/>
                  <a:pt x="4348480" y="10160"/>
                </a:cubicBezTo>
                <a:cubicBezTo>
                  <a:pt x="4365514" y="7321"/>
                  <a:pt x="4382347" y="3387"/>
                  <a:pt x="4399280" y="0"/>
                </a:cubicBezTo>
                <a:cubicBezTo>
                  <a:pt x="4477173" y="3387"/>
                  <a:pt x="4555191" y="4605"/>
                  <a:pt x="4632960" y="10160"/>
                </a:cubicBezTo>
                <a:cubicBezTo>
                  <a:pt x="4651018" y="11450"/>
                  <a:pt x="4704554" y="25519"/>
                  <a:pt x="4724400" y="30480"/>
                </a:cubicBezTo>
                <a:cubicBezTo>
                  <a:pt x="4741333" y="40640"/>
                  <a:pt x="4759780" y="48624"/>
                  <a:pt x="4775200" y="60960"/>
                </a:cubicBezTo>
                <a:cubicBezTo>
                  <a:pt x="4854344" y="124275"/>
                  <a:pt x="4802667" y="89856"/>
                  <a:pt x="4846320" y="142240"/>
                </a:cubicBezTo>
                <a:cubicBezTo>
                  <a:pt x="4855518" y="153278"/>
                  <a:pt x="4867449" y="161811"/>
                  <a:pt x="4876800" y="172720"/>
                </a:cubicBezTo>
                <a:cubicBezTo>
                  <a:pt x="4887820" y="185577"/>
                  <a:pt x="4896260" y="200503"/>
                  <a:pt x="4907280" y="213360"/>
                </a:cubicBezTo>
                <a:cubicBezTo>
                  <a:pt x="4916631" y="224269"/>
                  <a:pt x="4929409" y="232148"/>
                  <a:pt x="4937760" y="243840"/>
                </a:cubicBezTo>
                <a:cubicBezTo>
                  <a:pt x="4946563" y="256165"/>
                  <a:pt x="4950566" y="271330"/>
                  <a:pt x="4958080" y="284480"/>
                </a:cubicBezTo>
                <a:cubicBezTo>
                  <a:pt x="4964138" y="295082"/>
                  <a:pt x="4971303" y="305024"/>
                  <a:pt x="4978400" y="314960"/>
                </a:cubicBezTo>
                <a:cubicBezTo>
                  <a:pt x="4988242" y="328739"/>
                  <a:pt x="5000656" y="340798"/>
                  <a:pt x="5008880" y="355600"/>
                </a:cubicBezTo>
                <a:cubicBezTo>
                  <a:pt x="5017737" y="371543"/>
                  <a:pt x="5021793" y="389734"/>
                  <a:pt x="5029200" y="406400"/>
                </a:cubicBezTo>
                <a:cubicBezTo>
                  <a:pt x="5035351" y="420240"/>
                  <a:pt x="5043895" y="432978"/>
                  <a:pt x="5049520" y="447040"/>
                </a:cubicBezTo>
                <a:cubicBezTo>
                  <a:pt x="5057475" y="466927"/>
                  <a:pt x="5061141" y="488427"/>
                  <a:pt x="5069840" y="508000"/>
                </a:cubicBezTo>
                <a:cubicBezTo>
                  <a:pt x="5074799" y="519158"/>
                  <a:pt x="5085201" y="527322"/>
                  <a:pt x="5090160" y="538480"/>
                </a:cubicBezTo>
                <a:cubicBezTo>
                  <a:pt x="5137659" y="645353"/>
                  <a:pt x="5088769" y="554628"/>
                  <a:pt x="5120640" y="650240"/>
                </a:cubicBezTo>
                <a:cubicBezTo>
                  <a:pt x="5125429" y="664608"/>
                  <a:pt x="5134994" y="676959"/>
                  <a:pt x="5140960" y="690880"/>
                </a:cubicBezTo>
                <a:cubicBezTo>
                  <a:pt x="5145179" y="700724"/>
                  <a:pt x="5148178" y="711062"/>
                  <a:pt x="5151120" y="721360"/>
                </a:cubicBezTo>
                <a:cubicBezTo>
                  <a:pt x="5154956" y="734786"/>
                  <a:pt x="5155779" y="749165"/>
                  <a:pt x="5161280" y="762000"/>
                </a:cubicBezTo>
                <a:cubicBezTo>
                  <a:pt x="5166090" y="773223"/>
                  <a:pt x="5174827" y="782320"/>
                  <a:pt x="5181600" y="792480"/>
                </a:cubicBezTo>
                <a:cubicBezTo>
                  <a:pt x="5185464" y="811802"/>
                  <a:pt x="5191506" y="852932"/>
                  <a:pt x="5201920" y="873760"/>
                </a:cubicBezTo>
                <a:cubicBezTo>
                  <a:pt x="5207381" y="884682"/>
                  <a:pt x="5215467" y="894080"/>
                  <a:pt x="5222240" y="904240"/>
                </a:cubicBezTo>
                <a:cubicBezTo>
                  <a:pt x="5233339" y="959736"/>
                  <a:pt x="5220189" y="942829"/>
                  <a:pt x="5242560" y="965200"/>
                </a:cubicBez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FF84DB-AB22-0646-469D-D67B71A50F14}"/>
              </a:ext>
            </a:extLst>
          </p:cNvPr>
          <p:cNvSpPr/>
          <p:nvPr/>
        </p:nvSpPr>
        <p:spPr>
          <a:xfrm>
            <a:off x="10515600" y="1422400"/>
            <a:ext cx="822960" cy="457200"/>
          </a:xfrm>
          <a:custGeom>
            <a:avLst/>
            <a:gdLst>
              <a:gd name="connsiteX0" fmla="*/ 0 w 822960"/>
              <a:gd name="connsiteY0" fmla="*/ 228600 h 457200"/>
              <a:gd name="connsiteX1" fmla="*/ 411480 w 822960"/>
              <a:gd name="connsiteY1" fmla="*/ 0 h 457200"/>
              <a:gd name="connsiteX2" fmla="*/ 822960 w 822960"/>
              <a:gd name="connsiteY2" fmla="*/ 228600 h 457200"/>
              <a:gd name="connsiteX3" fmla="*/ 411480 w 822960"/>
              <a:gd name="connsiteY3" fmla="*/ 457200 h 457200"/>
              <a:gd name="connsiteX4" fmla="*/ 0 w 822960"/>
              <a:gd name="connsiteY4" fmla="*/ 2286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960" h="457200" extrusionOk="0">
                <a:moveTo>
                  <a:pt x="0" y="228600"/>
                </a:moveTo>
                <a:cubicBezTo>
                  <a:pt x="-41310" y="76867"/>
                  <a:pt x="154748" y="11063"/>
                  <a:pt x="411480" y="0"/>
                </a:cubicBezTo>
                <a:cubicBezTo>
                  <a:pt x="648210" y="1995"/>
                  <a:pt x="816998" y="102538"/>
                  <a:pt x="822960" y="228600"/>
                </a:cubicBezTo>
                <a:cubicBezTo>
                  <a:pt x="809315" y="368177"/>
                  <a:pt x="636253" y="470911"/>
                  <a:pt x="411480" y="457200"/>
                </a:cubicBezTo>
                <a:cubicBezTo>
                  <a:pt x="173579" y="451375"/>
                  <a:pt x="17141" y="363042"/>
                  <a:pt x="0" y="22860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6E9F7E7-35A1-3897-49BE-4F57F943C0B0}"/>
              </a:ext>
            </a:extLst>
          </p:cNvPr>
          <p:cNvSpPr/>
          <p:nvPr/>
        </p:nvSpPr>
        <p:spPr>
          <a:xfrm>
            <a:off x="6096000" y="2489200"/>
            <a:ext cx="924560" cy="1005837"/>
          </a:xfrm>
          <a:custGeom>
            <a:avLst/>
            <a:gdLst>
              <a:gd name="connsiteX0" fmla="*/ 0 w 924560"/>
              <a:gd name="connsiteY0" fmla="*/ 502919 h 1005837"/>
              <a:gd name="connsiteX1" fmla="*/ 462280 w 924560"/>
              <a:gd name="connsiteY1" fmla="*/ 0 h 1005837"/>
              <a:gd name="connsiteX2" fmla="*/ 924560 w 924560"/>
              <a:gd name="connsiteY2" fmla="*/ 502919 h 1005837"/>
              <a:gd name="connsiteX3" fmla="*/ 462280 w 924560"/>
              <a:gd name="connsiteY3" fmla="*/ 1005838 h 1005837"/>
              <a:gd name="connsiteX4" fmla="*/ 0 w 924560"/>
              <a:gd name="connsiteY4" fmla="*/ 502919 h 1005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4560" h="1005837" extrusionOk="0">
                <a:moveTo>
                  <a:pt x="0" y="502919"/>
                </a:moveTo>
                <a:cubicBezTo>
                  <a:pt x="-27166" y="208408"/>
                  <a:pt x="152719" y="20361"/>
                  <a:pt x="462280" y="0"/>
                </a:cubicBezTo>
                <a:cubicBezTo>
                  <a:pt x="728665" y="2332"/>
                  <a:pt x="878265" y="226637"/>
                  <a:pt x="924560" y="502919"/>
                </a:cubicBezTo>
                <a:cubicBezTo>
                  <a:pt x="881703" y="822525"/>
                  <a:pt x="714341" y="1023795"/>
                  <a:pt x="462280" y="1005838"/>
                </a:cubicBezTo>
                <a:cubicBezTo>
                  <a:pt x="194951" y="999262"/>
                  <a:pt x="35160" y="797473"/>
                  <a:pt x="0" y="50291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8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1300D-C04A-F902-6B47-B80F46573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520" y="741680"/>
            <a:ext cx="6319520" cy="5435283"/>
          </a:xfrm>
        </p:spPr>
        <p:txBody>
          <a:bodyPr>
            <a:normAutofit/>
          </a:bodyPr>
          <a:lstStyle/>
          <a:p>
            <a:r>
              <a:rPr lang="en-US" sz="1500" b="1" dirty="0"/>
              <a:t>Monthly revenue opportunities (Predicted Churners Table)</a:t>
            </a:r>
            <a:endParaRPr lang="en-US" sz="1500" dirty="0"/>
          </a:p>
          <a:p>
            <a:pPr lvl="1">
              <a:lnSpc>
                <a:spcPct val="190000"/>
              </a:lnSpc>
            </a:pPr>
            <a:r>
              <a:rPr lang="en-US" sz="1200" b="1" dirty="0"/>
              <a:t>Business Context: </a:t>
            </a:r>
            <a:r>
              <a:rPr lang="en-US" sz="1200" dirty="0"/>
              <a:t>Customers with high monthly charges (e.g., ₹100+) are churning. Retaining them could significantly boost revenue.</a:t>
            </a:r>
          </a:p>
          <a:p>
            <a:pPr lvl="1">
              <a:lnSpc>
                <a:spcPct val="190000"/>
              </a:lnSpc>
            </a:pPr>
            <a:r>
              <a:rPr lang="en-US" sz="1200" b="1" dirty="0"/>
              <a:t>Recommendation: </a:t>
            </a:r>
            <a:r>
              <a:rPr lang="en-US" sz="1200" dirty="0"/>
              <a:t>Provide personalized offers to high-value customers to prevent churn.</a:t>
            </a:r>
          </a:p>
          <a:p>
            <a:pPr marL="457200" lvl="1" indent="0">
              <a:lnSpc>
                <a:spcPct val="190000"/>
              </a:lnSpc>
              <a:buNone/>
            </a:pPr>
            <a:endParaRPr lang="en-US" sz="1200" dirty="0"/>
          </a:p>
          <a:p>
            <a:pPr marL="457200" lvl="1" indent="0">
              <a:lnSpc>
                <a:spcPct val="190000"/>
              </a:lnSpc>
              <a:buNone/>
            </a:pPr>
            <a:endParaRPr lang="en-US" sz="1200" dirty="0"/>
          </a:p>
          <a:p>
            <a:pPr marL="457200" lvl="1" indent="0">
              <a:lnSpc>
                <a:spcPct val="190000"/>
              </a:lnSpc>
              <a:buNone/>
            </a:pPr>
            <a:endParaRPr lang="en-US" sz="1200" dirty="0"/>
          </a:p>
          <a:p>
            <a:pPr marL="457200" lvl="1" indent="0">
              <a:lnSpc>
                <a:spcPct val="190000"/>
              </a:lnSpc>
              <a:buNone/>
            </a:pPr>
            <a:endParaRPr lang="en-US" sz="1200" dirty="0"/>
          </a:p>
          <a:p>
            <a:r>
              <a:rPr lang="en-US" sz="1600" b="1" dirty="0"/>
              <a:t>State-specific predictions (Predicted Churner by States)</a:t>
            </a:r>
            <a:endParaRPr lang="en-US" sz="1600" dirty="0"/>
          </a:p>
          <a:p>
            <a:pPr lvl="1">
              <a:lnSpc>
                <a:spcPct val="190000"/>
              </a:lnSpc>
            </a:pPr>
            <a:r>
              <a:rPr lang="en-US" sz="1200" b="1" dirty="0"/>
              <a:t>Business Context:</a:t>
            </a:r>
            <a:r>
              <a:rPr lang="en-US" sz="1200" dirty="0"/>
              <a:t> States like Uttar Pradesh </a:t>
            </a:r>
            <a:r>
              <a:rPr lang="en-US" sz="1200" b="1" dirty="0"/>
              <a:t>42 churners </a:t>
            </a:r>
            <a:r>
              <a:rPr lang="en-US" sz="1200" dirty="0"/>
              <a:t>and Maharashtra </a:t>
            </a:r>
            <a:r>
              <a:rPr lang="en-US" sz="1200" b="1" dirty="0"/>
              <a:t>39 churners </a:t>
            </a:r>
            <a:r>
              <a:rPr lang="en-US" sz="1200" dirty="0"/>
              <a:t>have the highest predicted churners.</a:t>
            </a:r>
          </a:p>
          <a:p>
            <a:pPr lvl="1">
              <a:lnSpc>
                <a:spcPct val="190000"/>
              </a:lnSpc>
            </a:pPr>
            <a:r>
              <a:rPr lang="en-US" sz="1200" b="1" dirty="0"/>
              <a:t>Recommendation: </a:t>
            </a:r>
            <a:r>
              <a:rPr lang="en-US" sz="1200" dirty="0"/>
              <a:t>Focus retention campaigns and service improvements in these states.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031E1B-4197-E5D8-6C92-D05F3009E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114" y="521882"/>
            <a:ext cx="4389206" cy="27989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7A71CA-8DD7-75FE-5322-4FF4D4A0A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114" y="3459321"/>
            <a:ext cx="4389206" cy="3276768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7EBDC2B-EA2F-EC3F-5E32-D1D2854314C4}"/>
              </a:ext>
            </a:extLst>
          </p:cNvPr>
          <p:cNvSpPr/>
          <p:nvPr/>
        </p:nvSpPr>
        <p:spPr>
          <a:xfrm>
            <a:off x="10220960" y="3421929"/>
            <a:ext cx="908524" cy="743671"/>
          </a:xfrm>
          <a:custGeom>
            <a:avLst/>
            <a:gdLst>
              <a:gd name="connsiteX0" fmla="*/ 762000 w 908524"/>
              <a:gd name="connsiteY0" fmla="*/ 1991 h 743671"/>
              <a:gd name="connsiteX1" fmla="*/ 335280 w 908524"/>
              <a:gd name="connsiteY1" fmla="*/ 22311 h 743671"/>
              <a:gd name="connsiteX2" fmla="*/ 203200 w 908524"/>
              <a:gd name="connsiteY2" fmla="*/ 52791 h 743671"/>
              <a:gd name="connsiteX3" fmla="*/ 172720 w 908524"/>
              <a:gd name="connsiteY3" fmla="*/ 83271 h 743671"/>
              <a:gd name="connsiteX4" fmla="*/ 111760 w 908524"/>
              <a:gd name="connsiteY4" fmla="*/ 164551 h 743671"/>
              <a:gd name="connsiteX5" fmla="*/ 30480 w 908524"/>
              <a:gd name="connsiteY5" fmla="*/ 296631 h 743671"/>
              <a:gd name="connsiteX6" fmla="*/ 0 w 908524"/>
              <a:gd name="connsiteY6" fmla="*/ 438871 h 743671"/>
              <a:gd name="connsiteX7" fmla="*/ 40640 w 908524"/>
              <a:gd name="connsiteY7" fmla="*/ 652231 h 743671"/>
              <a:gd name="connsiteX8" fmla="*/ 91440 w 908524"/>
              <a:gd name="connsiteY8" fmla="*/ 733511 h 743671"/>
              <a:gd name="connsiteX9" fmla="*/ 213360 w 908524"/>
              <a:gd name="connsiteY9" fmla="*/ 743671 h 743671"/>
              <a:gd name="connsiteX10" fmla="*/ 457200 w 908524"/>
              <a:gd name="connsiteY10" fmla="*/ 733511 h 743671"/>
              <a:gd name="connsiteX11" fmla="*/ 528320 w 908524"/>
              <a:gd name="connsiteY11" fmla="*/ 682711 h 743671"/>
              <a:gd name="connsiteX12" fmla="*/ 640080 w 908524"/>
              <a:gd name="connsiteY12" fmla="*/ 581111 h 743671"/>
              <a:gd name="connsiteX13" fmla="*/ 680720 w 908524"/>
              <a:gd name="connsiteY13" fmla="*/ 520151 h 743671"/>
              <a:gd name="connsiteX14" fmla="*/ 690880 w 908524"/>
              <a:gd name="connsiteY14" fmla="*/ 489671 h 743671"/>
              <a:gd name="connsiteX15" fmla="*/ 741680 w 908524"/>
              <a:gd name="connsiteY15" fmla="*/ 418551 h 743671"/>
              <a:gd name="connsiteX16" fmla="*/ 772160 w 908524"/>
              <a:gd name="connsiteY16" fmla="*/ 367751 h 743671"/>
              <a:gd name="connsiteX17" fmla="*/ 894080 w 908524"/>
              <a:gd name="connsiteY17" fmla="*/ 245831 h 743671"/>
              <a:gd name="connsiteX18" fmla="*/ 883920 w 908524"/>
              <a:gd name="connsiteY18" fmla="*/ 83271 h 743671"/>
              <a:gd name="connsiteX19" fmla="*/ 843280 w 908524"/>
              <a:gd name="connsiteY19" fmla="*/ 73111 h 743671"/>
              <a:gd name="connsiteX20" fmla="*/ 782320 w 908524"/>
              <a:gd name="connsiteY20" fmla="*/ 52791 h 743671"/>
              <a:gd name="connsiteX21" fmla="*/ 690880 w 908524"/>
              <a:gd name="connsiteY21" fmla="*/ 1991 h 743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08524" h="743671">
                <a:moveTo>
                  <a:pt x="762000" y="1991"/>
                </a:moveTo>
                <a:cubicBezTo>
                  <a:pt x="660061" y="5632"/>
                  <a:pt x="456924" y="9506"/>
                  <a:pt x="335280" y="22311"/>
                </a:cubicBezTo>
                <a:cubicBezTo>
                  <a:pt x="308271" y="25154"/>
                  <a:pt x="218471" y="48973"/>
                  <a:pt x="203200" y="52791"/>
                </a:cubicBezTo>
                <a:cubicBezTo>
                  <a:pt x="193040" y="62951"/>
                  <a:pt x="181819" y="72150"/>
                  <a:pt x="172720" y="83271"/>
                </a:cubicBezTo>
                <a:cubicBezTo>
                  <a:pt x="151274" y="109482"/>
                  <a:pt x="135707" y="140604"/>
                  <a:pt x="111760" y="164551"/>
                </a:cubicBezTo>
                <a:cubicBezTo>
                  <a:pt x="68983" y="207328"/>
                  <a:pt x="49555" y="220330"/>
                  <a:pt x="30480" y="296631"/>
                </a:cubicBezTo>
                <a:cubicBezTo>
                  <a:pt x="5164" y="397896"/>
                  <a:pt x="14751" y="350364"/>
                  <a:pt x="0" y="438871"/>
                </a:cubicBezTo>
                <a:cubicBezTo>
                  <a:pt x="14119" y="636535"/>
                  <a:pt x="-9716" y="521306"/>
                  <a:pt x="40640" y="652231"/>
                </a:cubicBezTo>
                <a:cubicBezTo>
                  <a:pt x="52377" y="682747"/>
                  <a:pt x="50233" y="725270"/>
                  <a:pt x="91440" y="733511"/>
                </a:cubicBezTo>
                <a:cubicBezTo>
                  <a:pt x="131429" y="741509"/>
                  <a:pt x="172720" y="740284"/>
                  <a:pt x="213360" y="743671"/>
                </a:cubicBezTo>
                <a:lnTo>
                  <a:pt x="457200" y="733511"/>
                </a:lnTo>
                <a:cubicBezTo>
                  <a:pt x="485802" y="727975"/>
                  <a:pt x="505228" y="700474"/>
                  <a:pt x="528320" y="682711"/>
                </a:cubicBezTo>
                <a:cubicBezTo>
                  <a:pt x="558787" y="659275"/>
                  <a:pt x="614840" y="611960"/>
                  <a:pt x="640080" y="581111"/>
                </a:cubicBezTo>
                <a:cubicBezTo>
                  <a:pt x="655545" y="562210"/>
                  <a:pt x="668860" y="541499"/>
                  <a:pt x="680720" y="520151"/>
                </a:cubicBezTo>
                <a:cubicBezTo>
                  <a:pt x="685921" y="510789"/>
                  <a:pt x="685370" y="498854"/>
                  <a:pt x="690880" y="489671"/>
                </a:cubicBezTo>
                <a:cubicBezTo>
                  <a:pt x="705869" y="464689"/>
                  <a:pt x="725520" y="442791"/>
                  <a:pt x="741680" y="418551"/>
                </a:cubicBezTo>
                <a:cubicBezTo>
                  <a:pt x="752634" y="402120"/>
                  <a:pt x="758196" y="381715"/>
                  <a:pt x="772160" y="367751"/>
                </a:cubicBezTo>
                <a:cubicBezTo>
                  <a:pt x="934720" y="205191"/>
                  <a:pt x="758613" y="435484"/>
                  <a:pt x="894080" y="245831"/>
                </a:cubicBezTo>
                <a:cubicBezTo>
                  <a:pt x="909468" y="184279"/>
                  <a:pt x="920594" y="162731"/>
                  <a:pt x="883920" y="83271"/>
                </a:cubicBezTo>
                <a:cubicBezTo>
                  <a:pt x="878068" y="70593"/>
                  <a:pt x="856655" y="77123"/>
                  <a:pt x="843280" y="73111"/>
                </a:cubicBezTo>
                <a:cubicBezTo>
                  <a:pt x="822764" y="66956"/>
                  <a:pt x="782320" y="52791"/>
                  <a:pt x="782320" y="52791"/>
                </a:cubicBezTo>
                <a:cubicBezTo>
                  <a:pt x="741385" y="-15433"/>
                  <a:pt x="771587" y="1991"/>
                  <a:pt x="690880" y="1991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302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</TotalTime>
  <Words>602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Customer Churn Analysis </vt:lpstr>
      <vt:lpstr>Summary</vt:lpstr>
      <vt:lpstr>PowerPoint Presentation</vt:lpstr>
      <vt:lpstr>PowerPoint Presentation</vt:lpstr>
      <vt:lpstr>Churn Analysis - Prediction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Nikhil</dc:creator>
  <cp:lastModifiedBy>Nikhil kushwaha</cp:lastModifiedBy>
  <cp:revision>6</cp:revision>
  <dcterms:created xsi:type="dcterms:W3CDTF">2024-09-03T15:16:05Z</dcterms:created>
  <dcterms:modified xsi:type="dcterms:W3CDTF">2025-01-19T14:26:31Z</dcterms:modified>
</cp:coreProperties>
</file>