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0" r:id="rId6"/>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p:scale>
          <a:sx n="50" d="100"/>
          <a:sy n="50" d="100"/>
        </p:scale>
        <p:origin x="1572"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19.01.2025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19.01.2025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19.01.2025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19.01.2025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19.01.2025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19.01.2025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19.01.2025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19.01.2025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19.01.2025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19.01.2025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19.01.2025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19.01.2025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Customer Churn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Nikhil Kushwaha</a:t>
            </a:r>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lnSpcReduction="10000"/>
          </a:bodyPr>
          <a:lstStyle/>
          <a:p>
            <a:pPr>
              <a:lnSpc>
                <a:spcPct val="170000"/>
              </a:lnSpc>
            </a:pPr>
            <a:r>
              <a:rPr lang="en-US" sz="1400" dirty="0"/>
              <a:t>A leading telecom company is experiencing a high churn rate, negatively impacting its revenue and customer base. Despite offering competitive services and promotions, many customers are leaving for competitors. The company seeks a comprehensive analysis to identify the reasons behind customer attrition and actionable insights to improve retention.</a:t>
            </a:r>
          </a:p>
          <a:p>
            <a:r>
              <a:rPr lang="en-US" sz="1400" b="1" dirty="0"/>
              <a:t>Key Points:</a:t>
            </a:r>
          </a:p>
          <a:p>
            <a:pPr lvl="1">
              <a:lnSpc>
                <a:spcPct val="170000"/>
              </a:lnSpc>
            </a:pPr>
            <a:r>
              <a:rPr lang="en-US" sz="1300" b="1" dirty="0"/>
              <a:t>High Churn Rate</a:t>
            </a:r>
            <a:r>
              <a:rPr lang="en-US" sz="1300" dirty="0"/>
              <a:t>: The telecom company has a churn rate of 27%, indicating a significant number of customers are leaving despite active retention efforts</a:t>
            </a:r>
            <a:r>
              <a:rPr lang="en-US" sz="1300" b="1" dirty="0"/>
              <a:t>.</a:t>
            </a:r>
          </a:p>
          <a:p>
            <a:pPr lvl="1">
              <a:lnSpc>
                <a:spcPct val="170000"/>
              </a:lnSpc>
            </a:pPr>
            <a:r>
              <a:rPr lang="en-US" sz="1300" b="1" dirty="0"/>
              <a:t>Customer Segmentation Issues</a:t>
            </a:r>
            <a:r>
              <a:rPr lang="en-US" sz="1300" dirty="0"/>
              <a:t>: Certain customer segments, such as those with month-to-month contracts and specific internet services, show disproportionately higher churn rates.</a:t>
            </a:r>
          </a:p>
          <a:p>
            <a:pPr lvl="1">
              <a:lnSpc>
                <a:spcPct val="170000"/>
              </a:lnSpc>
            </a:pPr>
            <a:r>
              <a:rPr lang="en-US" sz="1300" b="1" dirty="0"/>
              <a:t>Demographic and Geographic Trends</a:t>
            </a:r>
            <a:r>
              <a:rPr lang="en-US" sz="1300" dirty="0"/>
              <a:t>: Specific demographics, such as genders, and customers from certain states, are more likely to churn.</a:t>
            </a:r>
          </a:p>
          <a:p>
            <a:pPr lvl="1">
              <a:lnSpc>
                <a:spcPct val="170000"/>
              </a:lnSpc>
            </a:pPr>
            <a:r>
              <a:rPr lang="en-US" sz="1300" b="1" dirty="0"/>
              <a:t>Need for Proactive Retention Strategies</a:t>
            </a:r>
            <a:r>
              <a:rPr lang="en-US" sz="1300" dirty="0"/>
              <a:t>: The company requires insights to design targeted retention strategies, such as offering discounts for month-to-month contracts, addressing service dissatisfaction, and improving internet service quality.</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a:xfrm>
            <a:off x="838200" y="1"/>
            <a:ext cx="10515600" cy="749299"/>
          </a:xfrm>
        </p:spPr>
        <p:txBody>
          <a:bodyPr>
            <a:normAutofit/>
          </a:bodyPr>
          <a:lstStyle/>
          <a:p>
            <a:r>
              <a:rPr lang="en-US" sz="2800" b="1" dirty="0"/>
              <a:t>Subject: Request for Data Analysis to Address Customer Churn</a:t>
            </a:r>
            <a:endParaRPr lang="nb-NO" sz="2800"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a:xfrm>
            <a:off x="838200" y="647700"/>
            <a:ext cx="10515600" cy="6210301"/>
          </a:xfrm>
        </p:spPr>
        <p:txBody>
          <a:bodyPr>
            <a:noAutofit/>
          </a:bodyPr>
          <a:lstStyle/>
          <a:p>
            <a:pPr marL="0" indent="0">
              <a:lnSpc>
                <a:spcPct val="170000"/>
              </a:lnSpc>
              <a:buNone/>
            </a:pPr>
            <a:r>
              <a:rPr lang="en-US" sz="1200" dirty="0"/>
              <a:t>Hi Data Analyst,</a:t>
            </a:r>
          </a:p>
          <a:p>
            <a:pPr marL="0" indent="0">
              <a:lnSpc>
                <a:spcPct val="170000"/>
              </a:lnSpc>
              <a:buNone/>
            </a:pPr>
            <a:r>
              <a:rPr lang="en-US" sz="1200" dirty="0"/>
              <a:t>I hope this message finds you well. As you are aware, our company has been facing a concerning rise in customer churn, which is beginning to impact both our revenue and overall market position. Despite our efforts to improve service offerings and customer engagement, the attrition rate remains higher than expected.</a:t>
            </a:r>
          </a:p>
          <a:p>
            <a:pPr marL="0" indent="0">
              <a:lnSpc>
                <a:spcPct val="170000"/>
              </a:lnSpc>
              <a:buNone/>
            </a:pPr>
            <a:r>
              <a:rPr lang="en-US" sz="1200" dirty="0"/>
              <a:t>Given the critical nature of this issue, I am reaching out to you as a Data Analyst to assist us in identifying the root causes of this problem and devising data-driven solutions. Specifically, we need your expertise to:</a:t>
            </a:r>
          </a:p>
          <a:p>
            <a:pPr>
              <a:lnSpc>
                <a:spcPct val="170000"/>
              </a:lnSpc>
            </a:pPr>
            <a:r>
              <a:rPr lang="en-US" sz="1100" b="1" dirty="0"/>
              <a:t>Analyze Churn Trends: </a:t>
            </a:r>
            <a:r>
              <a:rPr lang="en-US" sz="1100" dirty="0"/>
              <a:t>Examine historical data to identify patterns and trends in customer churn across demographics, geographies, services, and payment methods.</a:t>
            </a:r>
          </a:p>
          <a:p>
            <a:pPr>
              <a:lnSpc>
                <a:spcPct val="170000"/>
              </a:lnSpc>
            </a:pPr>
            <a:r>
              <a:rPr lang="en-US" sz="1100" b="1" dirty="0"/>
              <a:t>Key Drivers of Churn: </a:t>
            </a:r>
            <a:r>
              <a:rPr lang="en-US" sz="1100" dirty="0"/>
              <a:t>Pinpoint the factors contributing most significantly to customer attrition, such as service dissatisfaction, contract types, or tenure.</a:t>
            </a:r>
          </a:p>
          <a:p>
            <a:pPr>
              <a:lnSpc>
                <a:spcPct val="170000"/>
              </a:lnSpc>
            </a:pPr>
            <a:r>
              <a:rPr lang="en-US" sz="1100" b="1" dirty="0"/>
              <a:t>Predictive Modeling: </a:t>
            </a:r>
            <a:r>
              <a:rPr lang="en-US" sz="1100" dirty="0"/>
              <a:t>Develop a model to predict customers who are most likely to churn in the near future, enabling us to take proactive measures.</a:t>
            </a:r>
          </a:p>
          <a:p>
            <a:pPr>
              <a:lnSpc>
                <a:spcPct val="170000"/>
              </a:lnSpc>
            </a:pPr>
            <a:r>
              <a:rPr lang="en-US" sz="1100" b="1" dirty="0"/>
              <a:t>Insights for Retention Strategies: </a:t>
            </a:r>
            <a:r>
              <a:rPr lang="en-US" sz="1100" dirty="0"/>
              <a:t>Provide actionable insights that can inform targeted interventions, such as personalized offers or improvements to customer service.</a:t>
            </a:r>
          </a:p>
          <a:p>
            <a:pPr marL="0" indent="0">
              <a:lnSpc>
                <a:spcPct val="170000"/>
              </a:lnSpc>
              <a:buNone/>
            </a:pPr>
            <a:r>
              <a:rPr lang="en-US" sz="1200" dirty="0"/>
              <a:t>This analysis will play a crucial role in shaping our customer retention strategies and helping us better align with customer expectations. Please let me know the data or resources you require to initiate this analysis. I trust your skills and expertise to provide us with valuable insights and recommendations.</a:t>
            </a:r>
          </a:p>
          <a:p>
            <a:pPr marL="0" indent="0">
              <a:lnSpc>
                <a:spcPct val="170000"/>
              </a:lnSpc>
              <a:buNone/>
            </a:pPr>
            <a:r>
              <a:rPr lang="en-US" sz="1200" dirty="0"/>
              <a:t>Looking forward to your findings and suggestions.</a:t>
            </a:r>
          </a:p>
          <a:p>
            <a:pPr marL="0" indent="0">
              <a:lnSpc>
                <a:spcPct val="170000"/>
              </a:lnSpc>
              <a:buNone/>
            </a:pPr>
            <a:r>
              <a:rPr lang="en-US" sz="1200" dirty="0"/>
              <a:t>Best regards,</a:t>
            </a:r>
            <a:br>
              <a:rPr lang="en-US" sz="1200" dirty="0"/>
            </a:br>
            <a:r>
              <a:rPr lang="en-US" sz="1200"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normAutofit/>
          </a:bodyPr>
          <a:lstStyle/>
          <a:p>
            <a:r>
              <a:rPr lang="en-US" sz="4000" b="1" dirty="0"/>
              <a:t>Key Performance Indicators (KPIs)</a:t>
            </a:r>
            <a:endParaRPr lang="nb-NO" sz="4000"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a:xfrm>
            <a:off x="838200" y="1574800"/>
            <a:ext cx="10515600" cy="5080000"/>
          </a:xfrm>
        </p:spPr>
        <p:txBody>
          <a:bodyPr>
            <a:normAutofit fontScale="85000" lnSpcReduction="10000"/>
          </a:bodyPr>
          <a:lstStyle/>
          <a:p>
            <a:pPr>
              <a:lnSpc>
                <a:spcPct val="150000"/>
              </a:lnSpc>
            </a:pPr>
            <a:r>
              <a:rPr lang="en-IN" sz="2400" b="1" dirty="0"/>
              <a:t>Customer Churn Rate</a:t>
            </a:r>
            <a:r>
              <a:rPr lang="en-US" sz="2400" b="1" dirty="0"/>
              <a:t>: </a:t>
            </a:r>
            <a:r>
              <a:rPr kumimoji="0" lang="en-US" altLang="en-US" sz="2000" b="0" i="0" u="none" strike="noStrike" cap="none" normalizeH="0" baseline="0" dirty="0">
                <a:ln>
                  <a:noFill/>
                </a:ln>
                <a:solidFill>
                  <a:schemeClr val="tx1"/>
                </a:solidFill>
                <a:effectLst/>
                <a:latin typeface="Arial" panose="020B0604020202020204" pitchFamily="34" charset="0"/>
              </a:rPr>
              <a:t>The percentage of customers lost over a given period.</a:t>
            </a:r>
          </a:p>
          <a:p>
            <a:pPr lvl="1">
              <a:lnSpc>
                <a:spcPct val="150000"/>
              </a:lnSpc>
            </a:pPr>
            <a:r>
              <a:rPr kumimoji="0" lang="en-US" altLang="en-US" sz="2100" b="1" i="0" u="none" strike="noStrike" cap="none" normalizeH="0" baseline="0" dirty="0">
                <a:ln>
                  <a:noFill/>
                </a:ln>
                <a:solidFill>
                  <a:schemeClr val="tx1"/>
                </a:solidFill>
                <a:effectLst/>
              </a:rPr>
              <a:t>Purpose</a:t>
            </a:r>
            <a:r>
              <a:rPr kumimoji="0" lang="en-US" altLang="en-US" sz="2100" b="0" i="0" u="none" strike="noStrike" cap="none" normalizeH="0" baseline="0" dirty="0">
                <a:ln>
                  <a:noFill/>
                </a:ln>
                <a:solidFill>
                  <a:schemeClr val="tx1"/>
                </a:solidFill>
                <a:effectLst/>
              </a:rPr>
              <a:t>: Measures overall customer attrition and highlights trends</a:t>
            </a:r>
            <a:endParaRPr lang="en-US" sz="2100" dirty="0"/>
          </a:p>
          <a:p>
            <a:pPr>
              <a:lnSpc>
                <a:spcPct val="150000"/>
              </a:lnSpc>
            </a:pPr>
            <a:r>
              <a:rPr lang="en-IN" sz="2400" b="1" dirty="0"/>
              <a:t>Customer Lifetime Value (CLV)</a:t>
            </a:r>
            <a:r>
              <a:rPr lang="en-US" sz="2400" b="1" dirty="0"/>
              <a:t>: </a:t>
            </a:r>
            <a:r>
              <a:rPr lang="en-US" sz="2000" dirty="0"/>
              <a:t>The total revenue a business can expect from a single customer throughout their relationship.</a:t>
            </a:r>
          </a:p>
          <a:p>
            <a:pPr lvl="1">
              <a:lnSpc>
                <a:spcPct val="150000"/>
              </a:lnSpc>
            </a:pPr>
            <a:r>
              <a:rPr lang="en-US" sz="2000" b="1" dirty="0"/>
              <a:t>Purpose</a:t>
            </a:r>
            <a:r>
              <a:rPr lang="en-US" sz="2000" dirty="0"/>
              <a:t>: Helps understand the financial impact of losing customers and prioritize retention efforts.</a:t>
            </a:r>
          </a:p>
          <a:p>
            <a:pPr>
              <a:lnSpc>
                <a:spcPct val="150000"/>
              </a:lnSpc>
            </a:pPr>
            <a:r>
              <a:rPr lang="en-IN" sz="2400" b="1" dirty="0"/>
              <a:t>Retention Rate</a:t>
            </a:r>
            <a:r>
              <a:rPr lang="en-US" sz="2400" b="1" dirty="0"/>
              <a:t>: </a:t>
            </a:r>
            <a:r>
              <a:rPr lang="en-US" sz="2100" dirty="0"/>
              <a:t>The percentage of customers retained over a given period.</a:t>
            </a:r>
          </a:p>
          <a:p>
            <a:pPr lvl="1">
              <a:lnSpc>
                <a:spcPct val="150000"/>
              </a:lnSpc>
            </a:pPr>
            <a:r>
              <a:rPr lang="en-US" sz="2100" b="1" dirty="0"/>
              <a:t>Purpose</a:t>
            </a:r>
            <a:r>
              <a:rPr lang="en-US" sz="2100" dirty="0"/>
              <a:t>: Tracks the success of customer retention strategies.</a:t>
            </a:r>
          </a:p>
          <a:p>
            <a:pPr>
              <a:lnSpc>
                <a:spcPct val="150000"/>
              </a:lnSpc>
            </a:pPr>
            <a:r>
              <a:rPr lang="en-IN" sz="2400" b="1" dirty="0"/>
              <a:t>Churn by Segment</a:t>
            </a:r>
            <a:r>
              <a:rPr lang="en-US" sz="2400" b="1" dirty="0"/>
              <a:t>: </a:t>
            </a:r>
            <a:r>
              <a:rPr lang="en-US" sz="2200" dirty="0"/>
              <a:t>The churn rate analyzed by specific customer segments (e.g., demographics, geography, service plans).</a:t>
            </a:r>
          </a:p>
          <a:p>
            <a:pPr lvl="1">
              <a:lnSpc>
                <a:spcPct val="150000"/>
              </a:lnSpc>
            </a:pPr>
            <a:r>
              <a:rPr lang="en-US" sz="2200" b="1" dirty="0"/>
              <a:t>Purpose</a:t>
            </a:r>
            <a:r>
              <a:rPr lang="en-US" sz="2200" dirty="0"/>
              <a:t>: Identifies high-risk customer groups for targeted interventions.</a:t>
            </a:r>
            <a:endParaRPr lang="nb-NO" sz="2200" dirty="0"/>
          </a:p>
        </p:txBody>
      </p:sp>
    </p:spTree>
    <p:extLst>
      <p:ext uri="{BB962C8B-B14F-4D97-AF65-F5344CB8AC3E}">
        <p14:creationId xmlns:p14="http://schemas.microsoft.com/office/powerpoint/2010/main" val="34986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a:xfrm>
            <a:off x="838200" y="1346200"/>
            <a:ext cx="10515600" cy="4830763"/>
          </a:xfrm>
        </p:spPr>
        <p:txBody>
          <a:bodyPr>
            <a:normAutofit fontScale="55000" lnSpcReduction="20000"/>
          </a:bodyPr>
          <a:lstStyle/>
          <a:p>
            <a:pPr>
              <a:lnSpc>
                <a:spcPct val="170000"/>
              </a:lnSpc>
            </a:pPr>
            <a:r>
              <a:rPr lang="en-US" sz="2900" b="1" dirty="0"/>
              <a:t>Reduce Churn Rate</a:t>
            </a:r>
          </a:p>
          <a:p>
            <a:pPr lvl="1">
              <a:lnSpc>
                <a:spcPct val="170000"/>
              </a:lnSpc>
            </a:pPr>
            <a:r>
              <a:rPr lang="en-US" sz="2500" b="1" dirty="0"/>
              <a:t>Goal: </a:t>
            </a:r>
            <a:r>
              <a:rPr lang="en-US" sz="2500" dirty="0"/>
              <a:t>Identify key factors driving customer churn and implement strategies to improve customer retention.</a:t>
            </a:r>
          </a:p>
          <a:p>
            <a:pPr lvl="1">
              <a:lnSpc>
                <a:spcPct val="170000"/>
              </a:lnSpc>
            </a:pPr>
            <a:r>
              <a:rPr lang="en-US" sz="2500" b="1" dirty="0"/>
              <a:t>Insight</a:t>
            </a:r>
            <a:r>
              <a:rPr lang="en-US" sz="2500" dirty="0"/>
              <a:t>: Highlight high-risk segments based on demographics, geography, and service usage to prioritize targeted retention efforts.</a:t>
            </a:r>
          </a:p>
          <a:p>
            <a:pPr>
              <a:lnSpc>
                <a:spcPct val="170000"/>
              </a:lnSpc>
            </a:pPr>
            <a:r>
              <a:rPr lang="en-US" sz="2900" b="1" dirty="0"/>
              <a:t>Understand Churn Segmentation</a:t>
            </a:r>
          </a:p>
          <a:p>
            <a:pPr lvl="1">
              <a:lnSpc>
                <a:spcPct val="170000"/>
              </a:lnSpc>
            </a:pPr>
            <a:r>
              <a:rPr lang="en-US" sz="2500" b="1" dirty="0"/>
              <a:t>Goal: </a:t>
            </a:r>
            <a:r>
              <a:rPr lang="en-US" sz="2500" dirty="0"/>
              <a:t>Provide detailed segmentation of churn by gender, age, state, contract type, and payment method to uncover trends.</a:t>
            </a:r>
          </a:p>
          <a:p>
            <a:pPr lvl="1">
              <a:lnSpc>
                <a:spcPct val="170000"/>
              </a:lnSpc>
            </a:pPr>
            <a:r>
              <a:rPr lang="en-US" sz="2500" b="1" dirty="0"/>
              <a:t>Insight: </a:t>
            </a:r>
            <a:r>
              <a:rPr lang="en-US" sz="2500" dirty="0"/>
              <a:t>Insights reveal that churn is higher for month-to-month contracts, mailed payment methods, and in specific states, allowing for tailored strategies.</a:t>
            </a:r>
          </a:p>
          <a:p>
            <a:pPr>
              <a:lnSpc>
                <a:spcPct val="170000"/>
              </a:lnSpc>
            </a:pPr>
            <a:r>
              <a:rPr lang="en-US" sz="2900" b="1" dirty="0"/>
              <a:t>Identify Key Drivers of Churn</a:t>
            </a:r>
          </a:p>
          <a:p>
            <a:pPr lvl="1">
              <a:lnSpc>
                <a:spcPct val="170000"/>
              </a:lnSpc>
            </a:pPr>
            <a:r>
              <a:rPr lang="en-US" sz="2500" b="1" dirty="0"/>
              <a:t>Goal: </a:t>
            </a:r>
            <a:r>
              <a:rPr lang="en-US" sz="2500" dirty="0"/>
              <a:t>Pinpoint services, contracts, and customer behaviors contributing most to churn.</a:t>
            </a:r>
          </a:p>
          <a:p>
            <a:pPr lvl="1">
              <a:lnSpc>
                <a:spcPct val="170000"/>
              </a:lnSpc>
            </a:pPr>
            <a:r>
              <a:rPr lang="en-US" sz="2500" b="1" dirty="0"/>
              <a:t>Insight:</a:t>
            </a:r>
            <a:r>
              <a:rPr lang="en-US" sz="2500" dirty="0"/>
              <a:t> Customers using Fiber Optic internet or on short-term contracts have the highest churn rates, highlighting areas for targeted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591</TotalTime>
  <Words>718</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Customer Churn Analytics Business Case</vt:lpstr>
      <vt:lpstr>Introduction to Business Problem</vt:lpstr>
      <vt:lpstr>Subject: Request for Data Analysis to Address Customer Churn</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dc:creator>
  <cp:lastModifiedBy>Nikhil kushwaha</cp:lastModifiedBy>
  <cp:revision>5</cp:revision>
  <dcterms:created xsi:type="dcterms:W3CDTF">2024-07-20T13:50:58Z</dcterms:created>
  <dcterms:modified xsi:type="dcterms:W3CDTF">2025-01-19T08:39:08Z</dcterms:modified>
</cp:coreProperties>
</file>