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f9057b8ef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f9057b8ef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f9057b8e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f9057b8e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f9057b8e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f9057b8e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f9057b8ef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f9057b8ef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9057b8ef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9057b8e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f9057b8ef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f9057b8e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f9057b8e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f9057b8e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f9057b8e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f9057b8e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f9057b8ef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f9057b8e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f9057b8e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f9057b8e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f9057b8ef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f9057b8e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9057b8e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9057b8e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f9057b8e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f9057b8e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f9057b8ef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f9057b8e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f9057b8e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f9057b8e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f9057b8ef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f9057b8e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f9057b8ef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f9057b8e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f9057b8e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f9057b8e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223300"/>
            <a:ext cx="7688100" cy="10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 in the Middle attack</a:t>
            </a:r>
            <a:endParaRPr/>
          </a:p>
        </p:txBody>
      </p:sp>
      <p:sp>
        <p:nvSpPr>
          <p:cNvPr id="87" name="Google Shape;87;p13"/>
          <p:cNvSpPr txBox="1">
            <a:spLocks noGrp="1"/>
          </p:cNvSpPr>
          <p:nvPr>
            <p:ph type="subTitle" idx="1"/>
          </p:nvPr>
        </p:nvSpPr>
        <p:spPr>
          <a:xfrm>
            <a:off x="729625" y="2237875"/>
            <a:ext cx="7688100" cy="26151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2100" dirty="0">
                <a:solidFill>
                  <a:srgbClr val="000000"/>
                </a:solidFill>
                <a:latin typeface="Arial"/>
                <a:ea typeface="Arial"/>
                <a:cs typeface="Arial"/>
                <a:sym typeface="Arial"/>
              </a:rPr>
              <a:t>–</a:t>
            </a:r>
            <a:r>
              <a:rPr lang="en" sz="2100" i="1" dirty="0">
                <a:solidFill>
                  <a:srgbClr val="000000"/>
                </a:solidFill>
                <a:latin typeface="Arial"/>
                <a:ea typeface="Arial"/>
                <a:cs typeface="Arial"/>
                <a:sym typeface="Arial"/>
              </a:rPr>
              <a:t>Presented by: -</a:t>
            </a:r>
            <a:endParaRPr sz="2100" i="1" dirty="0">
              <a:solidFill>
                <a:srgbClr val="000000"/>
              </a:solidFill>
              <a:latin typeface="Arial"/>
              <a:ea typeface="Arial"/>
              <a:cs typeface="Arial"/>
              <a:sym typeface="Arial"/>
            </a:endParaRPr>
          </a:p>
          <a:p>
            <a:pPr marL="0" lvl="0" indent="0" algn="l" rtl="0">
              <a:lnSpc>
                <a:spcPct val="115000"/>
              </a:lnSpc>
              <a:spcBef>
                <a:spcPts val="500"/>
              </a:spcBef>
              <a:spcAft>
                <a:spcPts val="0"/>
              </a:spcAft>
              <a:buNone/>
            </a:pPr>
            <a:r>
              <a:rPr lang="en" sz="2100" dirty="0">
                <a:solidFill>
                  <a:srgbClr val="000000"/>
                </a:solidFill>
                <a:latin typeface="Arial"/>
                <a:ea typeface="Arial"/>
                <a:cs typeface="Arial"/>
                <a:sym typeface="Arial"/>
              </a:rPr>
              <a:t>–Nikhil Sahoo</a:t>
            </a:r>
            <a:endParaRPr sz="210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DNS Poisoning</a:t>
            </a:r>
            <a:endParaRPr/>
          </a:p>
          <a:p>
            <a:pPr marL="0" lvl="0" indent="0" algn="l" rtl="0">
              <a:spcBef>
                <a:spcPts val="0"/>
              </a:spcBef>
              <a:spcAft>
                <a:spcPts val="0"/>
              </a:spcAft>
              <a:buNone/>
            </a:pPr>
            <a:endParaRPr>
              <a:solidFill>
                <a:srgbClr val="000000"/>
              </a:solidFill>
            </a:endParaRPr>
          </a:p>
        </p:txBody>
      </p:sp>
      <p:pic>
        <p:nvPicPr>
          <p:cNvPr id="141" name="Google Shape;141;p22"/>
          <p:cNvPicPr preferRelativeResize="0"/>
          <p:nvPr/>
        </p:nvPicPr>
        <p:blipFill>
          <a:blip r:embed="rId3">
            <a:alphaModFix/>
          </a:blip>
          <a:stretch>
            <a:fillRect/>
          </a:stretch>
        </p:blipFill>
        <p:spPr>
          <a:xfrm>
            <a:off x="1782600" y="1417550"/>
            <a:ext cx="5347630" cy="34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DNS Poisoning</a:t>
            </a:r>
            <a:endParaRPr/>
          </a:p>
          <a:p>
            <a:pPr marL="0" lvl="0" indent="0" algn="l" rtl="0">
              <a:spcBef>
                <a:spcPts val="0"/>
              </a:spcBef>
              <a:spcAft>
                <a:spcPts val="0"/>
              </a:spcAft>
              <a:buNone/>
            </a:pPr>
            <a:endParaRPr>
              <a:solidFill>
                <a:srgbClr val="000000"/>
              </a:solidFill>
            </a:endParaRPr>
          </a:p>
        </p:txBody>
      </p:sp>
      <p:sp>
        <p:nvSpPr>
          <p:cNvPr id="147" name="Google Shape;147;p23"/>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latin typeface="Arial"/>
                <a:ea typeface="Arial"/>
                <a:cs typeface="Arial"/>
                <a:sym typeface="Arial"/>
              </a:rPr>
              <a:t>DNS Poisoning can be achieved in many ways but one of the most common methods is to use the Arp spoofing method to achieve DNS spoofing where in the attacker first conducts an arp spoof attack between the victim machine and the network gateway so that all the requests will travel via the attacker.</a:t>
            </a:r>
            <a:endParaRPr sz="1500" dirty="0">
              <a:solidFill>
                <a:srgbClr val="000000"/>
              </a:solidFill>
              <a:latin typeface="Arial"/>
              <a:ea typeface="Arial"/>
              <a:cs typeface="Arial"/>
              <a:sym typeface="Arial"/>
            </a:endParaRPr>
          </a:p>
          <a:p>
            <a:pPr marL="0" lvl="0" indent="0" algn="l" rtl="0">
              <a:spcBef>
                <a:spcPts val="2200"/>
              </a:spcBef>
              <a:spcAft>
                <a:spcPts val="0"/>
              </a:spcAft>
              <a:buNone/>
            </a:pPr>
            <a:r>
              <a:rPr lang="en" sz="1500" dirty="0">
                <a:solidFill>
                  <a:srgbClr val="000000"/>
                </a:solidFill>
                <a:latin typeface="Arial"/>
                <a:ea typeface="Arial"/>
                <a:cs typeface="Arial"/>
                <a:sym typeface="Arial"/>
              </a:rPr>
              <a:t>In a typical scenario, when the victim types in example.com it will first query the DNS server for DNS name translation but since it will go through the attacker, the attacker machine sends a fake DNS reply that the example.com maps to 192.168.0.2(IP address of the attacker).</a:t>
            </a:r>
            <a:endParaRPr sz="1500" dirty="0">
              <a:solidFill>
                <a:srgbClr val="000000"/>
              </a:solidFill>
              <a:latin typeface="Arial"/>
              <a:ea typeface="Arial"/>
              <a:cs typeface="Arial"/>
              <a:sym typeface="Arial"/>
            </a:endParaRPr>
          </a:p>
          <a:p>
            <a:pPr marL="0" lvl="0" indent="0" algn="l" rtl="0">
              <a:spcBef>
                <a:spcPts val="2200"/>
              </a:spcBef>
              <a:spcAft>
                <a:spcPts val="2200"/>
              </a:spcAft>
              <a:buNone/>
            </a:pPr>
            <a:r>
              <a:rPr lang="en" sz="1500" dirty="0">
                <a:solidFill>
                  <a:srgbClr val="000000"/>
                </a:solidFill>
                <a:latin typeface="Arial"/>
                <a:ea typeface="Arial"/>
                <a:cs typeface="Arial"/>
                <a:sym typeface="Arial"/>
              </a:rPr>
              <a:t>This will eventually open the page hosted by the attacker in it’s own machine.</a:t>
            </a:r>
            <a:endParaRPr sz="1500"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DNS Poisoning</a:t>
            </a:r>
            <a:endParaRPr/>
          </a:p>
          <a:p>
            <a:pPr marL="0" lvl="0" indent="0" algn="l" rtl="0">
              <a:spcBef>
                <a:spcPts val="0"/>
              </a:spcBef>
              <a:spcAft>
                <a:spcPts val="0"/>
              </a:spcAft>
              <a:buNone/>
            </a:pPr>
            <a:endParaRPr>
              <a:solidFill>
                <a:srgbClr val="000000"/>
              </a:solidFill>
            </a:endParaRPr>
          </a:p>
        </p:txBody>
      </p:sp>
      <p:sp>
        <p:nvSpPr>
          <p:cNvPr id="153" name="Google Shape;153;p24"/>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0000"/>
                </a:solidFill>
                <a:latin typeface="Raleway"/>
                <a:ea typeface="Raleway"/>
                <a:cs typeface="Raleway"/>
                <a:sym typeface="Raleway"/>
              </a:rPr>
              <a:t>MITIGATIONS</a:t>
            </a:r>
            <a:endParaRPr sz="2400" b="1" dirty="0">
              <a:solidFill>
                <a:srgbClr val="000000"/>
              </a:solidFill>
              <a:latin typeface="Raleway"/>
              <a:ea typeface="Raleway"/>
              <a:cs typeface="Raleway"/>
              <a:sym typeface="Raleway"/>
            </a:endParaRPr>
          </a:p>
          <a:p>
            <a:pPr marL="457200" lvl="0" indent="-323850" algn="l" rtl="0">
              <a:spcBef>
                <a:spcPts val="2200"/>
              </a:spcBef>
              <a:spcAft>
                <a:spcPts val="0"/>
              </a:spcAft>
              <a:buClr>
                <a:srgbClr val="000000"/>
              </a:buClr>
              <a:buSzPts val="1500"/>
              <a:buFont typeface="Arial"/>
              <a:buChar char="-"/>
            </a:pPr>
            <a:r>
              <a:rPr lang="en" sz="1500" b="1" dirty="0">
                <a:solidFill>
                  <a:srgbClr val="000000"/>
                </a:solidFill>
                <a:highlight>
                  <a:srgbClr val="FFFFFF"/>
                </a:highlight>
                <a:latin typeface="Arial"/>
                <a:ea typeface="Arial"/>
                <a:cs typeface="Arial"/>
                <a:sym typeface="Arial"/>
              </a:rPr>
              <a:t>Use IDS: </a:t>
            </a:r>
            <a:r>
              <a:rPr lang="en" sz="1500" dirty="0">
                <a:solidFill>
                  <a:srgbClr val="000000"/>
                </a:solidFill>
                <a:highlight>
                  <a:srgbClr val="FFFFFF"/>
                </a:highlight>
                <a:latin typeface="Arial"/>
                <a:ea typeface="Arial"/>
                <a:cs typeface="Arial"/>
                <a:sym typeface="Arial"/>
              </a:rPr>
              <a:t>An intrusion detection system, when placed and deployed correctly, can typically pick up on most forms of ARP cache poisoning and DNS spoofing.</a:t>
            </a:r>
            <a:endParaRPr sz="15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500" dirty="0">
              <a:solidFill>
                <a:srgbClr val="444444"/>
              </a:solidFill>
              <a:highlight>
                <a:srgbClr val="FFFFFF"/>
              </a:highlight>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b="1" dirty="0">
                <a:solidFill>
                  <a:srgbClr val="000000"/>
                </a:solidFill>
                <a:highlight>
                  <a:srgbClr val="FFFFFF"/>
                </a:highlight>
                <a:latin typeface="Arial"/>
                <a:ea typeface="Arial"/>
                <a:cs typeface="Arial"/>
                <a:sym typeface="Arial"/>
              </a:rPr>
              <a:t>Use DNSSEC: </a:t>
            </a:r>
            <a:r>
              <a:rPr lang="en" sz="1500" dirty="0">
                <a:solidFill>
                  <a:srgbClr val="000000"/>
                </a:solidFill>
                <a:highlight>
                  <a:srgbClr val="FFFFFF"/>
                </a:highlight>
                <a:latin typeface="Arial"/>
                <a:ea typeface="Arial"/>
                <a:cs typeface="Arial"/>
                <a:sym typeface="Arial"/>
              </a:rPr>
              <a:t>DNSSEC is a newer alternative to DNS that uses digitally signed DNS records to ensure the validity of a query response. DNSSEC is not yet in wide deployment but has been widely accepted as "the future of DNS". </a:t>
            </a:r>
            <a:endParaRPr sz="1500"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DHCP Spoofing</a:t>
            </a:r>
            <a:endParaRPr>
              <a:solidFill>
                <a:srgbClr val="000000"/>
              </a:solidFill>
            </a:endParaRPr>
          </a:p>
        </p:txBody>
      </p:sp>
      <p:sp>
        <p:nvSpPr>
          <p:cNvPr id="159" name="Google Shape;159;p25"/>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latin typeface="Arial"/>
                <a:ea typeface="Arial"/>
                <a:cs typeface="Arial"/>
                <a:sym typeface="Arial"/>
              </a:rPr>
              <a:t>DHCP</a:t>
            </a:r>
            <a:r>
              <a:rPr lang="en" sz="1500" dirty="0">
                <a:solidFill>
                  <a:srgbClr val="000000"/>
                </a:solidFill>
                <a:latin typeface="Arial"/>
                <a:ea typeface="Arial"/>
                <a:cs typeface="Arial"/>
                <a:sym typeface="Arial"/>
              </a:rPr>
              <a:t>: The</a:t>
            </a:r>
            <a:r>
              <a:rPr lang="en" sz="1500" b="1" dirty="0">
                <a:solidFill>
                  <a:srgbClr val="000000"/>
                </a:solidFill>
                <a:highlight>
                  <a:srgbClr val="FFFFFF"/>
                </a:highlight>
                <a:latin typeface="Arial"/>
                <a:ea typeface="Arial"/>
                <a:cs typeface="Arial"/>
                <a:sym typeface="Arial"/>
              </a:rPr>
              <a:t> Dynamic Host Configuration Protocol</a:t>
            </a:r>
            <a:r>
              <a:rPr lang="en" sz="1500" dirty="0">
                <a:solidFill>
                  <a:srgbClr val="000000"/>
                </a:solidFill>
                <a:highlight>
                  <a:srgbClr val="FFFFFF"/>
                </a:highlight>
                <a:latin typeface="Arial"/>
                <a:ea typeface="Arial"/>
                <a:cs typeface="Arial"/>
                <a:sym typeface="Arial"/>
              </a:rPr>
              <a:t> (</a:t>
            </a:r>
            <a:r>
              <a:rPr lang="en" sz="1500" b="1" dirty="0">
                <a:solidFill>
                  <a:srgbClr val="000000"/>
                </a:solidFill>
                <a:highlight>
                  <a:srgbClr val="FFFFFF"/>
                </a:highlight>
                <a:latin typeface="Arial"/>
                <a:ea typeface="Arial"/>
                <a:cs typeface="Arial"/>
                <a:sym typeface="Arial"/>
              </a:rPr>
              <a:t>DHCP</a:t>
            </a:r>
            <a:r>
              <a:rPr lang="en" sz="1500" dirty="0">
                <a:solidFill>
                  <a:srgbClr val="000000"/>
                </a:solidFill>
                <a:highlight>
                  <a:srgbClr val="FFFFFF"/>
                </a:highlight>
                <a:latin typeface="Arial"/>
                <a:ea typeface="Arial"/>
                <a:cs typeface="Arial"/>
                <a:sym typeface="Arial"/>
              </a:rPr>
              <a:t>) is a network management protocol used on UDP/IP networks whereby a DHCP server dynamically assigns an IP address and other network configuration parameters to each device on a network so they can communicate with other IP networks</a:t>
            </a:r>
            <a:endParaRPr sz="1500" dirty="0">
              <a:solidFill>
                <a:srgbClr val="000000"/>
              </a:solidFill>
              <a:highlight>
                <a:srgbClr val="FFFFFF"/>
              </a:highlight>
              <a:latin typeface="Arial"/>
              <a:ea typeface="Arial"/>
              <a:cs typeface="Arial"/>
              <a:sym typeface="Arial"/>
            </a:endParaRPr>
          </a:p>
          <a:p>
            <a:pPr marL="0" marR="152400" lvl="0" indent="0" algn="l" rtl="0">
              <a:spcBef>
                <a:spcPts val="2200"/>
              </a:spcBef>
              <a:spcAft>
                <a:spcPts val="0"/>
              </a:spcAft>
              <a:buNone/>
            </a:pPr>
            <a:r>
              <a:rPr lang="en" sz="1500" dirty="0">
                <a:solidFill>
                  <a:srgbClr val="000000"/>
                </a:solidFill>
                <a:highlight>
                  <a:srgbClr val="FFFFFF"/>
                </a:highlight>
                <a:latin typeface="Arial"/>
                <a:ea typeface="Arial"/>
                <a:cs typeface="Arial"/>
                <a:sym typeface="Arial"/>
              </a:rPr>
              <a:t>DHCP spoofing occurs when an attacker attempts to respond to DHCP requests and trying to list themselves (spoofs) as the default gateway or DNS server, hence, initiating a man in the middle attack. </a:t>
            </a:r>
            <a:endParaRPr sz="1500" dirty="0">
              <a:solidFill>
                <a:srgbClr val="000000"/>
              </a:solidFill>
              <a:highlight>
                <a:srgbClr val="FFFFFF"/>
              </a:highlight>
              <a:latin typeface="Arial"/>
              <a:ea typeface="Arial"/>
              <a:cs typeface="Arial"/>
              <a:sym typeface="Arial"/>
            </a:endParaRPr>
          </a:p>
          <a:p>
            <a:pPr marL="0" lvl="0" indent="0" algn="l" rtl="0">
              <a:spcBef>
                <a:spcPts val="0"/>
              </a:spcBef>
              <a:spcAft>
                <a:spcPts val="2200"/>
              </a:spcAft>
              <a:buNone/>
            </a:pPr>
            <a:endParaRPr sz="15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DHCP Spoofing</a:t>
            </a:r>
            <a:endParaRPr>
              <a:solidFill>
                <a:srgbClr val="000000"/>
              </a:solidFill>
            </a:endParaRPr>
          </a:p>
        </p:txBody>
      </p:sp>
      <p:pic>
        <p:nvPicPr>
          <p:cNvPr id="165" name="Google Shape;165;p26"/>
          <p:cNvPicPr preferRelativeResize="0"/>
          <p:nvPr/>
        </p:nvPicPr>
        <p:blipFill>
          <a:blip r:embed="rId3">
            <a:alphaModFix/>
          </a:blip>
          <a:stretch>
            <a:fillRect/>
          </a:stretch>
        </p:blipFill>
        <p:spPr>
          <a:xfrm>
            <a:off x="1516738" y="1347275"/>
            <a:ext cx="6110527" cy="368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DHCP Spoofing</a:t>
            </a:r>
            <a:endParaRPr>
              <a:solidFill>
                <a:srgbClr val="000000"/>
              </a:solidFill>
            </a:endParaRPr>
          </a:p>
        </p:txBody>
      </p:sp>
      <p:sp>
        <p:nvSpPr>
          <p:cNvPr id="171" name="Google Shape;171;p27"/>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latin typeface="Arial"/>
                <a:ea typeface="Arial"/>
                <a:cs typeface="Arial"/>
                <a:sym typeface="Arial"/>
              </a:rPr>
              <a:t>DHCP spoofing is usually achieved by a combination of both DHCP starvation and spoofing attack.</a:t>
            </a:r>
            <a:endParaRPr sz="1500" dirty="0">
              <a:solidFill>
                <a:srgbClr val="000000"/>
              </a:solidFill>
              <a:latin typeface="Arial"/>
              <a:ea typeface="Arial"/>
              <a:cs typeface="Arial"/>
              <a:sym typeface="Arial"/>
            </a:endParaRPr>
          </a:p>
          <a:p>
            <a:pPr marL="0" lvl="0" indent="0" algn="l" rtl="0">
              <a:spcBef>
                <a:spcPts val="2200"/>
              </a:spcBef>
              <a:spcAft>
                <a:spcPts val="0"/>
              </a:spcAft>
              <a:buNone/>
            </a:pPr>
            <a:r>
              <a:rPr lang="en" sz="1500" b="1" dirty="0">
                <a:solidFill>
                  <a:srgbClr val="000000"/>
                </a:solidFill>
                <a:latin typeface="Arial"/>
                <a:ea typeface="Arial"/>
                <a:cs typeface="Arial"/>
                <a:sym typeface="Arial"/>
              </a:rPr>
              <a:t>DHCP Starvation Attack:</a:t>
            </a:r>
            <a:endParaRPr sz="1500" b="1" dirty="0">
              <a:solidFill>
                <a:srgbClr val="000000"/>
              </a:solidFill>
              <a:latin typeface="Arial"/>
              <a:ea typeface="Arial"/>
              <a:cs typeface="Arial"/>
              <a:sym typeface="Arial"/>
            </a:endParaRPr>
          </a:p>
          <a:p>
            <a:pPr marL="0" lvl="0" indent="0" algn="l" rtl="0">
              <a:spcBef>
                <a:spcPts val="2200"/>
              </a:spcBef>
              <a:spcAft>
                <a:spcPts val="0"/>
              </a:spcAft>
              <a:buNone/>
            </a:pPr>
            <a:r>
              <a:rPr lang="en" sz="1500" dirty="0">
                <a:solidFill>
                  <a:srgbClr val="000000"/>
                </a:solidFill>
                <a:latin typeface="Arial"/>
                <a:ea typeface="Arial"/>
                <a:cs typeface="Arial"/>
                <a:sym typeface="Arial"/>
              </a:rPr>
              <a:t>In a DHCP starvation attack, an attacker </a:t>
            </a:r>
            <a:r>
              <a:rPr lang="en" sz="1500" dirty="0">
                <a:solidFill>
                  <a:srgbClr val="000000"/>
                </a:solidFill>
                <a:uFill>
                  <a:noFill/>
                </a:uFill>
                <a:latin typeface="Arial"/>
                <a:ea typeface="Arial"/>
                <a:cs typeface="Arial"/>
                <a:sym typeface="Arial"/>
              </a:rPr>
              <a:t>broadcasts</a:t>
            </a:r>
            <a:r>
              <a:rPr lang="en" sz="1500" dirty="0">
                <a:solidFill>
                  <a:srgbClr val="000000"/>
                </a:solidFill>
                <a:latin typeface="Arial"/>
                <a:ea typeface="Arial"/>
                <a:cs typeface="Arial"/>
                <a:sym typeface="Arial"/>
              </a:rPr>
              <a:t> large number of </a:t>
            </a:r>
            <a:r>
              <a:rPr lang="en" sz="1500" dirty="0">
                <a:solidFill>
                  <a:srgbClr val="000000"/>
                </a:solidFill>
                <a:uFill>
                  <a:noFill/>
                </a:uFill>
                <a:latin typeface="Arial"/>
                <a:ea typeface="Arial"/>
                <a:cs typeface="Arial"/>
                <a:sym typeface="Arial"/>
              </a:rPr>
              <a:t>DHCP REQUEST</a:t>
            </a:r>
            <a:r>
              <a:rPr lang="en" sz="1500" dirty="0">
                <a:solidFill>
                  <a:srgbClr val="000000"/>
                </a:solidFill>
                <a:latin typeface="Arial"/>
                <a:ea typeface="Arial"/>
                <a:cs typeface="Arial"/>
                <a:sym typeface="Arial"/>
              </a:rPr>
              <a:t> messages with spoofed source </a:t>
            </a:r>
            <a:r>
              <a:rPr lang="en" sz="1500" dirty="0">
                <a:solidFill>
                  <a:srgbClr val="000000"/>
                </a:solidFill>
                <a:uFill>
                  <a:noFill/>
                </a:uFill>
                <a:latin typeface="Arial"/>
                <a:ea typeface="Arial"/>
                <a:cs typeface="Arial"/>
                <a:sym typeface="Arial"/>
              </a:rPr>
              <a:t>MAC addresses</a:t>
            </a:r>
            <a:r>
              <a:rPr lang="en" sz="1500" dirty="0">
                <a:solidFill>
                  <a:srgbClr val="000000"/>
                </a:solidFill>
                <a:latin typeface="Arial"/>
                <a:ea typeface="Arial"/>
                <a:cs typeface="Arial"/>
                <a:sym typeface="Arial"/>
              </a:rPr>
              <a:t>. If the legitimate DHCP Server in the network start responding to all these bogus </a:t>
            </a:r>
            <a:r>
              <a:rPr lang="en" sz="1500" dirty="0">
                <a:solidFill>
                  <a:srgbClr val="000000"/>
                </a:solidFill>
                <a:uFill>
                  <a:noFill/>
                </a:uFill>
                <a:latin typeface="Arial"/>
                <a:ea typeface="Arial"/>
                <a:cs typeface="Arial"/>
                <a:sym typeface="Arial"/>
              </a:rPr>
              <a:t>DHCP REQUEST</a:t>
            </a:r>
            <a:r>
              <a:rPr lang="en" sz="1500" dirty="0">
                <a:solidFill>
                  <a:srgbClr val="000000"/>
                </a:solidFill>
                <a:latin typeface="Arial"/>
                <a:ea typeface="Arial"/>
                <a:cs typeface="Arial"/>
                <a:sym typeface="Arial"/>
              </a:rPr>
              <a:t> messages, available IP Addresses in the DHCP server scope will be depleted within a very short span of time.</a:t>
            </a:r>
            <a:endParaRPr sz="1500" dirty="0">
              <a:solidFill>
                <a:srgbClr val="000000"/>
              </a:solidFill>
              <a:latin typeface="Arial"/>
              <a:ea typeface="Arial"/>
              <a:cs typeface="Arial"/>
              <a:sym typeface="Arial"/>
            </a:endParaRPr>
          </a:p>
          <a:p>
            <a:pPr marL="0" lvl="0" indent="0" algn="l" rtl="0">
              <a:spcBef>
                <a:spcPts val="2200"/>
              </a:spcBef>
              <a:spcAft>
                <a:spcPts val="2200"/>
              </a:spcAft>
              <a:buNone/>
            </a:pPr>
            <a:endParaRPr sz="1500"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DHCP Spoofing</a:t>
            </a:r>
            <a:endParaRPr>
              <a:solidFill>
                <a:srgbClr val="000000"/>
              </a:solidFill>
            </a:endParaRPr>
          </a:p>
        </p:txBody>
      </p:sp>
      <p:sp>
        <p:nvSpPr>
          <p:cNvPr id="177" name="Google Shape;177;p28"/>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latin typeface="Arial"/>
                <a:ea typeface="Arial"/>
                <a:cs typeface="Arial"/>
                <a:sym typeface="Arial"/>
              </a:rPr>
              <a:t>DHCP Spoofing Attack:</a:t>
            </a:r>
            <a:endParaRPr sz="1500" b="1" dirty="0">
              <a:solidFill>
                <a:srgbClr val="000000"/>
              </a:solidFill>
              <a:latin typeface="Arial"/>
              <a:ea typeface="Arial"/>
              <a:cs typeface="Arial"/>
              <a:sym typeface="Arial"/>
            </a:endParaRPr>
          </a:p>
          <a:p>
            <a:pPr marL="0" lvl="0" indent="0" algn="l" rtl="0">
              <a:spcBef>
                <a:spcPts val="2200"/>
              </a:spcBef>
              <a:spcAft>
                <a:spcPts val="0"/>
              </a:spcAft>
              <a:buNone/>
            </a:pPr>
            <a:r>
              <a:rPr lang="en" sz="1500" dirty="0">
                <a:solidFill>
                  <a:srgbClr val="000000"/>
                </a:solidFill>
                <a:latin typeface="Arial"/>
                <a:ea typeface="Arial"/>
                <a:cs typeface="Arial"/>
                <a:sym typeface="Arial"/>
              </a:rPr>
              <a:t>After a DHCP starvation attack, a rogue DHCP server is set wherein the attacker can start distributing IP addresses and other TCP/IP configuration settings to the network DHCP clients. TCP/IP configuration settings include Default Gateway and DNS Server IP addresses. Network attackers can now replace the original legitimate Default Gateway IP Address and DNS Server IP Address with their own IP Address.</a:t>
            </a:r>
            <a:endParaRPr sz="1500" dirty="0">
              <a:solidFill>
                <a:srgbClr val="000000"/>
              </a:solidFill>
              <a:latin typeface="Arial"/>
              <a:ea typeface="Arial"/>
              <a:cs typeface="Arial"/>
              <a:sym typeface="Arial"/>
            </a:endParaRPr>
          </a:p>
          <a:p>
            <a:pPr marL="0" lvl="0" indent="0" algn="l" rtl="0">
              <a:spcBef>
                <a:spcPts val="2200"/>
              </a:spcBef>
              <a:spcAft>
                <a:spcPts val="0"/>
              </a:spcAft>
              <a:buNone/>
            </a:pPr>
            <a:r>
              <a:rPr lang="en" sz="1500" dirty="0">
                <a:solidFill>
                  <a:srgbClr val="000000"/>
                </a:solidFill>
                <a:latin typeface="Arial"/>
                <a:ea typeface="Arial"/>
                <a:cs typeface="Arial"/>
                <a:sym typeface="Arial"/>
              </a:rPr>
              <a:t>Once the Default Gateway IP Address of the network devices are is changed, the network clients start sending the traffic destined to outside networks to the attacker's computer. The attacker can now capture sensitive user data and launch a man-in-the-middle attack</a:t>
            </a:r>
            <a:endParaRPr sz="1500" dirty="0">
              <a:solidFill>
                <a:srgbClr val="000000"/>
              </a:solidFill>
              <a:latin typeface="Arial"/>
              <a:ea typeface="Arial"/>
              <a:cs typeface="Arial"/>
              <a:sym typeface="Arial"/>
            </a:endParaRPr>
          </a:p>
          <a:p>
            <a:pPr marL="0" lvl="0" indent="0" algn="l" rtl="0">
              <a:spcBef>
                <a:spcPts val="2200"/>
              </a:spcBef>
              <a:spcAft>
                <a:spcPts val="2200"/>
              </a:spcAft>
              <a:buNone/>
            </a:pPr>
            <a:endParaRPr sz="1500"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DHCP Spoofing</a:t>
            </a:r>
            <a:endParaRPr>
              <a:solidFill>
                <a:srgbClr val="000000"/>
              </a:solidFill>
            </a:endParaRPr>
          </a:p>
        </p:txBody>
      </p:sp>
      <p:sp>
        <p:nvSpPr>
          <p:cNvPr id="183" name="Google Shape;183;p29"/>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0000"/>
                </a:solidFill>
                <a:latin typeface="Raleway"/>
                <a:ea typeface="Raleway"/>
                <a:cs typeface="Raleway"/>
                <a:sym typeface="Raleway"/>
              </a:rPr>
              <a:t>MITIGATIONS</a:t>
            </a:r>
            <a:endParaRPr sz="2400" b="1" dirty="0">
              <a:solidFill>
                <a:srgbClr val="000000"/>
              </a:solidFill>
              <a:latin typeface="Raleway"/>
              <a:ea typeface="Raleway"/>
              <a:cs typeface="Raleway"/>
              <a:sym typeface="Raleway"/>
            </a:endParaRPr>
          </a:p>
          <a:p>
            <a:pPr marL="457200" lvl="0" indent="-323850" algn="l" rtl="0">
              <a:lnSpc>
                <a:spcPct val="150000"/>
              </a:lnSpc>
              <a:spcBef>
                <a:spcPts val="2200"/>
              </a:spcBef>
              <a:spcAft>
                <a:spcPts val="0"/>
              </a:spcAft>
              <a:buClr>
                <a:srgbClr val="000000"/>
              </a:buClr>
              <a:buSzPts val="1500"/>
              <a:buFont typeface="Arial"/>
              <a:buChar char="-"/>
            </a:pPr>
            <a:r>
              <a:rPr lang="en" sz="1500" b="1" dirty="0">
                <a:solidFill>
                  <a:srgbClr val="000000"/>
                </a:solidFill>
                <a:highlight>
                  <a:srgbClr val="FFFFFF"/>
                </a:highlight>
                <a:latin typeface="Arial"/>
                <a:ea typeface="Arial"/>
                <a:cs typeface="Arial"/>
                <a:sym typeface="Arial"/>
              </a:rPr>
              <a:t>Port security</a:t>
            </a:r>
            <a:r>
              <a:rPr lang="en" sz="1500" dirty="0">
                <a:solidFill>
                  <a:srgbClr val="000000"/>
                </a:solidFill>
                <a:highlight>
                  <a:srgbClr val="FFFFFF"/>
                </a:highlight>
                <a:latin typeface="Arial"/>
                <a:ea typeface="Arial"/>
                <a:cs typeface="Arial"/>
                <a:sym typeface="Arial"/>
              </a:rPr>
              <a:t>: The techniques that mitigate CAM table flooding also mitigate DHCP starvation by limiting the number of MAC addresses on a switch port. You would use the port-security command to set the MAC address of a valid DHCP server on a switch port to prevent any other device from connecting to that trusted port.</a:t>
            </a:r>
            <a:endParaRPr sz="1500" dirty="0">
              <a:solidFill>
                <a:srgbClr val="000000"/>
              </a:solidFill>
              <a:highlight>
                <a:srgbClr val="FFFFFF"/>
              </a:highlight>
              <a:latin typeface="Arial"/>
              <a:ea typeface="Arial"/>
              <a:cs typeface="Arial"/>
              <a:sym typeface="Arial"/>
            </a:endParaRPr>
          </a:p>
          <a:p>
            <a:pPr marL="457200" lvl="0" indent="0" algn="l" rtl="0">
              <a:lnSpc>
                <a:spcPct val="150000"/>
              </a:lnSpc>
              <a:spcBef>
                <a:spcPts val="600"/>
              </a:spcBef>
              <a:spcAft>
                <a:spcPts val="0"/>
              </a:spcAft>
              <a:buNone/>
            </a:pPr>
            <a:endParaRPr sz="1500" dirty="0">
              <a:solidFill>
                <a:srgbClr val="000000"/>
              </a:solidFill>
              <a:highlight>
                <a:srgbClr val="FFFFFF"/>
              </a:highlight>
              <a:latin typeface="Arial"/>
              <a:ea typeface="Arial"/>
              <a:cs typeface="Arial"/>
              <a:sym typeface="Arial"/>
            </a:endParaRPr>
          </a:p>
          <a:p>
            <a:pPr marL="457200" lvl="0" indent="-323850" algn="l" rtl="0">
              <a:lnSpc>
                <a:spcPct val="150000"/>
              </a:lnSpc>
              <a:spcBef>
                <a:spcPts val="600"/>
              </a:spcBef>
              <a:spcAft>
                <a:spcPts val="0"/>
              </a:spcAft>
              <a:buClr>
                <a:srgbClr val="000000"/>
              </a:buClr>
              <a:buSzPts val="1500"/>
              <a:buFont typeface="Arial"/>
              <a:buChar char="-"/>
            </a:pPr>
            <a:r>
              <a:rPr lang="en" sz="1500" b="1" dirty="0">
                <a:solidFill>
                  <a:srgbClr val="000000"/>
                </a:solidFill>
                <a:highlight>
                  <a:srgbClr val="FFFFFF"/>
                </a:highlight>
                <a:latin typeface="Arial"/>
                <a:ea typeface="Arial"/>
                <a:cs typeface="Arial"/>
                <a:sym typeface="Arial"/>
              </a:rPr>
              <a:t>DHCP snooping</a:t>
            </a:r>
            <a:r>
              <a:rPr lang="en" sz="1500" dirty="0">
                <a:solidFill>
                  <a:srgbClr val="000000"/>
                </a:solidFill>
                <a:highlight>
                  <a:srgbClr val="FFFFFF"/>
                </a:highlight>
                <a:latin typeface="Arial"/>
                <a:ea typeface="Arial"/>
                <a:cs typeface="Arial"/>
                <a:sym typeface="Arial"/>
              </a:rPr>
              <a:t>: DHCP snooping is a security feature that filters untrusted DHCP messages and builds and maintains a DHCP snooping binding table.</a:t>
            </a:r>
            <a:endParaRPr sz="1500" dirty="0">
              <a:solidFill>
                <a:srgbClr val="000000"/>
              </a:solidFill>
              <a:highlight>
                <a:srgbClr val="FFFFFF"/>
              </a:highlight>
              <a:latin typeface="Arial"/>
              <a:ea typeface="Arial"/>
              <a:cs typeface="Arial"/>
              <a:sym typeface="Arial"/>
            </a:endParaRPr>
          </a:p>
          <a:p>
            <a:pPr marL="0" lvl="0" indent="0" algn="l" rtl="0">
              <a:spcBef>
                <a:spcPts val="600"/>
              </a:spcBef>
              <a:spcAft>
                <a:spcPts val="0"/>
              </a:spcAft>
              <a:buNone/>
            </a:pPr>
            <a:endParaRPr sz="2400" b="1" dirty="0">
              <a:solidFill>
                <a:srgbClr val="000000"/>
              </a:solidFill>
              <a:latin typeface="Raleway"/>
              <a:ea typeface="Raleway"/>
              <a:cs typeface="Raleway"/>
              <a:sym typeface="Raleway"/>
            </a:endParaRPr>
          </a:p>
          <a:p>
            <a:pPr marL="0" lvl="0" indent="0" algn="l" rtl="0">
              <a:spcBef>
                <a:spcPts val="2200"/>
              </a:spcBef>
              <a:spcAft>
                <a:spcPts val="2200"/>
              </a:spcAft>
              <a:buNone/>
            </a:pPr>
            <a:endParaRPr sz="1500"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solidFill>
                <a:srgbClr val="000000"/>
              </a:solidFill>
            </a:endParaRPr>
          </a:p>
        </p:txBody>
      </p:sp>
      <p:sp>
        <p:nvSpPr>
          <p:cNvPr id="189" name="Google Shape;189;p30"/>
          <p:cNvSpPr txBox="1">
            <a:spLocks noGrp="1"/>
          </p:cNvSpPr>
          <p:nvPr>
            <p:ph type="body" idx="1"/>
          </p:nvPr>
        </p:nvSpPr>
        <p:spPr>
          <a:xfrm>
            <a:off x="656875" y="1602075"/>
            <a:ext cx="7761300" cy="3132600"/>
          </a:xfrm>
          <a:prstGeom prst="rect">
            <a:avLst/>
          </a:prstGeom>
        </p:spPr>
        <p:txBody>
          <a:bodyPr spcFirstLastPara="1" wrap="square" lIns="91425" tIns="91425" rIns="91425" bIns="91425" anchor="t" anchorCtr="0">
            <a:noAutofit/>
          </a:bodyPr>
          <a:lstStyle/>
          <a:p>
            <a:pPr marL="0" marR="279400" lvl="0" indent="0" algn="just" rtl="0">
              <a:spcBef>
                <a:spcPts val="0"/>
              </a:spcBef>
              <a:spcAft>
                <a:spcPts val="0"/>
              </a:spcAft>
              <a:buNone/>
            </a:pPr>
            <a:r>
              <a:rPr lang="en" sz="1500" dirty="0">
                <a:solidFill>
                  <a:srgbClr val="000000"/>
                </a:solidFill>
                <a:highlight>
                  <a:srgbClr val="FFFFFF"/>
                </a:highlight>
                <a:latin typeface="Arial"/>
                <a:ea typeface="Arial"/>
                <a:cs typeface="Arial"/>
                <a:sym typeface="Arial"/>
              </a:rPr>
              <a:t>MITM is really a difficult type to tackle and hence should be taken seriously by IT management. It can result in data theft causing severe reputational and monetary losses to the corporate firms. </a:t>
            </a:r>
            <a:endParaRPr sz="1500" dirty="0">
              <a:solidFill>
                <a:srgbClr val="000000"/>
              </a:solidFill>
              <a:highlight>
                <a:srgbClr val="FFFFFF"/>
              </a:highlight>
              <a:latin typeface="Arial"/>
              <a:ea typeface="Arial"/>
              <a:cs typeface="Arial"/>
              <a:sym typeface="Arial"/>
            </a:endParaRPr>
          </a:p>
          <a:p>
            <a:pPr marL="0" marR="279400" lvl="0" indent="0" algn="just" rtl="0">
              <a:spcBef>
                <a:spcPts val="1500"/>
              </a:spcBef>
              <a:spcAft>
                <a:spcPts val="0"/>
              </a:spcAft>
              <a:buNone/>
            </a:pPr>
            <a:r>
              <a:rPr lang="en" sz="1500" dirty="0">
                <a:solidFill>
                  <a:srgbClr val="000000"/>
                </a:solidFill>
                <a:highlight>
                  <a:srgbClr val="FFFFFF"/>
                </a:highlight>
                <a:latin typeface="Arial"/>
                <a:ea typeface="Arial"/>
                <a:cs typeface="Arial"/>
                <a:sym typeface="Arial"/>
              </a:rPr>
              <a:t>As a bottom-line, having a correctly defined security perimeter defense design, server and network component's hardening, implementing robust patch management system and following best security practices can help fix MITM attacks. </a:t>
            </a:r>
            <a:endParaRPr sz="1500" dirty="0">
              <a:solidFill>
                <a:srgbClr val="000000"/>
              </a:solidFill>
              <a:highlight>
                <a:srgbClr val="FFFFFF"/>
              </a:highlight>
              <a:latin typeface="Arial"/>
              <a:ea typeface="Arial"/>
              <a:cs typeface="Arial"/>
              <a:sym typeface="Arial"/>
            </a:endParaRPr>
          </a:p>
          <a:p>
            <a:pPr marL="0" marR="279400" lvl="0" indent="0" algn="just" rtl="0">
              <a:spcBef>
                <a:spcPts val="1500"/>
              </a:spcBef>
              <a:spcAft>
                <a:spcPts val="0"/>
              </a:spcAft>
              <a:buNone/>
            </a:pPr>
            <a:r>
              <a:rPr lang="en" sz="1500" dirty="0">
                <a:solidFill>
                  <a:srgbClr val="000000"/>
                </a:solidFill>
                <a:highlight>
                  <a:srgbClr val="FFFFFF"/>
                </a:highlight>
                <a:latin typeface="Arial"/>
                <a:ea typeface="Arial"/>
                <a:cs typeface="Arial"/>
                <a:sym typeface="Arial"/>
              </a:rPr>
              <a:t>Since this attack may not be visible, being vigilant in terms of network problems and performance always helps detect it, before a data theft can occur.</a:t>
            </a:r>
            <a:endParaRPr sz="1500" dirty="0">
              <a:solidFill>
                <a:srgbClr val="000000"/>
              </a:solidFill>
              <a:highlight>
                <a:srgbClr val="FFFFFF"/>
              </a:highlight>
              <a:latin typeface="Arial"/>
              <a:ea typeface="Arial"/>
              <a:cs typeface="Arial"/>
              <a:sym typeface="Arial"/>
            </a:endParaRPr>
          </a:p>
          <a:p>
            <a:pPr marL="0" lvl="0" indent="0" algn="l" rtl="0">
              <a:spcBef>
                <a:spcPts val="1500"/>
              </a:spcBef>
              <a:spcAft>
                <a:spcPts val="2200"/>
              </a:spcAft>
              <a:buNone/>
            </a:pPr>
            <a:endParaRPr sz="1500"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6000" b="1">
                <a:solidFill>
                  <a:srgbClr val="000000"/>
                </a:solidFill>
                <a:latin typeface="Raleway"/>
                <a:ea typeface="Raleway"/>
                <a:cs typeface="Raleway"/>
                <a:sym typeface="Raleway"/>
              </a:rPr>
              <a:t>Thank You</a:t>
            </a:r>
            <a:endParaRPr sz="6000" b="1">
              <a:solidFill>
                <a:srgbClr val="000000"/>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55075" y="624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1437700"/>
            <a:ext cx="7688700" cy="330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600" b="1">
                <a:solidFill>
                  <a:schemeClr val="dk2"/>
                </a:solidFill>
                <a:latin typeface="Raleway"/>
                <a:ea typeface="Raleway"/>
                <a:cs typeface="Raleway"/>
                <a:sym typeface="Raleway"/>
              </a:rPr>
              <a:t>What is MITM?</a:t>
            </a:r>
            <a:endParaRPr sz="2600" b="1">
              <a:solidFill>
                <a:schemeClr val="dk2"/>
              </a:solidFill>
              <a:latin typeface="Raleway"/>
              <a:ea typeface="Raleway"/>
              <a:cs typeface="Raleway"/>
              <a:sym typeface="Raleway"/>
            </a:endParaRPr>
          </a:p>
          <a:p>
            <a:pPr marL="0" lvl="0" indent="0" algn="l" rtl="0">
              <a:lnSpc>
                <a:spcPct val="100000"/>
              </a:lnSpc>
              <a:spcBef>
                <a:spcPts val="0"/>
              </a:spcBef>
              <a:spcAft>
                <a:spcPts val="0"/>
              </a:spcAft>
              <a:buNone/>
            </a:pPr>
            <a:endParaRPr sz="2600" b="1">
              <a:solidFill>
                <a:schemeClr val="dk2"/>
              </a:solidFill>
              <a:latin typeface="Raleway"/>
              <a:ea typeface="Raleway"/>
              <a:cs typeface="Raleway"/>
              <a:sym typeface="Raleway"/>
            </a:endParaRPr>
          </a:p>
          <a:p>
            <a:pPr marL="0" lvl="0" indent="0" algn="l" rtl="0">
              <a:spcBef>
                <a:spcPts val="0"/>
              </a:spcBef>
              <a:spcAft>
                <a:spcPts val="1600"/>
              </a:spcAft>
              <a:buNone/>
            </a:pPr>
            <a:r>
              <a:rPr lang="en" sz="2000">
                <a:solidFill>
                  <a:srgbClr val="000000"/>
                </a:solidFill>
                <a:latin typeface="Arial"/>
                <a:ea typeface="Arial"/>
                <a:cs typeface="Arial"/>
                <a:sym typeface="Arial"/>
              </a:rPr>
              <a:t>In cryptography and computer security, a Man-In-The-Middle Attack (MITM) also known as “Hijacking” is an attack where the attacker secretly relays and possibly alters the communication between two parties who believe they are directly communicating with each other.</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42675" y="594900"/>
            <a:ext cx="7688700" cy="54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Scenario</a:t>
            </a:r>
            <a:endParaRPr/>
          </a:p>
        </p:txBody>
      </p:sp>
      <p:pic>
        <p:nvPicPr>
          <p:cNvPr id="99" name="Google Shape;99;p15"/>
          <p:cNvPicPr preferRelativeResize="0"/>
          <p:nvPr/>
        </p:nvPicPr>
        <p:blipFill>
          <a:blip r:embed="rId3">
            <a:alphaModFix/>
          </a:blip>
          <a:stretch>
            <a:fillRect/>
          </a:stretch>
        </p:blipFill>
        <p:spPr>
          <a:xfrm>
            <a:off x="1400025" y="1338550"/>
            <a:ext cx="6174001" cy="354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630300" y="575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MITM attacks</a:t>
            </a:r>
            <a:endParaRPr/>
          </a:p>
        </p:txBody>
      </p:sp>
      <p:sp>
        <p:nvSpPr>
          <p:cNvPr id="105" name="Google Shape;105;p16"/>
          <p:cNvSpPr txBox="1">
            <a:spLocks noGrp="1"/>
          </p:cNvSpPr>
          <p:nvPr>
            <p:ph type="body" idx="1"/>
          </p:nvPr>
        </p:nvSpPr>
        <p:spPr>
          <a:xfrm>
            <a:off x="729450" y="1375725"/>
            <a:ext cx="7688700" cy="332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Arial"/>
              <a:buChar char="-"/>
            </a:pPr>
            <a:r>
              <a:rPr lang="en" sz="1500" b="1" dirty="0">
                <a:solidFill>
                  <a:srgbClr val="000000"/>
                </a:solidFill>
                <a:latin typeface="Arial"/>
                <a:ea typeface="Arial"/>
                <a:cs typeface="Arial"/>
                <a:sym typeface="Arial"/>
              </a:rPr>
              <a:t>ARP Spoofing</a:t>
            </a:r>
            <a:endParaRPr sz="1500" b="1"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b="1" dirty="0">
                <a:solidFill>
                  <a:srgbClr val="000000"/>
                </a:solidFill>
                <a:latin typeface="Arial"/>
                <a:ea typeface="Arial"/>
                <a:cs typeface="Arial"/>
                <a:sym typeface="Arial"/>
              </a:rPr>
              <a:t>DNS Poisoning</a:t>
            </a:r>
            <a:endParaRPr sz="1500" b="1"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b="1" dirty="0">
                <a:solidFill>
                  <a:srgbClr val="000000"/>
                </a:solidFill>
                <a:latin typeface="Arial"/>
                <a:ea typeface="Arial"/>
                <a:cs typeface="Arial"/>
                <a:sym typeface="Arial"/>
              </a:rPr>
              <a:t>DHCP Spoofing</a:t>
            </a:r>
            <a:endParaRPr sz="1500" b="1"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dirty="0">
                <a:solidFill>
                  <a:srgbClr val="000000"/>
                </a:solidFill>
                <a:latin typeface="Arial"/>
                <a:ea typeface="Arial"/>
                <a:cs typeface="Arial"/>
                <a:sym typeface="Arial"/>
              </a:rPr>
              <a:t>SSL stripping</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dirty="0">
                <a:solidFill>
                  <a:srgbClr val="000000"/>
                </a:solidFill>
                <a:latin typeface="Arial"/>
                <a:ea typeface="Arial"/>
                <a:cs typeface="Arial"/>
                <a:sym typeface="Arial"/>
              </a:rPr>
              <a:t>Rogue Access Point</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dirty="0">
                <a:solidFill>
                  <a:srgbClr val="000000"/>
                </a:solidFill>
                <a:latin typeface="Arial"/>
                <a:ea typeface="Arial"/>
                <a:cs typeface="Arial"/>
                <a:sym typeface="Arial"/>
              </a:rPr>
              <a:t>IP Spoofing</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dirty="0">
                <a:solidFill>
                  <a:srgbClr val="000000"/>
                </a:solidFill>
                <a:latin typeface="Arial"/>
                <a:ea typeface="Arial"/>
                <a:cs typeface="Arial"/>
                <a:sym typeface="Arial"/>
              </a:rPr>
              <a:t>Email Hijacking</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dirty="0">
                <a:solidFill>
                  <a:srgbClr val="000000"/>
                </a:solidFill>
                <a:latin typeface="Arial"/>
                <a:ea typeface="Arial"/>
                <a:cs typeface="Arial"/>
                <a:sym typeface="Arial"/>
              </a:rPr>
              <a:t>HTTPS Spoofing</a:t>
            </a:r>
            <a:endParaRPr sz="1500"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ARP Spoofing</a:t>
            </a:r>
            <a:endParaRPr/>
          </a:p>
        </p:txBody>
      </p:sp>
      <p:sp>
        <p:nvSpPr>
          <p:cNvPr id="111" name="Google Shape;111;p17"/>
          <p:cNvSpPr txBox="1">
            <a:spLocks noGrp="1"/>
          </p:cNvSpPr>
          <p:nvPr>
            <p:ph type="body" idx="1"/>
          </p:nvPr>
        </p:nvSpPr>
        <p:spPr>
          <a:xfrm>
            <a:off x="729450" y="1363325"/>
            <a:ext cx="7688700" cy="3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latin typeface="Arial"/>
                <a:ea typeface="Arial"/>
                <a:cs typeface="Arial"/>
                <a:sym typeface="Arial"/>
              </a:rPr>
              <a:t>ARP</a:t>
            </a:r>
            <a:r>
              <a:rPr lang="en" sz="1500" dirty="0">
                <a:solidFill>
                  <a:srgbClr val="000000"/>
                </a:solidFill>
                <a:latin typeface="Arial"/>
                <a:ea typeface="Arial"/>
                <a:cs typeface="Arial"/>
                <a:sym typeface="Arial"/>
              </a:rPr>
              <a:t>: </a:t>
            </a:r>
            <a:r>
              <a:rPr lang="en" sz="1500" dirty="0">
                <a:solidFill>
                  <a:srgbClr val="000000"/>
                </a:solidFill>
                <a:highlight>
                  <a:srgbClr val="FFFFFF"/>
                </a:highlight>
                <a:latin typeface="Arial"/>
                <a:ea typeface="Arial"/>
                <a:cs typeface="Arial"/>
                <a:sym typeface="Arial"/>
              </a:rPr>
              <a:t>ARP stands for </a:t>
            </a:r>
            <a:r>
              <a:rPr lang="en" sz="1500" b="1" dirty="0">
                <a:solidFill>
                  <a:srgbClr val="000000"/>
                </a:solidFill>
                <a:highlight>
                  <a:srgbClr val="FFFFFF"/>
                </a:highlight>
                <a:latin typeface="Arial"/>
                <a:ea typeface="Arial"/>
                <a:cs typeface="Arial"/>
                <a:sym typeface="Arial"/>
              </a:rPr>
              <a:t>Address resolution protocol</a:t>
            </a:r>
            <a:r>
              <a:rPr lang="en" sz="1500" dirty="0">
                <a:solidFill>
                  <a:srgbClr val="000000"/>
                </a:solidFill>
                <a:highlight>
                  <a:srgbClr val="FFFFFF"/>
                </a:highlight>
                <a:latin typeface="Arial"/>
                <a:ea typeface="Arial"/>
                <a:cs typeface="Arial"/>
                <a:sym typeface="Arial"/>
              </a:rPr>
              <a:t>. It is basically a protocol used by the IP, specifically IPv4 to map IP addresses to MAC address used by a data link protocol.</a:t>
            </a:r>
            <a:r>
              <a:rPr lang="en" sz="1500" dirty="0">
                <a:solidFill>
                  <a:srgbClr val="000000"/>
                </a:solidFill>
                <a:latin typeface="Arial"/>
                <a:ea typeface="Arial"/>
                <a:cs typeface="Arial"/>
                <a:sym typeface="Arial"/>
              </a:rPr>
              <a:t> </a:t>
            </a:r>
            <a:endParaRPr sz="1500" dirty="0">
              <a:solidFill>
                <a:srgbClr val="000000"/>
              </a:solidFill>
              <a:latin typeface="Arial"/>
              <a:ea typeface="Arial"/>
              <a:cs typeface="Arial"/>
              <a:sym typeface="Arial"/>
            </a:endParaRPr>
          </a:p>
          <a:p>
            <a:pPr marL="0" lvl="0" indent="0" algn="l" rtl="0">
              <a:spcBef>
                <a:spcPts val="1600"/>
              </a:spcBef>
              <a:spcAft>
                <a:spcPts val="0"/>
              </a:spcAft>
              <a:buNone/>
            </a:pPr>
            <a:r>
              <a:rPr lang="en" sz="1500" dirty="0">
                <a:solidFill>
                  <a:srgbClr val="000000"/>
                </a:solidFill>
                <a:highlight>
                  <a:srgbClr val="FFFFFF"/>
                </a:highlight>
                <a:latin typeface="Arial"/>
                <a:ea typeface="Arial"/>
                <a:cs typeface="Arial"/>
                <a:sym typeface="Arial"/>
              </a:rPr>
              <a:t>Every System has an ARP table where they store information about what IP address is associated with what MAC address. While sending a packet to an IP, the system will first check the ARP table to see if it has MAC address associated with that IP. If it is not present then it will broadcast the IP address across the network asking for it’s corresponding mac address. Now the IP packet can be transferred successfully as source IP, MAC and Destination IP, MAC is known.</a:t>
            </a:r>
            <a:endParaRPr sz="150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500" dirty="0">
                <a:solidFill>
                  <a:srgbClr val="000000"/>
                </a:solidFill>
                <a:highlight>
                  <a:srgbClr val="FFFFFF"/>
                </a:highlight>
                <a:latin typeface="Arial"/>
                <a:ea typeface="Arial"/>
                <a:cs typeface="Arial"/>
                <a:sym typeface="Arial"/>
              </a:rPr>
              <a:t>Command to check the arp table: </a:t>
            </a:r>
            <a:r>
              <a:rPr lang="en" sz="1500" b="1" dirty="0">
                <a:solidFill>
                  <a:srgbClr val="000000"/>
                </a:solidFill>
                <a:highlight>
                  <a:srgbClr val="FFFFFF"/>
                </a:highlight>
                <a:latin typeface="Arial"/>
                <a:ea typeface="Arial"/>
                <a:cs typeface="Arial"/>
                <a:sym typeface="Arial"/>
              </a:rPr>
              <a:t>arp –a</a:t>
            </a:r>
            <a:endParaRPr sz="1500" b="1" dirty="0">
              <a:solidFill>
                <a:srgbClr val="000000"/>
              </a:solidFill>
              <a:highlight>
                <a:srgbClr val="FFFFFF"/>
              </a:highlight>
              <a:latin typeface="Arial"/>
              <a:ea typeface="Arial"/>
              <a:cs typeface="Arial"/>
              <a:sym typeface="Arial"/>
            </a:endParaRPr>
          </a:p>
          <a:p>
            <a:pPr marL="0" lvl="0" indent="0" algn="l" rtl="0">
              <a:spcBef>
                <a:spcPts val="1400"/>
              </a:spcBef>
              <a:spcAft>
                <a:spcPts val="1600"/>
              </a:spcAft>
              <a:buNone/>
            </a:pPr>
            <a:endParaRPr sz="1500"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ARP Spoofing</a:t>
            </a:r>
            <a:endParaRPr/>
          </a:p>
        </p:txBody>
      </p:sp>
      <p:pic>
        <p:nvPicPr>
          <p:cNvPr id="117" name="Google Shape;117;p18"/>
          <p:cNvPicPr preferRelativeResize="0"/>
          <p:nvPr/>
        </p:nvPicPr>
        <p:blipFill>
          <a:blip r:embed="rId3">
            <a:alphaModFix/>
          </a:blip>
          <a:stretch>
            <a:fillRect/>
          </a:stretch>
        </p:blipFill>
        <p:spPr>
          <a:xfrm>
            <a:off x="152400" y="1305125"/>
            <a:ext cx="8839199" cy="36655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ARP Spoofing</a:t>
            </a:r>
            <a:endParaRPr/>
          </a:p>
        </p:txBody>
      </p:sp>
      <p:sp>
        <p:nvSpPr>
          <p:cNvPr id="123" name="Google Shape;123;p19"/>
          <p:cNvSpPr txBox="1">
            <a:spLocks noGrp="1"/>
          </p:cNvSpPr>
          <p:nvPr>
            <p:ph type="body" idx="1"/>
          </p:nvPr>
        </p:nvSpPr>
        <p:spPr>
          <a:xfrm>
            <a:off x="729450" y="1363325"/>
            <a:ext cx="7688700" cy="33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rgbClr val="000000"/>
                </a:solidFill>
                <a:highlight>
                  <a:srgbClr val="FFFFFF"/>
                </a:highlight>
                <a:latin typeface="Arial"/>
                <a:ea typeface="Arial"/>
                <a:cs typeface="Arial"/>
                <a:sym typeface="Arial"/>
              </a:rPr>
              <a:t>System A can send IP packets to B as the ARP Table of A has the IP address of B assigned to MAC address of B. So communication would take place.</a:t>
            </a:r>
            <a:endParaRPr sz="1500" dirty="0">
              <a:solidFill>
                <a:srgbClr val="000000"/>
              </a:solidFill>
              <a:highlight>
                <a:srgbClr val="FFFFFF"/>
              </a:highlight>
              <a:latin typeface="Arial"/>
              <a:ea typeface="Arial"/>
              <a:cs typeface="Arial"/>
              <a:sym typeface="Arial"/>
            </a:endParaRPr>
          </a:p>
          <a:p>
            <a:pPr marL="0" lvl="0" indent="0" algn="l" rtl="0">
              <a:spcBef>
                <a:spcPts val="1400"/>
              </a:spcBef>
              <a:spcAft>
                <a:spcPts val="0"/>
              </a:spcAft>
              <a:buNone/>
            </a:pPr>
            <a:r>
              <a:rPr lang="en" sz="1500" dirty="0">
                <a:solidFill>
                  <a:srgbClr val="000000"/>
                </a:solidFill>
                <a:highlight>
                  <a:srgbClr val="FFFFFF"/>
                </a:highlight>
                <a:latin typeface="Arial"/>
                <a:ea typeface="Arial"/>
                <a:cs typeface="Arial"/>
                <a:sym typeface="Arial"/>
              </a:rPr>
              <a:t>But if the attacker C gives an ARP reply with the IP address of B but with the MAC address of itself (i.e. MAC address of C) and as ARP has no authentication mechanism, the A’s ARP table will be updated that the IP address of B maps to MAC address of attacker C.</a:t>
            </a:r>
            <a:endParaRPr sz="1500" dirty="0">
              <a:solidFill>
                <a:srgbClr val="000000"/>
              </a:solidFill>
              <a:highlight>
                <a:srgbClr val="FFFFFF"/>
              </a:highlight>
              <a:latin typeface="Arial"/>
              <a:ea typeface="Arial"/>
              <a:cs typeface="Arial"/>
              <a:sym typeface="Arial"/>
            </a:endParaRPr>
          </a:p>
          <a:p>
            <a:pPr marL="0" lvl="0" indent="0" algn="l" rtl="0">
              <a:spcBef>
                <a:spcPts val="1400"/>
              </a:spcBef>
              <a:spcAft>
                <a:spcPts val="0"/>
              </a:spcAft>
              <a:buNone/>
            </a:pPr>
            <a:r>
              <a:rPr lang="en" sz="1500" dirty="0">
                <a:solidFill>
                  <a:srgbClr val="000000"/>
                </a:solidFill>
                <a:highlight>
                  <a:srgbClr val="FFFFFF"/>
                </a:highlight>
                <a:latin typeface="Arial"/>
                <a:ea typeface="Arial"/>
                <a:cs typeface="Arial"/>
                <a:sym typeface="Arial"/>
              </a:rPr>
              <a:t>So A on sending any packet to B, the packet will go to C. Now C can assign a forwarding mechanism that will forward the same packet from C to B thus initiating a Man in the middle attack where C will be in the middle and see all the requests.</a:t>
            </a:r>
            <a:endParaRPr sz="1500" dirty="0">
              <a:solidFill>
                <a:srgbClr val="000000"/>
              </a:solidFill>
              <a:highlight>
                <a:srgbClr val="FFFFFF"/>
              </a:highlight>
              <a:latin typeface="Arial"/>
              <a:ea typeface="Arial"/>
              <a:cs typeface="Arial"/>
              <a:sym typeface="Arial"/>
            </a:endParaRPr>
          </a:p>
          <a:p>
            <a:pPr marL="0" lvl="0" indent="0" algn="l" rtl="0">
              <a:spcBef>
                <a:spcPts val="1400"/>
              </a:spcBef>
              <a:spcAft>
                <a:spcPts val="1600"/>
              </a:spcAft>
              <a:buNone/>
            </a:pPr>
            <a:endParaRPr sz="1500" b="1"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ARP Spoofing</a:t>
            </a:r>
            <a:endParaRPr>
              <a:solidFill>
                <a:srgbClr val="000000"/>
              </a:solidFill>
            </a:endParaRPr>
          </a:p>
        </p:txBody>
      </p:sp>
      <p:sp>
        <p:nvSpPr>
          <p:cNvPr id="129" name="Google Shape;129;p20"/>
          <p:cNvSpPr txBox="1">
            <a:spLocks noGrp="1"/>
          </p:cNvSpPr>
          <p:nvPr>
            <p:ph type="body" idx="1"/>
          </p:nvPr>
        </p:nvSpPr>
        <p:spPr>
          <a:xfrm>
            <a:off x="656875" y="1559925"/>
            <a:ext cx="7761300" cy="317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000000"/>
                </a:solidFill>
                <a:highlight>
                  <a:srgbClr val="FFFFFF"/>
                </a:highlight>
                <a:latin typeface="Raleway"/>
                <a:ea typeface="Raleway"/>
                <a:cs typeface="Raleway"/>
                <a:sym typeface="Raleway"/>
              </a:rPr>
              <a:t>MITIGATIONS</a:t>
            </a:r>
            <a:endParaRPr sz="2400" b="1" dirty="0">
              <a:solidFill>
                <a:srgbClr val="000000"/>
              </a:solidFill>
              <a:highlight>
                <a:srgbClr val="FFFFFF"/>
              </a:highlight>
              <a:latin typeface="Raleway"/>
              <a:ea typeface="Raleway"/>
              <a:cs typeface="Raleway"/>
              <a:sym typeface="Raleway"/>
            </a:endParaRPr>
          </a:p>
          <a:p>
            <a:pPr marL="457200" lvl="0" indent="-330200" algn="l" rtl="0">
              <a:spcBef>
                <a:spcPts val="1600"/>
              </a:spcBef>
              <a:spcAft>
                <a:spcPts val="0"/>
              </a:spcAft>
              <a:buClr>
                <a:srgbClr val="000000"/>
              </a:buClr>
              <a:buSzPts val="1600"/>
              <a:buFont typeface="Arial"/>
              <a:buChar char="-"/>
            </a:pPr>
            <a:r>
              <a:rPr lang="en" sz="1600" dirty="0">
                <a:solidFill>
                  <a:srgbClr val="000000"/>
                </a:solidFill>
                <a:highlight>
                  <a:srgbClr val="FFFFFF"/>
                </a:highlight>
                <a:latin typeface="Arial"/>
                <a:ea typeface="Arial"/>
                <a:cs typeface="Arial"/>
                <a:sym typeface="Arial"/>
              </a:rPr>
              <a:t>Use a static ARP table</a:t>
            </a:r>
            <a:endParaRPr sz="1600" dirty="0">
              <a:solidFill>
                <a:srgbClr val="000000"/>
              </a:solidFill>
              <a:highlight>
                <a:srgbClr val="FFFFFF"/>
              </a:highlight>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 sz="1600" dirty="0">
                <a:solidFill>
                  <a:srgbClr val="000000"/>
                </a:solidFill>
                <a:highlight>
                  <a:srgbClr val="FFFFFF"/>
                </a:highlight>
                <a:latin typeface="Arial"/>
                <a:ea typeface="Arial"/>
                <a:cs typeface="Arial"/>
                <a:sym typeface="Arial"/>
              </a:rPr>
              <a:t>Always use a Virtual Private network while connecting to public Wifi</a:t>
            </a:r>
            <a:endParaRPr sz="1600" dirty="0">
              <a:solidFill>
                <a:srgbClr val="000000"/>
              </a:solidFill>
              <a:highlight>
                <a:srgbClr val="FFFFFF"/>
              </a:highlight>
              <a:latin typeface="Arial"/>
              <a:ea typeface="Arial"/>
              <a:cs typeface="Arial"/>
              <a:sym typeface="Arial"/>
            </a:endParaRPr>
          </a:p>
          <a:p>
            <a:pPr marL="457200" lvl="0" indent="0" algn="l" rtl="0">
              <a:spcBef>
                <a:spcPts val="2200"/>
              </a:spcBef>
              <a:spcAft>
                <a:spcPts val="2200"/>
              </a:spcAft>
              <a:buNone/>
            </a:pPr>
            <a:endParaRPr sz="15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56875" y="570125"/>
            <a:ext cx="7637400" cy="5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DNS Poisoning</a:t>
            </a:r>
            <a:endParaRPr/>
          </a:p>
          <a:p>
            <a:pPr marL="0" lvl="0" indent="0" algn="l" rtl="0">
              <a:spcBef>
                <a:spcPts val="0"/>
              </a:spcBef>
              <a:spcAft>
                <a:spcPts val="0"/>
              </a:spcAft>
              <a:buNone/>
            </a:pPr>
            <a:endParaRPr>
              <a:solidFill>
                <a:srgbClr val="000000"/>
              </a:solidFill>
            </a:endParaRPr>
          </a:p>
        </p:txBody>
      </p:sp>
      <p:sp>
        <p:nvSpPr>
          <p:cNvPr id="135" name="Google Shape;135;p21"/>
          <p:cNvSpPr txBox="1">
            <a:spLocks noGrp="1"/>
          </p:cNvSpPr>
          <p:nvPr>
            <p:ph type="body" idx="1"/>
          </p:nvPr>
        </p:nvSpPr>
        <p:spPr>
          <a:xfrm>
            <a:off x="656875" y="1371075"/>
            <a:ext cx="77613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highlight>
                  <a:srgbClr val="FFFFFF"/>
                </a:highlight>
                <a:latin typeface="Arial"/>
                <a:ea typeface="Arial"/>
                <a:cs typeface="Arial"/>
                <a:sym typeface="Arial"/>
              </a:rPr>
              <a:t>DNS</a:t>
            </a:r>
            <a:r>
              <a:rPr lang="en" sz="1500" dirty="0">
                <a:solidFill>
                  <a:srgbClr val="000000"/>
                </a:solidFill>
                <a:highlight>
                  <a:srgbClr val="FFFFFF"/>
                </a:highlight>
                <a:latin typeface="Arial"/>
                <a:ea typeface="Arial"/>
                <a:cs typeface="Arial"/>
                <a:sym typeface="Arial"/>
              </a:rPr>
              <a:t>: The </a:t>
            </a:r>
            <a:r>
              <a:rPr lang="en" sz="1500" b="1" dirty="0">
                <a:solidFill>
                  <a:srgbClr val="000000"/>
                </a:solidFill>
                <a:highlight>
                  <a:srgbClr val="FFFFFF"/>
                </a:highlight>
                <a:latin typeface="Arial"/>
                <a:ea typeface="Arial"/>
                <a:cs typeface="Arial"/>
                <a:sym typeface="Arial"/>
              </a:rPr>
              <a:t>Domain Name System</a:t>
            </a:r>
            <a:r>
              <a:rPr lang="en" sz="1500" dirty="0">
                <a:solidFill>
                  <a:srgbClr val="000000"/>
                </a:solidFill>
                <a:highlight>
                  <a:srgbClr val="FFFFFF"/>
                </a:highlight>
                <a:latin typeface="Arial"/>
                <a:ea typeface="Arial"/>
                <a:cs typeface="Arial"/>
                <a:sym typeface="Arial"/>
              </a:rPr>
              <a:t> (DNS) is a central part of the Internet, providing a way to </a:t>
            </a:r>
            <a:r>
              <a:rPr lang="en" sz="1500" dirty="0">
                <a:solidFill>
                  <a:srgbClr val="000000"/>
                </a:solidFill>
                <a:latin typeface="Arial"/>
                <a:ea typeface="Arial"/>
                <a:cs typeface="Arial"/>
                <a:sym typeface="Arial"/>
              </a:rPr>
              <a:t>translates human readable domain names (for example, theblocksec.com) to machine readable IP addresses (for example, 51.80.12.44).</a:t>
            </a:r>
            <a:endParaRPr sz="1500" dirty="0">
              <a:solidFill>
                <a:srgbClr val="000000"/>
              </a:solidFill>
              <a:latin typeface="Arial"/>
              <a:ea typeface="Arial"/>
              <a:cs typeface="Arial"/>
              <a:sym typeface="Arial"/>
            </a:endParaRPr>
          </a:p>
          <a:p>
            <a:pPr marL="0" lvl="0" indent="0" algn="l" rtl="0">
              <a:spcBef>
                <a:spcPts val="2200"/>
              </a:spcBef>
              <a:spcAft>
                <a:spcPts val="0"/>
              </a:spcAft>
              <a:buNone/>
            </a:pPr>
            <a:r>
              <a:rPr lang="en" sz="1500" dirty="0">
                <a:solidFill>
                  <a:srgbClr val="000000"/>
                </a:solidFill>
                <a:highlight>
                  <a:srgbClr val="FFFFFF"/>
                </a:highlight>
                <a:latin typeface="Arial"/>
                <a:ea typeface="Arial"/>
                <a:cs typeface="Arial"/>
                <a:sym typeface="Arial"/>
              </a:rPr>
              <a:t>DNS poisoning/spoofing is a MITM technique used to supply false DNS information to a host so that when they attempt to browse, for example, www.bankofamerica.com at the IP address 52.78.90.43 they are actually sent to a fake www.bankofamerica.com residing at IP address 192.168.0.2 which an attacker has created in order to steal account information from unsuspecting users.</a:t>
            </a:r>
            <a:endParaRPr sz="1500" dirty="0">
              <a:solidFill>
                <a:srgbClr val="000000"/>
              </a:solidFill>
              <a:highlight>
                <a:srgbClr val="FFFFFF"/>
              </a:highlight>
              <a:latin typeface="Arial"/>
              <a:ea typeface="Arial"/>
              <a:cs typeface="Arial"/>
              <a:sym typeface="Arial"/>
            </a:endParaRPr>
          </a:p>
          <a:p>
            <a:pPr marL="0" lvl="0" indent="0" algn="l" rtl="0">
              <a:spcBef>
                <a:spcPts val="2200"/>
              </a:spcBef>
              <a:spcAft>
                <a:spcPts val="0"/>
              </a:spcAft>
              <a:buNone/>
            </a:pPr>
            <a:endParaRPr sz="1500" dirty="0">
              <a:solidFill>
                <a:srgbClr val="000000"/>
              </a:solidFill>
              <a:highlight>
                <a:srgbClr val="FFFFFF"/>
              </a:highlight>
              <a:latin typeface="Arial"/>
              <a:ea typeface="Arial"/>
              <a:cs typeface="Arial"/>
              <a:sym typeface="Arial"/>
            </a:endParaRPr>
          </a:p>
          <a:p>
            <a:pPr marL="0" lvl="0" indent="0" algn="l" rtl="0">
              <a:spcBef>
                <a:spcPts val="2200"/>
              </a:spcBef>
              <a:spcAft>
                <a:spcPts val="2200"/>
              </a:spcAft>
              <a:buNone/>
            </a:pPr>
            <a:endParaRPr sz="1500"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1195</Words>
  <Application>Microsoft Office PowerPoint</Application>
  <PresentationFormat>On-screen Show (16:9)</PresentationFormat>
  <Paragraphs>65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Raleway</vt:lpstr>
      <vt:lpstr>Arial</vt:lpstr>
      <vt:lpstr>Lato</vt:lpstr>
      <vt:lpstr>Streamline</vt:lpstr>
      <vt:lpstr>Man in the Middle attack</vt:lpstr>
      <vt:lpstr>Introduction</vt:lpstr>
      <vt:lpstr>Simple Scenario</vt:lpstr>
      <vt:lpstr>Types of MITM attacks</vt:lpstr>
      <vt:lpstr>ARP Spoofing</vt:lpstr>
      <vt:lpstr>ARP Spoofing</vt:lpstr>
      <vt:lpstr>ARP Spoofing</vt:lpstr>
      <vt:lpstr>ARP Spoofing</vt:lpstr>
      <vt:lpstr>DNS Poisoning </vt:lpstr>
      <vt:lpstr>DNS Poisoning </vt:lpstr>
      <vt:lpstr>DNS Poisoning </vt:lpstr>
      <vt:lpstr>DNS Poisoning </vt:lpstr>
      <vt:lpstr>DHCP Spoofing</vt:lpstr>
      <vt:lpstr>DHCP Spoofing</vt:lpstr>
      <vt:lpstr>DHCP Spoofing</vt:lpstr>
      <vt:lpstr>DHCP Spoofing</vt:lpstr>
      <vt:lpstr>DHCP Spoofing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in the Middle attack</dc:title>
  <cp:lastModifiedBy>Nikhil Sahoo</cp:lastModifiedBy>
  <cp:revision>5</cp:revision>
  <dcterms:modified xsi:type="dcterms:W3CDTF">2019-11-03T07:52:32Z</dcterms:modified>
</cp:coreProperties>
</file>