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7" r:id="rId2"/>
    <p:sldId id="274" r:id="rId3"/>
    <p:sldId id="268" r:id="rId4"/>
    <p:sldId id="266" r:id="rId5"/>
    <p:sldId id="269" r:id="rId6"/>
    <p:sldId id="273" r:id="rId7"/>
    <p:sldId id="275" r:id="rId8"/>
    <p:sldId id="270" r:id="rId9"/>
    <p:sldId id="271" r:id="rId10"/>
    <p:sldId id="272" r:id="rId11"/>
    <p:sldId id="276" r:id="rId12"/>
    <p:sldId id="277" r:id="rId13"/>
    <p:sldId id="280" r:id="rId14"/>
    <p:sldId id="278" r:id="rId15"/>
    <p:sldId id="289" r:id="rId16"/>
    <p:sldId id="288" r:id="rId17"/>
    <p:sldId id="287" r:id="rId18"/>
    <p:sldId id="285" r:id="rId19"/>
    <p:sldId id="286" r:id="rId20"/>
    <p:sldId id="281" r:id="rId21"/>
    <p:sldId id="282" r:id="rId22"/>
    <p:sldId id="284" r:id="rId23"/>
    <p:sldId id="290"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AC3C"/>
    <a:srgbClr val="74B44B"/>
    <a:srgbClr val="69AD3E"/>
    <a:srgbClr val="40C05C"/>
    <a:srgbClr val="4ED0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9E275-6CA5-A546-9A8F-DCB7F628F468}" v="1181" dt="2022-06-04T02:12:32.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27"/>
    <p:restoredTop sz="94747"/>
  </p:normalViewPr>
  <p:slideViewPr>
    <p:cSldViewPr snapToGrid="0" snapToObjects="1">
      <p:cViewPr varScale="1">
        <p:scale>
          <a:sx n="82" d="100"/>
          <a:sy n="82" d="100"/>
        </p:scale>
        <p:origin x="3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Price Pack Architecture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Avg Price/kg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Prod 300x1</c:v>
                </c:pt>
                <c:pt idx="1">
                  <c:v>Prod 400x1</c:v>
                </c:pt>
                <c:pt idx="2">
                  <c:v>Prod 1000x1</c:v>
                </c:pt>
                <c:pt idx="3">
                  <c:v>Prod 1400x1</c:v>
                </c:pt>
              </c:strCache>
            </c:strRef>
          </c:cat>
          <c:val>
            <c:numRef>
              <c:f>Sheet1!$B$2:$B$5</c:f>
              <c:numCache>
                <c:formatCode>General</c:formatCode>
                <c:ptCount val="4"/>
                <c:pt idx="0">
                  <c:v>1500</c:v>
                </c:pt>
                <c:pt idx="1">
                  <c:v>1200</c:v>
                </c:pt>
                <c:pt idx="2">
                  <c:v>600</c:v>
                </c:pt>
                <c:pt idx="3">
                  <c:v>900</c:v>
                </c:pt>
              </c:numCache>
            </c:numRef>
          </c:val>
          <c:smooth val="0"/>
          <c:extLst>
            <c:ext xmlns:c16="http://schemas.microsoft.com/office/drawing/2014/chart" uri="{C3380CC4-5D6E-409C-BE32-E72D297353CC}">
              <c16:uniqueId val="{00000000-C745-EF43-B45C-B39D456F13E1}"/>
            </c:ext>
          </c:extLst>
        </c:ser>
        <c:dLbls>
          <c:dLblPos val="t"/>
          <c:showLegendKey val="0"/>
          <c:showVal val="1"/>
          <c:showCatName val="0"/>
          <c:showSerName val="0"/>
          <c:showPercent val="0"/>
          <c:showBubbleSize val="0"/>
        </c:dLbls>
        <c:marker val="1"/>
        <c:smooth val="0"/>
        <c:axId val="667211839"/>
        <c:axId val="1329191280"/>
      </c:lineChart>
      <c:catAx>
        <c:axId val="667211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9191280"/>
        <c:crosses val="autoZero"/>
        <c:auto val="1"/>
        <c:lblAlgn val="ctr"/>
        <c:lblOffset val="100"/>
        <c:noMultiLvlLbl val="0"/>
      </c:catAx>
      <c:valAx>
        <c:axId val="132919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21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[Book6]Sheet4!PivotTable2</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3"/>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3"/>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7577496121535E-2"/>
          <c:y val="7.407407407407407E-2"/>
          <c:w val="0.85368123408365781"/>
          <c:h val="0.74425160396617085"/>
        </c:manualLayout>
      </c:layout>
      <c:lineChart>
        <c:grouping val="standard"/>
        <c:varyColors val="0"/>
        <c:ser>
          <c:idx val="1"/>
          <c:order val="1"/>
          <c:tx>
            <c:strRef>
              <c:f>Sheet4!$C$3</c:f>
              <c:strCache>
                <c:ptCount val="1"/>
                <c:pt idx="0">
                  <c:v>Sum of Volume Sales</c:v>
                </c:pt>
              </c:strCache>
            </c:strRef>
          </c:tx>
          <c:spPr>
            <a:ln w="28575" cap="rnd">
              <a:solidFill>
                <a:schemeClr val="accent2"/>
              </a:solidFill>
              <a:round/>
            </a:ln>
            <a:effectLst/>
          </c:spPr>
          <c:marker>
            <c:symbol val="none"/>
          </c:marker>
          <c:cat>
            <c:strRef>
              <c:f>Sheet4!$A$4:$A$38</c:f>
              <c:strCache>
                <c:ptCount val="34"/>
                <c:pt idx="0">
                  <c:v>21/01/19</c:v>
                </c:pt>
                <c:pt idx="1">
                  <c:v>21/02/19</c:v>
                </c:pt>
                <c:pt idx="2">
                  <c:v>21/03/19</c:v>
                </c:pt>
                <c:pt idx="3">
                  <c:v>21/04/19</c:v>
                </c:pt>
                <c:pt idx="4">
                  <c:v>21/05/19</c:v>
                </c:pt>
                <c:pt idx="5">
                  <c:v>21/06/19</c:v>
                </c:pt>
                <c:pt idx="6">
                  <c:v>21/07/19</c:v>
                </c:pt>
                <c:pt idx="7">
                  <c:v>21/08/19</c:v>
                </c:pt>
                <c:pt idx="8">
                  <c:v>21/09/19</c:v>
                </c:pt>
                <c:pt idx="9">
                  <c:v>21/10/19</c:v>
                </c:pt>
                <c:pt idx="10">
                  <c:v>21/11/19</c:v>
                </c:pt>
                <c:pt idx="11">
                  <c:v>21/12/19</c:v>
                </c:pt>
                <c:pt idx="12">
                  <c:v>21/01/20</c:v>
                </c:pt>
                <c:pt idx="13">
                  <c:v>21/02/20</c:v>
                </c:pt>
                <c:pt idx="14">
                  <c:v>21/03/20</c:v>
                </c:pt>
                <c:pt idx="15">
                  <c:v>21/04/20</c:v>
                </c:pt>
                <c:pt idx="16">
                  <c:v>21/05/20</c:v>
                </c:pt>
                <c:pt idx="17">
                  <c:v>21/06/20</c:v>
                </c:pt>
                <c:pt idx="18">
                  <c:v>21/07/20</c:v>
                </c:pt>
                <c:pt idx="19">
                  <c:v>21/08/20</c:v>
                </c:pt>
                <c:pt idx="20">
                  <c:v>21/09/20</c:v>
                </c:pt>
                <c:pt idx="21">
                  <c:v>21/10/20</c:v>
                </c:pt>
                <c:pt idx="22">
                  <c:v>21/11/20</c:v>
                </c:pt>
                <c:pt idx="23">
                  <c:v>21/12/20</c:v>
                </c:pt>
                <c:pt idx="24">
                  <c:v>21/01/21</c:v>
                </c:pt>
                <c:pt idx="25">
                  <c:v>21/02/21</c:v>
                </c:pt>
                <c:pt idx="26">
                  <c:v>21/03/21</c:v>
                </c:pt>
                <c:pt idx="27">
                  <c:v>21/04/21</c:v>
                </c:pt>
                <c:pt idx="28">
                  <c:v>21/05/21</c:v>
                </c:pt>
                <c:pt idx="29">
                  <c:v>21/06/21</c:v>
                </c:pt>
                <c:pt idx="30">
                  <c:v>21/07/21</c:v>
                </c:pt>
                <c:pt idx="31">
                  <c:v>21/08/21</c:v>
                </c:pt>
                <c:pt idx="32">
                  <c:v>21/09/21</c:v>
                </c:pt>
                <c:pt idx="33">
                  <c:v>21/10/21</c:v>
                </c:pt>
              </c:strCache>
            </c:strRef>
          </c:cat>
          <c:val>
            <c:numRef>
              <c:f>Sheet4!$C$4:$C$38</c:f>
              <c:numCache>
                <c:formatCode>General</c:formatCode>
                <c:ptCount val="34"/>
                <c:pt idx="0">
                  <c:v>8254</c:v>
                </c:pt>
                <c:pt idx="1">
                  <c:v>8892</c:v>
                </c:pt>
                <c:pt idx="2">
                  <c:v>10115</c:v>
                </c:pt>
                <c:pt idx="3">
                  <c:v>8345</c:v>
                </c:pt>
                <c:pt idx="4">
                  <c:v>17141</c:v>
                </c:pt>
                <c:pt idx="5">
                  <c:v>11734</c:v>
                </c:pt>
                <c:pt idx="6">
                  <c:v>17514</c:v>
                </c:pt>
                <c:pt idx="7">
                  <c:v>10721</c:v>
                </c:pt>
                <c:pt idx="8">
                  <c:v>4402</c:v>
                </c:pt>
                <c:pt idx="9">
                  <c:v>13709</c:v>
                </c:pt>
                <c:pt idx="10">
                  <c:v>8195</c:v>
                </c:pt>
                <c:pt idx="11">
                  <c:v>16404</c:v>
                </c:pt>
                <c:pt idx="12">
                  <c:v>13592</c:v>
                </c:pt>
                <c:pt idx="13">
                  <c:v>17947</c:v>
                </c:pt>
                <c:pt idx="14">
                  <c:v>7246</c:v>
                </c:pt>
                <c:pt idx="15">
                  <c:v>13411</c:v>
                </c:pt>
                <c:pt idx="16">
                  <c:v>7501</c:v>
                </c:pt>
                <c:pt idx="17">
                  <c:v>4624</c:v>
                </c:pt>
                <c:pt idx="18">
                  <c:v>12339</c:v>
                </c:pt>
                <c:pt idx="19">
                  <c:v>9007</c:v>
                </c:pt>
                <c:pt idx="20">
                  <c:v>14447</c:v>
                </c:pt>
                <c:pt idx="21">
                  <c:v>18324</c:v>
                </c:pt>
                <c:pt idx="22">
                  <c:v>8315</c:v>
                </c:pt>
                <c:pt idx="23">
                  <c:v>14779</c:v>
                </c:pt>
                <c:pt idx="24">
                  <c:v>5567</c:v>
                </c:pt>
                <c:pt idx="25">
                  <c:v>11147</c:v>
                </c:pt>
                <c:pt idx="26">
                  <c:v>14158</c:v>
                </c:pt>
                <c:pt idx="27">
                  <c:v>8613</c:v>
                </c:pt>
                <c:pt idx="28">
                  <c:v>15244</c:v>
                </c:pt>
                <c:pt idx="29">
                  <c:v>18706</c:v>
                </c:pt>
                <c:pt idx="30">
                  <c:v>14633</c:v>
                </c:pt>
                <c:pt idx="31">
                  <c:v>15727</c:v>
                </c:pt>
                <c:pt idx="32">
                  <c:v>7704</c:v>
                </c:pt>
                <c:pt idx="33">
                  <c:v>10050</c:v>
                </c:pt>
              </c:numCache>
            </c:numRef>
          </c:val>
          <c:smooth val="0"/>
          <c:extLst>
            <c:ext xmlns:c16="http://schemas.microsoft.com/office/drawing/2014/chart" uri="{C3380CC4-5D6E-409C-BE32-E72D297353CC}">
              <c16:uniqueId val="{00000000-95D6-F64B-86AA-758F45E387D0}"/>
            </c:ext>
          </c:extLst>
        </c:ser>
        <c:dLbls>
          <c:showLegendKey val="0"/>
          <c:showVal val="0"/>
          <c:showCatName val="0"/>
          <c:showSerName val="0"/>
          <c:showPercent val="0"/>
          <c:showBubbleSize val="0"/>
        </c:dLbls>
        <c:marker val="1"/>
        <c:smooth val="0"/>
        <c:axId val="1017882351"/>
        <c:axId val="1017945023"/>
      </c:lineChart>
      <c:lineChart>
        <c:grouping val="standard"/>
        <c:varyColors val="0"/>
        <c:ser>
          <c:idx val="0"/>
          <c:order val="0"/>
          <c:tx>
            <c:strRef>
              <c:f>Sheet4!$B$3</c:f>
              <c:strCache>
                <c:ptCount val="1"/>
                <c:pt idx="0">
                  <c:v>Average of Base Price</c:v>
                </c:pt>
              </c:strCache>
            </c:strRef>
          </c:tx>
          <c:spPr>
            <a:ln w="28575" cap="rnd">
              <a:solidFill>
                <a:schemeClr val="accent1"/>
              </a:solidFill>
              <a:round/>
            </a:ln>
            <a:effectLst/>
          </c:spPr>
          <c:marker>
            <c:symbol val="none"/>
          </c:marker>
          <c:cat>
            <c:strRef>
              <c:f>Sheet4!$A$4:$A$38</c:f>
              <c:strCache>
                <c:ptCount val="34"/>
                <c:pt idx="0">
                  <c:v>21/01/19</c:v>
                </c:pt>
                <c:pt idx="1">
                  <c:v>21/02/19</c:v>
                </c:pt>
                <c:pt idx="2">
                  <c:v>21/03/19</c:v>
                </c:pt>
                <c:pt idx="3">
                  <c:v>21/04/19</c:v>
                </c:pt>
                <c:pt idx="4">
                  <c:v>21/05/19</c:v>
                </c:pt>
                <c:pt idx="5">
                  <c:v>21/06/19</c:v>
                </c:pt>
                <c:pt idx="6">
                  <c:v>21/07/19</c:v>
                </c:pt>
                <c:pt idx="7">
                  <c:v>21/08/19</c:v>
                </c:pt>
                <c:pt idx="8">
                  <c:v>21/09/19</c:v>
                </c:pt>
                <c:pt idx="9">
                  <c:v>21/10/19</c:v>
                </c:pt>
                <c:pt idx="10">
                  <c:v>21/11/19</c:v>
                </c:pt>
                <c:pt idx="11">
                  <c:v>21/12/19</c:v>
                </c:pt>
                <c:pt idx="12">
                  <c:v>21/01/20</c:v>
                </c:pt>
                <c:pt idx="13">
                  <c:v>21/02/20</c:v>
                </c:pt>
                <c:pt idx="14">
                  <c:v>21/03/20</c:v>
                </c:pt>
                <c:pt idx="15">
                  <c:v>21/04/20</c:v>
                </c:pt>
                <c:pt idx="16">
                  <c:v>21/05/20</c:v>
                </c:pt>
                <c:pt idx="17">
                  <c:v>21/06/20</c:v>
                </c:pt>
                <c:pt idx="18">
                  <c:v>21/07/20</c:v>
                </c:pt>
                <c:pt idx="19">
                  <c:v>21/08/20</c:v>
                </c:pt>
                <c:pt idx="20">
                  <c:v>21/09/20</c:v>
                </c:pt>
                <c:pt idx="21">
                  <c:v>21/10/20</c:v>
                </c:pt>
                <c:pt idx="22">
                  <c:v>21/11/20</c:v>
                </c:pt>
                <c:pt idx="23">
                  <c:v>21/12/20</c:v>
                </c:pt>
                <c:pt idx="24">
                  <c:v>21/01/21</c:v>
                </c:pt>
                <c:pt idx="25">
                  <c:v>21/02/21</c:v>
                </c:pt>
                <c:pt idx="26">
                  <c:v>21/03/21</c:v>
                </c:pt>
                <c:pt idx="27">
                  <c:v>21/04/21</c:v>
                </c:pt>
                <c:pt idx="28">
                  <c:v>21/05/21</c:v>
                </c:pt>
                <c:pt idx="29">
                  <c:v>21/06/21</c:v>
                </c:pt>
                <c:pt idx="30">
                  <c:v>21/07/21</c:v>
                </c:pt>
                <c:pt idx="31">
                  <c:v>21/08/21</c:v>
                </c:pt>
                <c:pt idx="32">
                  <c:v>21/09/21</c:v>
                </c:pt>
                <c:pt idx="33">
                  <c:v>21/10/21</c:v>
                </c:pt>
              </c:strCache>
            </c:strRef>
          </c:cat>
          <c:val>
            <c:numRef>
              <c:f>Sheet4!$B$4:$B$38</c:f>
              <c:numCache>
                <c:formatCode>0.00</c:formatCode>
                <c:ptCount val="34"/>
                <c:pt idx="0">
                  <c:v>10.654901861363955</c:v>
                </c:pt>
                <c:pt idx="1">
                  <c:v>10.963529053985633</c:v>
                </c:pt>
                <c:pt idx="2">
                  <c:v>10.883580520259112</c:v>
                </c:pt>
                <c:pt idx="3">
                  <c:v>10.525790196461344</c:v>
                </c:pt>
                <c:pt idx="4">
                  <c:v>10.555935453573213</c:v>
                </c:pt>
                <c:pt idx="5">
                  <c:v>10.770222510184878</c:v>
                </c:pt>
                <c:pt idx="6">
                  <c:v>10.795641789428212</c:v>
                </c:pt>
                <c:pt idx="7">
                  <c:v>11.94465499619351</c:v>
                </c:pt>
                <c:pt idx="8">
                  <c:v>11.582795507771191</c:v>
                </c:pt>
                <c:pt idx="9">
                  <c:v>11.577006467180198</c:v>
                </c:pt>
                <c:pt idx="10">
                  <c:v>11.025141856837147</c:v>
                </c:pt>
                <c:pt idx="11">
                  <c:v>11.773761363579613</c:v>
                </c:pt>
                <c:pt idx="12">
                  <c:v>11.341860082430632</c:v>
                </c:pt>
                <c:pt idx="13">
                  <c:v>11.877637789679476</c:v>
                </c:pt>
                <c:pt idx="14">
                  <c:v>13.220575128494968</c:v>
                </c:pt>
                <c:pt idx="15">
                  <c:v>13.714423414296519</c:v>
                </c:pt>
                <c:pt idx="16">
                  <c:v>13.086573541059519</c:v>
                </c:pt>
                <c:pt idx="17">
                  <c:v>13.375260492094744</c:v>
                </c:pt>
                <c:pt idx="18">
                  <c:v>13.361716229120541</c:v>
                </c:pt>
                <c:pt idx="19">
                  <c:v>13.298196582734469</c:v>
                </c:pt>
                <c:pt idx="20">
                  <c:v>13.458618984184078</c:v>
                </c:pt>
                <c:pt idx="21">
                  <c:v>13.617890250951739</c:v>
                </c:pt>
                <c:pt idx="22">
                  <c:v>13.777636929423396</c:v>
                </c:pt>
                <c:pt idx="23">
                  <c:v>13.682380723476552</c:v>
                </c:pt>
                <c:pt idx="24">
                  <c:v>13.817588078249496</c:v>
                </c:pt>
                <c:pt idx="25">
                  <c:v>13.823423286147955</c:v>
                </c:pt>
                <c:pt idx="26">
                  <c:v>13.562179284563891</c:v>
                </c:pt>
                <c:pt idx="27">
                  <c:v>13.507645199426975</c:v>
                </c:pt>
                <c:pt idx="28">
                  <c:v>13.649184825343005</c:v>
                </c:pt>
                <c:pt idx="29">
                  <c:v>13.007100786765088</c:v>
                </c:pt>
                <c:pt idx="30">
                  <c:v>13.45703086728685</c:v>
                </c:pt>
                <c:pt idx="31">
                  <c:v>13.042654669808819</c:v>
                </c:pt>
                <c:pt idx="32">
                  <c:v>13.050603876466996</c:v>
                </c:pt>
                <c:pt idx="33">
                  <c:v>13.812102750413107</c:v>
                </c:pt>
              </c:numCache>
            </c:numRef>
          </c:val>
          <c:smooth val="0"/>
          <c:extLst>
            <c:ext xmlns:c16="http://schemas.microsoft.com/office/drawing/2014/chart" uri="{C3380CC4-5D6E-409C-BE32-E72D297353CC}">
              <c16:uniqueId val="{00000001-95D6-F64B-86AA-758F45E387D0}"/>
            </c:ext>
          </c:extLst>
        </c:ser>
        <c:ser>
          <c:idx val="2"/>
          <c:order val="2"/>
          <c:tx>
            <c:strRef>
              <c:f>Sheet4!$D$3</c:f>
              <c:strCache>
                <c:ptCount val="1"/>
                <c:pt idx="0">
                  <c:v>Average of New Average</c:v>
                </c:pt>
              </c:strCache>
            </c:strRef>
          </c:tx>
          <c:spPr>
            <a:ln w="28575" cap="rnd">
              <a:solidFill>
                <a:schemeClr val="accent3"/>
              </a:solidFill>
              <a:round/>
            </a:ln>
            <a:effectLst/>
          </c:spPr>
          <c:marker>
            <c:symbol val="none"/>
          </c:marker>
          <c:cat>
            <c:strRef>
              <c:f>Sheet4!$A$4:$A$38</c:f>
              <c:strCache>
                <c:ptCount val="34"/>
                <c:pt idx="0">
                  <c:v>21/01/19</c:v>
                </c:pt>
                <c:pt idx="1">
                  <c:v>21/02/19</c:v>
                </c:pt>
                <c:pt idx="2">
                  <c:v>21/03/19</c:v>
                </c:pt>
                <c:pt idx="3">
                  <c:v>21/04/19</c:v>
                </c:pt>
                <c:pt idx="4">
                  <c:v>21/05/19</c:v>
                </c:pt>
                <c:pt idx="5">
                  <c:v>21/06/19</c:v>
                </c:pt>
                <c:pt idx="6">
                  <c:v>21/07/19</c:v>
                </c:pt>
                <c:pt idx="7">
                  <c:v>21/08/19</c:v>
                </c:pt>
                <c:pt idx="8">
                  <c:v>21/09/19</c:v>
                </c:pt>
                <c:pt idx="9">
                  <c:v>21/10/19</c:v>
                </c:pt>
                <c:pt idx="10">
                  <c:v>21/11/19</c:v>
                </c:pt>
                <c:pt idx="11">
                  <c:v>21/12/19</c:v>
                </c:pt>
                <c:pt idx="12">
                  <c:v>21/01/20</c:v>
                </c:pt>
                <c:pt idx="13">
                  <c:v>21/02/20</c:v>
                </c:pt>
                <c:pt idx="14">
                  <c:v>21/03/20</c:v>
                </c:pt>
                <c:pt idx="15">
                  <c:v>21/04/20</c:v>
                </c:pt>
                <c:pt idx="16">
                  <c:v>21/05/20</c:v>
                </c:pt>
                <c:pt idx="17">
                  <c:v>21/06/20</c:v>
                </c:pt>
                <c:pt idx="18">
                  <c:v>21/07/20</c:v>
                </c:pt>
                <c:pt idx="19">
                  <c:v>21/08/20</c:v>
                </c:pt>
                <c:pt idx="20">
                  <c:v>21/09/20</c:v>
                </c:pt>
                <c:pt idx="21">
                  <c:v>21/10/20</c:v>
                </c:pt>
                <c:pt idx="22">
                  <c:v>21/11/20</c:v>
                </c:pt>
                <c:pt idx="23">
                  <c:v>21/12/20</c:v>
                </c:pt>
                <c:pt idx="24">
                  <c:v>21/01/21</c:v>
                </c:pt>
                <c:pt idx="25">
                  <c:v>21/02/21</c:v>
                </c:pt>
                <c:pt idx="26">
                  <c:v>21/03/21</c:v>
                </c:pt>
                <c:pt idx="27">
                  <c:v>21/04/21</c:v>
                </c:pt>
                <c:pt idx="28">
                  <c:v>21/05/21</c:v>
                </c:pt>
                <c:pt idx="29">
                  <c:v>21/06/21</c:v>
                </c:pt>
                <c:pt idx="30">
                  <c:v>21/07/21</c:v>
                </c:pt>
                <c:pt idx="31">
                  <c:v>21/08/21</c:v>
                </c:pt>
                <c:pt idx="32">
                  <c:v>21/09/21</c:v>
                </c:pt>
                <c:pt idx="33">
                  <c:v>21/10/21</c:v>
                </c:pt>
              </c:strCache>
            </c:strRef>
          </c:cat>
          <c:val>
            <c:numRef>
              <c:f>Sheet4!$D$4:$D$38</c:f>
              <c:numCache>
                <c:formatCode>0.00</c:formatCode>
                <c:ptCount val="34"/>
                <c:pt idx="0">
                  <c:v>10.654901861363955</c:v>
                </c:pt>
                <c:pt idx="1">
                  <c:v>10.963529053985633</c:v>
                </c:pt>
                <c:pt idx="2">
                  <c:v>10.883580520259112</c:v>
                </c:pt>
                <c:pt idx="3">
                  <c:v>9.5</c:v>
                </c:pt>
                <c:pt idx="4">
                  <c:v>10.555935453573213</c:v>
                </c:pt>
                <c:pt idx="5">
                  <c:v>10.770222510184878</c:v>
                </c:pt>
                <c:pt idx="6">
                  <c:v>8</c:v>
                </c:pt>
                <c:pt idx="7">
                  <c:v>11.94465499619351</c:v>
                </c:pt>
                <c:pt idx="8">
                  <c:v>9</c:v>
                </c:pt>
                <c:pt idx="9">
                  <c:v>11.577006467180198</c:v>
                </c:pt>
                <c:pt idx="10">
                  <c:v>11.025141856837147</c:v>
                </c:pt>
                <c:pt idx="11">
                  <c:v>11</c:v>
                </c:pt>
                <c:pt idx="12">
                  <c:v>11.341860082430632</c:v>
                </c:pt>
                <c:pt idx="13">
                  <c:v>11.877637789679476</c:v>
                </c:pt>
                <c:pt idx="14">
                  <c:v>13.220575128494968</c:v>
                </c:pt>
                <c:pt idx="15">
                  <c:v>13.714423414296519</c:v>
                </c:pt>
                <c:pt idx="16">
                  <c:v>10</c:v>
                </c:pt>
                <c:pt idx="17">
                  <c:v>13.375260492094744</c:v>
                </c:pt>
                <c:pt idx="18">
                  <c:v>8</c:v>
                </c:pt>
                <c:pt idx="19">
                  <c:v>13.298196582734469</c:v>
                </c:pt>
                <c:pt idx="20">
                  <c:v>7</c:v>
                </c:pt>
                <c:pt idx="21">
                  <c:v>11</c:v>
                </c:pt>
                <c:pt idx="22">
                  <c:v>8</c:v>
                </c:pt>
                <c:pt idx="23">
                  <c:v>7</c:v>
                </c:pt>
                <c:pt idx="24">
                  <c:v>13.817588078249496</c:v>
                </c:pt>
                <c:pt idx="25">
                  <c:v>12</c:v>
                </c:pt>
                <c:pt idx="26">
                  <c:v>13.562179284563891</c:v>
                </c:pt>
                <c:pt idx="27">
                  <c:v>13.507645199426975</c:v>
                </c:pt>
                <c:pt idx="28">
                  <c:v>8</c:v>
                </c:pt>
                <c:pt idx="29">
                  <c:v>13.007100786765088</c:v>
                </c:pt>
                <c:pt idx="30">
                  <c:v>13.45703086728685</c:v>
                </c:pt>
                <c:pt idx="31">
                  <c:v>11</c:v>
                </c:pt>
                <c:pt idx="32">
                  <c:v>11</c:v>
                </c:pt>
                <c:pt idx="33">
                  <c:v>13.812102750413107</c:v>
                </c:pt>
              </c:numCache>
            </c:numRef>
          </c:val>
          <c:smooth val="0"/>
          <c:extLst>
            <c:ext xmlns:c16="http://schemas.microsoft.com/office/drawing/2014/chart" uri="{C3380CC4-5D6E-409C-BE32-E72D297353CC}">
              <c16:uniqueId val="{00000002-95D6-F64B-86AA-758F45E387D0}"/>
            </c:ext>
          </c:extLst>
        </c:ser>
        <c:dLbls>
          <c:showLegendKey val="0"/>
          <c:showVal val="0"/>
          <c:showCatName val="0"/>
          <c:showSerName val="0"/>
          <c:showPercent val="0"/>
          <c:showBubbleSize val="0"/>
        </c:dLbls>
        <c:marker val="1"/>
        <c:smooth val="0"/>
        <c:axId val="839459631"/>
        <c:axId val="839395519"/>
      </c:lineChart>
      <c:dateAx>
        <c:axId val="101788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62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945023"/>
        <c:crosses val="autoZero"/>
        <c:auto val="0"/>
        <c:lblOffset val="100"/>
        <c:baseTimeUnit val="days"/>
      </c:dateAx>
      <c:valAx>
        <c:axId val="1017945023"/>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882351"/>
        <c:crosses val="autoZero"/>
        <c:crossBetween val="between"/>
      </c:valAx>
      <c:valAx>
        <c:axId val="83939551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459631"/>
        <c:crosses val="max"/>
        <c:crossBetween val="between"/>
      </c:valAx>
      <c:catAx>
        <c:axId val="839459631"/>
        <c:scaling>
          <c:orientation val="minMax"/>
        </c:scaling>
        <c:delete val="1"/>
        <c:axPos val="b"/>
        <c:numFmt formatCode="General" sourceLinked="1"/>
        <c:majorTickMark val="out"/>
        <c:minorTickMark val="none"/>
        <c:tickLblPos val="nextTo"/>
        <c:crossAx val="83939551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77B35-6EA9-B249-8F41-5E436B8CD47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4FFC606C-E61B-784E-810A-918901C33038}">
      <dgm:prSet phldrT="[Text]"/>
      <dgm:spPr/>
      <dgm:t>
        <a:bodyPr/>
        <a:lstStyle/>
        <a:p>
          <a:r>
            <a:rPr lang="en-GB" dirty="0"/>
            <a:t>Pricing and Elasticity Analysis</a:t>
          </a:r>
        </a:p>
      </dgm:t>
    </dgm:pt>
    <dgm:pt modelId="{26E3543D-520F-0C49-A00C-2B673AC6D0E5}" type="parTrans" cxnId="{98D3E77F-5BF1-E047-94FA-C56065E12E9D}">
      <dgm:prSet/>
      <dgm:spPr/>
      <dgm:t>
        <a:bodyPr/>
        <a:lstStyle/>
        <a:p>
          <a:endParaRPr lang="en-GB"/>
        </a:p>
      </dgm:t>
    </dgm:pt>
    <dgm:pt modelId="{8455DD49-CBD0-D545-907A-40DB718F37F0}" type="sibTrans" cxnId="{98D3E77F-5BF1-E047-94FA-C56065E12E9D}">
      <dgm:prSet/>
      <dgm:spPr/>
      <dgm:t>
        <a:bodyPr/>
        <a:lstStyle/>
        <a:p>
          <a:endParaRPr lang="en-GB"/>
        </a:p>
      </dgm:t>
    </dgm:pt>
    <dgm:pt modelId="{468D2909-12D0-034C-B749-665833E2EFC9}">
      <dgm:prSet phldrT="[Text]"/>
      <dgm:spPr/>
      <dgm:t>
        <a:bodyPr/>
        <a:lstStyle/>
        <a:p>
          <a:r>
            <a:rPr lang="en-GB" dirty="0"/>
            <a:t>Determine the most lucrative price points via evaluating customer behaviour.</a:t>
          </a:r>
        </a:p>
      </dgm:t>
    </dgm:pt>
    <dgm:pt modelId="{DB8D365F-FC18-044F-9AC6-F3AF60FEC821}" type="parTrans" cxnId="{2C9BDA6C-3885-CC4E-A306-C30B892FE023}">
      <dgm:prSet/>
      <dgm:spPr/>
      <dgm:t>
        <a:bodyPr/>
        <a:lstStyle/>
        <a:p>
          <a:endParaRPr lang="en-GB"/>
        </a:p>
      </dgm:t>
    </dgm:pt>
    <dgm:pt modelId="{7F7869C0-1E1E-564A-95FA-424A2A529211}" type="sibTrans" cxnId="{2C9BDA6C-3885-CC4E-A306-C30B892FE023}">
      <dgm:prSet/>
      <dgm:spPr/>
      <dgm:t>
        <a:bodyPr/>
        <a:lstStyle/>
        <a:p>
          <a:endParaRPr lang="en-GB"/>
        </a:p>
      </dgm:t>
    </dgm:pt>
    <dgm:pt modelId="{50936E21-B063-B94B-8F99-4DE0A30E973D}">
      <dgm:prSet phldrT="[Text]"/>
      <dgm:spPr/>
      <dgm:t>
        <a:bodyPr/>
        <a:lstStyle/>
        <a:p>
          <a:r>
            <a:rPr lang="en-GB" dirty="0"/>
            <a:t>Price Pack Architecture(PPA) &amp; Pack Size Innovation/Analysis</a:t>
          </a:r>
        </a:p>
      </dgm:t>
    </dgm:pt>
    <dgm:pt modelId="{CC59B042-76EA-3F4B-9C5B-691C36B20B67}" type="parTrans" cxnId="{D6276220-1599-FA43-ABE5-3FAE18D4E892}">
      <dgm:prSet/>
      <dgm:spPr/>
      <dgm:t>
        <a:bodyPr/>
        <a:lstStyle/>
        <a:p>
          <a:endParaRPr lang="en-GB"/>
        </a:p>
      </dgm:t>
    </dgm:pt>
    <dgm:pt modelId="{B078AD4C-E075-D44B-BDA5-B74500C3C651}" type="sibTrans" cxnId="{D6276220-1599-FA43-ABE5-3FAE18D4E892}">
      <dgm:prSet/>
      <dgm:spPr/>
      <dgm:t>
        <a:bodyPr/>
        <a:lstStyle/>
        <a:p>
          <a:endParaRPr lang="en-GB"/>
        </a:p>
      </dgm:t>
    </dgm:pt>
    <dgm:pt modelId="{33F0EBF6-EA07-C245-A687-5DDE5014BB90}">
      <dgm:prSet phldrT="[Text]"/>
      <dgm:spPr/>
      <dgm:t>
        <a:bodyPr/>
        <a:lstStyle/>
        <a:p>
          <a:r>
            <a:rPr lang="en-GB" dirty="0"/>
            <a:t>Creating new, higher-margin product variants based on customer demands / desire.</a:t>
          </a:r>
        </a:p>
      </dgm:t>
    </dgm:pt>
    <dgm:pt modelId="{B220680F-7C27-CB44-9D9E-6076B0B956A9}" type="parTrans" cxnId="{F4FD0CB9-BEDF-514E-9EC2-D03DBF335B03}">
      <dgm:prSet/>
      <dgm:spPr/>
      <dgm:t>
        <a:bodyPr/>
        <a:lstStyle/>
        <a:p>
          <a:endParaRPr lang="en-GB"/>
        </a:p>
      </dgm:t>
    </dgm:pt>
    <dgm:pt modelId="{29483BCB-0D2B-2543-A452-368CB9FFFA6C}" type="sibTrans" cxnId="{F4FD0CB9-BEDF-514E-9EC2-D03DBF335B03}">
      <dgm:prSet/>
      <dgm:spPr/>
      <dgm:t>
        <a:bodyPr/>
        <a:lstStyle/>
        <a:p>
          <a:endParaRPr lang="en-GB"/>
        </a:p>
      </dgm:t>
    </dgm:pt>
    <dgm:pt modelId="{5D4E46C2-2B30-2A4E-84EC-5659DE06ADF1}">
      <dgm:prSet phldrT="[Text]"/>
      <dgm:spPr/>
      <dgm:t>
        <a:bodyPr/>
        <a:lstStyle/>
        <a:p>
          <a:r>
            <a:rPr lang="en-GB" dirty="0"/>
            <a:t>Promotion and Trade Budget Analysis</a:t>
          </a:r>
        </a:p>
      </dgm:t>
    </dgm:pt>
    <dgm:pt modelId="{40BCA7AF-BAF5-234E-97BE-640DCBE64B19}" type="parTrans" cxnId="{4FAE081E-81F3-4F40-ADA5-9CE3F088431C}">
      <dgm:prSet/>
      <dgm:spPr/>
      <dgm:t>
        <a:bodyPr/>
        <a:lstStyle/>
        <a:p>
          <a:endParaRPr lang="en-GB"/>
        </a:p>
      </dgm:t>
    </dgm:pt>
    <dgm:pt modelId="{78120ACA-B59B-2B44-801C-E30F82B2766C}" type="sibTrans" cxnId="{4FAE081E-81F3-4F40-ADA5-9CE3F088431C}">
      <dgm:prSet/>
      <dgm:spPr/>
      <dgm:t>
        <a:bodyPr/>
        <a:lstStyle/>
        <a:p>
          <a:endParaRPr lang="en-GB"/>
        </a:p>
      </dgm:t>
    </dgm:pt>
    <dgm:pt modelId="{470784DB-0514-AB47-AF35-04528AB75862}">
      <dgm:prSet phldrT="[Text]"/>
      <dgm:spPr/>
      <dgm:t>
        <a:bodyPr/>
        <a:lstStyle/>
        <a:p>
          <a:r>
            <a:rPr lang="en-GB" dirty="0"/>
            <a:t>Product mix and Assortment Optimization</a:t>
          </a:r>
        </a:p>
      </dgm:t>
    </dgm:pt>
    <dgm:pt modelId="{C7FEDD4B-EB2F-0348-AAA5-A616D73501FD}" type="parTrans" cxnId="{0970D4D9-F766-7542-923B-449388A32AFA}">
      <dgm:prSet/>
      <dgm:spPr/>
      <dgm:t>
        <a:bodyPr/>
        <a:lstStyle/>
        <a:p>
          <a:endParaRPr lang="en-GB"/>
        </a:p>
      </dgm:t>
    </dgm:pt>
    <dgm:pt modelId="{C402E9ED-7923-DB4D-BD2B-5ED2B4707F5D}" type="sibTrans" cxnId="{0970D4D9-F766-7542-923B-449388A32AFA}">
      <dgm:prSet/>
      <dgm:spPr/>
      <dgm:t>
        <a:bodyPr/>
        <a:lstStyle/>
        <a:p>
          <a:endParaRPr lang="en-GB"/>
        </a:p>
      </dgm:t>
    </dgm:pt>
    <dgm:pt modelId="{DE18C70C-1BA2-2141-BBD0-66374C07D27B}">
      <dgm:prSet phldrT="[Text]"/>
      <dgm:spPr/>
      <dgm:t>
        <a:bodyPr/>
        <a:lstStyle/>
        <a:p>
          <a:r>
            <a:rPr lang="en-GB" dirty="0"/>
            <a:t>Determining how retail partners and customers react to display fixtures, demonstrations, and discounts.</a:t>
          </a:r>
        </a:p>
      </dgm:t>
    </dgm:pt>
    <dgm:pt modelId="{4DFD6933-6832-1447-885F-8D08DE11A671}" type="parTrans" cxnId="{E9614F97-8C90-E746-BD38-AD9E63EE8AF0}">
      <dgm:prSet/>
      <dgm:spPr/>
      <dgm:t>
        <a:bodyPr/>
        <a:lstStyle/>
        <a:p>
          <a:endParaRPr lang="en-GB"/>
        </a:p>
      </dgm:t>
    </dgm:pt>
    <dgm:pt modelId="{A1A7A2BA-17F5-A945-8B3A-84FC23E567F4}" type="sibTrans" cxnId="{E9614F97-8C90-E746-BD38-AD9E63EE8AF0}">
      <dgm:prSet/>
      <dgm:spPr/>
      <dgm:t>
        <a:bodyPr/>
        <a:lstStyle/>
        <a:p>
          <a:endParaRPr lang="en-GB"/>
        </a:p>
      </dgm:t>
    </dgm:pt>
    <dgm:pt modelId="{EE378314-0C64-4D43-9900-134CFD700A3A}">
      <dgm:prSet phldrT="[Text]"/>
      <dgm:spPr/>
      <dgm:t>
        <a:bodyPr/>
        <a:lstStyle/>
        <a:p>
          <a:r>
            <a:rPr lang="en-GB" dirty="0"/>
            <a:t>Maximising profitability by optimising the number and types of SKUs in the marketplace</a:t>
          </a:r>
        </a:p>
      </dgm:t>
    </dgm:pt>
    <dgm:pt modelId="{65D44146-9170-4349-9144-46BE47F9312F}" type="parTrans" cxnId="{6A2741E1-0885-C94A-9036-C77E8E2DE089}">
      <dgm:prSet/>
      <dgm:spPr/>
      <dgm:t>
        <a:bodyPr/>
        <a:lstStyle/>
        <a:p>
          <a:endParaRPr lang="en-GB"/>
        </a:p>
      </dgm:t>
    </dgm:pt>
    <dgm:pt modelId="{B03A73D0-2791-294B-AA29-4DF1C9EB765A}" type="sibTrans" cxnId="{6A2741E1-0885-C94A-9036-C77E8E2DE089}">
      <dgm:prSet/>
      <dgm:spPr/>
      <dgm:t>
        <a:bodyPr/>
        <a:lstStyle/>
        <a:p>
          <a:endParaRPr lang="en-GB"/>
        </a:p>
      </dgm:t>
    </dgm:pt>
    <dgm:pt modelId="{15978877-6EDC-EA4B-8AFD-BC6499023121}" type="pres">
      <dgm:prSet presAssocID="{56B77B35-6EA9-B249-8F41-5E436B8CD473}" presName="linear" presStyleCnt="0">
        <dgm:presLayoutVars>
          <dgm:animLvl val="lvl"/>
          <dgm:resizeHandles val="exact"/>
        </dgm:presLayoutVars>
      </dgm:prSet>
      <dgm:spPr/>
    </dgm:pt>
    <dgm:pt modelId="{89219501-7FE7-8E4E-88C1-12A2646BF4CF}" type="pres">
      <dgm:prSet presAssocID="{4FFC606C-E61B-784E-810A-918901C33038}" presName="parentText" presStyleLbl="node1" presStyleIdx="0" presStyleCnt="4">
        <dgm:presLayoutVars>
          <dgm:chMax val="0"/>
          <dgm:bulletEnabled val="1"/>
        </dgm:presLayoutVars>
      </dgm:prSet>
      <dgm:spPr/>
    </dgm:pt>
    <dgm:pt modelId="{E252D1B9-2F5C-5B4A-918C-D074C9849E84}" type="pres">
      <dgm:prSet presAssocID="{4FFC606C-E61B-784E-810A-918901C33038}" presName="childText" presStyleLbl="revTx" presStyleIdx="0" presStyleCnt="4">
        <dgm:presLayoutVars>
          <dgm:bulletEnabled val="1"/>
        </dgm:presLayoutVars>
      </dgm:prSet>
      <dgm:spPr/>
    </dgm:pt>
    <dgm:pt modelId="{34586956-C088-B844-A0F8-EF1A09629245}" type="pres">
      <dgm:prSet presAssocID="{50936E21-B063-B94B-8F99-4DE0A30E973D}" presName="parentText" presStyleLbl="node1" presStyleIdx="1" presStyleCnt="4">
        <dgm:presLayoutVars>
          <dgm:chMax val="0"/>
          <dgm:bulletEnabled val="1"/>
        </dgm:presLayoutVars>
      </dgm:prSet>
      <dgm:spPr/>
    </dgm:pt>
    <dgm:pt modelId="{6A1413F6-7EEC-B04B-AA51-58E6C7F79DB3}" type="pres">
      <dgm:prSet presAssocID="{50936E21-B063-B94B-8F99-4DE0A30E973D}" presName="childText" presStyleLbl="revTx" presStyleIdx="1" presStyleCnt="4">
        <dgm:presLayoutVars>
          <dgm:bulletEnabled val="1"/>
        </dgm:presLayoutVars>
      </dgm:prSet>
      <dgm:spPr/>
    </dgm:pt>
    <dgm:pt modelId="{1FF3C2E3-06DB-2F49-9B1E-5863C9A2AD06}" type="pres">
      <dgm:prSet presAssocID="{5D4E46C2-2B30-2A4E-84EC-5659DE06ADF1}" presName="parentText" presStyleLbl="node1" presStyleIdx="2" presStyleCnt="4">
        <dgm:presLayoutVars>
          <dgm:chMax val="0"/>
          <dgm:bulletEnabled val="1"/>
        </dgm:presLayoutVars>
      </dgm:prSet>
      <dgm:spPr/>
    </dgm:pt>
    <dgm:pt modelId="{9B37CF98-8F1F-B64D-B307-A5512F214B15}" type="pres">
      <dgm:prSet presAssocID="{5D4E46C2-2B30-2A4E-84EC-5659DE06ADF1}" presName="childText" presStyleLbl="revTx" presStyleIdx="2" presStyleCnt="4">
        <dgm:presLayoutVars>
          <dgm:bulletEnabled val="1"/>
        </dgm:presLayoutVars>
      </dgm:prSet>
      <dgm:spPr/>
    </dgm:pt>
    <dgm:pt modelId="{3FF264C5-51B8-3F40-8790-BC259355522D}" type="pres">
      <dgm:prSet presAssocID="{470784DB-0514-AB47-AF35-04528AB75862}" presName="parentText" presStyleLbl="node1" presStyleIdx="3" presStyleCnt="4">
        <dgm:presLayoutVars>
          <dgm:chMax val="0"/>
          <dgm:bulletEnabled val="1"/>
        </dgm:presLayoutVars>
      </dgm:prSet>
      <dgm:spPr/>
    </dgm:pt>
    <dgm:pt modelId="{281A562B-D773-614D-AAF3-85362502BF8D}" type="pres">
      <dgm:prSet presAssocID="{470784DB-0514-AB47-AF35-04528AB75862}" presName="childText" presStyleLbl="revTx" presStyleIdx="3" presStyleCnt="4">
        <dgm:presLayoutVars>
          <dgm:bulletEnabled val="1"/>
        </dgm:presLayoutVars>
      </dgm:prSet>
      <dgm:spPr/>
    </dgm:pt>
  </dgm:ptLst>
  <dgm:cxnLst>
    <dgm:cxn modelId="{D6BC000A-3EE7-3944-8FD4-2C9F671D24CB}" type="presOf" srcId="{EE378314-0C64-4D43-9900-134CFD700A3A}" destId="{281A562B-D773-614D-AAF3-85362502BF8D}" srcOrd="0" destOrd="0" presId="urn:microsoft.com/office/officeart/2005/8/layout/vList2"/>
    <dgm:cxn modelId="{4FAE081E-81F3-4F40-ADA5-9CE3F088431C}" srcId="{56B77B35-6EA9-B249-8F41-5E436B8CD473}" destId="{5D4E46C2-2B30-2A4E-84EC-5659DE06ADF1}" srcOrd="2" destOrd="0" parTransId="{40BCA7AF-BAF5-234E-97BE-640DCBE64B19}" sibTransId="{78120ACA-B59B-2B44-801C-E30F82B2766C}"/>
    <dgm:cxn modelId="{D6276220-1599-FA43-ABE5-3FAE18D4E892}" srcId="{56B77B35-6EA9-B249-8F41-5E436B8CD473}" destId="{50936E21-B063-B94B-8F99-4DE0A30E973D}" srcOrd="1" destOrd="0" parTransId="{CC59B042-76EA-3F4B-9C5B-691C36B20B67}" sibTransId="{B078AD4C-E075-D44B-BDA5-B74500C3C651}"/>
    <dgm:cxn modelId="{CA4B7037-09E4-2E45-8F4C-169186AB8EB7}" type="presOf" srcId="{468D2909-12D0-034C-B749-665833E2EFC9}" destId="{E252D1B9-2F5C-5B4A-918C-D074C9849E84}" srcOrd="0" destOrd="0" presId="urn:microsoft.com/office/officeart/2005/8/layout/vList2"/>
    <dgm:cxn modelId="{6896434C-AF82-4E42-AEBC-D31B5AB9BD58}" type="presOf" srcId="{50936E21-B063-B94B-8F99-4DE0A30E973D}" destId="{34586956-C088-B844-A0F8-EF1A09629245}" srcOrd="0" destOrd="0" presId="urn:microsoft.com/office/officeart/2005/8/layout/vList2"/>
    <dgm:cxn modelId="{060F0B57-A4BB-EA4D-9173-3C661D49B980}" type="presOf" srcId="{33F0EBF6-EA07-C245-A687-5DDE5014BB90}" destId="{6A1413F6-7EEC-B04B-AA51-58E6C7F79DB3}" srcOrd="0" destOrd="0" presId="urn:microsoft.com/office/officeart/2005/8/layout/vList2"/>
    <dgm:cxn modelId="{2C9BDA6C-3885-CC4E-A306-C30B892FE023}" srcId="{4FFC606C-E61B-784E-810A-918901C33038}" destId="{468D2909-12D0-034C-B749-665833E2EFC9}" srcOrd="0" destOrd="0" parTransId="{DB8D365F-FC18-044F-9AC6-F3AF60FEC821}" sibTransId="{7F7869C0-1E1E-564A-95FA-424A2A529211}"/>
    <dgm:cxn modelId="{EEE04E70-7C20-F84C-86A2-3A7BDDE7A5B8}" type="presOf" srcId="{DE18C70C-1BA2-2141-BBD0-66374C07D27B}" destId="{9B37CF98-8F1F-B64D-B307-A5512F214B15}" srcOrd="0" destOrd="0" presId="urn:microsoft.com/office/officeart/2005/8/layout/vList2"/>
    <dgm:cxn modelId="{BBAB2E78-B9D6-4244-9259-8BFE38FB74C3}" type="presOf" srcId="{5D4E46C2-2B30-2A4E-84EC-5659DE06ADF1}" destId="{1FF3C2E3-06DB-2F49-9B1E-5863C9A2AD06}" srcOrd="0" destOrd="0" presId="urn:microsoft.com/office/officeart/2005/8/layout/vList2"/>
    <dgm:cxn modelId="{98D3E77F-5BF1-E047-94FA-C56065E12E9D}" srcId="{56B77B35-6EA9-B249-8F41-5E436B8CD473}" destId="{4FFC606C-E61B-784E-810A-918901C33038}" srcOrd="0" destOrd="0" parTransId="{26E3543D-520F-0C49-A00C-2B673AC6D0E5}" sibTransId="{8455DD49-CBD0-D545-907A-40DB718F37F0}"/>
    <dgm:cxn modelId="{4F86D495-AE9F-D946-BA43-CFB370C248EE}" type="presOf" srcId="{4FFC606C-E61B-784E-810A-918901C33038}" destId="{89219501-7FE7-8E4E-88C1-12A2646BF4CF}" srcOrd="0" destOrd="0" presId="urn:microsoft.com/office/officeart/2005/8/layout/vList2"/>
    <dgm:cxn modelId="{E9614F97-8C90-E746-BD38-AD9E63EE8AF0}" srcId="{5D4E46C2-2B30-2A4E-84EC-5659DE06ADF1}" destId="{DE18C70C-1BA2-2141-BBD0-66374C07D27B}" srcOrd="0" destOrd="0" parTransId="{4DFD6933-6832-1447-885F-8D08DE11A671}" sibTransId="{A1A7A2BA-17F5-A945-8B3A-84FC23E567F4}"/>
    <dgm:cxn modelId="{7E1A7F9B-D726-7947-80DB-207C9D0E27CA}" type="presOf" srcId="{56B77B35-6EA9-B249-8F41-5E436B8CD473}" destId="{15978877-6EDC-EA4B-8AFD-BC6499023121}" srcOrd="0" destOrd="0" presId="urn:microsoft.com/office/officeart/2005/8/layout/vList2"/>
    <dgm:cxn modelId="{F4FD0CB9-BEDF-514E-9EC2-D03DBF335B03}" srcId="{50936E21-B063-B94B-8F99-4DE0A30E973D}" destId="{33F0EBF6-EA07-C245-A687-5DDE5014BB90}" srcOrd="0" destOrd="0" parTransId="{B220680F-7C27-CB44-9D9E-6076B0B956A9}" sibTransId="{29483BCB-0D2B-2543-A452-368CB9FFFA6C}"/>
    <dgm:cxn modelId="{A5B765BF-93EB-3048-A23C-9EE9BE65249A}" type="presOf" srcId="{470784DB-0514-AB47-AF35-04528AB75862}" destId="{3FF264C5-51B8-3F40-8790-BC259355522D}" srcOrd="0" destOrd="0" presId="urn:microsoft.com/office/officeart/2005/8/layout/vList2"/>
    <dgm:cxn modelId="{0970D4D9-F766-7542-923B-449388A32AFA}" srcId="{56B77B35-6EA9-B249-8F41-5E436B8CD473}" destId="{470784DB-0514-AB47-AF35-04528AB75862}" srcOrd="3" destOrd="0" parTransId="{C7FEDD4B-EB2F-0348-AAA5-A616D73501FD}" sibTransId="{C402E9ED-7923-DB4D-BD2B-5ED2B4707F5D}"/>
    <dgm:cxn modelId="{6A2741E1-0885-C94A-9036-C77E8E2DE089}" srcId="{470784DB-0514-AB47-AF35-04528AB75862}" destId="{EE378314-0C64-4D43-9900-134CFD700A3A}" srcOrd="0" destOrd="0" parTransId="{65D44146-9170-4349-9144-46BE47F9312F}" sibTransId="{B03A73D0-2791-294B-AA29-4DF1C9EB765A}"/>
    <dgm:cxn modelId="{F7273AE6-F2D2-6A40-B924-B6823291DBEB}" type="presParOf" srcId="{15978877-6EDC-EA4B-8AFD-BC6499023121}" destId="{89219501-7FE7-8E4E-88C1-12A2646BF4CF}" srcOrd="0" destOrd="0" presId="urn:microsoft.com/office/officeart/2005/8/layout/vList2"/>
    <dgm:cxn modelId="{540CF24D-CA6F-D741-A9EA-BE5642E3DFF1}" type="presParOf" srcId="{15978877-6EDC-EA4B-8AFD-BC6499023121}" destId="{E252D1B9-2F5C-5B4A-918C-D074C9849E84}" srcOrd="1" destOrd="0" presId="urn:microsoft.com/office/officeart/2005/8/layout/vList2"/>
    <dgm:cxn modelId="{7EFFBC7E-7C70-774E-A380-73EE477042F9}" type="presParOf" srcId="{15978877-6EDC-EA4B-8AFD-BC6499023121}" destId="{34586956-C088-B844-A0F8-EF1A09629245}" srcOrd="2" destOrd="0" presId="urn:microsoft.com/office/officeart/2005/8/layout/vList2"/>
    <dgm:cxn modelId="{289649BF-4643-0B42-98DB-2E52F04D4A4B}" type="presParOf" srcId="{15978877-6EDC-EA4B-8AFD-BC6499023121}" destId="{6A1413F6-7EEC-B04B-AA51-58E6C7F79DB3}" srcOrd="3" destOrd="0" presId="urn:microsoft.com/office/officeart/2005/8/layout/vList2"/>
    <dgm:cxn modelId="{0AFE305A-5B6A-7640-A317-A700887F209C}" type="presParOf" srcId="{15978877-6EDC-EA4B-8AFD-BC6499023121}" destId="{1FF3C2E3-06DB-2F49-9B1E-5863C9A2AD06}" srcOrd="4" destOrd="0" presId="urn:microsoft.com/office/officeart/2005/8/layout/vList2"/>
    <dgm:cxn modelId="{ED7A477D-3D7B-D442-8363-B222D488C733}" type="presParOf" srcId="{15978877-6EDC-EA4B-8AFD-BC6499023121}" destId="{9B37CF98-8F1F-B64D-B307-A5512F214B15}" srcOrd="5" destOrd="0" presId="urn:microsoft.com/office/officeart/2005/8/layout/vList2"/>
    <dgm:cxn modelId="{B563E992-281C-4341-B1B4-AEF519E799AC}" type="presParOf" srcId="{15978877-6EDC-EA4B-8AFD-BC6499023121}" destId="{3FF264C5-51B8-3F40-8790-BC259355522D}" srcOrd="6" destOrd="0" presId="urn:microsoft.com/office/officeart/2005/8/layout/vList2"/>
    <dgm:cxn modelId="{0CBBE59C-3627-E147-9820-9339A57AEDD4}" type="presParOf" srcId="{15978877-6EDC-EA4B-8AFD-BC6499023121}" destId="{281A562B-D773-614D-AAF3-85362502BF8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718669-3A2B-1643-BCEB-9F2A2A902C7E}" type="doc">
      <dgm:prSet loTypeId="urn:microsoft.com/office/officeart/2009/3/layout/RandomtoResultProcess" loCatId="" qsTypeId="urn:microsoft.com/office/officeart/2005/8/quickstyle/simple4" qsCatId="simple" csTypeId="urn:microsoft.com/office/officeart/2005/8/colors/colorful5" csCatId="colorful" phldr="1"/>
      <dgm:spPr/>
    </dgm:pt>
    <dgm:pt modelId="{40A6B1C3-0788-1C42-8182-E1EFA65FB685}">
      <dgm:prSet phldrT="[Text]"/>
      <dgm:spPr/>
      <dgm:t>
        <a:bodyPr/>
        <a:lstStyle/>
        <a:p>
          <a:r>
            <a:rPr lang="en-GB" dirty="0"/>
            <a:t>Data Layer</a:t>
          </a:r>
        </a:p>
      </dgm:t>
    </dgm:pt>
    <dgm:pt modelId="{B20E5DC3-409C-2C4A-B038-9878B6B778EC}" type="parTrans" cxnId="{7A3DC315-84DE-7F48-8290-C69785757D81}">
      <dgm:prSet/>
      <dgm:spPr/>
      <dgm:t>
        <a:bodyPr/>
        <a:lstStyle/>
        <a:p>
          <a:endParaRPr lang="en-GB"/>
        </a:p>
      </dgm:t>
    </dgm:pt>
    <dgm:pt modelId="{8B0C6BC3-4DF5-0548-AF6B-73A536F51A22}" type="sibTrans" cxnId="{7A3DC315-84DE-7F48-8290-C69785757D81}">
      <dgm:prSet/>
      <dgm:spPr/>
      <dgm:t>
        <a:bodyPr/>
        <a:lstStyle/>
        <a:p>
          <a:endParaRPr lang="en-GB"/>
        </a:p>
      </dgm:t>
    </dgm:pt>
    <dgm:pt modelId="{4633D1F0-F22A-224B-88C1-A2C7D2F7AF33}">
      <dgm:prSet phldrT="[Text]"/>
      <dgm:spPr/>
      <dgm:t>
        <a:bodyPr/>
        <a:lstStyle/>
        <a:p>
          <a:r>
            <a:rPr lang="en-GB" dirty="0"/>
            <a:t>Analytical Layer</a:t>
          </a:r>
        </a:p>
      </dgm:t>
    </dgm:pt>
    <dgm:pt modelId="{023A2A39-12DC-E740-B91D-1BBB707100D1}" type="parTrans" cxnId="{24866B63-CDE1-3F41-AF4A-DC3119B7EE8B}">
      <dgm:prSet/>
      <dgm:spPr/>
      <dgm:t>
        <a:bodyPr/>
        <a:lstStyle/>
        <a:p>
          <a:endParaRPr lang="en-GB"/>
        </a:p>
      </dgm:t>
    </dgm:pt>
    <dgm:pt modelId="{8F311BDD-FA36-214E-8B4F-D89C954DC78A}" type="sibTrans" cxnId="{24866B63-CDE1-3F41-AF4A-DC3119B7EE8B}">
      <dgm:prSet/>
      <dgm:spPr/>
      <dgm:t>
        <a:bodyPr/>
        <a:lstStyle/>
        <a:p>
          <a:endParaRPr lang="en-GB"/>
        </a:p>
      </dgm:t>
    </dgm:pt>
    <dgm:pt modelId="{7B911B1D-B1C3-5846-B400-AC0DD028014D}">
      <dgm:prSet phldrT="[Text]"/>
      <dgm:spPr/>
      <dgm:t>
        <a:bodyPr/>
        <a:lstStyle/>
        <a:p>
          <a:r>
            <a:rPr lang="en-GB" dirty="0"/>
            <a:t>Optimization/Scenario Builder</a:t>
          </a:r>
        </a:p>
      </dgm:t>
    </dgm:pt>
    <dgm:pt modelId="{FDFCC024-BDE8-784D-8359-04A417D14EF6}" type="parTrans" cxnId="{B01B007A-E192-3D43-9C27-A9452A26A6F3}">
      <dgm:prSet/>
      <dgm:spPr/>
      <dgm:t>
        <a:bodyPr/>
        <a:lstStyle/>
        <a:p>
          <a:endParaRPr lang="en-GB"/>
        </a:p>
      </dgm:t>
    </dgm:pt>
    <dgm:pt modelId="{9A9C83A0-2044-B545-9181-67D2F561E66F}" type="sibTrans" cxnId="{B01B007A-E192-3D43-9C27-A9452A26A6F3}">
      <dgm:prSet/>
      <dgm:spPr/>
      <dgm:t>
        <a:bodyPr/>
        <a:lstStyle/>
        <a:p>
          <a:endParaRPr lang="en-GB"/>
        </a:p>
      </dgm:t>
    </dgm:pt>
    <dgm:pt modelId="{7B706C79-016A-E949-899B-0CBEB6960C08}">
      <dgm:prSet phldrT="[Text]"/>
      <dgm:spPr/>
      <dgm:t>
        <a:bodyPr/>
        <a:lstStyle/>
        <a:p>
          <a:r>
            <a:rPr lang="en-GB" dirty="0"/>
            <a:t>Insight Ingestion</a:t>
          </a:r>
        </a:p>
      </dgm:t>
    </dgm:pt>
    <dgm:pt modelId="{BF2C76A5-F8B4-564D-AEE9-352F029570F0}" type="parTrans" cxnId="{742D29B7-B7FB-3548-A3C4-83529CC8F2F6}">
      <dgm:prSet/>
      <dgm:spPr/>
      <dgm:t>
        <a:bodyPr/>
        <a:lstStyle/>
        <a:p>
          <a:endParaRPr lang="en-GB"/>
        </a:p>
      </dgm:t>
    </dgm:pt>
    <dgm:pt modelId="{C22D05F5-6DE5-1941-BE15-4B9109B59604}" type="sibTrans" cxnId="{742D29B7-B7FB-3548-A3C4-83529CC8F2F6}">
      <dgm:prSet/>
      <dgm:spPr/>
      <dgm:t>
        <a:bodyPr/>
        <a:lstStyle/>
        <a:p>
          <a:endParaRPr lang="en-GB"/>
        </a:p>
      </dgm:t>
    </dgm:pt>
    <dgm:pt modelId="{CA10ABDB-5B38-3345-9C37-99C516678454}">
      <dgm:prSet phldrT="[Text]"/>
      <dgm:spPr/>
      <dgm:t>
        <a:bodyPr/>
        <a:lstStyle/>
        <a:p>
          <a:r>
            <a:rPr lang="en-GB" dirty="0"/>
            <a:t>Impact</a:t>
          </a:r>
        </a:p>
      </dgm:t>
    </dgm:pt>
    <dgm:pt modelId="{4A02F1EE-C7B7-FA40-955D-939092C5685B}" type="parTrans" cxnId="{523896CE-C16A-FF4F-AA3F-59C90677F408}">
      <dgm:prSet/>
      <dgm:spPr/>
      <dgm:t>
        <a:bodyPr/>
        <a:lstStyle/>
        <a:p>
          <a:endParaRPr lang="en-GB"/>
        </a:p>
      </dgm:t>
    </dgm:pt>
    <dgm:pt modelId="{AF02AE6D-B091-8B44-B919-FCA6063EB35F}" type="sibTrans" cxnId="{523896CE-C16A-FF4F-AA3F-59C90677F408}">
      <dgm:prSet/>
      <dgm:spPr/>
      <dgm:t>
        <a:bodyPr/>
        <a:lstStyle/>
        <a:p>
          <a:endParaRPr lang="en-GB"/>
        </a:p>
      </dgm:t>
    </dgm:pt>
    <dgm:pt modelId="{BFDA2BB0-0768-7C4D-ADA2-9A335895393D}" type="pres">
      <dgm:prSet presAssocID="{68718669-3A2B-1643-BCEB-9F2A2A902C7E}" presName="Name0" presStyleCnt="0">
        <dgm:presLayoutVars>
          <dgm:dir/>
          <dgm:animOne val="branch"/>
          <dgm:animLvl val="lvl"/>
        </dgm:presLayoutVars>
      </dgm:prSet>
      <dgm:spPr/>
    </dgm:pt>
    <dgm:pt modelId="{8616EDA5-F3E6-5A49-8053-6A3DDCAC5BF9}" type="pres">
      <dgm:prSet presAssocID="{40A6B1C3-0788-1C42-8182-E1EFA65FB685}" presName="chaos" presStyleCnt="0"/>
      <dgm:spPr/>
    </dgm:pt>
    <dgm:pt modelId="{E8408134-2A01-734D-980D-A90656A80B95}" type="pres">
      <dgm:prSet presAssocID="{40A6B1C3-0788-1C42-8182-E1EFA65FB685}" presName="parTx1" presStyleLbl="revTx" presStyleIdx="0" presStyleCnt="4"/>
      <dgm:spPr/>
    </dgm:pt>
    <dgm:pt modelId="{F4B40B1E-E081-7048-B167-D6A4FC353636}" type="pres">
      <dgm:prSet presAssocID="{40A6B1C3-0788-1C42-8182-E1EFA65FB685}" presName="c1" presStyleLbl="node1" presStyleIdx="0" presStyleCnt="19"/>
      <dgm:spPr/>
    </dgm:pt>
    <dgm:pt modelId="{22B8A9B4-5420-E840-AB40-EE93A23B223F}" type="pres">
      <dgm:prSet presAssocID="{40A6B1C3-0788-1C42-8182-E1EFA65FB685}" presName="c2" presStyleLbl="node1" presStyleIdx="1" presStyleCnt="19"/>
      <dgm:spPr/>
    </dgm:pt>
    <dgm:pt modelId="{A9A12D3C-4968-7045-BF09-3085526CC4E8}" type="pres">
      <dgm:prSet presAssocID="{40A6B1C3-0788-1C42-8182-E1EFA65FB685}" presName="c3" presStyleLbl="node1" presStyleIdx="2" presStyleCnt="19"/>
      <dgm:spPr/>
    </dgm:pt>
    <dgm:pt modelId="{10B5A51B-35DF-B84E-BE03-161041FB1321}" type="pres">
      <dgm:prSet presAssocID="{40A6B1C3-0788-1C42-8182-E1EFA65FB685}" presName="c4" presStyleLbl="node1" presStyleIdx="3" presStyleCnt="19"/>
      <dgm:spPr/>
    </dgm:pt>
    <dgm:pt modelId="{F9CB32CE-1A04-DA4E-8397-A1FDFC3A0716}" type="pres">
      <dgm:prSet presAssocID="{40A6B1C3-0788-1C42-8182-E1EFA65FB685}" presName="c5" presStyleLbl="node1" presStyleIdx="4" presStyleCnt="19"/>
      <dgm:spPr/>
    </dgm:pt>
    <dgm:pt modelId="{583CEB20-66C7-4540-97C5-38EE5FCCF8B3}" type="pres">
      <dgm:prSet presAssocID="{40A6B1C3-0788-1C42-8182-E1EFA65FB685}" presName="c6" presStyleLbl="node1" presStyleIdx="5" presStyleCnt="19"/>
      <dgm:spPr/>
    </dgm:pt>
    <dgm:pt modelId="{7406F49B-5D92-1A44-AAE8-85002872FC4C}" type="pres">
      <dgm:prSet presAssocID="{40A6B1C3-0788-1C42-8182-E1EFA65FB685}" presName="c7" presStyleLbl="node1" presStyleIdx="6" presStyleCnt="19"/>
      <dgm:spPr/>
    </dgm:pt>
    <dgm:pt modelId="{C2888F79-D991-EF42-9077-23B84D1BA8F1}" type="pres">
      <dgm:prSet presAssocID="{40A6B1C3-0788-1C42-8182-E1EFA65FB685}" presName="c8" presStyleLbl="node1" presStyleIdx="7" presStyleCnt="19"/>
      <dgm:spPr/>
    </dgm:pt>
    <dgm:pt modelId="{70E239D4-00A5-8840-939E-8E9595F2E782}" type="pres">
      <dgm:prSet presAssocID="{40A6B1C3-0788-1C42-8182-E1EFA65FB685}" presName="c9" presStyleLbl="node1" presStyleIdx="8" presStyleCnt="19"/>
      <dgm:spPr/>
    </dgm:pt>
    <dgm:pt modelId="{F61C3E53-3C4B-AB46-A182-4244791EAC96}" type="pres">
      <dgm:prSet presAssocID="{40A6B1C3-0788-1C42-8182-E1EFA65FB685}" presName="c10" presStyleLbl="node1" presStyleIdx="9" presStyleCnt="19"/>
      <dgm:spPr/>
    </dgm:pt>
    <dgm:pt modelId="{289698DD-EF5A-054B-AF3A-8E7C400D4C84}" type="pres">
      <dgm:prSet presAssocID="{40A6B1C3-0788-1C42-8182-E1EFA65FB685}" presName="c11" presStyleLbl="node1" presStyleIdx="10" presStyleCnt="19"/>
      <dgm:spPr/>
    </dgm:pt>
    <dgm:pt modelId="{3A0B3EB2-8DB6-2B44-9060-C214A1A7FD99}" type="pres">
      <dgm:prSet presAssocID="{40A6B1C3-0788-1C42-8182-E1EFA65FB685}" presName="c12" presStyleLbl="node1" presStyleIdx="11" presStyleCnt="19"/>
      <dgm:spPr/>
    </dgm:pt>
    <dgm:pt modelId="{5FF33B59-38D2-8B4B-A20E-9E8D3915CD76}" type="pres">
      <dgm:prSet presAssocID="{40A6B1C3-0788-1C42-8182-E1EFA65FB685}" presName="c13" presStyleLbl="node1" presStyleIdx="12" presStyleCnt="19"/>
      <dgm:spPr/>
    </dgm:pt>
    <dgm:pt modelId="{E418C4CF-04FC-D84D-B44D-F3DFFB3D383D}" type="pres">
      <dgm:prSet presAssocID="{40A6B1C3-0788-1C42-8182-E1EFA65FB685}" presName="c14" presStyleLbl="node1" presStyleIdx="13" presStyleCnt="19"/>
      <dgm:spPr/>
    </dgm:pt>
    <dgm:pt modelId="{ED62CE68-C178-FC48-A9FA-51860E653EB5}" type="pres">
      <dgm:prSet presAssocID="{40A6B1C3-0788-1C42-8182-E1EFA65FB685}" presName="c15" presStyleLbl="node1" presStyleIdx="14" presStyleCnt="19"/>
      <dgm:spPr/>
    </dgm:pt>
    <dgm:pt modelId="{63E6225C-4E90-8A46-8145-5A46318F2085}" type="pres">
      <dgm:prSet presAssocID="{40A6B1C3-0788-1C42-8182-E1EFA65FB685}" presName="c16" presStyleLbl="node1" presStyleIdx="15" presStyleCnt="19"/>
      <dgm:spPr/>
    </dgm:pt>
    <dgm:pt modelId="{5913516D-BE95-B34C-A4D4-180390E363B5}" type="pres">
      <dgm:prSet presAssocID="{40A6B1C3-0788-1C42-8182-E1EFA65FB685}" presName="c17" presStyleLbl="node1" presStyleIdx="16" presStyleCnt="19"/>
      <dgm:spPr/>
    </dgm:pt>
    <dgm:pt modelId="{289A93BF-9893-0D48-9ADE-D0061B832C69}" type="pres">
      <dgm:prSet presAssocID="{40A6B1C3-0788-1C42-8182-E1EFA65FB685}" presName="c18" presStyleLbl="node1" presStyleIdx="17" presStyleCnt="19"/>
      <dgm:spPr/>
    </dgm:pt>
    <dgm:pt modelId="{25E26FAB-05EF-F248-A217-1D227CF4D9E3}" type="pres">
      <dgm:prSet presAssocID="{8B0C6BC3-4DF5-0548-AF6B-73A536F51A22}" presName="chevronComposite1" presStyleCnt="0"/>
      <dgm:spPr/>
    </dgm:pt>
    <dgm:pt modelId="{F26C3CEB-B260-3942-8DE9-8A1C44CADC4B}" type="pres">
      <dgm:prSet presAssocID="{8B0C6BC3-4DF5-0548-AF6B-73A536F51A22}" presName="chevron1" presStyleLbl="sibTrans2D1" presStyleIdx="0" presStyleCnt="4"/>
      <dgm:spPr/>
    </dgm:pt>
    <dgm:pt modelId="{EB99F484-2EA1-6346-B7A4-31CBFFBB3FEA}" type="pres">
      <dgm:prSet presAssocID="{8B0C6BC3-4DF5-0548-AF6B-73A536F51A22}" presName="spChevron1" presStyleCnt="0"/>
      <dgm:spPr/>
    </dgm:pt>
    <dgm:pt modelId="{E5946423-79B7-E748-B360-93C69E751121}" type="pres">
      <dgm:prSet presAssocID="{4633D1F0-F22A-224B-88C1-A2C7D2F7AF33}" presName="middle" presStyleCnt="0"/>
      <dgm:spPr/>
    </dgm:pt>
    <dgm:pt modelId="{D0857607-975B-C94D-B460-CA50A91FFD24}" type="pres">
      <dgm:prSet presAssocID="{4633D1F0-F22A-224B-88C1-A2C7D2F7AF33}" presName="parTxMid" presStyleLbl="revTx" presStyleIdx="1" presStyleCnt="4"/>
      <dgm:spPr/>
    </dgm:pt>
    <dgm:pt modelId="{54085611-5BCE-2549-8721-C8F15AD9842B}" type="pres">
      <dgm:prSet presAssocID="{4633D1F0-F22A-224B-88C1-A2C7D2F7AF33}" presName="spMid" presStyleCnt="0"/>
      <dgm:spPr/>
    </dgm:pt>
    <dgm:pt modelId="{DD0665CA-F091-1043-971C-12042D0DFE55}" type="pres">
      <dgm:prSet presAssocID="{8F311BDD-FA36-214E-8B4F-D89C954DC78A}" presName="chevronComposite1" presStyleCnt="0"/>
      <dgm:spPr/>
    </dgm:pt>
    <dgm:pt modelId="{CAB480A5-1CD7-FF4F-8748-03E7A019F965}" type="pres">
      <dgm:prSet presAssocID="{8F311BDD-FA36-214E-8B4F-D89C954DC78A}" presName="chevron1" presStyleLbl="sibTrans2D1" presStyleIdx="1" presStyleCnt="4"/>
      <dgm:spPr/>
    </dgm:pt>
    <dgm:pt modelId="{2B76AA69-C03F-624F-95A5-68342AFCE91D}" type="pres">
      <dgm:prSet presAssocID="{8F311BDD-FA36-214E-8B4F-D89C954DC78A}" presName="spChevron1" presStyleCnt="0"/>
      <dgm:spPr/>
    </dgm:pt>
    <dgm:pt modelId="{CC7BE836-D421-5147-ACDC-3FA3EA944EB6}" type="pres">
      <dgm:prSet presAssocID="{7B911B1D-B1C3-5846-B400-AC0DD028014D}" presName="middle" presStyleCnt="0"/>
      <dgm:spPr/>
    </dgm:pt>
    <dgm:pt modelId="{7C192D6E-61D8-6643-8866-AC63BFCC6F0D}" type="pres">
      <dgm:prSet presAssocID="{7B911B1D-B1C3-5846-B400-AC0DD028014D}" presName="parTxMid" presStyleLbl="revTx" presStyleIdx="2" presStyleCnt="4"/>
      <dgm:spPr/>
    </dgm:pt>
    <dgm:pt modelId="{471E6A73-244E-F34D-9690-19D6DB5F5B04}" type="pres">
      <dgm:prSet presAssocID="{7B911B1D-B1C3-5846-B400-AC0DD028014D}" presName="spMid" presStyleCnt="0"/>
      <dgm:spPr/>
    </dgm:pt>
    <dgm:pt modelId="{3E827778-7E6A-B440-BAF6-345C0C418D27}" type="pres">
      <dgm:prSet presAssocID="{9A9C83A0-2044-B545-9181-67D2F561E66F}" presName="chevronComposite1" presStyleCnt="0"/>
      <dgm:spPr/>
    </dgm:pt>
    <dgm:pt modelId="{3C44E1E0-D630-3846-A292-21F418406FC0}" type="pres">
      <dgm:prSet presAssocID="{9A9C83A0-2044-B545-9181-67D2F561E66F}" presName="chevron1" presStyleLbl="sibTrans2D1" presStyleIdx="2" presStyleCnt="4"/>
      <dgm:spPr/>
    </dgm:pt>
    <dgm:pt modelId="{0B4AF357-1A5B-4B4A-9E40-C325E8B09F4B}" type="pres">
      <dgm:prSet presAssocID="{9A9C83A0-2044-B545-9181-67D2F561E66F}" presName="spChevron1" presStyleCnt="0"/>
      <dgm:spPr/>
    </dgm:pt>
    <dgm:pt modelId="{692B5E70-EB7E-7D4F-AFE4-75F25DB66D18}" type="pres">
      <dgm:prSet presAssocID="{7B706C79-016A-E949-899B-0CBEB6960C08}" presName="middle" presStyleCnt="0"/>
      <dgm:spPr/>
    </dgm:pt>
    <dgm:pt modelId="{7FD1B2C9-41D4-AF4B-9AE1-854C976F1925}" type="pres">
      <dgm:prSet presAssocID="{7B706C79-016A-E949-899B-0CBEB6960C08}" presName="parTxMid" presStyleLbl="revTx" presStyleIdx="3" presStyleCnt="4"/>
      <dgm:spPr/>
    </dgm:pt>
    <dgm:pt modelId="{37C3C9C1-D29C-814F-A4AF-182470740D64}" type="pres">
      <dgm:prSet presAssocID="{7B706C79-016A-E949-899B-0CBEB6960C08}" presName="spMid" presStyleCnt="0"/>
      <dgm:spPr/>
    </dgm:pt>
    <dgm:pt modelId="{ED5C0A10-5C18-B24D-BE0C-E42FD9538ADE}" type="pres">
      <dgm:prSet presAssocID="{C22D05F5-6DE5-1941-BE15-4B9109B59604}" presName="chevronComposite1" presStyleCnt="0"/>
      <dgm:spPr/>
    </dgm:pt>
    <dgm:pt modelId="{31DB19C9-8254-BF4D-A12B-1A4BE969A27F}" type="pres">
      <dgm:prSet presAssocID="{C22D05F5-6DE5-1941-BE15-4B9109B59604}" presName="chevron1" presStyleLbl="sibTrans2D1" presStyleIdx="3" presStyleCnt="4"/>
      <dgm:spPr/>
    </dgm:pt>
    <dgm:pt modelId="{FB09CBA1-9B91-A145-B1E3-1AE9CF0BFE1C}" type="pres">
      <dgm:prSet presAssocID="{C22D05F5-6DE5-1941-BE15-4B9109B59604}" presName="spChevron1" presStyleCnt="0"/>
      <dgm:spPr/>
    </dgm:pt>
    <dgm:pt modelId="{9E93CC44-8C3C-0842-AFAD-C8B88A1CC42A}" type="pres">
      <dgm:prSet presAssocID="{CA10ABDB-5B38-3345-9C37-99C516678454}" presName="last" presStyleCnt="0"/>
      <dgm:spPr/>
    </dgm:pt>
    <dgm:pt modelId="{95119493-DC32-8649-BD27-39E467660A05}" type="pres">
      <dgm:prSet presAssocID="{CA10ABDB-5B38-3345-9C37-99C516678454}" presName="circleTx" presStyleLbl="node1" presStyleIdx="18" presStyleCnt="19"/>
      <dgm:spPr/>
    </dgm:pt>
    <dgm:pt modelId="{93C5981E-E2E3-CE45-8255-7E65E8746791}" type="pres">
      <dgm:prSet presAssocID="{CA10ABDB-5B38-3345-9C37-99C516678454}" presName="spN" presStyleCnt="0"/>
      <dgm:spPr/>
    </dgm:pt>
  </dgm:ptLst>
  <dgm:cxnLst>
    <dgm:cxn modelId="{7A3DC315-84DE-7F48-8290-C69785757D81}" srcId="{68718669-3A2B-1643-BCEB-9F2A2A902C7E}" destId="{40A6B1C3-0788-1C42-8182-E1EFA65FB685}" srcOrd="0" destOrd="0" parTransId="{B20E5DC3-409C-2C4A-B038-9878B6B778EC}" sibTransId="{8B0C6BC3-4DF5-0548-AF6B-73A536F51A22}"/>
    <dgm:cxn modelId="{68FADB19-59D9-2444-94C6-6C5819041C33}" type="presOf" srcId="{CA10ABDB-5B38-3345-9C37-99C516678454}" destId="{95119493-DC32-8649-BD27-39E467660A05}" srcOrd="0" destOrd="0" presId="urn:microsoft.com/office/officeart/2009/3/layout/RandomtoResultProcess"/>
    <dgm:cxn modelId="{8FAA2D48-4409-7E4D-A5C6-29CFEEC2D278}" type="presOf" srcId="{7B706C79-016A-E949-899B-0CBEB6960C08}" destId="{7FD1B2C9-41D4-AF4B-9AE1-854C976F1925}" srcOrd="0" destOrd="0" presId="urn:microsoft.com/office/officeart/2009/3/layout/RandomtoResultProcess"/>
    <dgm:cxn modelId="{A1EFA34C-2773-5042-88B2-54FBC1A51690}" type="presOf" srcId="{7B911B1D-B1C3-5846-B400-AC0DD028014D}" destId="{7C192D6E-61D8-6643-8866-AC63BFCC6F0D}" srcOrd="0" destOrd="0" presId="urn:microsoft.com/office/officeart/2009/3/layout/RandomtoResultProcess"/>
    <dgm:cxn modelId="{7E53E95C-D712-8144-A877-A956086BDD2A}" type="presOf" srcId="{40A6B1C3-0788-1C42-8182-E1EFA65FB685}" destId="{E8408134-2A01-734D-980D-A90656A80B95}" srcOrd="0" destOrd="0" presId="urn:microsoft.com/office/officeart/2009/3/layout/RandomtoResultProcess"/>
    <dgm:cxn modelId="{BAFA5261-125C-C444-8985-E6020727F074}" type="presOf" srcId="{68718669-3A2B-1643-BCEB-9F2A2A902C7E}" destId="{BFDA2BB0-0768-7C4D-ADA2-9A335895393D}" srcOrd="0" destOrd="0" presId="urn:microsoft.com/office/officeart/2009/3/layout/RandomtoResultProcess"/>
    <dgm:cxn modelId="{24866B63-CDE1-3F41-AF4A-DC3119B7EE8B}" srcId="{68718669-3A2B-1643-BCEB-9F2A2A902C7E}" destId="{4633D1F0-F22A-224B-88C1-A2C7D2F7AF33}" srcOrd="1" destOrd="0" parTransId="{023A2A39-12DC-E740-B91D-1BBB707100D1}" sibTransId="{8F311BDD-FA36-214E-8B4F-D89C954DC78A}"/>
    <dgm:cxn modelId="{B01B007A-E192-3D43-9C27-A9452A26A6F3}" srcId="{68718669-3A2B-1643-BCEB-9F2A2A902C7E}" destId="{7B911B1D-B1C3-5846-B400-AC0DD028014D}" srcOrd="2" destOrd="0" parTransId="{FDFCC024-BDE8-784D-8359-04A417D14EF6}" sibTransId="{9A9C83A0-2044-B545-9181-67D2F561E66F}"/>
    <dgm:cxn modelId="{5B24548E-027C-6548-8F5B-C29AA7CB2C0A}" type="presOf" srcId="{4633D1F0-F22A-224B-88C1-A2C7D2F7AF33}" destId="{D0857607-975B-C94D-B460-CA50A91FFD24}" srcOrd="0" destOrd="0" presId="urn:microsoft.com/office/officeart/2009/3/layout/RandomtoResultProcess"/>
    <dgm:cxn modelId="{742D29B7-B7FB-3548-A3C4-83529CC8F2F6}" srcId="{68718669-3A2B-1643-BCEB-9F2A2A902C7E}" destId="{7B706C79-016A-E949-899B-0CBEB6960C08}" srcOrd="3" destOrd="0" parTransId="{BF2C76A5-F8B4-564D-AEE9-352F029570F0}" sibTransId="{C22D05F5-6DE5-1941-BE15-4B9109B59604}"/>
    <dgm:cxn modelId="{523896CE-C16A-FF4F-AA3F-59C90677F408}" srcId="{68718669-3A2B-1643-BCEB-9F2A2A902C7E}" destId="{CA10ABDB-5B38-3345-9C37-99C516678454}" srcOrd="4" destOrd="0" parTransId="{4A02F1EE-C7B7-FA40-955D-939092C5685B}" sibTransId="{AF02AE6D-B091-8B44-B919-FCA6063EB35F}"/>
    <dgm:cxn modelId="{2CF5A288-BCAF-3544-BCC9-31D9904E5D57}" type="presParOf" srcId="{BFDA2BB0-0768-7C4D-ADA2-9A335895393D}" destId="{8616EDA5-F3E6-5A49-8053-6A3DDCAC5BF9}" srcOrd="0" destOrd="0" presId="urn:microsoft.com/office/officeart/2009/3/layout/RandomtoResultProcess"/>
    <dgm:cxn modelId="{45D5E700-1681-4A48-87AF-92C3B7EEA4FC}" type="presParOf" srcId="{8616EDA5-F3E6-5A49-8053-6A3DDCAC5BF9}" destId="{E8408134-2A01-734D-980D-A90656A80B95}" srcOrd="0" destOrd="0" presId="urn:microsoft.com/office/officeart/2009/3/layout/RandomtoResultProcess"/>
    <dgm:cxn modelId="{8B8814BC-E50C-C04F-BA6A-A0360164C219}" type="presParOf" srcId="{8616EDA5-F3E6-5A49-8053-6A3DDCAC5BF9}" destId="{F4B40B1E-E081-7048-B167-D6A4FC353636}" srcOrd="1" destOrd="0" presId="urn:microsoft.com/office/officeart/2009/3/layout/RandomtoResultProcess"/>
    <dgm:cxn modelId="{3D43EA47-DE8E-4944-A07A-149DBF823074}" type="presParOf" srcId="{8616EDA5-F3E6-5A49-8053-6A3DDCAC5BF9}" destId="{22B8A9B4-5420-E840-AB40-EE93A23B223F}" srcOrd="2" destOrd="0" presId="urn:microsoft.com/office/officeart/2009/3/layout/RandomtoResultProcess"/>
    <dgm:cxn modelId="{5830668E-A543-984A-A13A-30DE2B8DA621}" type="presParOf" srcId="{8616EDA5-F3E6-5A49-8053-6A3DDCAC5BF9}" destId="{A9A12D3C-4968-7045-BF09-3085526CC4E8}" srcOrd="3" destOrd="0" presId="urn:microsoft.com/office/officeart/2009/3/layout/RandomtoResultProcess"/>
    <dgm:cxn modelId="{817334A9-9859-BF40-B692-BAE1FC8D9FBA}" type="presParOf" srcId="{8616EDA5-F3E6-5A49-8053-6A3DDCAC5BF9}" destId="{10B5A51B-35DF-B84E-BE03-161041FB1321}" srcOrd="4" destOrd="0" presId="urn:microsoft.com/office/officeart/2009/3/layout/RandomtoResultProcess"/>
    <dgm:cxn modelId="{42240839-6A65-0945-87CE-A51CAE3DC9FC}" type="presParOf" srcId="{8616EDA5-F3E6-5A49-8053-6A3DDCAC5BF9}" destId="{F9CB32CE-1A04-DA4E-8397-A1FDFC3A0716}" srcOrd="5" destOrd="0" presId="urn:microsoft.com/office/officeart/2009/3/layout/RandomtoResultProcess"/>
    <dgm:cxn modelId="{909B1F03-04DD-164B-A841-8CC90E124F77}" type="presParOf" srcId="{8616EDA5-F3E6-5A49-8053-6A3DDCAC5BF9}" destId="{583CEB20-66C7-4540-97C5-38EE5FCCF8B3}" srcOrd="6" destOrd="0" presId="urn:microsoft.com/office/officeart/2009/3/layout/RandomtoResultProcess"/>
    <dgm:cxn modelId="{9AF97EF9-70C9-054D-843D-A5965A77329A}" type="presParOf" srcId="{8616EDA5-F3E6-5A49-8053-6A3DDCAC5BF9}" destId="{7406F49B-5D92-1A44-AAE8-85002872FC4C}" srcOrd="7" destOrd="0" presId="urn:microsoft.com/office/officeart/2009/3/layout/RandomtoResultProcess"/>
    <dgm:cxn modelId="{52D747B1-9BA5-044D-88D2-2BE68B79FD00}" type="presParOf" srcId="{8616EDA5-F3E6-5A49-8053-6A3DDCAC5BF9}" destId="{C2888F79-D991-EF42-9077-23B84D1BA8F1}" srcOrd="8" destOrd="0" presId="urn:microsoft.com/office/officeart/2009/3/layout/RandomtoResultProcess"/>
    <dgm:cxn modelId="{080E4CA0-526E-AE48-9A98-916D2D34208A}" type="presParOf" srcId="{8616EDA5-F3E6-5A49-8053-6A3DDCAC5BF9}" destId="{70E239D4-00A5-8840-939E-8E9595F2E782}" srcOrd="9" destOrd="0" presId="urn:microsoft.com/office/officeart/2009/3/layout/RandomtoResultProcess"/>
    <dgm:cxn modelId="{885E0C16-832A-8448-91A7-82C157B8F9C1}" type="presParOf" srcId="{8616EDA5-F3E6-5A49-8053-6A3DDCAC5BF9}" destId="{F61C3E53-3C4B-AB46-A182-4244791EAC96}" srcOrd="10" destOrd="0" presId="urn:microsoft.com/office/officeart/2009/3/layout/RandomtoResultProcess"/>
    <dgm:cxn modelId="{D9D62633-26FE-4245-AE09-7F53157D281B}" type="presParOf" srcId="{8616EDA5-F3E6-5A49-8053-6A3DDCAC5BF9}" destId="{289698DD-EF5A-054B-AF3A-8E7C400D4C84}" srcOrd="11" destOrd="0" presId="urn:microsoft.com/office/officeart/2009/3/layout/RandomtoResultProcess"/>
    <dgm:cxn modelId="{15525D3E-28D1-F04B-A320-26309714A7B7}" type="presParOf" srcId="{8616EDA5-F3E6-5A49-8053-6A3DDCAC5BF9}" destId="{3A0B3EB2-8DB6-2B44-9060-C214A1A7FD99}" srcOrd="12" destOrd="0" presId="urn:microsoft.com/office/officeart/2009/3/layout/RandomtoResultProcess"/>
    <dgm:cxn modelId="{AB51E1BD-C102-7A44-B67D-11689DD0FA48}" type="presParOf" srcId="{8616EDA5-F3E6-5A49-8053-6A3DDCAC5BF9}" destId="{5FF33B59-38D2-8B4B-A20E-9E8D3915CD76}" srcOrd="13" destOrd="0" presId="urn:microsoft.com/office/officeart/2009/3/layout/RandomtoResultProcess"/>
    <dgm:cxn modelId="{C83C9D43-7509-EA47-AB93-6D0C0EC764DB}" type="presParOf" srcId="{8616EDA5-F3E6-5A49-8053-6A3DDCAC5BF9}" destId="{E418C4CF-04FC-D84D-B44D-F3DFFB3D383D}" srcOrd="14" destOrd="0" presId="urn:microsoft.com/office/officeart/2009/3/layout/RandomtoResultProcess"/>
    <dgm:cxn modelId="{3D577E8A-0EB7-BE47-B433-32FE9CBBBFFD}" type="presParOf" srcId="{8616EDA5-F3E6-5A49-8053-6A3DDCAC5BF9}" destId="{ED62CE68-C178-FC48-A9FA-51860E653EB5}" srcOrd="15" destOrd="0" presId="urn:microsoft.com/office/officeart/2009/3/layout/RandomtoResultProcess"/>
    <dgm:cxn modelId="{DA1AB41C-7201-5047-A6B0-C5491402F8C7}" type="presParOf" srcId="{8616EDA5-F3E6-5A49-8053-6A3DDCAC5BF9}" destId="{63E6225C-4E90-8A46-8145-5A46318F2085}" srcOrd="16" destOrd="0" presId="urn:microsoft.com/office/officeart/2009/3/layout/RandomtoResultProcess"/>
    <dgm:cxn modelId="{C3FF87D8-CBD6-1442-8186-4B1D07FBF26C}" type="presParOf" srcId="{8616EDA5-F3E6-5A49-8053-6A3DDCAC5BF9}" destId="{5913516D-BE95-B34C-A4D4-180390E363B5}" srcOrd="17" destOrd="0" presId="urn:microsoft.com/office/officeart/2009/3/layout/RandomtoResultProcess"/>
    <dgm:cxn modelId="{40BE54F0-5725-8C4C-AD0F-33C3579BAC35}" type="presParOf" srcId="{8616EDA5-F3E6-5A49-8053-6A3DDCAC5BF9}" destId="{289A93BF-9893-0D48-9ADE-D0061B832C69}" srcOrd="18" destOrd="0" presId="urn:microsoft.com/office/officeart/2009/3/layout/RandomtoResultProcess"/>
    <dgm:cxn modelId="{BC17B4EE-3ECC-F945-B40D-E01C6F1DD51C}" type="presParOf" srcId="{BFDA2BB0-0768-7C4D-ADA2-9A335895393D}" destId="{25E26FAB-05EF-F248-A217-1D227CF4D9E3}" srcOrd="1" destOrd="0" presId="urn:microsoft.com/office/officeart/2009/3/layout/RandomtoResultProcess"/>
    <dgm:cxn modelId="{7C754766-7305-7B41-9CBD-D21EAFEDA810}" type="presParOf" srcId="{25E26FAB-05EF-F248-A217-1D227CF4D9E3}" destId="{F26C3CEB-B260-3942-8DE9-8A1C44CADC4B}" srcOrd="0" destOrd="0" presId="urn:microsoft.com/office/officeart/2009/3/layout/RandomtoResultProcess"/>
    <dgm:cxn modelId="{03D0D178-88C8-6B4D-BC24-37DA51D6330A}" type="presParOf" srcId="{25E26FAB-05EF-F248-A217-1D227CF4D9E3}" destId="{EB99F484-2EA1-6346-B7A4-31CBFFBB3FEA}" srcOrd="1" destOrd="0" presId="urn:microsoft.com/office/officeart/2009/3/layout/RandomtoResultProcess"/>
    <dgm:cxn modelId="{62BC19BD-BD1D-CE48-A4FC-CF73E217D167}" type="presParOf" srcId="{BFDA2BB0-0768-7C4D-ADA2-9A335895393D}" destId="{E5946423-79B7-E748-B360-93C69E751121}" srcOrd="2" destOrd="0" presId="urn:microsoft.com/office/officeart/2009/3/layout/RandomtoResultProcess"/>
    <dgm:cxn modelId="{BFDDCE7C-788E-7442-B4A1-93ACF0427017}" type="presParOf" srcId="{E5946423-79B7-E748-B360-93C69E751121}" destId="{D0857607-975B-C94D-B460-CA50A91FFD24}" srcOrd="0" destOrd="0" presId="urn:microsoft.com/office/officeart/2009/3/layout/RandomtoResultProcess"/>
    <dgm:cxn modelId="{7B3F993F-607A-AB48-9DDA-BBC3461E587E}" type="presParOf" srcId="{E5946423-79B7-E748-B360-93C69E751121}" destId="{54085611-5BCE-2549-8721-C8F15AD9842B}" srcOrd="1" destOrd="0" presId="urn:microsoft.com/office/officeart/2009/3/layout/RandomtoResultProcess"/>
    <dgm:cxn modelId="{05B45138-2BEE-1241-853E-A6B7D5B595AB}" type="presParOf" srcId="{BFDA2BB0-0768-7C4D-ADA2-9A335895393D}" destId="{DD0665CA-F091-1043-971C-12042D0DFE55}" srcOrd="3" destOrd="0" presId="urn:microsoft.com/office/officeart/2009/3/layout/RandomtoResultProcess"/>
    <dgm:cxn modelId="{854EB676-6631-7741-B7FC-45B2D1B2D6B7}" type="presParOf" srcId="{DD0665CA-F091-1043-971C-12042D0DFE55}" destId="{CAB480A5-1CD7-FF4F-8748-03E7A019F965}" srcOrd="0" destOrd="0" presId="urn:microsoft.com/office/officeart/2009/3/layout/RandomtoResultProcess"/>
    <dgm:cxn modelId="{AE7D40A6-EA72-D74F-8ED6-CBB030D69AFD}" type="presParOf" srcId="{DD0665CA-F091-1043-971C-12042D0DFE55}" destId="{2B76AA69-C03F-624F-95A5-68342AFCE91D}" srcOrd="1" destOrd="0" presId="urn:microsoft.com/office/officeart/2009/3/layout/RandomtoResultProcess"/>
    <dgm:cxn modelId="{D2D7E466-1EF7-484C-B152-73EE66F94E78}" type="presParOf" srcId="{BFDA2BB0-0768-7C4D-ADA2-9A335895393D}" destId="{CC7BE836-D421-5147-ACDC-3FA3EA944EB6}" srcOrd="4" destOrd="0" presId="urn:microsoft.com/office/officeart/2009/3/layout/RandomtoResultProcess"/>
    <dgm:cxn modelId="{BE4810DB-A431-7044-9321-AA01EC1A8FA9}" type="presParOf" srcId="{CC7BE836-D421-5147-ACDC-3FA3EA944EB6}" destId="{7C192D6E-61D8-6643-8866-AC63BFCC6F0D}" srcOrd="0" destOrd="0" presId="urn:microsoft.com/office/officeart/2009/3/layout/RandomtoResultProcess"/>
    <dgm:cxn modelId="{22BF89CA-9BBA-7C47-BE60-8983A266993E}" type="presParOf" srcId="{CC7BE836-D421-5147-ACDC-3FA3EA944EB6}" destId="{471E6A73-244E-F34D-9690-19D6DB5F5B04}" srcOrd="1" destOrd="0" presId="urn:microsoft.com/office/officeart/2009/3/layout/RandomtoResultProcess"/>
    <dgm:cxn modelId="{3CC51242-A8EE-7A44-9455-E9439939293D}" type="presParOf" srcId="{BFDA2BB0-0768-7C4D-ADA2-9A335895393D}" destId="{3E827778-7E6A-B440-BAF6-345C0C418D27}" srcOrd="5" destOrd="0" presId="urn:microsoft.com/office/officeart/2009/3/layout/RandomtoResultProcess"/>
    <dgm:cxn modelId="{1B817613-718B-2449-B45E-454AEBBE4F06}" type="presParOf" srcId="{3E827778-7E6A-B440-BAF6-345C0C418D27}" destId="{3C44E1E0-D630-3846-A292-21F418406FC0}" srcOrd="0" destOrd="0" presId="urn:microsoft.com/office/officeart/2009/3/layout/RandomtoResultProcess"/>
    <dgm:cxn modelId="{B921C658-0E72-DE44-82C2-A5FB51468A8F}" type="presParOf" srcId="{3E827778-7E6A-B440-BAF6-345C0C418D27}" destId="{0B4AF357-1A5B-4B4A-9E40-C325E8B09F4B}" srcOrd="1" destOrd="0" presId="urn:microsoft.com/office/officeart/2009/3/layout/RandomtoResultProcess"/>
    <dgm:cxn modelId="{36439CF4-D7FC-C34E-9C68-7EAC010C6C37}" type="presParOf" srcId="{BFDA2BB0-0768-7C4D-ADA2-9A335895393D}" destId="{692B5E70-EB7E-7D4F-AFE4-75F25DB66D18}" srcOrd="6" destOrd="0" presId="urn:microsoft.com/office/officeart/2009/3/layout/RandomtoResultProcess"/>
    <dgm:cxn modelId="{FD9D5538-E361-8148-B1F7-3E5F547153A2}" type="presParOf" srcId="{692B5E70-EB7E-7D4F-AFE4-75F25DB66D18}" destId="{7FD1B2C9-41D4-AF4B-9AE1-854C976F1925}" srcOrd="0" destOrd="0" presId="urn:microsoft.com/office/officeart/2009/3/layout/RandomtoResultProcess"/>
    <dgm:cxn modelId="{9BE87494-BDF9-6B45-AB4F-1E38A60A4D05}" type="presParOf" srcId="{692B5E70-EB7E-7D4F-AFE4-75F25DB66D18}" destId="{37C3C9C1-D29C-814F-A4AF-182470740D64}" srcOrd="1" destOrd="0" presId="urn:microsoft.com/office/officeart/2009/3/layout/RandomtoResultProcess"/>
    <dgm:cxn modelId="{6E672615-6EB2-1041-9757-AE1CAD25492A}" type="presParOf" srcId="{BFDA2BB0-0768-7C4D-ADA2-9A335895393D}" destId="{ED5C0A10-5C18-B24D-BE0C-E42FD9538ADE}" srcOrd="7" destOrd="0" presId="urn:microsoft.com/office/officeart/2009/3/layout/RandomtoResultProcess"/>
    <dgm:cxn modelId="{9CF247C4-EF4B-0448-BE5F-24740C617F60}" type="presParOf" srcId="{ED5C0A10-5C18-B24D-BE0C-E42FD9538ADE}" destId="{31DB19C9-8254-BF4D-A12B-1A4BE969A27F}" srcOrd="0" destOrd="0" presId="urn:microsoft.com/office/officeart/2009/3/layout/RandomtoResultProcess"/>
    <dgm:cxn modelId="{B599E2EF-B38B-0249-B305-073BC8684B4A}" type="presParOf" srcId="{ED5C0A10-5C18-B24D-BE0C-E42FD9538ADE}" destId="{FB09CBA1-9B91-A145-B1E3-1AE9CF0BFE1C}" srcOrd="1" destOrd="0" presId="urn:microsoft.com/office/officeart/2009/3/layout/RandomtoResultProcess"/>
    <dgm:cxn modelId="{E485D02C-9760-ED48-AB05-F828F5087264}" type="presParOf" srcId="{BFDA2BB0-0768-7C4D-ADA2-9A335895393D}" destId="{9E93CC44-8C3C-0842-AFAD-C8B88A1CC42A}" srcOrd="8" destOrd="0" presId="urn:microsoft.com/office/officeart/2009/3/layout/RandomtoResultProcess"/>
    <dgm:cxn modelId="{DB8BF34B-93CA-B445-82A7-AF72F98E29F4}" type="presParOf" srcId="{9E93CC44-8C3C-0842-AFAD-C8B88A1CC42A}" destId="{95119493-DC32-8649-BD27-39E467660A05}" srcOrd="0" destOrd="0" presId="urn:microsoft.com/office/officeart/2009/3/layout/RandomtoResultProcess"/>
    <dgm:cxn modelId="{D5644E4C-A5E5-8B4D-BB52-784CBD011B54}" type="presParOf" srcId="{9E93CC44-8C3C-0842-AFAD-C8B88A1CC42A}" destId="{93C5981E-E2E3-CE45-8255-7E65E8746791}" srcOrd="1"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40D9F0-56CA-6441-B5B1-BB62D7276993}" type="doc">
      <dgm:prSet loTypeId="urn:microsoft.com/office/officeart/2005/8/layout/orgChart1" loCatId="" qsTypeId="urn:microsoft.com/office/officeart/2005/8/quickstyle/simple5" qsCatId="simple" csTypeId="urn:microsoft.com/office/officeart/2005/8/colors/colorful1" csCatId="colorful" phldr="1"/>
      <dgm:spPr/>
      <dgm:t>
        <a:bodyPr/>
        <a:lstStyle/>
        <a:p>
          <a:endParaRPr lang="en-GB"/>
        </a:p>
      </dgm:t>
    </dgm:pt>
    <dgm:pt modelId="{E0B7D8BF-F9B0-BF49-9C9D-AFBA2AB238D6}">
      <dgm:prSet phldrT="[Text]" custT="1"/>
      <dgm:spPr/>
      <dgm:t>
        <a:bodyPr/>
        <a:lstStyle/>
        <a:p>
          <a:r>
            <a:rPr lang="en-GB" sz="2400" dirty="0"/>
            <a:t>Types of Promotions</a:t>
          </a:r>
        </a:p>
      </dgm:t>
    </dgm:pt>
    <dgm:pt modelId="{08D05ECA-EC11-2E43-B1D8-577F987DB13E}" type="parTrans" cxnId="{FCDE3316-2034-0F44-A15A-8786CE76F1ED}">
      <dgm:prSet/>
      <dgm:spPr/>
      <dgm:t>
        <a:bodyPr/>
        <a:lstStyle/>
        <a:p>
          <a:endParaRPr lang="en-GB"/>
        </a:p>
      </dgm:t>
    </dgm:pt>
    <dgm:pt modelId="{D94151DB-CD9E-F74B-8316-7BC107BE42F2}" type="sibTrans" cxnId="{FCDE3316-2034-0F44-A15A-8786CE76F1ED}">
      <dgm:prSet/>
      <dgm:spPr/>
      <dgm:t>
        <a:bodyPr/>
        <a:lstStyle/>
        <a:p>
          <a:endParaRPr lang="en-GB"/>
        </a:p>
      </dgm:t>
    </dgm:pt>
    <dgm:pt modelId="{FFEC9FD9-76DE-184E-925D-AE2ACFF6EFBC}">
      <dgm:prSet phldrT="[Text]" custT="1"/>
      <dgm:spPr/>
      <dgm:t>
        <a:bodyPr/>
        <a:lstStyle/>
        <a:p>
          <a:r>
            <a:rPr lang="en-GB" sz="2000" dirty="0"/>
            <a:t>Consumer Promotion</a:t>
          </a:r>
        </a:p>
      </dgm:t>
    </dgm:pt>
    <dgm:pt modelId="{12A3F478-696E-6949-9998-8D7197223A1B}" type="parTrans" cxnId="{7449C579-EB0A-6744-ADE7-7D8E15E987CB}">
      <dgm:prSet/>
      <dgm:spPr/>
      <dgm:t>
        <a:bodyPr/>
        <a:lstStyle/>
        <a:p>
          <a:endParaRPr lang="en-GB"/>
        </a:p>
      </dgm:t>
    </dgm:pt>
    <dgm:pt modelId="{66B2A501-7DBC-3145-8957-467C3822CE24}" type="sibTrans" cxnId="{7449C579-EB0A-6744-ADE7-7D8E15E987CB}">
      <dgm:prSet/>
      <dgm:spPr/>
      <dgm:t>
        <a:bodyPr/>
        <a:lstStyle/>
        <a:p>
          <a:endParaRPr lang="en-GB"/>
        </a:p>
      </dgm:t>
    </dgm:pt>
    <dgm:pt modelId="{82FDA62D-A793-0047-8CC1-B795E0723EAC}">
      <dgm:prSet phldrT="[Text]" custT="1"/>
      <dgm:spPr/>
      <dgm:t>
        <a:bodyPr/>
        <a:lstStyle/>
        <a:p>
          <a:r>
            <a:rPr lang="en-GB" sz="2000" dirty="0"/>
            <a:t>Trade Promotions</a:t>
          </a:r>
        </a:p>
      </dgm:t>
    </dgm:pt>
    <dgm:pt modelId="{CAC68CE3-3E59-3D40-B04D-770FF75EEC9D}" type="parTrans" cxnId="{8EB8A89B-90BD-6643-B323-5D47668C57B0}">
      <dgm:prSet/>
      <dgm:spPr/>
      <dgm:t>
        <a:bodyPr/>
        <a:lstStyle/>
        <a:p>
          <a:endParaRPr lang="en-GB"/>
        </a:p>
      </dgm:t>
    </dgm:pt>
    <dgm:pt modelId="{0A4DA4C1-1FCC-1B4E-AEDE-11F3D0C60B87}" type="sibTrans" cxnId="{8EB8A89B-90BD-6643-B323-5D47668C57B0}">
      <dgm:prSet/>
      <dgm:spPr/>
      <dgm:t>
        <a:bodyPr/>
        <a:lstStyle/>
        <a:p>
          <a:endParaRPr lang="en-GB"/>
        </a:p>
      </dgm:t>
    </dgm:pt>
    <dgm:pt modelId="{3A750ECD-C47E-3942-A2E6-329268F9A053}" type="pres">
      <dgm:prSet presAssocID="{C440D9F0-56CA-6441-B5B1-BB62D7276993}" presName="hierChild1" presStyleCnt="0">
        <dgm:presLayoutVars>
          <dgm:orgChart val="1"/>
          <dgm:chPref val="1"/>
          <dgm:dir/>
          <dgm:animOne val="branch"/>
          <dgm:animLvl val="lvl"/>
          <dgm:resizeHandles/>
        </dgm:presLayoutVars>
      </dgm:prSet>
      <dgm:spPr/>
    </dgm:pt>
    <dgm:pt modelId="{F21EC49D-57D2-6644-BACF-C66C85167B99}" type="pres">
      <dgm:prSet presAssocID="{E0B7D8BF-F9B0-BF49-9C9D-AFBA2AB238D6}" presName="hierRoot1" presStyleCnt="0">
        <dgm:presLayoutVars>
          <dgm:hierBranch val="init"/>
        </dgm:presLayoutVars>
      </dgm:prSet>
      <dgm:spPr/>
    </dgm:pt>
    <dgm:pt modelId="{8F998A39-369D-2C4A-9F9F-C82C41D22661}" type="pres">
      <dgm:prSet presAssocID="{E0B7D8BF-F9B0-BF49-9C9D-AFBA2AB238D6}" presName="rootComposite1" presStyleCnt="0"/>
      <dgm:spPr/>
    </dgm:pt>
    <dgm:pt modelId="{49C0849C-FAA3-E64B-98CF-0D40D42E7C6B}" type="pres">
      <dgm:prSet presAssocID="{E0B7D8BF-F9B0-BF49-9C9D-AFBA2AB238D6}" presName="rootText1" presStyleLbl="node0" presStyleIdx="0" presStyleCnt="1">
        <dgm:presLayoutVars>
          <dgm:chPref val="3"/>
        </dgm:presLayoutVars>
      </dgm:prSet>
      <dgm:spPr/>
    </dgm:pt>
    <dgm:pt modelId="{23D0033B-BE2A-5A4F-B290-F85CAC0A699F}" type="pres">
      <dgm:prSet presAssocID="{E0B7D8BF-F9B0-BF49-9C9D-AFBA2AB238D6}" presName="rootConnector1" presStyleLbl="node1" presStyleIdx="0" presStyleCnt="0"/>
      <dgm:spPr/>
    </dgm:pt>
    <dgm:pt modelId="{655D14C8-0339-6840-AE16-CD38C5619BE7}" type="pres">
      <dgm:prSet presAssocID="{E0B7D8BF-F9B0-BF49-9C9D-AFBA2AB238D6}" presName="hierChild2" presStyleCnt="0"/>
      <dgm:spPr/>
    </dgm:pt>
    <dgm:pt modelId="{7F5AB1E3-6626-2043-AC36-BA1911BED304}" type="pres">
      <dgm:prSet presAssocID="{12A3F478-696E-6949-9998-8D7197223A1B}" presName="Name37" presStyleLbl="parChTrans1D2" presStyleIdx="0" presStyleCnt="2"/>
      <dgm:spPr/>
    </dgm:pt>
    <dgm:pt modelId="{7A2D3E0F-60CC-614B-B5E9-7DF295135FB9}" type="pres">
      <dgm:prSet presAssocID="{FFEC9FD9-76DE-184E-925D-AE2ACFF6EFBC}" presName="hierRoot2" presStyleCnt="0">
        <dgm:presLayoutVars>
          <dgm:hierBranch val="init"/>
        </dgm:presLayoutVars>
      </dgm:prSet>
      <dgm:spPr/>
    </dgm:pt>
    <dgm:pt modelId="{E5D42EAD-112C-B748-B45B-F903AD6586C2}" type="pres">
      <dgm:prSet presAssocID="{FFEC9FD9-76DE-184E-925D-AE2ACFF6EFBC}" presName="rootComposite" presStyleCnt="0"/>
      <dgm:spPr/>
    </dgm:pt>
    <dgm:pt modelId="{7BCC0E84-F9DC-3C40-9196-FAA8A8E58622}" type="pres">
      <dgm:prSet presAssocID="{FFEC9FD9-76DE-184E-925D-AE2ACFF6EFBC}" presName="rootText" presStyleLbl="node2" presStyleIdx="0" presStyleCnt="2">
        <dgm:presLayoutVars>
          <dgm:chPref val="3"/>
        </dgm:presLayoutVars>
      </dgm:prSet>
      <dgm:spPr/>
    </dgm:pt>
    <dgm:pt modelId="{DE4CE57C-E080-9244-8D4B-0200694F8EB9}" type="pres">
      <dgm:prSet presAssocID="{FFEC9FD9-76DE-184E-925D-AE2ACFF6EFBC}" presName="rootConnector" presStyleLbl="node2" presStyleIdx="0" presStyleCnt="2"/>
      <dgm:spPr/>
    </dgm:pt>
    <dgm:pt modelId="{D5F97DEF-73A2-C343-AC03-EB5438233309}" type="pres">
      <dgm:prSet presAssocID="{FFEC9FD9-76DE-184E-925D-AE2ACFF6EFBC}" presName="hierChild4" presStyleCnt="0"/>
      <dgm:spPr/>
    </dgm:pt>
    <dgm:pt modelId="{CCCACBED-9A58-9147-A3A8-588361CD4D13}" type="pres">
      <dgm:prSet presAssocID="{FFEC9FD9-76DE-184E-925D-AE2ACFF6EFBC}" presName="hierChild5" presStyleCnt="0"/>
      <dgm:spPr/>
    </dgm:pt>
    <dgm:pt modelId="{6A6EA602-14F1-6745-94B5-38242622A8E8}" type="pres">
      <dgm:prSet presAssocID="{CAC68CE3-3E59-3D40-B04D-770FF75EEC9D}" presName="Name37" presStyleLbl="parChTrans1D2" presStyleIdx="1" presStyleCnt="2"/>
      <dgm:spPr/>
    </dgm:pt>
    <dgm:pt modelId="{3ACFC509-9044-4C4F-8150-CC9E18381016}" type="pres">
      <dgm:prSet presAssocID="{82FDA62D-A793-0047-8CC1-B795E0723EAC}" presName="hierRoot2" presStyleCnt="0">
        <dgm:presLayoutVars>
          <dgm:hierBranch val="init"/>
        </dgm:presLayoutVars>
      </dgm:prSet>
      <dgm:spPr/>
    </dgm:pt>
    <dgm:pt modelId="{429D61BE-3B03-3445-B910-DBF1C4560F48}" type="pres">
      <dgm:prSet presAssocID="{82FDA62D-A793-0047-8CC1-B795E0723EAC}" presName="rootComposite" presStyleCnt="0"/>
      <dgm:spPr/>
    </dgm:pt>
    <dgm:pt modelId="{D030E76E-1A64-244A-B251-CCEF72067BCD}" type="pres">
      <dgm:prSet presAssocID="{82FDA62D-A793-0047-8CC1-B795E0723EAC}" presName="rootText" presStyleLbl="node2" presStyleIdx="1" presStyleCnt="2">
        <dgm:presLayoutVars>
          <dgm:chPref val="3"/>
        </dgm:presLayoutVars>
      </dgm:prSet>
      <dgm:spPr/>
    </dgm:pt>
    <dgm:pt modelId="{24DCEB9A-CB85-584C-BF63-D32D186D91F5}" type="pres">
      <dgm:prSet presAssocID="{82FDA62D-A793-0047-8CC1-B795E0723EAC}" presName="rootConnector" presStyleLbl="node2" presStyleIdx="1" presStyleCnt="2"/>
      <dgm:spPr/>
    </dgm:pt>
    <dgm:pt modelId="{03953241-891D-1B4B-8FF0-9BBA0FAB6474}" type="pres">
      <dgm:prSet presAssocID="{82FDA62D-A793-0047-8CC1-B795E0723EAC}" presName="hierChild4" presStyleCnt="0"/>
      <dgm:spPr/>
    </dgm:pt>
    <dgm:pt modelId="{A16A5443-8108-5E43-A2FA-4A660004B473}" type="pres">
      <dgm:prSet presAssocID="{82FDA62D-A793-0047-8CC1-B795E0723EAC}" presName="hierChild5" presStyleCnt="0"/>
      <dgm:spPr/>
    </dgm:pt>
    <dgm:pt modelId="{03E89282-3405-8846-97FA-BC40BA417573}" type="pres">
      <dgm:prSet presAssocID="{E0B7D8BF-F9B0-BF49-9C9D-AFBA2AB238D6}" presName="hierChild3" presStyleCnt="0"/>
      <dgm:spPr/>
    </dgm:pt>
  </dgm:ptLst>
  <dgm:cxnLst>
    <dgm:cxn modelId="{855DC402-4A41-8E44-9C2C-0AFB195C07FB}" type="presOf" srcId="{82FDA62D-A793-0047-8CC1-B795E0723EAC}" destId="{24DCEB9A-CB85-584C-BF63-D32D186D91F5}" srcOrd="1" destOrd="0" presId="urn:microsoft.com/office/officeart/2005/8/layout/orgChart1"/>
    <dgm:cxn modelId="{4354F00F-096C-3F43-B9ED-E4CFC5757DB4}" type="presOf" srcId="{FFEC9FD9-76DE-184E-925D-AE2ACFF6EFBC}" destId="{7BCC0E84-F9DC-3C40-9196-FAA8A8E58622}" srcOrd="0" destOrd="0" presId="urn:microsoft.com/office/officeart/2005/8/layout/orgChart1"/>
    <dgm:cxn modelId="{FCDE3316-2034-0F44-A15A-8786CE76F1ED}" srcId="{C440D9F0-56CA-6441-B5B1-BB62D7276993}" destId="{E0B7D8BF-F9B0-BF49-9C9D-AFBA2AB238D6}" srcOrd="0" destOrd="0" parTransId="{08D05ECA-EC11-2E43-B1D8-577F987DB13E}" sibTransId="{D94151DB-CD9E-F74B-8316-7BC107BE42F2}"/>
    <dgm:cxn modelId="{5B0D8222-3874-1C4C-9B2E-F02D9FDE2FB7}" type="presOf" srcId="{CAC68CE3-3E59-3D40-B04D-770FF75EEC9D}" destId="{6A6EA602-14F1-6745-94B5-38242622A8E8}" srcOrd="0" destOrd="0" presId="urn:microsoft.com/office/officeart/2005/8/layout/orgChart1"/>
    <dgm:cxn modelId="{E2DECA25-B0CF-8340-B439-ECB240B97840}" type="presOf" srcId="{FFEC9FD9-76DE-184E-925D-AE2ACFF6EFBC}" destId="{DE4CE57C-E080-9244-8D4B-0200694F8EB9}" srcOrd="1" destOrd="0" presId="urn:microsoft.com/office/officeart/2005/8/layout/orgChart1"/>
    <dgm:cxn modelId="{5BF0B74C-FEB7-1742-9D0E-297559F01F0B}" type="presOf" srcId="{12A3F478-696E-6949-9998-8D7197223A1B}" destId="{7F5AB1E3-6626-2043-AC36-BA1911BED304}" srcOrd="0" destOrd="0" presId="urn:microsoft.com/office/officeart/2005/8/layout/orgChart1"/>
    <dgm:cxn modelId="{6DEEBA70-26FB-9B42-8272-A0F41DD25689}" type="presOf" srcId="{C440D9F0-56CA-6441-B5B1-BB62D7276993}" destId="{3A750ECD-C47E-3942-A2E6-329268F9A053}" srcOrd="0" destOrd="0" presId="urn:microsoft.com/office/officeart/2005/8/layout/orgChart1"/>
    <dgm:cxn modelId="{7449C579-EB0A-6744-ADE7-7D8E15E987CB}" srcId="{E0B7D8BF-F9B0-BF49-9C9D-AFBA2AB238D6}" destId="{FFEC9FD9-76DE-184E-925D-AE2ACFF6EFBC}" srcOrd="0" destOrd="0" parTransId="{12A3F478-696E-6949-9998-8D7197223A1B}" sibTransId="{66B2A501-7DBC-3145-8957-467C3822CE24}"/>
    <dgm:cxn modelId="{8EB8A89B-90BD-6643-B323-5D47668C57B0}" srcId="{E0B7D8BF-F9B0-BF49-9C9D-AFBA2AB238D6}" destId="{82FDA62D-A793-0047-8CC1-B795E0723EAC}" srcOrd="1" destOrd="0" parTransId="{CAC68CE3-3E59-3D40-B04D-770FF75EEC9D}" sibTransId="{0A4DA4C1-1FCC-1B4E-AEDE-11F3D0C60B87}"/>
    <dgm:cxn modelId="{F94C94B2-ED30-6A4F-9FCE-71A75837BC27}" type="presOf" srcId="{E0B7D8BF-F9B0-BF49-9C9D-AFBA2AB238D6}" destId="{23D0033B-BE2A-5A4F-B290-F85CAC0A699F}" srcOrd="1" destOrd="0" presId="urn:microsoft.com/office/officeart/2005/8/layout/orgChart1"/>
    <dgm:cxn modelId="{20EFCDD5-A4E8-E140-ADDF-B7F162B8D5AC}" type="presOf" srcId="{82FDA62D-A793-0047-8CC1-B795E0723EAC}" destId="{D030E76E-1A64-244A-B251-CCEF72067BCD}" srcOrd="0" destOrd="0" presId="urn:microsoft.com/office/officeart/2005/8/layout/orgChart1"/>
    <dgm:cxn modelId="{ECDC06D7-49F2-9F47-9A7E-00C6B1BCB479}" type="presOf" srcId="{E0B7D8BF-F9B0-BF49-9C9D-AFBA2AB238D6}" destId="{49C0849C-FAA3-E64B-98CF-0D40D42E7C6B}" srcOrd="0" destOrd="0" presId="urn:microsoft.com/office/officeart/2005/8/layout/orgChart1"/>
    <dgm:cxn modelId="{F09BF770-A61D-9A47-80CC-19D159F567EA}" type="presParOf" srcId="{3A750ECD-C47E-3942-A2E6-329268F9A053}" destId="{F21EC49D-57D2-6644-BACF-C66C85167B99}" srcOrd="0" destOrd="0" presId="urn:microsoft.com/office/officeart/2005/8/layout/orgChart1"/>
    <dgm:cxn modelId="{C4AC8A3D-0885-F046-8C53-1683213A9D3D}" type="presParOf" srcId="{F21EC49D-57D2-6644-BACF-C66C85167B99}" destId="{8F998A39-369D-2C4A-9F9F-C82C41D22661}" srcOrd="0" destOrd="0" presId="urn:microsoft.com/office/officeart/2005/8/layout/orgChart1"/>
    <dgm:cxn modelId="{954E0239-676D-7643-AACC-F5F56B4B3FB3}" type="presParOf" srcId="{8F998A39-369D-2C4A-9F9F-C82C41D22661}" destId="{49C0849C-FAA3-E64B-98CF-0D40D42E7C6B}" srcOrd="0" destOrd="0" presId="urn:microsoft.com/office/officeart/2005/8/layout/orgChart1"/>
    <dgm:cxn modelId="{7818A8A1-45E3-964D-8FF0-EBE5856CAA64}" type="presParOf" srcId="{8F998A39-369D-2C4A-9F9F-C82C41D22661}" destId="{23D0033B-BE2A-5A4F-B290-F85CAC0A699F}" srcOrd="1" destOrd="0" presId="urn:microsoft.com/office/officeart/2005/8/layout/orgChart1"/>
    <dgm:cxn modelId="{41C2DE05-C6A5-3349-B585-F4D8E46CF218}" type="presParOf" srcId="{F21EC49D-57D2-6644-BACF-C66C85167B99}" destId="{655D14C8-0339-6840-AE16-CD38C5619BE7}" srcOrd="1" destOrd="0" presId="urn:microsoft.com/office/officeart/2005/8/layout/orgChart1"/>
    <dgm:cxn modelId="{1544E911-8373-FD4A-9136-BD10427D2741}" type="presParOf" srcId="{655D14C8-0339-6840-AE16-CD38C5619BE7}" destId="{7F5AB1E3-6626-2043-AC36-BA1911BED304}" srcOrd="0" destOrd="0" presId="urn:microsoft.com/office/officeart/2005/8/layout/orgChart1"/>
    <dgm:cxn modelId="{642D33E5-2A18-FF46-B6D9-DB1A139D9A1C}" type="presParOf" srcId="{655D14C8-0339-6840-AE16-CD38C5619BE7}" destId="{7A2D3E0F-60CC-614B-B5E9-7DF295135FB9}" srcOrd="1" destOrd="0" presId="urn:microsoft.com/office/officeart/2005/8/layout/orgChart1"/>
    <dgm:cxn modelId="{4B6DBC04-E2EA-6A41-9BEC-BAC6C2C93620}" type="presParOf" srcId="{7A2D3E0F-60CC-614B-B5E9-7DF295135FB9}" destId="{E5D42EAD-112C-B748-B45B-F903AD6586C2}" srcOrd="0" destOrd="0" presId="urn:microsoft.com/office/officeart/2005/8/layout/orgChart1"/>
    <dgm:cxn modelId="{6EF2D826-FE32-884D-A5A8-7DFE9BFC8897}" type="presParOf" srcId="{E5D42EAD-112C-B748-B45B-F903AD6586C2}" destId="{7BCC0E84-F9DC-3C40-9196-FAA8A8E58622}" srcOrd="0" destOrd="0" presId="urn:microsoft.com/office/officeart/2005/8/layout/orgChart1"/>
    <dgm:cxn modelId="{3679DF4D-8FF7-6641-879F-3AF5602991DD}" type="presParOf" srcId="{E5D42EAD-112C-B748-B45B-F903AD6586C2}" destId="{DE4CE57C-E080-9244-8D4B-0200694F8EB9}" srcOrd="1" destOrd="0" presId="urn:microsoft.com/office/officeart/2005/8/layout/orgChart1"/>
    <dgm:cxn modelId="{72B3152D-A021-C444-A682-787CCC285C22}" type="presParOf" srcId="{7A2D3E0F-60CC-614B-B5E9-7DF295135FB9}" destId="{D5F97DEF-73A2-C343-AC03-EB5438233309}" srcOrd="1" destOrd="0" presId="urn:microsoft.com/office/officeart/2005/8/layout/orgChart1"/>
    <dgm:cxn modelId="{7C9F9299-5230-9448-ADE1-BCC40E3606AC}" type="presParOf" srcId="{7A2D3E0F-60CC-614B-B5E9-7DF295135FB9}" destId="{CCCACBED-9A58-9147-A3A8-588361CD4D13}" srcOrd="2" destOrd="0" presId="urn:microsoft.com/office/officeart/2005/8/layout/orgChart1"/>
    <dgm:cxn modelId="{E2C07D75-39E1-054A-9BDF-2D41F3371274}" type="presParOf" srcId="{655D14C8-0339-6840-AE16-CD38C5619BE7}" destId="{6A6EA602-14F1-6745-94B5-38242622A8E8}" srcOrd="2" destOrd="0" presId="urn:microsoft.com/office/officeart/2005/8/layout/orgChart1"/>
    <dgm:cxn modelId="{D4EE7821-3591-D644-80BA-E29E40FC379C}" type="presParOf" srcId="{655D14C8-0339-6840-AE16-CD38C5619BE7}" destId="{3ACFC509-9044-4C4F-8150-CC9E18381016}" srcOrd="3" destOrd="0" presId="urn:microsoft.com/office/officeart/2005/8/layout/orgChart1"/>
    <dgm:cxn modelId="{1C3A3C3C-7C9B-9446-A6EF-140063B720E2}" type="presParOf" srcId="{3ACFC509-9044-4C4F-8150-CC9E18381016}" destId="{429D61BE-3B03-3445-B910-DBF1C4560F48}" srcOrd="0" destOrd="0" presId="urn:microsoft.com/office/officeart/2005/8/layout/orgChart1"/>
    <dgm:cxn modelId="{82F20733-588B-E844-BB35-C62060E6A9DE}" type="presParOf" srcId="{429D61BE-3B03-3445-B910-DBF1C4560F48}" destId="{D030E76E-1A64-244A-B251-CCEF72067BCD}" srcOrd="0" destOrd="0" presId="urn:microsoft.com/office/officeart/2005/8/layout/orgChart1"/>
    <dgm:cxn modelId="{FB78F27F-2662-9F4D-AFB5-F3E6C44B95C8}" type="presParOf" srcId="{429D61BE-3B03-3445-B910-DBF1C4560F48}" destId="{24DCEB9A-CB85-584C-BF63-D32D186D91F5}" srcOrd="1" destOrd="0" presId="urn:microsoft.com/office/officeart/2005/8/layout/orgChart1"/>
    <dgm:cxn modelId="{005B2AFF-2C2E-0042-B725-0A53B120CA2E}" type="presParOf" srcId="{3ACFC509-9044-4C4F-8150-CC9E18381016}" destId="{03953241-891D-1B4B-8FF0-9BBA0FAB6474}" srcOrd="1" destOrd="0" presId="urn:microsoft.com/office/officeart/2005/8/layout/orgChart1"/>
    <dgm:cxn modelId="{97EF1BE6-2091-C542-AD69-3981EBCF910E}" type="presParOf" srcId="{3ACFC509-9044-4C4F-8150-CC9E18381016}" destId="{A16A5443-8108-5E43-A2FA-4A660004B473}" srcOrd="2" destOrd="0" presId="urn:microsoft.com/office/officeart/2005/8/layout/orgChart1"/>
    <dgm:cxn modelId="{BA9491A2-8CD7-7D47-9FA4-CDDFD11CA056}" type="presParOf" srcId="{F21EC49D-57D2-6644-BACF-C66C85167B99}" destId="{03E89282-3405-8846-97FA-BC40BA41757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3C938F-D68B-7B4A-8E84-49C51081DB1A}" type="doc">
      <dgm:prSet loTypeId="urn:microsoft.com/office/officeart/2005/8/layout/hierarchy2" loCatId="" qsTypeId="urn:microsoft.com/office/officeart/2005/8/quickstyle/simple5" qsCatId="simple" csTypeId="urn:microsoft.com/office/officeart/2005/8/colors/accent1_2" csCatId="accent1" phldr="1"/>
      <dgm:spPr/>
      <dgm:t>
        <a:bodyPr/>
        <a:lstStyle/>
        <a:p>
          <a:endParaRPr lang="en-GB"/>
        </a:p>
      </dgm:t>
    </dgm:pt>
    <dgm:pt modelId="{91F9D1FE-7D1A-2343-8C82-5B3236FBBFBB}">
      <dgm:prSet phldrT="[Text]"/>
      <dgm:spPr/>
      <dgm:t>
        <a:bodyPr/>
        <a:lstStyle/>
        <a:p>
          <a:r>
            <a:rPr lang="en-GB" dirty="0"/>
            <a:t>RETAIL WORLD</a:t>
          </a:r>
        </a:p>
      </dgm:t>
    </dgm:pt>
    <dgm:pt modelId="{08EF496A-6CF4-8E43-9C85-2C5F4AF7B547}" type="parTrans" cxnId="{4341F23F-F019-994A-AE75-EC633B2382B7}">
      <dgm:prSet/>
      <dgm:spPr/>
      <dgm:t>
        <a:bodyPr/>
        <a:lstStyle/>
        <a:p>
          <a:endParaRPr lang="en-GB"/>
        </a:p>
      </dgm:t>
    </dgm:pt>
    <dgm:pt modelId="{03CAB6E9-BF72-8C40-AC58-FBAA5B791E07}" type="sibTrans" cxnId="{4341F23F-F019-994A-AE75-EC633B2382B7}">
      <dgm:prSet/>
      <dgm:spPr/>
      <dgm:t>
        <a:bodyPr/>
        <a:lstStyle/>
        <a:p>
          <a:endParaRPr lang="en-GB"/>
        </a:p>
      </dgm:t>
    </dgm:pt>
    <dgm:pt modelId="{9B3256A0-6AC0-9B48-BC4F-D9D8B13B8953}">
      <dgm:prSet phldrT="[Text]"/>
      <dgm:spPr>
        <a:solidFill>
          <a:schemeClr val="accent2"/>
        </a:solidFill>
      </dgm:spPr>
      <dgm:t>
        <a:bodyPr/>
        <a:lstStyle/>
        <a:p>
          <a:r>
            <a:rPr lang="en-GB" dirty="0"/>
            <a:t>MORDEN TRADE</a:t>
          </a:r>
        </a:p>
      </dgm:t>
    </dgm:pt>
    <dgm:pt modelId="{02F24C27-51A8-424C-9B19-D20A278A6FB8}" type="parTrans" cxnId="{95807B36-0D98-0248-A895-72245E6E230B}">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2"/>
          </a:solidFill>
          <a:prstDash val="dash"/>
          <a:round/>
          <a:headEnd type="none" w="med" len="med"/>
          <a:tailEnd type="none" w="med" len="med"/>
        </a:ln>
      </dgm:spPr>
      <dgm:t>
        <a:bodyPr/>
        <a:lstStyle/>
        <a:p>
          <a:endParaRPr lang="en-GB"/>
        </a:p>
      </dgm:t>
    </dgm:pt>
    <dgm:pt modelId="{57EA6304-C876-B744-8A78-EF74DF829F13}" type="sibTrans" cxnId="{95807B36-0D98-0248-A895-72245E6E230B}">
      <dgm:prSet/>
      <dgm:spPr/>
      <dgm:t>
        <a:bodyPr/>
        <a:lstStyle/>
        <a:p>
          <a:endParaRPr lang="en-GB"/>
        </a:p>
      </dgm:t>
    </dgm:pt>
    <dgm:pt modelId="{CF327200-0304-C94B-88C4-820F935EBEEA}">
      <dgm:prSet phldrT="[Text]"/>
      <dgm:spPr>
        <a:solidFill>
          <a:schemeClr val="accent2">
            <a:lumMod val="60000"/>
            <a:lumOff val="40000"/>
          </a:schemeClr>
        </a:solidFill>
      </dgm:spPr>
      <dgm:t>
        <a:bodyPr/>
        <a:lstStyle/>
        <a:p>
          <a:r>
            <a:rPr lang="en-GB" dirty="0"/>
            <a:t>HYPER-MARKET</a:t>
          </a:r>
        </a:p>
      </dgm:t>
    </dgm:pt>
    <dgm:pt modelId="{7E5F2A0B-0703-C64A-A440-1B4D5E5674DF}" type="parTrans" cxnId="{113BDA2B-ECFB-8149-B5B5-D90DDF615008}">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0DBD2A45-BDBA-E647-9FF8-A329733B1355}" type="sibTrans" cxnId="{113BDA2B-ECFB-8149-B5B5-D90DDF615008}">
      <dgm:prSet/>
      <dgm:spPr/>
      <dgm:t>
        <a:bodyPr/>
        <a:lstStyle/>
        <a:p>
          <a:endParaRPr lang="en-GB"/>
        </a:p>
      </dgm:t>
    </dgm:pt>
    <dgm:pt modelId="{8328D81A-3BFD-2844-AE04-2969B8120A75}">
      <dgm:prSet phldrT="[Text]"/>
      <dgm:spPr>
        <a:solidFill>
          <a:schemeClr val="accent2">
            <a:lumMod val="60000"/>
            <a:lumOff val="40000"/>
          </a:schemeClr>
        </a:solidFill>
      </dgm:spPr>
      <dgm:t>
        <a:bodyPr/>
        <a:lstStyle/>
        <a:p>
          <a:r>
            <a:rPr lang="en-GB" dirty="0"/>
            <a:t>SUPER-MARKET</a:t>
          </a:r>
        </a:p>
      </dgm:t>
    </dgm:pt>
    <dgm:pt modelId="{72218AF0-0DF1-7D49-9D48-772F56F9D151}" type="parTrans" cxnId="{97340DE7-9F19-384F-8281-1339D347C91C}">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F0D54230-160C-0746-9AAA-9E22414FAF77}" type="sibTrans" cxnId="{97340DE7-9F19-384F-8281-1339D347C91C}">
      <dgm:prSet/>
      <dgm:spPr/>
      <dgm:t>
        <a:bodyPr/>
        <a:lstStyle/>
        <a:p>
          <a:endParaRPr lang="en-GB"/>
        </a:p>
      </dgm:t>
    </dgm:pt>
    <dgm:pt modelId="{68F51927-F2AE-2F46-BBAE-07E8F963528F}">
      <dgm:prSet phldrT="[Text]"/>
      <dgm:spPr>
        <a:solidFill>
          <a:schemeClr val="accent5">
            <a:lumMod val="50000"/>
          </a:schemeClr>
        </a:solidFill>
      </dgm:spPr>
      <dgm:t>
        <a:bodyPr/>
        <a:lstStyle/>
        <a:p>
          <a:r>
            <a:rPr lang="en-GB" dirty="0"/>
            <a:t>TRADITIONAL TRADE</a:t>
          </a:r>
        </a:p>
      </dgm:t>
    </dgm:pt>
    <dgm:pt modelId="{91DAEBB5-90C0-554C-BC68-E86B6B0E48D1}" type="parTrans" cxnId="{1BB5DC13-44E1-ED4D-8A58-D49C63D07B3E}">
      <dgm:prSet>
        <dgm:style>
          <a:lnRef idx="0">
            <a:scrgbClr r="0" g="0" b="0"/>
          </a:lnRef>
          <a:fillRef idx="0">
            <a:scrgbClr r="0" g="0" b="0"/>
          </a:fillRef>
          <a:effectRef idx="0">
            <a:scrgbClr r="0" g="0" b="0"/>
          </a:effectRef>
          <a:fontRef idx="minor">
            <a:schemeClr val="tx1"/>
          </a:fontRef>
        </dgm:style>
      </dgm:prSet>
      <dgm:spPr>
        <a:ln w="28575" cap="flat" cmpd="sng" algn="ctr">
          <a:solidFill>
            <a:schemeClr val="accent2"/>
          </a:solidFill>
          <a:prstDash val="dash"/>
          <a:round/>
          <a:headEnd type="none" w="med" len="med"/>
          <a:tailEnd type="none" w="med" len="med"/>
        </a:ln>
      </dgm:spPr>
      <dgm:t>
        <a:bodyPr/>
        <a:lstStyle/>
        <a:p>
          <a:endParaRPr lang="en-GB"/>
        </a:p>
      </dgm:t>
    </dgm:pt>
    <dgm:pt modelId="{089E1BEA-71CD-A244-BB97-0FE2604AAB2A}" type="sibTrans" cxnId="{1BB5DC13-44E1-ED4D-8A58-D49C63D07B3E}">
      <dgm:prSet/>
      <dgm:spPr/>
      <dgm:t>
        <a:bodyPr/>
        <a:lstStyle/>
        <a:p>
          <a:endParaRPr lang="en-GB"/>
        </a:p>
      </dgm:t>
    </dgm:pt>
    <dgm:pt modelId="{09F5A5B9-05A7-3543-8B38-055C84E0A335}">
      <dgm:prSet phldrT="[Text]"/>
      <dgm:spPr>
        <a:solidFill>
          <a:schemeClr val="accent5">
            <a:lumMod val="60000"/>
            <a:lumOff val="40000"/>
          </a:schemeClr>
        </a:solidFill>
      </dgm:spPr>
      <dgm:t>
        <a:bodyPr/>
        <a:lstStyle/>
        <a:p>
          <a:r>
            <a:rPr lang="en-GB" dirty="0"/>
            <a:t>PROVISIONAL STORE</a:t>
          </a:r>
        </a:p>
      </dgm:t>
    </dgm:pt>
    <dgm:pt modelId="{2124D043-B29A-0C46-82FE-D81319BCF134}" type="parTrans" cxnId="{3545FA6E-45C2-454B-8E5E-6B0AC9A409D5}">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65837D40-9033-304A-BD8C-C4AE766BAC6B}" type="sibTrans" cxnId="{3545FA6E-45C2-454B-8E5E-6B0AC9A409D5}">
      <dgm:prSet/>
      <dgm:spPr/>
      <dgm:t>
        <a:bodyPr/>
        <a:lstStyle/>
        <a:p>
          <a:endParaRPr lang="en-GB"/>
        </a:p>
      </dgm:t>
    </dgm:pt>
    <dgm:pt modelId="{97B68E46-B9F4-B44C-9317-9E23D9B8187E}">
      <dgm:prSet phldrT="[Text]"/>
      <dgm:spPr>
        <a:solidFill>
          <a:schemeClr val="accent2">
            <a:lumMod val="60000"/>
            <a:lumOff val="40000"/>
          </a:schemeClr>
        </a:solidFill>
      </dgm:spPr>
      <dgm:t>
        <a:bodyPr/>
        <a:lstStyle/>
        <a:p>
          <a:r>
            <a:rPr lang="en-GB" dirty="0"/>
            <a:t>MINIMARKET</a:t>
          </a:r>
        </a:p>
      </dgm:t>
    </dgm:pt>
    <dgm:pt modelId="{77B3B142-B64E-5744-9ECE-55C4005E0079}" type="parTrans" cxnId="{6FF2861C-D8F9-7F49-AB46-9737884AD0B1}">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D2FCFEF2-EA93-F343-B100-299133E12A07}" type="sibTrans" cxnId="{6FF2861C-D8F9-7F49-AB46-9737884AD0B1}">
      <dgm:prSet/>
      <dgm:spPr/>
      <dgm:t>
        <a:bodyPr/>
        <a:lstStyle/>
        <a:p>
          <a:endParaRPr lang="en-GB"/>
        </a:p>
      </dgm:t>
    </dgm:pt>
    <dgm:pt modelId="{0ADF8339-4202-0B4C-BDB1-4EF370B53814}">
      <dgm:prSet phldrT="[Text]"/>
      <dgm:spPr>
        <a:solidFill>
          <a:schemeClr val="accent2">
            <a:lumMod val="60000"/>
            <a:lumOff val="40000"/>
          </a:schemeClr>
        </a:solidFill>
      </dgm:spPr>
      <dgm:t>
        <a:bodyPr/>
        <a:lstStyle/>
        <a:p>
          <a:r>
            <a:rPr lang="en-GB" dirty="0"/>
            <a:t>PERSONAL CARE</a:t>
          </a:r>
        </a:p>
      </dgm:t>
    </dgm:pt>
    <dgm:pt modelId="{0AE0A1BC-5314-AF46-9A20-D9CF894B9E79}" type="parTrans" cxnId="{393BE2C0-F2A1-BB41-A5A3-297F5C98F552}">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33702552-4217-EE43-B1A9-0197949F6673}" type="sibTrans" cxnId="{393BE2C0-F2A1-BB41-A5A3-297F5C98F552}">
      <dgm:prSet/>
      <dgm:spPr/>
      <dgm:t>
        <a:bodyPr/>
        <a:lstStyle/>
        <a:p>
          <a:endParaRPr lang="en-GB"/>
        </a:p>
      </dgm:t>
    </dgm:pt>
    <dgm:pt modelId="{FE5C2BC3-1E6C-BA4F-97A6-9CB1EEB11F3C}">
      <dgm:prSet phldrT="[Text]"/>
      <dgm:spPr>
        <a:solidFill>
          <a:schemeClr val="accent5">
            <a:lumMod val="60000"/>
            <a:lumOff val="40000"/>
          </a:schemeClr>
        </a:solidFill>
      </dgm:spPr>
      <dgm:t>
        <a:bodyPr/>
        <a:lstStyle/>
        <a:p>
          <a:r>
            <a:rPr lang="en-GB" dirty="0"/>
            <a:t>STALLS/COFFE SHOPS</a:t>
          </a:r>
        </a:p>
      </dgm:t>
    </dgm:pt>
    <dgm:pt modelId="{0B1E0341-67E6-254B-A78F-D6A791320B1E}" type="parTrans" cxnId="{3DC9B87C-2B46-CD46-AF62-09088751EC7C}">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7B9DF24C-37DF-0849-8620-87C067982C64}" type="sibTrans" cxnId="{3DC9B87C-2B46-CD46-AF62-09088751EC7C}">
      <dgm:prSet/>
      <dgm:spPr/>
      <dgm:t>
        <a:bodyPr/>
        <a:lstStyle/>
        <a:p>
          <a:endParaRPr lang="en-GB"/>
        </a:p>
      </dgm:t>
    </dgm:pt>
    <dgm:pt modelId="{B6B49112-9838-A14D-8541-83278183E65E}">
      <dgm:prSet phldrT="[Text]"/>
      <dgm:spPr>
        <a:solidFill>
          <a:schemeClr val="accent5">
            <a:lumMod val="60000"/>
            <a:lumOff val="40000"/>
          </a:schemeClr>
        </a:solidFill>
      </dgm:spPr>
      <dgm:t>
        <a:bodyPr/>
        <a:lstStyle/>
        <a:p>
          <a:r>
            <a:rPr lang="en-GB" dirty="0"/>
            <a:t>MEDICAL SHOPS</a:t>
          </a:r>
        </a:p>
      </dgm:t>
    </dgm:pt>
    <dgm:pt modelId="{0FBB9508-50F5-8C48-8847-3E2671B8332E}" type="parTrans" cxnId="{F88DC22D-BE55-4E4E-AE26-AE6CFE82F62B}">
      <dgm:prSet>
        <dgm:style>
          <a:lnRef idx="0">
            <a:scrgbClr r="0" g="0" b="0"/>
          </a:lnRef>
          <a:fillRef idx="0">
            <a:scrgbClr r="0" g="0" b="0"/>
          </a:fillRef>
          <a:effectRef idx="0">
            <a:scrgbClr r="0" g="0" b="0"/>
          </a:effectRef>
          <a:fontRef idx="minor">
            <a:schemeClr val="tx1"/>
          </a:fontRef>
        </dgm:style>
      </dgm:prSet>
      <dgm:spPr>
        <a:ln w="31750" cap="flat" cmpd="sng" algn="ctr">
          <a:solidFill>
            <a:schemeClr val="accent1"/>
          </a:solidFill>
          <a:prstDash val="dash"/>
          <a:round/>
          <a:headEnd type="none" w="med" len="med"/>
          <a:tailEnd type="none" w="med" len="med"/>
        </a:ln>
      </dgm:spPr>
      <dgm:t>
        <a:bodyPr/>
        <a:lstStyle/>
        <a:p>
          <a:endParaRPr lang="en-GB"/>
        </a:p>
      </dgm:t>
    </dgm:pt>
    <dgm:pt modelId="{F0071EA7-29DE-D74D-B48F-26EA36F7988B}" type="sibTrans" cxnId="{F88DC22D-BE55-4E4E-AE26-AE6CFE82F62B}">
      <dgm:prSet/>
      <dgm:spPr/>
      <dgm:t>
        <a:bodyPr/>
        <a:lstStyle/>
        <a:p>
          <a:endParaRPr lang="en-GB"/>
        </a:p>
      </dgm:t>
    </dgm:pt>
    <dgm:pt modelId="{3BC48E46-AA94-2348-A97B-B74F07BEE6EA}" type="pres">
      <dgm:prSet presAssocID="{C63C938F-D68B-7B4A-8E84-49C51081DB1A}" presName="diagram" presStyleCnt="0">
        <dgm:presLayoutVars>
          <dgm:chPref val="1"/>
          <dgm:dir/>
          <dgm:animOne val="branch"/>
          <dgm:animLvl val="lvl"/>
          <dgm:resizeHandles val="exact"/>
        </dgm:presLayoutVars>
      </dgm:prSet>
      <dgm:spPr/>
    </dgm:pt>
    <dgm:pt modelId="{9A6523AD-8605-BF45-A739-316D10B13E15}" type="pres">
      <dgm:prSet presAssocID="{91F9D1FE-7D1A-2343-8C82-5B3236FBBFBB}" presName="root1" presStyleCnt="0"/>
      <dgm:spPr/>
    </dgm:pt>
    <dgm:pt modelId="{9EF6494A-FC29-0249-A81B-E909D4A50B01}" type="pres">
      <dgm:prSet presAssocID="{91F9D1FE-7D1A-2343-8C82-5B3236FBBFBB}" presName="LevelOneTextNode" presStyleLbl="node0" presStyleIdx="0" presStyleCnt="1">
        <dgm:presLayoutVars>
          <dgm:chPref val="3"/>
        </dgm:presLayoutVars>
      </dgm:prSet>
      <dgm:spPr/>
    </dgm:pt>
    <dgm:pt modelId="{B8719292-5FE2-D444-8573-304138C534D5}" type="pres">
      <dgm:prSet presAssocID="{91F9D1FE-7D1A-2343-8C82-5B3236FBBFBB}" presName="level2hierChild" presStyleCnt="0"/>
      <dgm:spPr/>
    </dgm:pt>
    <dgm:pt modelId="{53173925-F32E-A240-AF18-ABBD75A713F0}" type="pres">
      <dgm:prSet presAssocID="{02F24C27-51A8-424C-9B19-D20A278A6FB8}" presName="conn2-1" presStyleLbl="parChTrans1D2" presStyleIdx="0" presStyleCnt="2"/>
      <dgm:spPr/>
    </dgm:pt>
    <dgm:pt modelId="{AA35C4C8-751B-614E-A39E-40EA4F432F6A}" type="pres">
      <dgm:prSet presAssocID="{02F24C27-51A8-424C-9B19-D20A278A6FB8}" presName="connTx" presStyleLbl="parChTrans1D2" presStyleIdx="0" presStyleCnt="2"/>
      <dgm:spPr/>
    </dgm:pt>
    <dgm:pt modelId="{97DA5A47-600A-DA42-8F07-F09F44376656}" type="pres">
      <dgm:prSet presAssocID="{9B3256A0-6AC0-9B48-BC4F-D9D8B13B8953}" presName="root2" presStyleCnt="0"/>
      <dgm:spPr/>
    </dgm:pt>
    <dgm:pt modelId="{B514B646-E905-9444-9523-AB6AC16C7BB0}" type="pres">
      <dgm:prSet presAssocID="{9B3256A0-6AC0-9B48-BC4F-D9D8B13B8953}" presName="LevelTwoTextNode" presStyleLbl="node2" presStyleIdx="0" presStyleCnt="2">
        <dgm:presLayoutVars>
          <dgm:chPref val="3"/>
        </dgm:presLayoutVars>
      </dgm:prSet>
      <dgm:spPr/>
    </dgm:pt>
    <dgm:pt modelId="{6FAE3479-5E2D-594C-A472-C66A9BF4E0D5}" type="pres">
      <dgm:prSet presAssocID="{9B3256A0-6AC0-9B48-BC4F-D9D8B13B8953}" presName="level3hierChild" presStyleCnt="0"/>
      <dgm:spPr/>
    </dgm:pt>
    <dgm:pt modelId="{62EE4B3F-7660-B443-8980-F2E9BF7F6E42}" type="pres">
      <dgm:prSet presAssocID="{7E5F2A0B-0703-C64A-A440-1B4D5E5674DF}" presName="conn2-1" presStyleLbl="parChTrans1D3" presStyleIdx="0" presStyleCnt="7"/>
      <dgm:spPr/>
    </dgm:pt>
    <dgm:pt modelId="{222F689A-2365-354A-BB25-1A8158570909}" type="pres">
      <dgm:prSet presAssocID="{7E5F2A0B-0703-C64A-A440-1B4D5E5674DF}" presName="connTx" presStyleLbl="parChTrans1D3" presStyleIdx="0" presStyleCnt="7"/>
      <dgm:spPr/>
    </dgm:pt>
    <dgm:pt modelId="{7659A8F7-DC0E-CD42-9B53-94B77BA9E9F8}" type="pres">
      <dgm:prSet presAssocID="{CF327200-0304-C94B-88C4-820F935EBEEA}" presName="root2" presStyleCnt="0"/>
      <dgm:spPr/>
    </dgm:pt>
    <dgm:pt modelId="{85DE8FB1-8224-754D-9634-3D114B332F17}" type="pres">
      <dgm:prSet presAssocID="{CF327200-0304-C94B-88C4-820F935EBEEA}" presName="LevelTwoTextNode" presStyleLbl="node3" presStyleIdx="0" presStyleCnt="7">
        <dgm:presLayoutVars>
          <dgm:chPref val="3"/>
        </dgm:presLayoutVars>
      </dgm:prSet>
      <dgm:spPr/>
    </dgm:pt>
    <dgm:pt modelId="{FEAC567E-AA9F-8F4A-9CFB-23DCAD594FE8}" type="pres">
      <dgm:prSet presAssocID="{CF327200-0304-C94B-88C4-820F935EBEEA}" presName="level3hierChild" presStyleCnt="0"/>
      <dgm:spPr/>
    </dgm:pt>
    <dgm:pt modelId="{748944AB-09E8-4E48-B214-F02E1ACACA2F}" type="pres">
      <dgm:prSet presAssocID="{72218AF0-0DF1-7D49-9D48-772F56F9D151}" presName="conn2-1" presStyleLbl="parChTrans1D3" presStyleIdx="1" presStyleCnt="7"/>
      <dgm:spPr/>
    </dgm:pt>
    <dgm:pt modelId="{B558AC25-274D-EA45-B408-C0BFEE05093C}" type="pres">
      <dgm:prSet presAssocID="{72218AF0-0DF1-7D49-9D48-772F56F9D151}" presName="connTx" presStyleLbl="parChTrans1D3" presStyleIdx="1" presStyleCnt="7"/>
      <dgm:spPr/>
    </dgm:pt>
    <dgm:pt modelId="{FD472561-5738-2B4F-AD91-B0D7D17C7D22}" type="pres">
      <dgm:prSet presAssocID="{8328D81A-3BFD-2844-AE04-2969B8120A75}" presName="root2" presStyleCnt="0"/>
      <dgm:spPr/>
    </dgm:pt>
    <dgm:pt modelId="{1D8A9BCF-C72B-F842-8C13-5694A49C77DC}" type="pres">
      <dgm:prSet presAssocID="{8328D81A-3BFD-2844-AE04-2969B8120A75}" presName="LevelTwoTextNode" presStyleLbl="node3" presStyleIdx="1" presStyleCnt="7">
        <dgm:presLayoutVars>
          <dgm:chPref val="3"/>
        </dgm:presLayoutVars>
      </dgm:prSet>
      <dgm:spPr/>
    </dgm:pt>
    <dgm:pt modelId="{8511E719-51B8-6D40-B00C-02FD8F4F95B4}" type="pres">
      <dgm:prSet presAssocID="{8328D81A-3BFD-2844-AE04-2969B8120A75}" presName="level3hierChild" presStyleCnt="0"/>
      <dgm:spPr/>
    </dgm:pt>
    <dgm:pt modelId="{1D3F00AC-CAF4-A44F-871C-2BC744DD43AF}" type="pres">
      <dgm:prSet presAssocID="{77B3B142-B64E-5744-9ECE-55C4005E0079}" presName="conn2-1" presStyleLbl="parChTrans1D3" presStyleIdx="2" presStyleCnt="7"/>
      <dgm:spPr/>
    </dgm:pt>
    <dgm:pt modelId="{F3CFE0FF-EC89-7B47-8AED-73E3DB0B625D}" type="pres">
      <dgm:prSet presAssocID="{77B3B142-B64E-5744-9ECE-55C4005E0079}" presName="connTx" presStyleLbl="parChTrans1D3" presStyleIdx="2" presStyleCnt="7"/>
      <dgm:spPr/>
    </dgm:pt>
    <dgm:pt modelId="{6C713F00-7A3A-7646-BED9-CE8C8867B484}" type="pres">
      <dgm:prSet presAssocID="{97B68E46-B9F4-B44C-9317-9E23D9B8187E}" presName="root2" presStyleCnt="0"/>
      <dgm:spPr/>
    </dgm:pt>
    <dgm:pt modelId="{11C31EA1-1FCB-4140-B2D1-11C742D96E01}" type="pres">
      <dgm:prSet presAssocID="{97B68E46-B9F4-B44C-9317-9E23D9B8187E}" presName="LevelTwoTextNode" presStyleLbl="node3" presStyleIdx="2" presStyleCnt="7">
        <dgm:presLayoutVars>
          <dgm:chPref val="3"/>
        </dgm:presLayoutVars>
      </dgm:prSet>
      <dgm:spPr/>
    </dgm:pt>
    <dgm:pt modelId="{0E3C6BBA-53DE-4448-8DC7-A05F8C3DA881}" type="pres">
      <dgm:prSet presAssocID="{97B68E46-B9F4-B44C-9317-9E23D9B8187E}" presName="level3hierChild" presStyleCnt="0"/>
      <dgm:spPr/>
    </dgm:pt>
    <dgm:pt modelId="{B790983D-2D17-FD45-A2CD-2EDE9121C7BC}" type="pres">
      <dgm:prSet presAssocID="{0AE0A1BC-5314-AF46-9A20-D9CF894B9E79}" presName="conn2-1" presStyleLbl="parChTrans1D3" presStyleIdx="3" presStyleCnt="7"/>
      <dgm:spPr/>
    </dgm:pt>
    <dgm:pt modelId="{0735978F-12CD-7748-B855-EDDE4F767A24}" type="pres">
      <dgm:prSet presAssocID="{0AE0A1BC-5314-AF46-9A20-D9CF894B9E79}" presName="connTx" presStyleLbl="parChTrans1D3" presStyleIdx="3" presStyleCnt="7"/>
      <dgm:spPr/>
    </dgm:pt>
    <dgm:pt modelId="{0C325606-14FA-5847-AFCF-A4600F2A21B3}" type="pres">
      <dgm:prSet presAssocID="{0ADF8339-4202-0B4C-BDB1-4EF370B53814}" presName="root2" presStyleCnt="0"/>
      <dgm:spPr/>
    </dgm:pt>
    <dgm:pt modelId="{E54D0A05-3418-364B-A7B4-F499A2C8B9FC}" type="pres">
      <dgm:prSet presAssocID="{0ADF8339-4202-0B4C-BDB1-4EF370B53814}" presName="LevelTwoTextNode" presStyleLbl="node3" presStyleIdx="3" presStyleCnt="7">
        <dgm:presLayoutVars>
          <dgm:chPref val="3"/>
        </dgm:presLayoutVars>
      </dgm:prSet>
      <dgm:spPr/>
    </dgm:pt>
    <dgm:pt modelId="{FC772C92-CF19-9B48-9CAA-B5E41739756C}" type="pres">
      <dgm:prSet presAssocID="{0ADF8339-4202-0B4C-BDB1-4EF370B53814}" presName="level3hierChild" presStyleCnt="0"/>
      <dgm:spPr/>
    </dgm:pt>
    <dgm:pt modelId="{50E18470-9985-544D-A27F-82B18D0D4F0F}" type="pres">
      <dgm:prSet presAssocID="{91DAEBB5-90C0-554C-BC68-E86B6B0E48D1}" presName="conn2-1" presStyleLbl="parChTrans1D2" presStyleIdx="1" presStyleCnt="2"/>
      <dgm:spPr/>
    </dgm:pt>
    <dgm:pt modelId="{781F6D12-72B2-C148-B8CD-02C84DDCC460}" type="pres">
      <dgm:prSet presAssocID="{91DAEBB5-90C0-554C-BC68-E86B6B0E48D1}" presName="connTx" presStyleLbl="parChTrans1D2" presStyleIdx="1" presStyleCnt="2"/>
      <dgm:spPr/>
    </dgm:pt>
    <dgm:pt modelId="{AB40A874-A589-6B4F-97BC-2C09B4013A90}" type="pres">
      <dgm:prSet presAssocID="{68F51927-F2AE-2F46-BBAE-07E8F963528F}" presName="root2" presStyleCnt="0"/>
      <dgm:spPr/>
    </dgm:pt>
    <dgm:pt modelId="{B3C9F563-F6C2-5A4C-A6CD-6E1B8D802C19}" type="pres">
      <dgm:prSet presAssocID="{68F51927-F2AE-2F46-BBAE-07E8F963528F}" presName="LevelTwoTextNode" presStyleLbl="node2" presStyleIdx="1" presStyleCnt="2">
        <dgm:presLayoutVars>
          <dgm:chPref val="3"/>
        </dgm:presLayoutVars>
      </dgm:prSet>
      <dgm:spPr/>
    </dgm:pt>
    <dgm:pt modelId="{92C3C91C-0A5B-0F42-9FAE-6964B9400455}" type="pres">
      <dgm:prSet presAssocID="{68F51927-F2AE-2F46-BBAE-07E8F963528F}" presName="level3hierChild" presStyleCnt="0"/>
      <dgm:spPr/>
    </dgm:pt>
    <dgm:pt modelId="{FE0D5F33-284C-0E43-AB06-E0D93CD87EE0}" type="pres">
      <dgm:prSet presAssocID="{2124D043-B29A-0C46-82FE-D81319BCF134}" presName="conn2-1" presStyleLbl="parChTrans1D3" presStyleIdx="4" presStyleCnt="7"/>
      <dgm:spPr/>
    </dgm:pt>
    <dgm:pt modelId="{EEA4D07F-7AC2-5B4C-9116-7D22F3AF3CA0}" type="pres">
      <dgm:prSet presAssocID="{2124D043-B29A-0C46-82FE-D81319BCF134}" presName="connTx" presStyleLbl="parChTrans1D3" presStyleIdx="4" presStyleCnt="7"/>
      <dgm:spPr/>
    </dgm:pt>
    <dgm:pt modelId="{4B0B4110-C8C7-354A-86C8-6246CADF8086}" type="pres">
      <dgm:prSet presAssocID="{09F5A5B9-05A7-3543-8B38-055C84E0A335}" presName="root2" presStyleCnt="0"/>
      <dgm:spPr/>
    </dgm:pt>
    <dgm:pt modelId="{1B44D29E-866B-F042-81F9-8F20B542C1BF}" type="pres">
      <dgm:prSet presAssocID="{09F5A5B9-05A7-3543-8B38-055C84E0A335}" presName="LevelTwoTextNode" presStyleLbl="node3" presStyleIdx="4" presStyleCnt="7">
        <dgm:presLayoutVars>
          <dgm:chPref val="3"/>
        </dgm:presLayoutVars>
      </dgm:prSet>
      <dgm:spPr/>
    </dgm:pt>
    <dgm:pt modelId="{59A19B39-9F4D-5940-B7FB-8BDBB8A541E7}" type="pres">
      <dgm:prSet presAssocID="{09F5A5B9-05A7-3543-8B38-055C84E0A335}" presName="level3hierChild" presStyleCnt="0"/>
      <dgm:spPr/>
    </dgm:pt>
    <dgm:pt modelId="{E2AF275A-F3CD-0643-8DBF-1A09C261EDFB}" type="pres">
      <dgm:prSet presAssocID="{0B1E0341-67E6-254B-A78F-D6A791320B1E}" presName="conn2-1" presStyleLbl="parChTrans1D3" presStyleIdx="5" presStyleCnt="7"/>
      <dgm:spPr/>
    </dgm:pt>
    <dgm:pt modelId="{5C84DA5E-CD7A-8F42-8DAB-C66859CAC07F}" type="pres">
      <dgm:prSet presAssocID="{0B1E0341-67E6-254B-A78F-D6A791320B1E}" presName="connTx" presStyleLbl="parChTrans1D3" presStyleIdx="5" presStyleCnt="7"/>
      <dgm:spPr/>
    </dgm:pt>
    <dgm:pt modelId="{47804BFC-2C97-8341-822A-C4D12E0165C8}" type="pres">
      <dgm:prSet presAssocID="{FE5C2BC3-1E6C-BA4F-97A6-9CB1EEB11F3C}" presName="root2" presStyleCnt="0"/>
      <dgm:spPr/>
    </dgm:pt>
    <dgm:pt modelId="{E52B63F2-32E4-7847-A832-DC3C003EFFDD}" type="pres">
      <dgm:prSet presAssocID="{FE5C2BC3-1E6C-BA4F-97A6-9CB1EEB11F3C}" presName="LevelTwoTextNode" presStyleLbl="node3" presStyleIdx="5" presStyleCnt="7">
        <dgm:presLayoutVars>
          <dgm:chPref val="3"/>
        </dgm:presLayoutVars>
      </dgm:prSet>
      <dgm:spPr/>
    </dgm:pt>
    <dgm:pt modelId="{BDDD5D27-4CF8-3246-BBEC-175C98098E40}" type="pres">
      <dgm:prSet presAssocID="{FE5C2BC3-1E6C-BA4F-97A6-9CB1EEB11F3C}" presName="level3hierChild" presStyleCnt="0"/>
      <dgm:spPr/>
    </dgm:pt>
    <dgm:pt modelId="{F55003F6-986E-8B41-91AA-4DFFB58D3F31}" type="pres">
      <dgm:prSet presAssocID="{0FBB9508-50F5-8C48-8847-3E2671B8332E}" presName="conn2-1" presStyleLbl="parChTrans1D3" presStyleIdx="6" presStyleCnt="7"/>
      <dgm:spPr/>
    </dgm:pt>
    <dgm:pt modelId="{6AFDA3B3-5B51-964F-BD50-B307CA4C117B}" type="pres">
      <dgm:prSet presAssocID="{0FBB9508-50F5-8C48-8847-3E2671B8332E}" presName="connTx" presStyleLbl="parChTrans1D3" presStyleIdx="6" presStyleCnt="7"/>
      <dgm:spPr/>
    </dgm:pt>
    <dgm:pt modelId="{0A72572A-D5BE-B74B-B153-D4E5579F622D}" type="pres">
      <dgm:prSet presAssocID="{B6B49112-9838-A14D-8541-83278183E65E}" presName="root2" presStyleCnt="0"/>
      <dgm:spPr/>
    </dgm:pt>
    <dgm:pt modelId="{D106D4B5-F711-8D42-8925-C9CC6FAA30EC}" type="pres">
      <dgm:prSet presAssocID="{B6B49112-9838-A14D-8541-83278183E65E}" presName="LevelTwoTextNode" presStyleLbl="node3" presStyleIdx="6" presStyleCnt="7">
        <dgm:presLayoutVars>
          <dgm:chPref val="3"/>
        </dgm:presLayoutVars>
      </dgm:prSet>
      <dgm:spPr/>
    </dgm:pt>
    <dgm:pt modelId="{664AE89A-FEF1-EC49-B006-EEA499BCB6CB}" type="pres">
      <dgm:prSet presAssocID="{B6B49112-9838-A14D-8541-83278183E65E}" presName="level3hierChild" presStyleCnt="0"/>
      <dgm:spPr/>
    </dgm:pt>
  </dgm:ptLst>
  <dgm:cxnLst>
    <dgm:cxn modelId="{C174C003-54E5-C34E-B8E3-D12376D55E82}" type="presOf" srcId="{7E5F2A0B-0703-C64A-A440-1B4D5E5674DF}" destId="{62EE4B3F-7660-B443-8980-F2E9BF7F6E42}" srcOrd="0" destOrd="0" presId="urn:microsoft.com/office/officeart/2005/8/layout/hierarchy2"/>
    <dgm:cxn modelId="{ECB86F0A-D9B4-B148-81F8-3F5774862CA9}" type="presOf" srcId="{2124D043-B29A-0C46-82FE-D81319BCF134}" destId="{EEA4D07F-7AC2-5B4C-9116-7D22F3AF3CA0}" srcOrd="1" destOrd="0" presId="urn:microsoft.com/office/officeart/2005/8/layout/hierarchy2"/>
    <dgm:cxn modelId="{2DF82C0B-C72E-1349-8416-81DA8E4EE53A}" type="presOf" srcId="{72218AF0-0DF1-7D49-9D48-772F56F9D151}" destId="{B558AC25-274D-EA45-B408-C0BFEE05093C}" srcOrd="1" destOrd="0" presId="urn:microsoft.com/office/officeart/2005/8/layout/hierarchy2"/>
    <dgm:cxn modelId="{F3B23B0E-3A72-E24D-97CE-19812DBD3BEE}" type="presOf" srcId="{72218AF0-0DF1-7D49-9D48-772F56F9D151}" destId="{748944AB-09E8-4E48-B214-F02E1ACACA2F}" srcOrd="0" destOrd="0" presId="urn:microsoft.com/office/officeart/2005/8/layout/hierarchy2"/>
    <dgm:cxn modelId="{1BB5DC13-44E1-ED4D-8A58-D49C63D07B3E}" srcId="{91F9D1FE-7D1A-2343-8C82-5B3236FBBFBB}" destId="{68F51927-F2AE-2F46-BBAE-07E8F963528F}" srcOrd="1" destOrd="0" parTransId="{91DAEBB5-90C0-554C-BC68-E86B6B0E48D1}" sibTransId="{089E1BEA-71CD-A244-BB97-0FE2604AAB2A}"/>
    <dgm:cxn modelId="{41AFE416-E336-8444-8638-C4142EA675B9}" type="presOf" srcId="{02F24C27-51A8-424C-9B19-D20A278A6FB8}" destId="{53173925-F32E-A240-AF18-ABBD75A713F0}" srcOrd="0" destOrd="0" presId="urn:microsoft.com/office/officeart/2005/8/layout/hierarchy2"/>
    <dgm:cxn modelId="{6FF2861C-D8F9-7F49-AB46-9737884AD0B1}" srcId="{9B3256A0-6AC0-9B48-BC4F-D9D8B13B8953}" destId="{97B68E46-B9F4-B44C-9317-9E23D9B8187E}" srcOrd="2" destOrd="0" parTransId="{77B3B142-B64E-5744-9ECE-55C4005E0079}" sibTransId="{D2FCFEF2-EA93-F343-B100-299133E12A07}"/>
    <dgm:cxn modelId="{BBC03221-478A-A546-9994-D1725BC33B84}" type="presOf" srcId="{91DAEBB5-90C0-554C-BC68-E86B6B0E48D1}" destId="{50E18470-9985-544D-A27F-82B18D0D4F0F}" srcOrd="0" destOrd="0" presId="urn:microsoft.com/office/officeart/2005/8/layout/hierarchy2"/>
    <dgm:cxn modelId="{2FEC9025-5AD0-3741-BB83-134525352B72}" type="presOf" srcId="{B6B49112-9838-A14D-8541-83278183E65E}" destId="{D106D4B5-F711-8D42-8925-C9CC6FAA30EC}" srcOrd="0" destOrd="0" presId="urn:microsoft.com/office/officeart/2005/8/layout/hierarchy2"/>
    <dgm:cxn modelId="{9932DB27-522E-954C-947C-E192483D503D}" type="presOf" srcId="{CF327200-0304-C94B-88C4-820F935EBEEA}" destId="{85DE8FB1-8224-754D-9634-3D114B332F17}" srcOrd="0" destOrd="0" presId="urn:microsoft.com/office/officeart/2005/8/layout/hierarchy2"/>
    <dgm:cxn modelId="{A92F3D2A-74F5-ED40-8F7C-89ABF20F5B16}" type="presOf" srcId="{0AE0A1BC-5314-AF46-9A20-D9CF894B9E79}" destId="{B790983D-2D17-FD45-A2CD-2EDE9121C7BC}" srcOrd="0" destOrd="0" presId="urn:microsoft.com/office/officeart/2005/8/layout/hierarchy2"/>
    <dgm:cxn modelId="{113BDA2B-ECFB-8149-B5B5-D90DDF615008}" srcId="{9B3256A0-6AC0-9B48-BC4F-D9D8B13B8953}" destId="{CF327200-0304-C94B-88C4-820F935EBEEA}" srcOrd="0" destOrd="0" parTransId="{7E5F2A0B-0703-C64A-A440-1B4D5E5674DF}" sibTransId="{0DBD2A45-BDBA-E647-9FF8-A329733B1355}"/>
    <dgm:cxn modelId="{F88DC22D-BE55-4E4E-AE26-AE6CFE82F62B}" srcId="{68F51927-F2AE-2F46-BBAE-07E8F963528F}" destId="{B6B49112-9838-A14D-8541-83278183E65E}" srcOrd="2" destOrd="0" parTransId="{0FBB9508-50F5-8C48-8847-3E2671B8332E}" sibTransId="{F0071EA7-29DE-D74D-B48F-26EA36F7988B}"/>
    <dgm:cxn modelId="{B44AAE2E-A072-B649-ADEE-BB562874B7BE}" type="presOf" srcId="{77B3B142-B64E-5744-9ECE-55C4005E0079}" destId="{1D3F00AC-CAF4-A44F-871C-2BC744DD43AF}" srcOrd="0" destOrd="0" presId="urn:microsoft.com/office/officeart/2005/8/layout/hierarchy2"/>
    <dgm:cxn modelId="{95807B36-0D98-0248-A895-72245E6E230B}" srcId="{91F9D1FE-7D1A-2343-8C82-5B3236FBBFBB}" destId="{9B3256A0-6AC0-9B48-BC4F-D9D8B13B8953}" srcOrd="0" destOrd="0" parTransId="{02F24C27-51A8-424C-9B19-D20A278A6FB8}" sibTransId="{57EA6304-C876-B744-8A78-EF74DF829F13}"/>
    <dgm:cxn modelId="{05AF8437-B4CC-0E40-9A2D-F006370BEA4F}" type="presOf" srcId="{7E5F2A0B-0703-C64A-A440-1B4D5E5674DF}" destId="{222F689A-2365-354A-BB25-1A8158570909}" srcOrd="1" destOrd="0" presId="urn:microsoft.com/office/officeart/2005/8/layout/hierarchy2"/>
    <dgm:cxn modelId="{4341F23F-F019-994A-AE75-EC633B2382B7}" srcId="{C63C938F-D68B-7B4A-8E84-49C51081DB1A}" destId="{91F9D1FE-7D1A-2343-8C82-5B3236FBBFBB}" srcOrd="0" destOrd="0" parTransId="{08EF496A-6CF4-8E43-9C85-2C5F4AF7B547}" sibTransId="{03CAB6E9-BF72-8C40-AC58-FBAA5B791E07}"/>
    <dgm:cxn modelId="{2E5DD640-9153-744E-91D5-8F06CAA7DACF}" type="presOf" srcId="{0FBB9508-50F5-8C48-8847-3E2671B8332E}" destId="{6AFDA3B3-5B51-964F-BD50-B307CA4C117B}" srcOrd="1" destOrd="0" presId="urn:microsoft.com/office/officeart/2005/8/layout/hierarchy2"/>
    <dgm:cxn modelId="{ED93C041-8D08-7644-B523-0C3E7DBA3005}" type="presOf" srcId="{9B3256A0-6AC0-9B48-BC4F-D9D8B13B8953}" destId="{B514B646-E905-9444-9523-AB6AC16C7BB0}" srcOrd="0" destOrd="0" presId="urn:microsoft.com/office/officeart/2005/8/layout/hierarchy2"/>
    <dgm:cxn modelId="{555C8A63-74F9-FC45-AC1E-7B8E2DD074A5}" type="presOf" srcId="{2124D043-B29A-0C46-82FE-D81319BCF134}" destId="{FE0D5F33-284C-0E43-AB06-E0D93CD87EE0}" srcOrd="0" destOrd="0" presId="urn:microsoft.com/office/officeart/2005/8/layout/hierarchy2"/>
    <dgm:cxn modelId="{8633D463-13FF-8F4D-A21C-145A42E988E9}" type="presOf" srcId="{0B1E0341-67E6-254B-A78F-D6A791320B1E}" destId="{E2AF275A-F3CD-0643-8DBF-1A09C261EDFB}" srcOrd="0" destOrd="0" presId="urn:microsoft.com/office/officeart/2005/8/layout/hierarchy2"/>
    <dgm:cxn modelId="{3545FA6E-45C2-454B-8E5E-6B0AC9A409D5}" srcId="{68F51927-F2AE-2F46-BBAE-07E8F963528F}" destId="{09F5A5B9-05A7-3543-8B38-055C84E0A335}" srcOrd="0" destOrd="0" parTransId="{2124D043-B29A-0C46-82FE-D81319BCF134}" sibTransId="{65837D40-9033-304A-BD8C-C4AE766BAC6B}"/>
    <dgm:cxn modelId="{CDEB0675-4E39-434E-95CA-05306A060A36}" type="presOf" srcId="{FE5C2BC3-1E6C-BA4F-97A6-9CB1EEB11F3C}" destId="{E52B63F2-32E4-7847-A832-DC3C003EFFDD}" srcOrd="0" destOrd="0" presId="urn:microsoft.com/office/officeart/2005/8/layout/hierarchy2"/>
    <dgm:cxn modelId="{EB607A75-1415-384E-AF3C-8302119A6B26}" type="presOf" srcId="{8328D81A-3BFD-2844-AE04-2969B8120A75}" destId="{1D8A9BCF-C72B-F842-8C13-5694A49C77DC}" srcOrd="0" destOrd="0" presId="urn:microsoft.com/office/officeart/2005/8/layout/hierarchy2"/>
    <dgm:cxn modelId="{D73F6177-8D65-CF40-977A-D9F4C1F9BC7D}" type="presOf" srcId="{97B68E46-B9F4-B44C-9317-9E23D9B8187E}" destId="{11C31EA1-1FCB-4140-B2D1-11C742D96E01}" srcOrd="0" destOrd="0" presId="urn:microsoft.com/office/officeart/2005/8/layout/hierarchy2"/>
    <dgm:cxn modelId="{3DC9B87C-2B46-CD46-AF62-09088751EC7C}" srcId="{68F51927-F2AE-2F46-BBAE-07E8F963528F}" destId="{FE5C2BC3-1E6C-BA4F-97A6-9CB1EEB11F3C}" srcOrd="1" destOrd="0" parTransId="{0B1E0341-67E6-254B-A78F-D6A791320B1E}" sibTransId="{7B9DF24C-37DF-0849-8620-87C067982C64}"/>
    <dgm:cxn modelId="{292C6190-FD3F-3045-977C-D6CF490C9D6E}" type="presOf" srcId="{02F24C27-51A8-424C-9B19-D20A278A6FB8}" destId="{AA35C4C8-751B-614E-A39E-40EA4F432F6A}" srcOrd="1" destOrd="0" presId="urn:microsoft.com/office/officeart/2005/8/layout/hierarchy2"/>
    <dgm:cxn modelId="{C1843794-0F68-3743-9158-76CD09A54F5E}" type="presOf" srcId="{C63C938F-D68B-7B4A-8E84-49C51081DB1A}" destId="{3BC48E46-AA94-2348-A97B-B74F07BEE6EA}" srcOrd="0" destOrd="0" presId="urn:microsoft.com/office/officeart/2005/8/layout/hierarchy2"/>
    <dgm:cxn modelId="{6004B59D-9FD8-8D45-B6A1-4DDF898F6045}" type="presOf" srcId="{0AE0A1BC-5314-AF46-9A20-D9CF894B9E79}" destId="{0735978F-12CD-7748-B855-EDDE4F767A24}" srcOrd="1" destOrd="0" presId="urn:microsoft.com/office/officeart/2005/8/layout/hierarchy2"/>
    <dgm:cxn modelId="{B6E50FA2-C17A-3548-9D71-01B401AF23C5}" type="presOf" srcId="{09F5A5B9-05A7-3543-8B38-055C84E0A335}" destId="{1B44D29E-866B-F042-81F9-8F20B542C1BF}" srcOrd="0" destOrd="0" presId="urn:microsoft.com/office/officeart/2005/8/layout/hierarchy2"/>
    <dgm:cxn modelId="{4B6F88A4-375C-494B-AECF-40CE1006680B}" type="presOf" srcId="{0ADF8339-4202-0B4C-BDB1-4EF370B53814}" destId="{E54D0A05-3418-364B-A7B4-F499A2C8B9FC}" srcOrd="0" destOrd="0" presId="urn:microsoft.com/office/officeart/2005/8/layout/hierarchy2"/>
    <dgm:cxn modelId="{8D6DDDAA-D37A-454B-B72E-40F81DE53080}" type="presOf" srcId="{77B3B142-B64E-5744-9ECE-55C4005E0079}" destId="{F3CFE0FF-EC89-7B47-8AED-73E3DB0B625D}" srcOrd="1" destOrd="0" presId="urn:microsoft.com/office/officeart/2005/8/layout/hierarchy2"/>
    <dgm:cxn modelId="{BB40D5AD-3C81-DA46-8B9F-50CD85809979}" type="presOf" srcId="{91F9D1FE-7D1A-2343-8C82-5B3236FBBFBB}" destId="{9EF6494A-FC29-0249-A81B-E909D4A50B01}" srcOrd="0" destOrd="0" presId="urn:microsoft.com/office/officeart/2005/8/layout/hierarchy2"/>
    <dgm:cxn modelId="{393BE2C0-F2A1-BB41-A5A3-297F5C98F552}" srcId="{9B3256A0-6AC0-9B48-BC4F-D9D8B13B8953}" destId="{0ADF8339-4202-0B4C-BDB1-4EF370B53814}" srcOrd="3" destOrd="0" parTransId="{0AE0A1BC-5314-AF46-9A20-D9CF894B9E79}" sibTransId="{33702552-4217-EE43-B1A9-0197949F6673}"/>
    <dgm:cxn modelId="{97340DE7-9F19-384F-8281-1339D347C91C}" srcId="{9B3256A0-6AC0-9B48-BC4F-D9D8B13B8953}" destId="{8328D81A-3BFD-2844-AE04-2969B8120A75}" srcOrd="1" destOrd="0" parTransId="{72218AF0-0DF1-7D49-9D48-772F56F9D151}" sibTransId="{F0D54230-160C-0746-9AAA-9E22414FAF77}"/>
    <dgm:cxn modelId="{9C001DE7-4C60-2144-A1AC-D1B4CBF0B0AE}" type="presOf" srcId="{91DAEBB5-90C0-554C-BC68-E86B6B0E48D1}" destId="{781F6D12-72B2-C148-B8CD-02C84DDCC460}" srcOrd="1" destOrd="0" presId="urn:microsoft.com/office/officeart/2005/8/layout/hierarchy2"/>
    <dgm:cxn modelId="{A8B382E9-D00C-F74B-920D-7C6EA31CA3DA}" type="presOf" srcId="{68F51927-F2AE-2F46-BBAE-07E8F963528F}" destId="{B3C9F563-F6C2-5A4C-A6CD-6E1B8D802C19}" srcOrd="0" destOrd="0" presId="urn:microsoft.com/office/officeart/2005/8/layout/hierarchy2"/>
    <dgm:cxn modelId="{0E7971EF-80B9-7344-BC70-DBE875AD2A9D}" type="presOf" srcId="{0FBB9508-50F5-8C48-8847-3E2671B8332E}" destId="{F55003F6-986E-8B41-91AA-4DFFB58D3F31}" srcOrd="0" destOrd="0" presId="urn:microsoft.com/office/officeart/2005/8/layout/hierarchy2"/>
    <dgm:cxn modelId="{A18B3DFC-4C15-154A-AFFA-40B2B1558E2E}" type="presOf" srcId="{0B1E0341-67E6-254B-A78F-D6A791320B1E}" destId="{5C84DA5E-CD7A-8F42-8DAB-C66859CAC07F}" srcOrd="1" destOrd="0" presId="urn:microsoft.com/office/officeart/2005/8/layout/hierarchy2"/>
    <dgm:cxn modelId="{5959C06C-D200-2D43-B28E-81BBA3FBBB3E}" type="presParOf" srcId="{3BC48E46-AA94-2348-A97B-B74F07BEE6EA}" destId="{9A6523AD-8605-BF45-A739-316D10B13E15}" srcOrd="0" destOrd="0" presId="urn:microsoft.com/office/officeart/2005/8/layout/hierarchy2"/>
    <dgm:cxn modelId="{F09FF62C-E5BC-D841-BA28-7ED171ECE852}" type="presParOf" srcId="{9A6523AD-8605-BF45-A739-316D10B13E15}" destId="{9EF6494A-FC29-0249-A81B-E909D4A50B01}" srcOrd="0" destOrd="0" presId="urn:microsoft.com/office/officeart/2005/8/layout/hierarchy2"/>
    <dgm:cxn modelId="{63429D36-B2F9-0042-88AF-64B53ADEF391}" type="presParOf" srcId="{9A6523AD-8605-BF45-A739-316D10B13E15}" destId="{B8719292-5FE2-D444-8573-304138C534D5}" srcOrd="1" destOrd="0" presId="urn:microsoft.com/office/officeart/2005/8/layout/hierarchy2"/>
    <dgm:cxn modelId="{0159EFA9-E521-BC42-B8C9-4E42B5D0163E}" type="presParOf" srcId="{B8719292-5FE2-D444-8573-304138C534D5}" destId="{53173925-F32E-A240-AF18-ABBD75A713F0}" srcOrd="0" destOrd="0" presId="urn:microsoft.com/office/officeart/2005/8/layout/hierarchy2"/>
    <dgm:cxn modelId="{340C2A29-F51D-E347-95C7-F4625D07879F}" type="presParOf" srcId="{53173925-F32E-A240-AF18-ABBD75A713F0}" destId="{AA35C4C8-751B-614E-A39E-40EA4F432F6A}" srcOrd="0" destOrd="0" presId="urn:microsoft.com/office/officeart/2005/8/layout/hierarchy2"/>
    <dgm:cxn modelId="{03D689D8-B401-A74B-A2B3-4E188A7D8B09}" type="presParOf" srcId="{B8719292-5FE2-D444-8573-304138C534D5}" destId="{97DA5A47-600A-DA42-8F07-F09F44376656}" srcOrd="1" destOrd="0" presId="urn:microsoft.com/office/officeart/2005/8/layout/hierarchy2"/>
    <dgm:cxn modelId="{891E43B4-26C7-0040-A7E4-5D712306A01F}" type="presParOf" srcId="{97DA5A47-600A-DA42-8F07-F09F44376656}" destId="{B514B646-E905-9444-9523-AB6AC16C7BB0}" srcOrd="0" destOrd="0" presId="urn:microsoft.com/office/officeart/2005/8/layout/hierarchy2"/>
    <dgm:cxn modelId="{3450F547-49C0-2F47-91FB-A6DAFFF0274A}" type="presParOf" srcId="{97DA5A47-600A-DA42-8F07-F09F44376656}" destId="{6FAE3479-5E2D-594C-A472-C66A9BF4E0D5}" srcOrd="1" destOrd="0" presId="urn:microsoft.com/office/officeart/2005/8/layout/hierarchy2"/>
    <dgm:cxn modelId="{61EC686F-FDFC-BD48-B124-FE6BE2FD57FC}" type="presParOf" srcId="{6FAE3479-5E2D-594C-A472-C66A9BF4E0D5}" destId="{62EE4B3F-7660-B443-8980-F2E9BF7F6E42}" srcOrd="0" destOrd="0" presId="urn:microsoft.com/office/officeart/2005/8/layout/hierarchy2"/>
    <dgm:cxn modelId="{83451152-DB8F-5F45-925A-3940E9CD2211}" type="presParOf" srcId="{62EE4B3F-7660-B443-8980-F2E9BF7F6E42}" destId="{222F689A-2365-354A-BB25-1A8158570909}" srcOrd="0" destOrd="0" presId="urn:microsoft.com/office/officeart/2005/8/layout/hierarchy2"/>
    <dgm:cxn modelId="{E8C31759-273E-AC41-83F2-0D827F7BD57D}" type="presParOf" srcId="{6FAE3479-5E2D-594C-A472-C66A9BF4E0D5}" destId="{7659A8F7-DC0E-CD42-9B53-94B77BA9E9F8}" srcOrd="1" destOrd="0" presId="urn:microsoft.com/office/officeart/2005/8/layout/hierarchy2"/>
    <dgm:cxn modelId="{75CC441D-9114-CE4C-B56A-BA5CFC711114}" type="presParOf" srcId="{7659A8F7-DC0E-CD42-9B53-94B77BA9E9F8}" destId="{85DE8FB1-8224-754D-9634-3D114B332F17}" srcOrd="0" destOrd="0" presId="urn:microsoft.com/office/officeart/2005/8/layout/hierarchy2"/>
    <dgm:cxn modelId="{BB3F180C-1A20-9B46-985D-6D96BB67F2A4}" type="presParOf" srcId="{7659A8F7-DC0E-CD42-9B53-94B77BA9E9F8}" destId="{FEAC567E-AA9F-8F4A-9CFB-23DCAD594FE8}" srcOrd="1" destOrd="0" presId="urn:microsoft.com/office/officeart/2005/8/layout/hierarchy2"/>
    <dgm:cxn modelId="{8344A267-4FAB-1C4B-A190-DDE964BC94CD}" type="presParOf" srcId="{6FAE3479-5E2D-594C-A472-C66A9BF4E0D5}" destId="{748944AB-09E8-4E48-B214-F02E1ACACA2F}" srcOrd="2" destOrd="0" presId="urn:microsoft.com/office/officeart/2005/8/layout/hierarchy2"/>
    <dgm:cxn modelId="{F04A6B68-8F2F-E743-8451-ECA079FBAC08}" type="presParOf" srcId="{748944AB-09E8-4E48-B214-F02E1ACACA2F}" destId="{B558AC25-274D-EA45-B408-C0BFEE05093C}" srcOrd="0" destOrd="0" presId="urn:microsoft.com/office/officeart/2005/8/layout/hierarchy2"/>
    <dgm:cxn modelId="{7C7D0CED-3DD1-5847-B858-1A6369CA4633}" type="presParOf" srcId="{6FAE3479-5E2D-594C-A472-C66A9BF4E0D5}" destId="{FD472561-5738-2B4F-AD91-B0D7D17C7D22}" srcOrd="3" destOrd="0" presId="urn:microsoft.com/office/officeart/2005/8/layout/hierarchy2"/>
    <dgm:cxn modelId="{8187A550-291A-0B43-A177-929050F289DF}" type="presParOf" srcId="{FD472561-5738-2B4F-AD91-B0D7D17C7D22}" destId="{1D8A9BCF-C72B-F842-8C13-5694A49C77DC}" srcOrd="0" destOrd="0" presId="urn:microsoft.com/office/officeart/2005/8/layout/hierarchy2"/>
    <dgm:cxn modelId="{A6F9765E-E385-0D4F-9E13-E69B96FF74F9}" type="presParOf" srcId="{FD472561-5738-2B4F-AD91-B0D7D17C7D22}" destId="{8511E719-51B8-6D40-B00C-02FD8F4F95B4}" srcOrd="1" destOrd="0" presId="urn:microsoft.com/office/officeart/2005/8/layout/hierarchy2"/>
    <dgm:cxn modelId="{7218226E-5284-FD43-BA7D-B8EBB52D740E}" type="presParOf" srcId="{6FAE3479-5E2D-594C-A472-C66A9BF4E0D5}" destId="{1D3F00AC-CAF4-A44F-871C-2BC744DD43AF}" srcOrd="4" destOrd="0" presId="urn:microsoft.com/office/officeart/2005/8/layout/hierarchy2"/>
    <dgm:cxn modelId="{860FBB55-4BFB-DB46-B4D2-B4CD254F5B24}" type="presParOf" srcId="{1D3F00AC-CAF4-A44F-871C-2BC744DD43AF}" destId="{F3CFE0FF-EC89-7B47-8AED-73E3DB0B625D}" srcOrd="0" destOrd="0" presId="urn:microsoft.com/office/officeart/2005/8/layout/hierarchy2"/>
    <dgm:cxn modelId="{744B05D4-285B-6A4F-9857-3E5B2FEBE48A}" type="presParOf" srcId="{6FAE3479-5E2D-594C-A472-C66A9BF4E0D5}" destId="{6C713F00-7A3A-7646-BED9-CE8C8867B484}" srcOrd="5" destOrd="0" presId="urn:microsoft.com/office/officeart/2005/8/layout/hierarchy2"/>
    <dgm:cxn modelId="{C41F3706-2CA3-D547-9EE7-1817896A6E79}" type="presParOf" srcId="{6C713F00-7A3A-7646-BED9-CE8C8867B484}" destId="{11C31EA1-1FCB-4140-B2D1-11C742D96E01}" srcOrd="0" destOrd="0" presId="urn:microsoft.com/office/officeart/2005/8/layout/hierarchy2"/>
    <dgm:cxn modelId="{DCC7C766-5B16-5F42-B6A3-87B8F39CD06A}" type="presParOf" srcId="{6C713F00-7A3A-7646-BED9-CE8C8867B484}" destId="{0E3C6BBA-53DE-4448-8DC7-A05F8C3DA881}" srcOrd="1" destOrd="0" presId="urn:microsoft.com/office/officeart/2005/8/layout/hierarchy2"/>
    <dgm:cxn modelId="{1BE47559-F071-544E-A18F-0FB1C58EB8AF}" type="presParOf" srcId="{6FAE3479-5E2D-594C-A472-C66A9BF4E0D5}" destId="{B790983D-2D17-FD45-A2CD-2EDE9121C7BC}" srcOrd="6" destOrd="0" presId="urn:microsoft.com/office/officeart/2005/8/layout/hierarchy2"/>
    <dgm:cxn modelId="{B9438F1B-DCB5-DE46-BE85-DD2906A4EA37}" type="presParOf" srcId="{B790983D-2D17-FD45-A2CD-2EDE9121C7BC}" destId="{0735978F-12CD-7748-B855-EDDE4F767A24}" srcOrd="0" destOrd="0" presId="urn:microsoft.com/office/officeart/2005/8/layout/hierarchy2"/>
    <dgm:cxn modelId="{B5D2A160-93DA-E549-A3ED-9A45E0CB7632}" type="presParOf" srcId="{6FAE3479-5E2D-594C-A472-C66A9BF4E0D5}" destId="{0C325606-14FA-5847-AFCF-A4600F2A21B3}" srcOrd="7" destOrd="0" presId="urn:microsoft.com/office/officeart/2005/8/layout/hierarchy2"/>
    <dgm:cxn modelId="{B3157DF0-20E2-724D-AEDD-3BEC379AA8FF}" type="presParOf" srcId="{0C325606-14FA-5847-AFCF-A4600F2A21B3}" destId="{E54D0A05-3418-364B-A7B4-F499A2C8B9FC}" srcOrd="0" destOrd="0" presId="urn:microsoft.com/office/officeart/2005/8/layout/hierarchy2"/>
    <dgm:cxn modelId="{1DBEFA1B-E752-A742-9EDE-8D0BEDDF0B1E}" type="presParOf" srcId="{0C325606-14FA-5847-AFCF-A4600F2A21B3}" destId="{FC772C92-CF19-9B48-9CAA-B5E41739756C}" srcOrd="1" destOrd="0" presId="urn:microsoft.com/office/officeart/2005/8/layout/hierarchy2"/>
    <dgm:cxn modelId="{F78915ED-F9FC-A246-B7BB-9ABA07DF3B46}" type="presParOf" srcId="{B8719292-5FE2-D444-8573-304138C534D5}" destId="{50E18470-9985-544D-A27F-82B18D0D4F0F}" srcOrd="2" destOrd="0" presId="urn:microsoft.com/office/officeart/2005/8/layout/hierarchy2"/>
    <dgm:cxn modelId="{EBED3013-68A0-A842-ABFA-94E41E0E273B}" type="presParOf" srcId="{50E18470-9985-544D-A27F-82B18D0D4F0F}" destId="{781F6D12-72B2-C148-B8CD-02C84DDCC460}" srcOrd="0" destOrd="0" presId="urn:microsoft.com/office/officeart/2005/8/layout/hierarchy2"/>
    <dgm:cxn modelId="{F2D79F9C-716F-2D44-A120-FE04E860181B}" type="presParOf" srcId="{B8719292-5FE2-D444-8573-304138C534D5}" destId="{AB40A874-A589-6B4F-97BC-2C09B4013A90}" srcOrd="3" destOrd="0" presId="urn:microsoft.com/office/officeart/2005/8/layout/hierarchy2"/>
    <dgm:cxn modelId="{E385E3EE-3998-B243-AF3C-EF7A738E0E59}" type="presParOf" srcId="{AB40A874-A589-6B4F-97BC-2C09B4013A90}" destId="{B3C9F563-F6C2-5A4C-A6CD-6E1B8D802C19}" srcOrd="0" destOrd="0" presId="urn:microsoft.com/office/officeart/2005/8/layout/hierarchy2"/>
    <dgm:cxn modelId="{345B0195-C9EF-4A4D-B17E-9ABA574F2B6B}" type="presParOf" srcId="{AB40A874-A589-6B4F-97BC-2C09B4013A90}" destId="{92C3C91C-0A5B-0F42-9FAE-6964B9400455}" srcOrd="1" destOrd="0" presId="urn:microsoft.com/office/officeart/2005/8/layout/hierarchy2"/>
    <dgm:cxn modelId="{37A39164-BEDE-E545-9078-2128F222504D}" type="presParOf" srcId="{92C3C91C-0A5B-0F42-9FAE-6964B9400455}" destId="{FE0D5F33-284C-0E43-AB06-E0D93CD87EE0}" srcOrd="0" destOrd="0" presId="urn:microsoft.com/office/officeart/2005/8/layout/hierarchy2"/>
    <dgm:cxn modelId="{D8F1AFBD-3A3F-9A4E-8183-81007A2089BE}" type="presParOf" srcId="{FE0D5F33-284C-0E43-AB06-E0D93CD87EE0}" destId="{EEA4D07F-7AC2-5B4C-9116-7D22F3AF3CA0}" srcOrd="0" destOrd="0" presId="urn:microsoft.com/office/officeart/2005/8/layout/hierarchy2"/>
    <dgm:cxn modelId="{FADA96A9-2FC0-0A4E-922A-22E9B2CCC764}" type="presParOf" srcId="{92C3C91C-0A5B-0F42-9FAE-6964B9400455}" destId="{4B0B4110-C8C7-354A-86C8-6246CADF8086}" srcOrd="1" destOrd="0" presId="urn:microsoft.com/office/officeart/2005/8/layout/hierarchy2"/>
    <dgm:cxn modelId="{3FF2FE70-25FE-B641-A6C8-03097766AF38}" type="presParOf" srcId="{4B0B4110-C8C7-354A-86C8-6246CADF8086}" destId="{1B44D29E-866B-F042-81F9-8F20B542C1BF}" srcOrd="0" destOrd="0" presId="urn:microsoft.com/office/officeart/2005/8/layout/hierarchy2"/>
    <dgm:cxn modelId="{BC40E589-F072-B344-A804-26EAD5A3DD04}" type="presParOf" srcId="{4B0B4110-C8C7-354A-86C8-6246CADF8086}" destId="{59A19B39-9F4D-5940-B7FB-8BDBB8A541E7}" srcOrd="1" destOrd="0" presId="urn:microsoft.com/office/officeart/2005/8/layout/hierarchy2"/>
    <dgm:cxn modelId="{36F0F92C-F28E-234B-8020-D1D838FD003C}" type="presParOf" srcId="{92C3C91C-0A5B-0F42-9FAE-6964B9400455}" destId="{E2AF275A-F3CD-0643-8DBF-1A09C261EDFB}" srcOrd="2" destOrd="0" presId="urn:microsoft.com/office/officeart/2005/8/layout/hierarchy2"/>
    <dgm:cxn modelId="{95978EA6-D46A-CB4A-B76A-E7D827DE2432}" type="presParOf" srcId="{E2AF275A-F3CD-0643-8DBF-1A09C261EDFB}" destId="{5C84DA5E-CD7A-8F42-8DAB-C66859CAC07F}" srcOrd="0" destOrd="0" presId="urn:microsoft.com/office/officeart/2005/8/layout/hierarchy2"/>
    <dgm:cxn modelId="{8C7E94E1-0642-9E41-A081-CF238D8448DD}" type="presParOf" srcId="{92C3C91C-0A5B-0F42-9FAE-6964B9400455}" destId="{47804BFC-2C97-8341-822A-C4D12E0165C8}" srcOrd="3" destOrd="0" presId="urn:microsoft.com/office/officeart/2005/8/layout/hierarchy2"/>
    <dgm:cxn modelId="{7D31C66A-1632-1C44-8D4B-9011AAA453BC}" type="presParOf" srcId="{47804BFC-2C97-8341-822A-C4D12E0165C8}" destId="{E52B63F2-32E4-7847-A832-DC3C003EFFDD}" srcOrd="0" destOrd="0" presId="urn:microsoft.com/office/officeart/2005/8/layout/hierarchy2"/>
    <dgm:cxn modelId="{05248B40-068E-9744-93B2-BAB9D4E6F884}" type="presParOf" srcId="{47804BFC-2C97-8341-822A-C4D12E0165C8}" destId="{BDDD5D27-4CF8-3246-BBEC-175C98098E40}" srcOrd="1" destOrd="0" presId="urn:microsoft.com/office/officeart/2005/8/layout/hierarchy2"/>
    <dgm:cxn modelId="{C1B771FC-BF21-A943-A137-248901F2A37B}" type="presParOf" srcId="{92C3C91C-0A5B-0F42-9FAE-6964B9400455}" destId="{F55003F6-986E-8B41-91AA-4DFFB58D3F31}" srcOrd="4" destOrd="0" presId="urn:microsoft.com/office/officeart/2005/8/layout/hierarchy2"/>
    <dgm:cxn modelId="{3A4D07B8-81FB-7E4A-86AA-795A62128E98}" type="presParOf" srcId="{F55003F6-986E-8B41-91AA-4DFFB58D3F31}" destId="{6AFDA3B3-5B51-964F-BD50-B307CA4C117B}" srcOrd="0" destOrd="0" presId="urn:microsoft.com/office/officeart/2005/8/layout/hierarchy2"/>
    <dgm:cxn modelId="{4B13CE9E-A118-CA4C-A578-68BDBF6C2C28}" type="presParOf" srcId="{92C3C91C-0A5B-0F42-9FAE-6964B9400455}" destId="{0A72572A-D5BE-B74B-B153-D4E5579F622D}" srcOrd="5" destOrd="0" presId="urn:microsoft.com/office/officeart/2005/8/layout/hierarchy2"/>
    <dgm:cxn modelId="{C8CE14AF-D009-9946-8CC9-A7EDCADD0B91}" type="presParOf" srcId="{0A72572A-D5BE-B74B-B153-D4E5579F622D}" destId="{D106D4B5-F711-8D42-8925-C9CC6FAA30EC}" srcOrd="0" destOrd="0" presId="urn:microsoft.com/office/officeart/2005/8/layout/hierarchy2"/>
    <dgm:cxn modelId="{8328433C-A6FF-C94B-8E6C-4FF917F81481}" type="presParOf" srcId="{0A72572A-D5BE-B74B-B153-D4E5579F622D}" destId="{664AE89A-FEF1-EC49-B006-EEA499BCB6C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19501-7FE7-8E4E-88C1-12A2646BF4CF}">
      <dsp:nvSpPr>
        <dsp:cNvPr id="0" name=""/>
        <dsp:cNvSpPr/>
      </dsp:nvSpPr>
      <dsp:spPr>
        <a:xfrm>
          <a:off x="0" y="242208"/>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Pricing and Elasticity Analysis</a:t>
          </a:r>
        </a:p>
      </dsp:txBody>
      <dsp:txXfrm>
        <a:off x="29271" y="271479"/>
        <a:ext cx="8069458" cy="541083"/>
      </dsp:txXfrm>
    </dsp:sp>
    <dsp:sp modelId="{E252D1B9-2F5C-5B4A-918C-D074C9849E84}">
      <dsp:nvSpPr>
        <dsp:cNvPr id="0" name=""/>
        <dsp:cNvSpPr/>
      </dsp:nvSpPr>
      <dsp:spPr>
        <a:xfrm>
          <a:off x="0" y="841833"/>
          <a:ext cx="812800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Determine the most lucrative price points via evaluating customer behaviour.</a:t>
          </a:r>
        </a:p>
      </dsp:txBody>
      <dsp:txXfrm>
        <a:off x="0" y="841833"/>
        <a:ext cx="8128000" cy="633937"/>
      </dsp:txXfrm>
    </dsp:sp>
    <dsp:sp modelId="{34586956-C088-B844-A0F8-EF1A09629245}">
      <dsp:nvSpPr>
        <dsp:cNvPr id="0" name=""/>
        <dsp:cNvSpPr/>
      </dsp:nvSpPr>
      <dsp:spPr>
        <a:xfrm>
          <a:off x="0" y="1475771"/>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Price Pack Architecture(PPA) &amp; Pack Size Innovation/Analysis</a:t>
          </a:r>
        </a:p>
      </dsp:txBody>
      <dsp:txXfrm>
        <a:off x="29271" y="1505042"/>
        <a:ext cx="8069458" cy="541083"/>
      </dsp:txXfrm>
    </dsp:sp>
    <dsp:sp modelId="{6A1413F6-7EEC-B04B-AA51-58E6C7F79DB3}">
      <dsp:nvSpPr>
        <dsp:cNvPr id="0" name=""/>
        <dsp:cNvSpPr/>
      </dsp:nvSpPr>
      <dsp:spPr>
        <a:xfrm>
          <a:off x="0" y="2075396"/>
          <a:ext cx="812800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Creating new, higher-margin product variants based on customer demands / desire.</a:t>
          </a:r>
        </a:p>
      </dsp:txBody>
      <dsp:txXfrm>
        <a:off x="0" y="2075396"/>
        <a:ext cx="8128000" cy="633937"/>
      </dsp:txXfrm>
    </dsp:sp>
    <dsp:sp modelId="{1FF3C2E3-06DB-2F49-9B1E-5863C9A2AD06}">
      <dsp:nvSpPr>
        <dsp:cNvPr id="0" name=""/>
        <dsp:cNvSpPr/>
      </dsp:nvSpPr>
      <dsp:spPr>
        <a:xfrm>
          <a:off x="0" y="2709333"/>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Promotion and Trade Budget Analysis</a:t>
          </a:r>
        </a:p>
      </dsp:txBody>
      <dsp:txXfrm>
        <a:off x="29271" y="2738604"/>
        <a:ext cx="8069458" cy="541083"/>
      </dsp:txXfrm>
    </dsp:sp>
    <dsp:sp modelId="{9B37CF98-8F1F-B64D-B307-A5512F214B15}">
      <dsp:nvSpPr>
        <dsp:cNvPr id="0" name=""/>
        <dsp:cNvSpPr/>
      </dsp:nvSpPr>
      <dsp:spPr>
        <a:xfrm>
          <a:off x="0" y="3308958"/>
          <a:ext cx="812800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Determining how retail partners and customers react to display fixtures, demonstrations, and discounts.</a:t>
          </a:r>
        </a:p>
      </dsp:txBody>
      <dsp:txXfrm>
        <a:off x="0" y="3308958"/>
        <a:ext cx="8128000" cy="633937"/>
      </dsp:txXfrm>
    </dsp:sp>
    <dsp:sp modelId="{3FF264C5-51B8-3F40-8790-BC259355522D}">
      <dsp:nvSpPr>
        <dsp:cNvPr id="0" name=""/>
        <dsp:cNvSpPr/>
      </dsp:nvSpPr>
      <dsp:spPr>
        <a:xfrm>
          <a:off x="0" y="3942896"/>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Product mix and Assortment Optimization</a:t>
          </a:r>
        </a:p>
      </dsp:txBody>
      <dsp:txXfrm>
        <a:off x="29271" y="3972167"/>
        <a:ext cx="8069458" cy="541083"/>
      </dsp:txXfrm>
    </dsp:sp>
    <dsp:sp modelId="{281A562B-D773-614D-AAF3-85362502BF8D}">
      <dsp:nvSpPr>
        <dsp:cNvPr id="0" name=""/>
        <dsp:cNvSpPr/>
      </dsp:nvSpPr>
      <dsp:spPr>
        <a:xfrm>
          <a:off x="0" y="4542521"/>
          <a:ext cx="812800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Maximising profitability by optimising the number and types of SKUs in the marketplace</a:t>
          </a:r>
        </a:p>
      </dsp:txBody>
      <dsp:txXfrm>
        <a:off x="0" y="4542521"/>
        <a:ext cx="8128000" cy="633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08134-2A01-734D-980D-A90656A80B95}">
      <dsp:nvSpPr>
        <dsp:cNvPr id="0" name=""/>
        <dsp:cNvSpPr/>
      </dsp:nvSpPr>
      <dsp:spPr>
        <a:xfrm>
          <a:off x="107770" y="2493565"/>
          <a:ext cx="1541198" cy="50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Data Layer</a:t>
          </a:r>
        </a:p>
      </dsp:txBody>
      <dsp:txXfrm>
        <a:off x="107770" y="2493565"/>
        <a:ext cx="1541198" cy="507894"/>
      </dsp:txXfrm>
    </dsp:sp>
    <dsp:sp modelId="{F4B40B1E-E081-7048-B167-D6A4FC353636}">
      <dsp:nvSpPr>
        <dsp:cNvPr id="0" name=""/>
        <dsp:cNvSpPr/>
      </dsp:nvSpPr>
      <dsp:spPr>
        <a:xfrm>
          <a:off x="106018" y="2339095"/>
          <a:ext cx="122595" cy="122595"/>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B8A9B4-5420-E840-AB40-EE93A23B223F}">
      <dsp:nvSpPr>
        <dsp:cNvPr id="0" name=""/>
        <dsp:cNvSpPr/>
      </dsp:nvSpPr>
      <dsp:spPr>
        <a:xfrm>
          <a:off x="191835" y="2167462"/>
          <a:ext cx="122595" cy="122595"/>
        </a:xfrm>
        <a:prstGeom prst="ellipse">
          <a:avLst/>
        </a:prstGeom>
        <a:gradFill rotWithShape="0">
          <a:gsLst>
            <a:gs pos="0">
              <a:schemeClr val="accent5">
                <a:hueOff val="-375475"/>
                <a:satOff val="-968"/>
                <a:lumOff val="-654"/>
                <a:alphaOff val="0"/>
                <a:satMod val="103000"/>
                <a:lumMod val="102000"/>
                <a:tint val="94000"/>
              </a:schemeClr>
            </a:gs>
            <a:gs pos="50000">
              <a:schemeClr val="accent5">
                <a:hueOff val="-375475"/>
                <a:satOff val="-968"/>
                <a:lumOff val="-654"/>
                <a:alphaOff val="0"/>
                <a:satMod val="110000"/>
                <a:lumMod val="100000"/>
                <a:shade val="100000"/>
              </a:schemeClr>
            </a:gs>
            <a:gs pos="100000">
              <a:schemeClr val="accent5">
                <a:hueOff val="-375475"/>
                <a:satOff val="-968"/>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A12D3C-4968-7045-BF09-3085526CC4E8}">
      <dsp:nvSpPr>
        <dsp:cNvPr id="0" name=""/>
        <dsp:cNvSpPr/>
      </dsp:nvSpPr>
      <dsp:spPr>
        <a:xfrm>
          <a:off x="397795" y="2201788"/>
          <a:ext cx="192649" cy="192649"/>
        </a:xfrm>
        <a:prstGeom prst="ellipse">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0B5A51B-35DF-B84E-BE03-161041FB1321}">
      <dsp:nvSpPr>
        <dsp:cNvPr id="0" name=""/>
        <dsp:cNvSpPr/>
      </dsp:nvSpPr>
      <dsp:spPr>
        <a:xfrm>
          <a:off x="569429" y="2012992"/>
          <a:ext cx="122595" cy="122595"/>
        </a:xfrm>
        <a:prstGeom prst="ellips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9CB32CE-1A04-DA4E-8397-A1FDFC3A0716}">
      <dsp:nvSpPr>
        <dsp:cNvPr id="0" name=""/>
        <dsp:cNvSpPr/>
      </dsp:nvSpPr>
      <dsp:spPr>
        <a:xfrm>
          <a:off x="792552" y="1944338"/>
          <a:ext cx="122595" cy="122595"/>
        </a:xfrm>
        <a:prstGeom prst="ellipse">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3CEB20-66C7-4540-97C5-38EE5FCCF8B3}">
      <dsp:nvSpPr>
        <dsp:cNvPr id="0" name=""/>
        <dsp:cNvSpPr/>
      </dsp:nvSpPr>
      <dsp:spPr>
        <a:xfrm>
          <a:off x="1067166" y="2064482"/>
          <a:ext cx="122595" cy="122595"/>
        </a:xfrm>
        <a:prstGeom prst="ellipse">
          <a:avLst/>
        </a:prstGeom>
        <a:gradFill rotWithShape="0">
          <a:gsLst>
            <a:gs pos="0">
              <a:schemeClr val="accent5">
                <a:hueOff val="-1877373"/>
                <a:satOff val="-4839"/>
                <a:lumOff val="-3268"/>
                <a:alphaOff val="0"/>
                <a:satMod val="103000"/>
                <a:lumMod val="102000"/>
                <a:tint val="94000"/>
              </a:schemeClr>
            </a:gs>
            <a:gs pos="50000">
              <a:schemeClr val="accent5">
                <a:hueOff val="-1877373"/>
                <a:satOff val="-4839"/>
                <a:lumOff val="-3268"/>
                <a:alphaOff val="0"/>
                <a:satMod val="110000"/>
                <a:lumMod val="100000"/>
                <a:shade val="100000"/>
              </a:schemeClr>
            </a:gs>
            <a:gs pos="100000">
              <a:schemeClr val="accent5">
                <a:hueOff val="-1877373"/>
                <a:satOff val="-4839"/>
                <a:lumOff val="-32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6F49B-5D92-1A44-AAE8-85002872FC4C}">
      <dsp:nvSpPr>
        <dsp:cNvPr id="0" name=""/>
        <dsp:cNvSpPr/>
      </dsp:nvSpPr>
      <dsp:spPr>
        <a:xfrm>
          <a:off x="1238799" y="2150298"/>
          <a:ext cx="192649" cy="192649"/>
        </a:xfrm>
        <a:prstGeom prst="ellips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2888F79-D991-EF42-9077-23B84D1BA8F1}">
      <dsp:nvSpPr>
        <dsp:cNvPr id="0" name=""/>
        <dsp:cNvSpPr/>
      </dsp:nvSpPr>
      <dsp:spPr>
        <a:xfrm>
          <a:off x="1479086" y="2339095"/>
          <a:ext cx="122595" cy="122595"/>
        </a:xfrm>
        <a:prstGeom prst="ellipse">
          <a:avLst/>
        </a:prstGeom>
        <a:gradFill rotWithShape="0">
          <a:gsLst>
            <a:gs pos="0">
              <a:schemeClr val="accent5">
                <a:hueOff val="-2628322"/>
                <a:satOff val="-6774"/>
                <a:lumOff val="-4575"/>
                <a:alphaOff val="0"/>
                <a:satMod val="103000"/>
                <a:lumMod val="102000"/>
                <a:tint val="94000"/>
              </a:schemeClr>
            </a:gs>
            <a:gs pos="50000">
              <a:schemeClr val="accent5">
                <a:hueOff val="-2628322"/>
                <a:satOff val="-6774"/>
                <a:lumOff val="-4575"/>
                <a:alphaOff val="0"/>
                <a:satMod val="110000"/>
                <a:lumMod val="100000"/>
                <a:shade val="100000"/>
              </a:schemeClr>
            </a:gs>
            <a:gs pos="100000">
              <a:schemeClr val="accent5">
                <a:hueOff val="-2628322"/>
                <a:satOff val="-6774"/>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E239D4-00A5-8840-939E-8E9595F2E782}">
      <dsp:nvSpPr>
        <dsp:cNvPr id="0" name=""/>
        <dsp:cNvSpPr/>
      </dsp:nvSpPr>
      <dsp:spPr>
        <a:xfrm>
          <a:off x="1582066" y="2527892"/>
          <a:ext cx="122595" cy="122595"/>
        </a:xfrm>
        <a:prstGeom prst="ellipse">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1C3E53-3C4B-AB46-A182-4244791EAC96}">
      <dsp:nvSpPr>
        <dsp:cNvPr id="0" name=""/>
        <dsp:cNvSpPr/>
      </dsp:nvSpPr>
      <dsp:spPr>
        <a:xfrm>
          <a:off x="689572" y="2167462"/>
          <a:ext cx="315245" cy="315245"/>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9698DD-EF5A-054B-AF3A-8E7C400D4C84}">
      <dsp:nvSpPr>
        <dsp:cNvPr id="0" name=""/>
        <dsp:cNvSpPr/>
      </dsp:nvSpPr>
      <dsp:spPr>
        <a:xfrm>
          <a:off x="20202" y="2819669"/>
          <a:ext cx="122595" cy="122595"/>
        </a:xfrm>
        <a:prstGeom prst="ellipse">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A0B3EB2-8DB6-2B44-9060-C214A1A7FD99}">
      <dsp:nvSpPr>
        <dsp:cNvPr id="0" name=""/>
        <dsp:cNvSpPr/>
      </dsp:nvSpPr>
      <dsp:spPr>
        <a:xfrm>
          <a:off x="123182" y="2974139"/>
          <a:ext cx="192649" cy="192649"/>
        </a:xfrm>
        <a:prstGeom prst="ellipse">
          <a:avLst/>
        </a:prstGeom>
        <a:gradFill rotWithShape="0">
          <a:gsLst>
            <a:gs pos="0">
              <a:schemeClr val="accent5">
                <a:hueOff val="-4130220"/>
                <a:satOff val="-10645"/>
                <a:lumOff val="-7190"/>
                <a:alphaOff val="0"/>
                <a:satMod val="103000"/>
                <a:lumMod val="102000"/>
                <a:tint val="94000"/>
              </a:schemeClr>
            </a:gs>
            <a:gs pos="50000">
              <a:schemeClr val="accent5">
                <a:hueOff val="-4130220"/>
                <a:satOff val="-10645"/>
                <a:lumOff val="-7190"/>
                <a:alphaOff val="0"/>
                <a:satMod val="110000"/>
                <a:lumMod val="100000"/>
                <a:shade val="100000"/>
              </a:schemeClr>
            </a:gs>
            <a:gs pos="100000">
              <a:schemeClr val="accent5">
                <a:hueOff val="-4130220"/>
                <a:satOff val="-10645"/>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F33B59-38D2-8B4B-A20E-9E8D3915CD76}">
      <dsp:nvSpPr>
        <dsp:cNvPr id="0" name=""/>
        <dsp:cNvSpPr/>
      </dsp:nvSpPr>
      <dsp:spPr>
        <a:xfrm>
          <a:off x="380632" y="3111446"/>
          <a:ext cx="280217" cy="280217"/>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18C4CF-04FC-D84D-B44D-F3DFFB3D383D}">
      <dsp:nvSpPr>
        <dsp:cNvPr id="0" name=""/>
        <dsp:cNvSpPr/>
      </dsp:nvSpPr>
      <dsp:spPr>
        <a:xfrm>
          <a:off x="741062" y="3334569"/>
          <a:ext cx="122595" cy="122595"/>
        </a:xfrm>
        <a:prstGeom prst="ellipse">
          <a:avLst/>
        </a:prstGeom>
        <a:gradFill rotWithShape="0">
          <a:gsLst>
            <a:gs pos="0">
              <a:schemeClr val="accent5">
                <a:hueOff val="-4881170"/>
                <a:satOff val="-12580"/>
                <a:lumOff val="-8497"/>
                <a:alphaOff val="0"/>
                <a:satMod val="103000"/>
                <a:lumMod val="102000"/>
                <a:tint val="94000"/>
              </a:schemeClr>
            </a:gs>
            <a:gs pos="50000">
              <a:schemeClr val="accent5">
                <a:hueOff val="-4881170"/>
                <a:satOff val="-12580"/>
                <a:lumOff val="-8497"/>
                <a:alphaOff val="0"/>
                <a:satMod val="110000"/>
                <a:lumMod val="100000"/>
                <a:shade val="100000"/>
              </a:schemeClr>
            </a:gs>
            <a:gs pos="100000">
              <a:schemeClr val="accent5">
                <a:hueOff val="-4881170"/>
                <a:satOff val="-12580"/>
                <a:lumOff val="-849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62CE68-C178-FC48-A9FA-51860E653EB5}">
      <dsp:nvSpPr>
        <dsp:cNvPr id="0" name=""/>
        <dsp:cNvSpPr/>
      </dsp:nvSpPr>
      <dsp:spPr>
        <a:xfrm>
          <a:off x="809715" y="3111446"/>
          <a:ext cx="192649" cy="192649"/>
        </a:xfrm>
        <a:prstGeom prst="ellipse">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3E6225C-4E90-8A46-8145-5A46318F2085}">
      <dsp:nvSpPr>
        <dsp:cNvPr id="0" name=""/>
        <dsp:cNvSpPr/>
      </dsp:nvSpPr>
      <dsp:spPr>
        <a:xfrm>
          <a:off x="981349" y="3351733"/>
          <a:ext cx="122595" cy="122595"/>
        </a:xfrm>
        <a:prstGeom prst="ellips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13516D-BE95-B34C-A4D4-180390E363B5}">
      <dsp:nvSpPr>
        <dsp:cNvPr id="0" name=""/>
        <dsp:cNvSpPr/>
      </dsp:nvSpPr>
      <dsp:spPr>
        <a:xfrm>
          <a:off x="1135819" y="3077119"/>
          <a:ext cx="280217" cy="280217"/>
        </a:xfrm>
        <a:prstGeom prst="ellipse">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9A93BF-9893-0D48-9ADE-D0061B832C69}">
      <dsp:nvSpPr>
        <dsp:cNvPr id="0" name=""/>
        <dsp:cNvSpPr/>
      </dsp:nvSpPr>
      <dsp:spPr>
        <a:xfrm>
          <a:off x="1513413" y="3008466"/>
          <a:ext cx="192649" cy="192649"/>
        </a:xfrm>
        <a:prstGeom prst="ellipse">
          <a:avLst/>
        </a:prstGeom>
        <a:gradFill rotWithShape="0">
          <a:gsLst>
            <a:gs pos="0">
              <a:schemeClr val="accent5">
                <a:hueOff val="-6383068"/>
                <a:satOff val="-16451"/>
                <a:lumOff val="-11111"/>
                <a:alphaOff val="0"/>
                <a:satMod val="103000"/>
                <a:lumMod val="102000"/>
                <a:tint val="94000"/>
              </a:schemeClr>
            </a:gs>
            <a:gs pos="50000">
              <a:schemeClr val="accent5">
                <a:hueOff val="-6383068"/>
                <a:satOff val="-16451"/>
                <a:lumOff val="-11111"/>
                <a:alphaOff val="0"/>
                <a:satMod val="110000"/>
                <a:lumMod val="100000"/>
                <a:shade val="100000"/>
              </a:schemeClr>
            </a:gs>
            <a:gs pos="100000">
              <a:schemeClr val="accent5">
                <a:hueOff val="-6383068"/>
                <a:satOff val="-16451"/>
                <a:lumOff val="-111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6C3CEB-B260-3942-8DE9-8A1C44CADC4B}">
      <dsp:nvSpPr>
        <dsp:cNvPr id="0" name=""/>
        <dsp:cNvSpPr/>
      </dsp:nvSpPr>
      <dsp:spPr>
        <a:xfrm>
          <a:off x="1706062" y="2201503"/>
          <a:ext cx="565785" cy="1080145"/>
        </a:xfrm>
        <a:prstGeom prst="chevron">
          <a:avLst>
            <a:gd name="adj" fmla="val 623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0857607-975B-C94D-B460-CA50A91FFD24}">
      <dsp:nvSpPr>
        <dsp:cNvPr id="0" name=""/>
        <dsp:cNvSpPr/>
      </dsp:nvSpPr>
      <dsp:spPr>
        <a:xfrm>
          <a:off x="2271847" y="2202028"/>
          <a:ext cx="1543050"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Analytical Layer</a:t>
          </a:r>
        </a:p>
      </dsp:txBody>
      <dsp:txXfrm>
        <a:off x="2271847" y="2202028"/>
        <a:ext cx="1543050" cy="1080135"/>
      </dsp:txXfrm>
    </dsp:sp>
    <dsp:sp modelId="{CAB480A5-1CD7-FF4F-8748-03E7A019F965}">
      <dsp:nvSpPr>
        <dsp:cNvPr id="0" name=""/>
        <dsp:cNvSpPr/>
      </dsp:nvSpPr>
      <dsp:spPr>
        <a:xfrm>
          <a:off x="3814898" y="2201503"/>
          <a:ext cx="565785" cy="1080145"/>
        </a:xfrm>
        <a:prstGeom prst="chevron">
          <a:avLst>
            <a:gd name="adj" fmla="val 6231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192D6E-61D8-6643-8866-AC63BFCC6F0D}">
      <dsp:nvSpPr>
        <dsp:cNvPr id="0" name=""/>
        <dsp:cNvSpPr/>
      </dsp:nvSpPr>
      <dsp:spPr>
        <a:xfrm>
          <a:off x="4380683" y="2202028"/>
          <a:ext cx="1543050"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Optimization/Scenario Builder</a:t>
          </a:r>
        </a:p>
      </dsp:txBody>
      <dsp:txXfrm>
        <a:off x="4380683" y="2202028"/>
        <a:ext cx="1543050" cy="1080135"/>
      </dsp:txXfrm>
    </dsp:sp>
    <dsp:sp modelId="{3C44E1E0-D630-3846-A292-21F418406FC0}">
      <dsp:nvSpPr>
        <dsp:cNvPr id="0" name=""/>
        <dsp:cNvSpPr/>
      </dsp:nvSpPr>
      <dsp:spPr>
        <a:xfrm>
          <a:off x="5923733" y="2201503"/>
          <a:ext cx="565785" cy="1080145"/>
        </a:xfrm>
        <a:prstGeom prst="chevron">
          <a:avLst>
            <a:gd name="adj" fmla="val 6231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FD1B2C9-41D4-AF4B-9AE1-854C976F1925}">
      <dsp:nvSpPr>
        <dsp:cNvPr id="0" name=""/>
        <dsp:cNvSpPr/>
      </dsp:nvSpPr>
      <dsp:spPr>
        <a:xfrm>
          <a:off x="6489518" y="2202028"/>
          <a:ext cx="1543050"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Insight Ingestion</a:t>
          </a:r>
        </a:p>
      </dsp:txBody>
      <dsp:txXfrm>
        <a:off x="6489518" y="2202028"/>
        <a:ext cx="1543050" cy="1080135"/>
      </dsp:txXfrm>
    </dsp:sp>
    <dsp:sp modelId="{31DB19C9-8254-BF4D-A12B-1A4BE969A27F}">
      <dsp:nvSpPr>
        <dsp:cNvPr id="0" name=""/>
        <dsp:cNvSpPr/>
      </dsp:nvSpPr>
      <dsp:spPr>
        <a:xfrm>
          <a:off x="8032568" y="2201503"/>
          <a:ext cx="565785" cy="1080145"/>
        </a:xfrm>
        <a:prstGeom prst="chevron">
          <a:avLst>
            <a:gd name="adj" fmla="val 6231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5119493-DC32-8649-BD27-39E467660A05}">
      <dsp:nvSpPr>
        <dsp:cNvPr id="0" name=""/>
        <dsp:cNvSpPr/>
      </dsp:nvSpPr>
      <dsp:spPr>
        <a:xfrm>
          <a:off x="8660075" y="2112237"/>
          <a:ext cx="1311592" cy="1311592"/>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GB" sz="1300" kern="1200" dirty="0"/>
            <a:t>Impact</a:t>
          </a:r>
        </a:p>
      </dsp:txBody>
      <dsp:txXfrm>
        <a:off x="8852153" y="2304315"/>
        <a:ext cx="927436" cy="927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EA602-14F1-6745-94B5-38242622A8E8}">
      <dsp:nvSpPr>
        <dsp:cNvPr id="0" name=""/>
        <dsp:cNvSpPr/>
      </dsp:nvSpPr>
      <dsp:spPr>
        <a:xfrm>
          <a:off x="2671948" y="1339426"/>
          <a:ext cx="1462216" cy="507546"/>
        </a:xfrm>
        <a:custGeom>
          <a:avLst/>
          <a:gdLst/>
          <a:ahLst/>
          <a:cxnLst/>
          <a:rect l="0" t="0" r="0" b="0"/>
          <a:pathLst>
            <a:path>
              <a:moveTo>
                <a:pt x="0" y="0"/>
              </a:moveTo>
              <a:lnTo>
                <a:pt x="0" y="253773"/>
              </a:lnTo>
              <a:lnTo>
                <a:pt x="1462216" y="253773"/>
              </a:lnTo>
              <a:lnTo>
                <a:pt x="1462216" y="50754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5AB1E3-6626-2043-AC36-BA1911BED304}">
      <dsp:nvSpPr>
        <dsp:cNvPr id="0" name=""/>
        <dsp:cNvSpPr/>
      </dsp:nvSpPr>
      <dsp:spPr>
        <a:xfrm>
          <a:off x="1209731" y="1339426"/>
          <a:ext cx="1462216" cy="507546"/>
        </a:xfrm>
        <a:custGeom>
          <a:avLst/>
          <a:gdLst/>
          <a:ahLst/>
          <a:cxnLst/>
          <a:rect l="0" t="0" r="0" b="0"/>
          <a:pathLst>
            <a:path>
              <a:moveTo>
                <a:pt x="1462216" y="0"/>
              </a:moveTo>
              <a:lnTo>
                <a:pt x="1462216" y="253773"/>
              </a:lnTo>
              <a:lnTo>
                <a:pt x="0" y="253773"/>
              </a:lnTo>
              <a:lnTo>
                <a:pt x="0" y="50754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C0849C-FAA3-E64B-98CF-0D40D42E7C6B}">
      <dsp:nvSpPr>
        <dsp:cNvPr id="0" name=""/>
        <dsp:cNvSpPr/>
      </dsp:nvSpPr>
      <dsp:spPr>
        <a:xfrm>
          <a:off x="1463504" y="130983"/>
          <a:ext cx="2416886" cy="12084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Types of Promotions</a:t>
          </a:r>
        </a:p>
      </dsp:txBody>
      <dsp:txXfrm>
        <a:off x="1463504" y="130983"/>
        <a:ext cx="2416886" cy="1208443"/>
      </dsp:txXfrm>
    </dsp:sp>
    <dsp:sp modelId="{7BCC0E84-F9DC-3C40-9196-FAA8A8E58622}">
      <dsp:nvSpPr>
        <dsp:cNvPr id="0" name=""/>
        <dsp:cNvSpPr/>
      </dsp:nvSpPr>
      <dsp:spPr>
        <a:xfrm>
          <a:off x="1288" y="1846972"/>
          <a:ext cx="2416886" cy="12084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Consumer Promotion</a:t>
          </a:r>
        </a:p>
      </dsp:txBody>
      <dsp:txXfrm>
        <a:off x="1288" y="1846972"/>
        <a:ext cx="2416886" cy="1208443"/>
      </dsp:txXfrm>
    </dsp:sp>
    <dsp:sp modelId="{D030E76E-1A64-244A-B251-CCEF72067BCD}">
      <dsp:nvSpPr>
        <dsp:cNvPr id="0" name=""/>
        <dsp:cNvSpPr/>
      </dsp:nvSpPr>
      <dsp:spPr>
        <a:xfrm>
          <a:off x="2925721" y="1846972"/>
          <a:ext cx="2416886" cy="12084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Trade Promotions</a:t>
          </a:r>
        </a:p>
      </dsp:txBody>
      <dsp:txXfrm>
        <a:off x="2925721" y="1846972"/>
        <a:ext cx="2416886" cy="12084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6494A-FC29-0249-A81B-E909D4A50B01}">
      <dsp:nvSpPr>
        <dsp:cNvPr id="0" name=""/>
        <dsp:cNvSpPr/>
      </dsp:nvSpPr>
      <dsp:spPr>
        <a:xfrm>
          <a:off x="567427" y="3174312"/>
          <a:ext cx="1696963" cy="8484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RETAIL WORLD</a:t>
          </a:r>
        </a:p>
      </dsp:txBody>
      <dsp:txXfrm>
        <a:off x="592278" y="3199163"/>
        <a:ext cx="1647261" cy="798779"/>
      </dsp:txXfrm>
    </dsp:sp>
    <dsp:sp modelId="{53173925-F32E-A240-AF18-ABBD75A713F0}">
      <dsp:nvSpPr>
        <dsp:cNvPr id="0" name=""/>
        <dsp:cNvSpPr/>
      </dsp:nvSpPr>
      <dsp:spPr>
        <a:xfrm rot="17500715">
          <a:off x="1685014" y="2733386"/>
          <a:ext cx="1837537" cy="22763"/>
        </a:xfrm>
        <a:custGeom>
          <a:avLst/>
          <a:gdLst/>
          <a:ahLst/>
          <a:cxnLst/>
          <a:rect l="0" t="0" r="0" b="0"/>
          <a:pathLst>
            <a:path>
              <a:moveTo>
                <a:pt x="0" y="11381"/>
              </a:moveTo>
              <a:lnTo>
                <a:pt x="1837537" y="11381"/>
              </a:lnTo>
            </a:path>
          </a:pathLst>
        </a:custGeom>
        <a:noFill/>
        <a:ln w="28575" cap="flat" cmpd="sng" algn="ctr">
          <a:solidFill>
            <a:schemeClr val="accent2"/>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557845" y="2698830"/>
        <a:ext cx="91876" cy="91876"/>
      </dsp:txXfrm>
    </dsp:sp>
    <dsp:sp modelId="{B514B646-E905-9444-9523-AB6AC16C7BB0}">
      <dsp:nvSpPr>
        <dsp:cNvPr id="0" name=""/>
        <dsp:cNvSpPr/>
      </dsp:nvSpPr>
      <dsp:spPr>
        <a:xfrm>
          <a:off x="2943176" y="1466743"/>
          <a:ext cx="1696963" cy="848481"/>
        </a:xfrm>
        <a:prstGeom prst="roundRect">
          <a:avLst>
            <a:gd name="adj" fmla="val 10000"/>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MORDEN TRADE</a:t>
          </a:r>
        </a:p>
      </dsp:txBody>
      <dsp:txXfrm>
        <a:off x="2968027" y="1491594"/>
        <a:ext cx="1647261" cy="798779"/>
      </dsp:txXfrm>
    </dsp:sp>
    <dsp:sp modelId="{62EE4B3F-7660-B443-8980-F2E9BF7F6E42}">
      <dsp:nvSpPr>
        <dsp:cNvPr id="0" name=""/>
        <dsp:cNvSpPr/>
      </dsp:nvSpPr>
      <dsp:spPr>
        <a:xfrm rot="17692822">
          <a:off x="4172847" y="1147786"/>
          <a:ext cx="1613370" cy="22763"/>
        </a:xfrm>
        <a:custGeom>
          <a:avLst/>
          <a:gdLst/>
          <a:ahLst/>
          <a:cxnLst/>
          <a:rect l="0" t="0" r="0" b="0"/>
          <a:pathLst>
            <a:path>
              <a:moveTo>
                <a:pt x="0" y="11381"/>
              </a:moveTo>
              <a:lnTo>
                <a:pt x="1613370"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39198" y="1118834"/>
        <a:ext cx="80668" cy="80668"/>
      </dsp:txXfrm>
    </dsp:sp>
    <dsp:sp modelId="{85DE8FB1-8224-754D-9634-3D114B332F17}">
      <dsp:nvSpPr>
        <dsp:cNvPr id="0" name=""/>
        <dsp:cNvSpPr/>
      </dsp:nvSpPr>
      <dsp:spPr>
        <a:xfrm>
          <a:off x="5318925" y="3112"/>
          <a:ext cx="1696963" cy="848481"/>
        </a:xfrm>
        <a:prstGeom prst="roundRect">
          <a:avLst>
            <a:gd name="adj" fmla="val 10000"/>
          </a:avLst>
        </a:prstGeom>
        <a:solidFill>
          <a:schemeClr val="accent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HYPER-MARKET</a:t>
          </a:r>
        </a:p>
      </dsp:txBody>
      <dsp:txXfrm>
        <a:off x="5343776" y="27963"/>
        <a:ext cx="1647261" cy="798779"/>
      </dsp:txXfrm>
    </dsp:sp>
    <dsp:sp modelId="{748944AB-09E8-4E48-B214-F02E1ACACA2F}">
      <dsp:nvSpPr>
        <dsp:cNvPr id="0" name=""/>
        <dsp:cNvSpPr/>
      </dsp:nvSpPr>
      <dsp:spPr>
        <a:xfrm rot="19457599">
          <a:off x="4561569" y="1635663"/>
          <a:ext cx="835926" cy="22763"/>
        </a:xfrm>
        <a:custGeom>
          <a:avLst/>
          <a:gdLst/>
          <a:ahLst/>
          <a:cxnLst/>
          <a:rect l="0" t="0" r="0" b="0"/>
          <a:pathLst>
            <a:path>
              <a:moveTo>
                <a:pt x="0" y="11381"/>
              </a:moveTo>
              <a:lnTo>
                <a:pt x="835926"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58634" y="1626147"/>
        <a:ext cx="41796" cy="41796"/>
      </dsp:txXfrm>
    </dsp:sp>
    <dsp:sp modelId="{1D8A9BCF-C72B-F842-8C13-5694A49C77DC}">
      <dsp:nvSpPr>
        <dsp:cNvPr id="0" name=""/>
        <dsp:cNvSpPr/>
      </dsp:nvSpPr>
      <dsp:spPr>
        <a:xfrm>
          <a:off x="5318925" y="978866"/>
          <a:ext cx="1696963" cy="848481"/>
        </a:xfrm>
        <a:prstGeom prst="roundRect">
          <a:avLst>
            <a:gd name="adj" fmla="val 10000"/>
          </a:avLst>
        </a:prstGeom>
        <a:solidFill>
          <a:schemeClr val="accent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SUPER-MARKET</a:t>
          </a:r>
        </a:p>
      </dsp:txBody>
      <dsp:txXfrm>
        <a:off x="5343776" y="1003717"/>
        <a:ext cx="1647261" cy="798779"/>
      </dsp:txXfrm>
    </dsp:sp>
    <dsp:sp modelId="{1D3F00AC-CAF4-A44F-871C-2BC744DD43AF}">
      <dsp:nvSpPr>
        <dsp:cNvPr id="0" name=""/>
        <dsp:cNvSpPr/>
      </dsp:nvSpPr>
      <dsp:spPr>
        <a:xfrm rot="2142401">
          <a:off x="4561569" y="2123540"/>
          <a:ext cx="835926" cy="22763"/>
        </a:xfrm>
        <a:custGeom>
          <a:avLst/>
          <a:gdLst/>
          <a:ahLst/>
          <a:cxnLst/>
          <a:rect l="0" t="0" r="0" b="0"/>
          <a:pathLst>
            <a:path>
              <a:moveTo>
                <a:pt x="0" y="11381"/>
              </a:moveTo>
              <a:lnTo>
                <a:pt x="835926"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58634" y="2114024"/>
        <a:ext cx="41796" cy="41796"/>
      </dsp:txXfrm>
    </dsp:sp>
    <dsp:sp modelId="{11C31EA1-1FCB-4140-B2D1-11C742D96E01}">
      <dsp:nvSpPr>
        <dsp:cNvPr id="0" name=""/>
        <dsp:cNvSpPr/>
      </dsp:nvSpPr>
      <dsp:spPr>
        <a:xfrm>
          <a:off x="5318925" y="1954620"/>
          <a:ext cx="1696963" cy="848481"/>
        </a:xfrm>
        <a:prstGeom prst="roundRect">
          <a:avLst>
            <a:gd name="adj" fmla="val 10000"/>
          </a:avLst>
        </a:prstGeom>
        <a:solidFill>
          <a:schemeClr val="accent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MINIMARKET</a:t>
          </a:r>
        </a:p>
      </dsp:txBody>
      <dsp:txXfrm>
        <a:off x="5343776" y="1979471"/>
        <a:ext cx="1647261" cy="798779"/>
      </dsp:txXfrm>
    </dsp:sp>
    <dsp:sp modelId="{B790983D-2D17-FD45-A2CD-2EDE9121C7BC}">
      <dsp:nvSpPr>
        <dsp:cNvPr id="0" name=""/>
        <dsp:cNvSpPr/>
      </dsp:nvSpPr>
      <dsp:spPr>
        <a:xfrm rot="3907178">
          <a:off x="4172847" y="2611417"/>
          <a:ext cx="1613370" cy="22763"/>
        </a:xfrm>
        <a:custGeom>
          <a:avLst/>
          <a:gdLst/>
          <a:ahLst/>
          <a:cxnLst/>
          <a:rect l="0" t="0" r="0" b="0"/>
          <a:pathLst>
            <a:path>
              <a:moveTo>
                <a:pt x="0" y="11381"/>
              </a:moveTo>
              <a:lnTo>
                <a:pt x="1613370"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39198" y="2582465"/>
        <a:ext cx="80668" cy="80668"/>
      </dsp:txXfrm>
    </dsp:sp>
    <dsp:sp modelId="{E54D0A05-3418-364B-A7B4-F499A2C8B9FC}">
      <dsp:nvSpPr>
        <dsp:cNvPr id="0" name=""/>
        <dsp:cNvSpPr/>
      </dsp:nvSpPr>
      <dsp:spPr>
        <a:xfrm>
          <a:off x="5318925" y="2930374"/>
          <a:ext cx="1696963" cy="848481"/>
        </a:xfrm>
        <a:prstGeom prst="roundRect">
          <a:avLst>
            <a:gd name="adj" fmla="val 10000"/>
          </a:avLst>
        </a:prstGeom>
        <a:solidFill>
          <a:schemeClr val="accent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PERSONAL CARE</a:t>
          </a:r>
        </a:p>
      </dsp:txBody>
      <dsp:txXfrm>
        <a:off x="5343776" y="2955225"/>
        <a:ext cx="1647261" cy="798779"/>
      </dsp:txXfrm>
    </dsp:sp>
    <dsp:sp modelId="{50E18470-9985-544D-A27F-82B18D0D4F0F}">
      <dsp:nvSpPr>
        <dsp:cNvPr id="0" name=""/>
        <dsp:cNvSpPr/>
      </dsp:nvSpPr>
      <dsp:spPr>
        <a:xfrm rot="4099285">
          <a:off x="1685014" y="4440956"/>
          <a:ext cx="1837537" cy="22763"/>
        </a:xfrm>
        <a:custGeom>
          <a:avLst/>
          <a:gdLst/>
          <a:ahLst/>
          <a:cxnLst/>
          <a:rect l="0" t="0" r="0" b="0"/>
          <a:pathLst>
            <a:path>
              <a:moveTo>
                <a:pt x="0" y="11381"/>
              </a:moveTo>
              <a:lnTo>
                <a:pt x="1837537" y="11381"/>
              </a:lnTo>
            </a:path>
          </a:pathLst>
        </a:custGeom>
        <a:noFill/>
        <a:ln w="28575" cap="flat" cmpd="sng" algn="ctr">
          <a:solidFill>
            <a:schemeClr val="accent2"/>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2557845" y="4406399"/>
        <a:ext cx="91876" cy="91876"/>
      </dsp:txXfrm>
    </dsp:sp>
    <dsp:sp modelId="{B3C9F563-F6C2-5A4C-A6CD-6E1B8D802C19}">
      <dsp:nvSpPr>
        <dsp:cNvPr id="0" name=""/>
        <dsp:cNvSpPr/>
      </dsp:nvSpPr>
      <dsp:spPr>
        <a:xfrm>
          <a:off x="2943176" y="4881882"/>
          <a:ext cx="1696963" cy="848481"/>
        </a:xfrm>
        <a:prstGeom prst="roundRect">
          <a:avLst>
            <a:gd name="adj" fmla="val 10000"/>
          </a:avLst>
        </a:prstGeom>
        <a:solidFill>
          <a:schemeClr val="accent5">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TRADITIONAL TRADE</a:t>
          </a:r>
        </a:p>
      </dsp:txBody>
      <dsp:txXfrm>
        <a:off x="2968027" y="4906733"/>
        <a:ext cx="1647261" cy="798779"/>
      </dsp:txXfrm>
    </dsp:sp>
    <dsp:sp modelId="{FE0D5F33-284C-0E43-AB06-E0D93CD87EE0}">
      <dsp:nvSpPr>
        <dsp:cNvPr id="0" name=""/>
        <dsp:cNvSpPr/>
      </dsp:nvSpPr>
      <dsp:spPr>
        <a:xfrm rot="18289469">
          <a:off x="4385216" y="4806864"/>
          <a:ext cx="1188631" cy="22763"/>
        </a:xfrm>
        <a:custGeom>
          <a:avLst/>
          <a:gdLst/>
          <a:ahLst/>
          <a:cxnLst/>
          <a:rect l="0" t="0" r="0" b="0"/>
          <a:pathLst>
            <a:path>
              <a:moveTo>
                <a:pt x="0" y="11381"/>
              </a:moveTo>
              <a:lnTo>
                <a:pt x="1188631"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49816" y="4788530"/>
        <a:ext cx="59431" cy="59431"/>
      </dsp:txXfrm>
    </dsp:sp>
    <dsp:sp modelId="{1B44D29E-866B-F042-81F9-8F20B542C1BF}">
      <dsp:nvSpPr>
        <dsp:cNvPr id="0" name=""/>
        <dsp:cNvSpPr/>
      </dsp:nvSpPr>
      <dsp:spPr>
        <a:xfrm>
          <a:off x="5318925" y="3906128"/>
          <a:ext cx="1696963" cy="848481"/>
        </a:xfrm>
        <a:prstGeom prst="roundRect">
          <a:avLst>
            <a:gd name="adj" fmla="val 10000"/>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PROVISIONAL STORE</a:t>
          </a:r>
        </a:p>
      </dsp:txBody>
      <dsp:txXfrm>
        <a:off x="5343776" y="3930979"/>
        <a:ext cx="1647261" cy="798779"/>
      </dsp:txXfrm>
    </dsp:sp>
    <dsp:sp modelId="{E2AF275A-F3CD-0643-8DBF-1A09C261EDFB}">
      <dsp:nvSpPr>
        <dsp:cNvPr id="0" name=""/>
        <dsp:cNvSpPr/>
      </dsp:nvSpPr>
      <dsp:spPr>
        <a:xfrm>
          <a:off x="4640139" y="5294741"/>
          <a:ext cx="678785" cy="22763"/>
        </a:xfrm>
        <a:custGeom>
          <a:avLst/>
          <a:gdLst/>
          <a:ahLst/>
          <a:cxnLst/>
          <a:rect l="0" t="0" r="0" b="0"/>
          <a:pathLst>
            <a:path>
              <a:moveTo>
                <a:pt x="0" y="11381"/>
              </a:moveTo>
              <a:lnTo>
                <a:pt x="678785"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62562" y="5289153"/>
        <a:ext cx="33939" cy="33939"/>
      </dsp:txXfrm>
    </dsp:sp>
    <dsp:sp modelId="{E52B63F2-32E4-7847-A832-DC3C003EFFDD}">
      <dsp:nvSpPr>
        <dsp:cNvPr id="0" name=""/>
        <dsp:cNvSpPr/>
      </dsp:nvSpPr>
      <dsp:spPr>
        <a:xfrm>
          <a:off x="5318925" y="4881882"/>
          <a:ext cx="1696963" cy="848481"/>
        </a:xfrm>
        <a:prstGeom prst="roundRect">
          <a:avLst>
            <a:gd name="adj" fmla="val 10000"/>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STALLS/COFFE SHOPS</a:t>
          </a:r>
        </a:p>
      </dsp:txBody>
      <dsp:txXfrm>
        <a:off x="5343776" y="4906733"/>
        <a:ext cx="1647261" cy="798779"/>
      </dsp:txXfrm>
    </dsp:sp>
    <dsp:sp modelId="{F55003F6-986E-8B41-91AA-4DFFB58D3F31}">
      <dsp:nvSpPr>
        <dsp:cNvPr id="0" name=""/>
        <dsp:cNvSpPr/>
      </dsp:nvSpPr>
      <dsp:spPr>
        <a:xfrm rot="3310531">
          <a:off x="4385216" y="5782618"/>
          <a:ext cx="1188631" cy="22763"/>
        </a:xfrm>
        <a:custGeom>
          <a:avLst/>
          <a:gdLst/>
          <a:ahLst/>
          <a:cxnLst/>
          <a:rect l="0" t="0" r="0" b="0"/>
          <a:pathLst>
            <a:path>
              <a:moveTo>
                <a:pt x="0" y="11381"/>
              </a:moveTo>
              <a:lnTo>
                <a:pt x="1188631" y="11381"/>
              </a:lnTo>
            </a:path>
          </a:pathLst>
        </a:custGeom>
        <a:noFill/>
        <a:ln w="31750"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949816" y="5764284"/>
        <a:ext cx="59431" cy="59431"/>
      </dsp:txXfrm>
    </dsp:sp>
    <dsp:sp modelId="{D106D4B5-F711-8D42-8925-C9CC6FAA30EC}">
      <dsp:nvSpPr>
        <dsp:cNvPr id="0" name=""/>
        <dsp:cNvSpPr/>
      </dsp:nvSpPr>
      <dsp:spPr>
        <a:xfrm>
          <a:off x="5318925" y="5857636"/>
          <a:ext cx="1696963" cy="848481"/>
        </a:xfrm>
        <a:prstGeom prst="roundRect">
          <a:avLst>
            <a:gd name="adj" fmla="val 10000"/>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MEDICAL SHOPS</a:t>
          </a:r>
        </a:p>
      </dsp:txBody>
      <dsp:txXfrm>
        <a:off x="5343776" y="5882487"/>
        <a:ext cx="1647261" cy="7987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B343-47D2-DC40-8296-49354502DAC6}" type="datetimeFigureOut">
              <a:rPr lang="en-US" smtClean="0"/>
              <a:t>6/15/22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964BF-BE4D-1F4E-AAB5-EA0FE10462A5}" type="slidenum">
              <a:rPr lang="en-US" smtClean="0"/>
              <a:t>‹#›</a:t>
            </a:fld>
            <a:endParaRPr lang="en-US"/>
          </a:p>
        </p:txBody>
      </p:sp>
    </p:spTree>
    <p:extLst>
      <p:ext uri="{BB962C8B-B14F-4D97-AF65-F5344CB8AC3E}">
        <p14:creationId xmlns:p14="http://schemas.microsoft.com/office/powerpoint/2010/main" val="17920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https://</a:t>
            </a:r>
            <a:r>
              <a:rPr lang="en-US" dirty="0" err="1"/>
              <a:t>www.lek.com</a:t>
            </a:r>
            <a:r>
              <a:rPr lang="en-US" dirty="0"/>
              <a:t>/insights/so/revenue-management-</a:t>
            </a:r>
            <a:r>
              <a:rPr lang="en-US" dirty="0" err="1"/>
              <a:t>cpg</a:t>
            </a:r>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5</a:t>
            </a:fld>
            <a:endParaRPr lang="en-US"/>
          </a:p>
        </p:txBody>
      </p:sp>
    </p:spTree>
    <p:extLst>
      <p:ext uri="{BB962C8B-B14F-4D97-AF65-F5344CB8AC3E}">
        <p14:creationId xmlns:p14="http://schemas.microsoft.com/office/powerpoint/2010/main" val="3604838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21</a:t>
            </a:fld>
            <a:endParaRPr lang="en-US"/>
          </a:p>
        </p:txBody>
      </p:sp>
    </p:spTree>
    <p:extLst>
      <p:ext uri="{BB962C8B-B14F-4D97-AF65-F5344CB8AC3E}">
        <p14:creationId xmlns:p14="http://schemas.microsoft.com/office/powerpoint/2010/main" val="177206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22</a:t>
            </a:fld>
            <a:endParaRPr lang="en-US"/>
          </a:p>
        </p:txBody>
      </p:sp>
    </p:spTree>
    <p:extLst>
      <p:ext uri="{BB962C8B-B14F-4D97-AF65-F5344CB8AC3E}">
        <p14:creationId xmlns:p14="http://schemas.microsoft.com/office/powerpoint/2010/main" val="248239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23</a:t>
            </a:fld>
            <a:endParaRPr lang="en-US"/>
          </a:p>
        </p:txBody>
      </p:sp>
    </p:spTree>
    <p:extLst>
      <p:ext uri="{BB962C8B-B14F-4D97-AF65-F5344CB8AC3E}">
        <p14:creationId xmlns:p14="http://schemas.microsoft.com/office/powerpoint/2010/main" val="31332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12</a:t>
            </a:fld>
            <a:endParaRPr lang="en-US"/>
          </a:p>
        </p:txBody>
      </p:sp>
    </p:spTree>
    <p:extLst>
      <p:ext uri="{BB962C8B-B14F-4D97-AF65-F5344CB8AC3E}">
        <p14:creationId xmlns:p14="http://schemas.microsoft.com/office/powerpoint/2010/main" val="9122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14</a:t>
            </a:fld>
            <a:endParaRPr lang="en-US"/>
          </a:p>
        </p:txBody>
      </p:sp>
    </p:spTree>
    <p:extLst>
      <p:ext uri="{BB962C8B-B14F-4D97-AF65-F5344CB8AC3E}">
        <p14:creationId xmlns:p14="http://schemas.microsoft.com/office/powerpoint/2010/main" val="234198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15</a:t>
            </a:fld>
            <a:endParaRPr lang="en-US"/>
          </a:p>
        </p:txBody>
      </p:sp>
    </p:spTree>
    <p:extLst>
      <p:ext uri="{BB962C8B-B14F-4D97-AF65-F5344CB8AC3E}">
        <p14:creationId xmlns:p14="http://schemas.microsoft.com/office/powerpoint/2010/main" val="3448328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16</a:t>
            </a:fld>
            <a:endParaRPr lang="en-US"/>
          </a:p>
        </p:txBody>
      </p:sp>
    </p:spTree>
    <p:extLst>
      <p:ext uri="{BB962C8B-B14F-4D97-AF65-F5344CB8AC3E}">
        <p14:creationId xmlns:p14="http://schemas.microsoft.com/office/powerpoint/2010/main" val="140829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17</a:t>
            </a:fld>
            <a:endParaRPr lang="en-US"/>
          </a:p>
        </p:txBody>
      </p:sp>
    </p:spTree>
    <p:extLst>
      <p:ext uri="{BB962C8B-B14F-4D97-AF65-F5344CB8AC3E}">
        <p14:creationId xmlns:p14="http://schemas.microsoft.com/office/powerpoint/2010/main" val="183693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18</a:t>
            </a:fld>
            <a:endParaRPr lang="en-US"/>
          </a:p>
        </p:txBody>
      </p:sp>
    </p:spTree>
    <p:extLst>
      <p:ext uri="{BB962C8B-B14F-4D97-AF65-F5344CB8AC3E}">
        <p14:creationId xmlns:p14="http://schemas.microsoft.com/office/powerpoint/2010/main" val="14355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19</a:t>
            </a:fld>
            <a:endParaRPr lang="en-US"/>
          </a:p>
        </p:txBody>
      </p:sp>
    </p:spTree>
    <p:extLst>
      <p:ext uri="{BB962C8B-B14F-4D97-AF65-F5344CB8AC3E}">
        <p14:creationId xmlns:p14="http://schemas.microsoft.com/office/powerpoint/2010/main" val="193145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964BF-BE4D-1F4E-AAB5-EA0FE10462A5}" type="slidenum">
              <a:rPr lang="en-US" smtClean="0"/>
              <a:t>20</a:t>
            </a:fld>
            <a:endParaRPr lang="en-US"/>
          </a:p>
        </p:txBody>
      </p:sp>
    </p:spTree>
    <p:extLst>
      <p:ext uri="{BB962C8B-B14F-4D97-AF65-F5344CB8AC3E}">
        <p14:creationId xmlns:p14="http://schemas.microsoft.com/office/powerpoint/2010/main" val="121538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F09B-82AE-C775-52B0-CE4BFC8812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771661-099A-E89A-A80F-21366DC8D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8D2A1A0-43E4-B523-90BF-120A6D7C4A34}"/>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CDF06297-5480-69C1-2B3D-03BE39501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1C338-F7B3-FC62-AF38-E73256019F39}"/>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126584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E3E5-C714-43A6-7288-8194F4C0F5C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B02BAF-F179-2CBA-9FA3-21086D4FA7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B725A1-618A-5C41-5CBE-177B8BAA3EB0}"/>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41818C72-D78F-1BB7-9F9D-564ECD8D7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5E41A-F551-056E-8B72-88FBB27A0882}"/>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124801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09086-6DEC-2299-D0E4-DFA133336C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AE289E-FB87-A0F6-5F0A-CDE7A5CA08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7B1179-8992-BA54-7C21-B6D38826B6FB}"/>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21ABAB2C-5C5B-A001-B724-E027713B5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01CDB-5621-9CE1-08CF-A248CB2463D0}"/>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99946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B3C6-D1D2-48B7-AB3D-316F38E28C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53D32E-DFF8-CBD9-2758-90725ACEAB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2DD3B9-553B-71E9-C0A4-12DA5730035C}"/>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C6BBF35B-AF38-4615-2BF9-1C143CA83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092A7-565A-0970-BAB3-BBDF17310CB8}"/>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4306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56FB-4FAC-759F-6733-3379EE6304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C4C279-1324-84BE-A26B-076AD6231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729F25-69F9-DD18-FA6E-E9094257AC2B}"/>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46AA07F7-743F-602C-1E33-54645AC82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630A3-8B83-8822-8EAE-492416D2A9C3}"/>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381858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C77A-FA4D-2635-B0C2-BF2E926228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CFA52E-091F-2505-2AE5-27B3A4E993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47E2FD9-87DE-0CC4-7D46-49E8A23504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86B9F3-E6A2-DC43-74F8-9FC82BBBB4E3}"/>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6" name="Footer Placeholder 5">
            <a:extLst>
              <a:ext uri="{FF2B5EF4-FFF2-40B4-BE49-F238E27FC236}">
                <a16:creationId xmlns:a16="http://schemas.microsoft.com/office/drawing/2014/main" id="{7F7E65E2-C6DE-7700-7D71-F8E9A0688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6175A-7243-57AF-25D5-5A1C6D555D92}"/>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294138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C46F-932F-DA3F-8B0D-C6468101B9E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FC9004-4CA1-58D9-F1C3-B96BACA07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3C0EAE-7625-8CC0-C050-EF972CF148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5AE470-4DE5-83EE-CA36-A1DA603E6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7A8E06-EDE9-D7AA-8472-CF433EC4CAB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A2BC5F5-68F1-52CD-4D57-2FC40C7412CD}"/>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8" name="Footer Placeholder 7">
            <a:extLst>
              <a:ext uri="{FF2B5EF4-FFF2-40B4-BE49-F238E27FC236}">
                <a16:creationId xmlns:a16="http://schemas.microsoft.com/office/drawing/2014/main" id="{26227410-208F-7B89-91B9-E5F0D02C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F08C6-F3CB-17CA-46F2-8EF9C49E21C4}"/>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74525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49B6-26D0-C4FF-0B7D-01D78BF829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3168C8-71F6-E1C8-015C-47610B228666}"/>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4" name="Footer Placeholder 3">
            <a:extLst>
              <a:ext uri="{FF2B5EF4-FFF2-40B4-BE49-F238E27FC236}">
                <a16:creationId xmlns:a16="http://schemas.microsoft.com/office/drawing/2014/main" id="{D3B5E93E-270B-A651-B489-37D13BBA2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453CD-1D43-FDE8-3D61-D39DEC4903EF}"/>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425326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D27F8-6BF4-B915-DCAC-5AC9CFCC3A02}"/>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3" name="Footer Placeholder 2">
            <a:extLst>
              <a:ext uri="{FF2B5EF4-FFF2-40B4-BE49-F238E27FC236}">
                <a16:creationId xmlns:a16="http://schemas.microsoft.com/office/drawing/2014/main" id="{9CE0A497-C5C1-5807-67BD-1F5263217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C11114-79B1-6AC3-8938-3A4ADBDB4FFC}"/>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231711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065D-2164-1A0E-0DF8-0E18BA5751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64915D2-F95E-47A8-3DC0-EAB8235D5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88CBE5-3A55-ADA3-BE67-0520A1150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8EF854-418C-AF8A-6065-46028692707E}"/>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6" name="Footer Placeholder 5">
            <a:extLst>
              <a:ext uri="{FF2B5EF4-FFF2-40B4-BE49-F238E27FC236}">
                <a16:creationId xmlns:a16="http://schemas.microsoft.com/office/drawing/2014/main" id="{DF48CDD1-AD45-4493-C42D-3925C5DE8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E1322-87DD-3DB4-5654-3997604AB4BD}"/>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188859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292D-4067-524C-DBC1-095B44B789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43951EA-4DF7-D133-584C-F35AA6F18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D2408-F196-A2EC-0E67-924EE16A4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CA31B4-9AAC-6878-9A45-FFC17350A43F}"/>
              </a:ext>
            </a:extLst>
          </p:cNvPr>
          <p:cNvSpPr>
            <a:spLocks noGrp="1"/>
          </p:cNvSpPr>
          <p:nvPr>
            <p:ph type="dt" sz="half" idx="10"/>
          </p:nvPr>
        </p:nvSpPr>
        <p:spPr/>
        <p:txBody>
          <a:bodyPr/>
          <a:lstStyle/>
          <a:p>
            <a:fld id="{D1DB727D-198C-1642-81DD-2B75054DCCE1}" type="datetimeFigureOut">
              <a:rPr lang="en-US" smtClean="0"/>
              <a:t>6/15/22</a:t>
            </a:fld>
            <a:endParaRPr lang="en-US"/>
          </a:p>
        </p:txBody>
      </p:sp>
      <p:sp>
        <p:nvSpPr>
          <p:cNvPr id="6" name="Footer Placeholder 5">
            <a:extLst>
              <a:ext uri="{FF2B5EF4-FFF2-40B4-BE49-F238E27FC236}">
                <a16:creationId xmlns:a16="http://schemas.microsoft.com/office/drawing/2014/main" id="{FFC10312-CEE3-2143-6A8B-BD53785F8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EBE48-4DAB-6676-97DD-BFC8250AF20D}"/>
              </a:ext>
            </a:extLst>
          </p:cNvPr>
          <p:cNvSpPr>
            <a:spLocks noGrp="1"/>
          </p:cNvSpPr>
          <p:nvPr>
            <p:ph type="sldNum" sz="quarter" idx="12"/>
          </p:nvPr>
        </p:nvSpPr>
        <p:spPr/>
        <p:txBody>
          <a:bodyPr/>
          <a:lstStyle/>
          <a:p>
            <a:fld id="{8614649E-2C81-2641-B6A4-57C3515A0317}" type="slidenum">
              <a:rPr lang="en-US" smtClean="0"/>
              <a:t>‹#›</a:t>
            </a:fld>
            <a:endParaRPr lang="en-US"/>
          </a:p>
        </p:txBody>
      </p:sp>
    </p:spTree>
    <p:extLst>
      <p:ext uri="{BB962C8B-B14F-4D97-AF65-F5344CB8AC3E}">
        <p14:creationId xmlns:p14="http://schemas.microsoft.com/office/powerpoint/2010/main" val="108602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03EE8-85BC-06ED-4262-440811E0C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0595F2-DD92-7A7C-FF3E-6C26575EB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D62F93-22B2-87D1-91C6-D3D922925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B727D-198C-1642-81DD-2B75054DCCE1}" type="datetimeFigureOut">
              <a:rPr lang="en-US" smtClean="0"/>
              <a:t>6/15/22</a:t>
            </a:fld>
            <a:endParaRPr lang="en-US"/>
          </a:p>
        </p:txBody>
      </p:sp>
      <p:sp>
        <p:nvSpPr>
          <p:cNvPr id="5" name="Footer Placeholder 4">
            <a:extLst>
              <a:ext uri="{FF2B5EF4-FFF2-40B4-BE49-F238E27FC236}">
                <a16:creationId xmlns:a16="http://schemas.microsoft.com/office/drawing/2014/main" id="{21D667CD-286A-1632-9A34-7919549DF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1548B-8A1A-57DF-065A-AD2C6151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4649E-2C81-2641-B6A4-57C3515A0317}" type="slidenum">
              <a:rPr lang="en-US" smtClean="0"/>
              <a:t>‹#›</a:t>
            </a:fld>
            <a:endParaRPr lang="en-US"/>
          </a:p>
        </p:txBody>
      </p:sp>
    </p:spTree>
    <p:extLst>
      <p:ext uri="{BB962C8B-B14F-4D97-AF65-F5344CB8AC3E}">
        <p14:creationId xmlns:p14="http://schemas.microsoft.com/office/powerpoint/2010/main" val="3674312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8" y="3003198"/>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CPG</a:t>
              </a: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1018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Problem</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 name="TextBox 2">
            <a:extLst>
              <a:ext uri="{FF2B5EF4-FFF2-40B4-BE49-F238E27FC236}">
                <a16:creationId xmlns:a16="http://schemas.microsoft.com/office/drawing/2014/main" id="{B87ACD5A-FDE8-5059-C614-E94A0DC20621}"/>
              </a:ext>
            </a:extLst>
          </p:cNvPr>
          <p:cNvSpPr txBox="1"/>
          <p:nvPr/>
        </p:nvSpPr>
        <p:spPr>
          <a:xfrm>
            <a:off x="914400" y="1480837"/>
            <a:ext cx="84422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Food’s largest CPG manufacturer are struggling to identify the true driver of sales and are unsure how to use them for improving revenue and revenue management</a:t>
            </a:r>
          </a:p>
        </p:txBody>
      </p:sp>
      <p:pic>
        <p:nvPicPr>
          <p:cNvPr id="6" name="Graphic 5" descr="Question Mark with solid fill">
            <a:extLst>
              <a:ext uri="{FF2B5EF4-FFF2-40B4-BE49-F238E27FC236}">
                <a16:creationId xmlns:a16="http://schemas.microsoft.com/office/drawing/2014/main" id="{0867A4F7-F016-0C65-C412-2F9FA8E3EC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4787" y="628910"/>
            <a:ext cx="914400" cy="1985703"/>
          </a:xfrm>
          <a:prstGeom prst="rect">
            <a:avLst/>
          </a:prstGeom>
        </p:spPr>
      </p:pic>
      <p:sp>
        <p:nvSpPr>
          <p:cNvPr id="7" name="TextBox 6">
            <a:extLst>
              <a:ext uri="{FF2B5EF4-FFF2-40B4-BE49-F238E27FC236}">
                <a16:creationId xmlns:a16="http://schemas.microsoft.com/office/drawing/2014/main" id="{8F9D98B2-A2B8-08A2-11F3-22C80ADE09E6}"/>
              </a:ext>
            </a:extLst>
          </p:cNvPr>
          <p:cNvSpPr txBox="1"/>
          <p:nvPr/>
        </p:nvSpPr>
        <p:spPr>
          <a:xfrm>
            <a:off x="527901" y="2366081"/>
            <a:ext cx="5931876" cy="646331"/>
          </a:xfrm>
          <a:prstGeom prst="rect">
            <a:avLst/>
          </a:prstGeom>
          <a:noFill/>
        </p:spPr>
        <p:txBody>
          <a:bodyPr wrap="square" rtlCol="0">
            <a:spAutoFit/>
          </a:bodyPr>
          <a:lstStyle/>
          <a:p>
            <a:r>
              <a:rPr lang="en-US" sz="3600" dirty="0">
                <a:latin typeface="+mj-lt"/>
              </a:rPr>
              <a:t>Solution</a:t>
            </a:r>
            <a:endParaRPr lang="en-US" sz="2800" dirty="0">
              <a:latin typeface="+mj-lt"/>
            </a:endParaRPr>
          </a:p>
        </p:txBody>
      </p:sp>
      <p:graphicFrame>
        <p:nvGraphicFramePr>
          <p:cNvPr id="9" name="Diagram 8">
            <a:extLst>
              <a:ext uri="{FF2B5EF4-FFF2-40B4-BE49-F238E27FC236}">
                <a16:creationId xmlns:a16="http://schemas.microsoft.com/office/drawing/2014/main" id="{B0242729-46CB-E14C-BECA-FA87DE42B296}"/>
              </a:ext>
            </a:extLst>
          </p:cNvPr>
          <p:cNvGraphicFramePr/>
          <p:nvPr>
            <p:extLst>
              <p:ext uri="{D42A27DB-BD31-4B8C-83A1-F6EECF244321}">
                <p14:modId xmlns:p14="http://schemas.microsoft.com/office/powerpoint/2010/main" val="1985390345"/>
              </p:ext>
            </p:extLst>
          </p:nvPr>
        </p:nvGraphicFramePr>
        <p:xfrm>
          <a:off x="819743" y="1243180"/>
          <a:ext cx="10053592"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a:extLst>
              <a:ext uri="{FF2B5EF4-FFF2-40B4-BE49-F238E27FC236}">
                <a16:creationId xmlns:a16="http://schemas.microsoft.com/office/drawing/2014/main" id="{36964C9F-E20B-CB50-78A4-C9F2E3F5A6A1}"/>
              </a:ext>
            </a:extLst>
          </p:cNvPr>
          <p:cNvSpPr/>
          <p:nvPr/>
        </p:nvSpPr>
        <p:spPr>
          <a:xfrm>
            <a:off x="577772" y="4861347"/>
            <a:ext cx="1946903" cy="194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Acquire data from multiple sources</a:t>
            </a:r>
          </a:p>
        </p:txBody>
      </p:sp>
      <p:sp>
        <p:nvSpPr>
          <p:cNvPr id="17" name="Rectangle 16">
            <a:extLst>
              <a:ext uri="{FF2B5EF4-FFF2-40B4-BE49-F238E27FC236}">
                <a16:creationId xmlns:a16="http://schemas.microsoft.com/office/drawing/2014/main" id="{8FEF674C-005A-A448-0DFB-76E1C8239F31}"/>
              </a:ext>
            </a:extLst>
          </p:cNvPr>
          <p:cNvSpPr/>
          <p:nvPr/>
        </p:nvSpPr>
        <p:spPr>
          <a:xfrm>
            <a:off x="4853109" y="4835272"/>
            <a:ext cx="1946903" cy="1946031"/>
          </a:xfrm>
          <a:prstGeom prst="rect">
            <a:avLst/>
          </a:prstGeom>
          <a:solidFill>
            <a:srgbClr val="40C0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Simulation,optimal</a:t>
            </a:r>
            <a:r>
              <a:rPr lang="en-US" dirty="0"/>
              <a:t> </a:t>
            </a:r>
            <a:r>
              <a:rPr lang="en-US" dirty="0" err="1"/>
              <a:t>prices,new</a:t>
            </a:r>
            <a:r>
              <a:rPr lang="en-US" dirty="0"/>
              <a:t> KPI</a:t>
            </a:r>
          </a:p>
        </p:txBody>
      </p:sp>
      <p:sp>
        <p:nvSpPr>
          <p:cNvPr id="19" name="Rectangle 18">
            <a:extLst>
              <a:ext uri="{FF2B5EF4-FFF2-40B4-BE49-F238E27FC236}">
                <a16:creationId xmlns:a16="http://schemas.microsoft.com/office/drawing/2014/main" id="{4C612F5F-93D5-D8FD-DC90-0102FE568C4A}"/>
              </a:ext>
            </a:extLst>
          </p:cNvPr>
          <p:cNvSpPr/>
          <p:nvPr/>
        </p:nvSpPr>
        <p:spPr>
          <a:xfrm>
            <a:off x="6985076" y="4822998"/>
            <a:ext cx="1946903" cy="1946031"/>
          </a:xfrm>
          <a:prstGeom prst="rect">
            <a:avLst/>
          </a:prstGeom>
          <a:solidFill>
            <a:srgbClr val="69AD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uses previous two layer to generate insights ,</a:t>
            </a:r>
            <a:r>
              <a:rPr lang="en-US" dirty="0" err="1"/>
              <a:t>visualizations,optimization</a:t>
            </a:r>
            <a:endParaRPr lang="en-US" dirty="0"/>
          </a:p>
        </p:txBody>
      </p:sp>
      <p:sp>
        <p:nvSpPr>
          <p:cNvPr id="21" name="Rectangle 20">
            <a:extLst>
              <a:ext uri="{FF2B5EF4-FFF2-40B4-BE49-F238E27FC236}">
                <a16:creationId xmlns:a16="http://schemas.microsoft.com/office/drawing/2014/main" id="{EB6C012D-AA12-BAD5-DDAA-043534D8B592}"/>
              </a:ext>
            </a:extLst>
          </p:cNvPr>
          <p:cNvSpPr/>
          <p:nvPr/>
        </p:nvSpPr>
        <p:spPr>
          <a:xfrm>
            <a:off x="9129018" y="4788581"/>
            <a:ext cx="1946903" cy="1946031"/>
          </a:xfrm>
          <a:prstGeom prst="rect">
            <a:avLst/>
          </a:prstGeom>
          <a:solidFill>
            <a:srgbClr val="6AA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 informed business decisions</a:t>
            </a:r>
          </a:p>
        </p:txBody>
      </p:sp>
      <p:sp>
        <p:nvSpPr>
          <p:cNvPr id="22" name="Rectangle 21">
            <a:extLst>
              <a:ext uri="{FF2B5EF4-FFF2-40B4-BE49-F238E27FC236}">
                <a16:creationId xmlns:a16="http://schemas.microsoft.com/office/drawing/2014/main" id="{5CF1F43A-B3D4-6DF2-EE1E-B4895D6396C9}"/>
              </a:ext>
            </a:extLst>
          </p:cNvPr>
          <p:cNvSpPr/>
          <p:nvPr/>
        </p:nvSpPr>
        <p:spPr>
          <a:xfrm>
            <a:off x="2721143" y="4861347"/>
            <a:ext cx="1946903" cy="1946031"/>
          </a:xfrm>
          <a:prstGeom prst="rect">
            <a:avLst/>
          </a:prstGeom>
          <a:solidFill>
            <a:srgbClr val="4ED0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utilization to find the key drivers for product sales</a:t>
            </a:r>
          </a:p>
        </p:txBody>
      </p:sp>
      <p:sp>
        <p:nvSpPr>
          <p:cNvPr id="13" name="Left Brace 12">
            <a:extLst>
              <a:ext uri="{FF2B5EF4-FFF2-40B4-BE49-F238E27FC236}">
                <a16:creationId xmlns:a16="http://schemas.microsoft.com/office/drawing/2014/main" id="{99C3A50B-E184-071C-CEA5-FBDB763B8A72}"/>
              </a:ext>
            </a:extLst>
          </p:cNvPr>
          <p:cNvSpPr/>
          <p:nvPr/>
        </p:nvSpPr>
        <p:spPr>
          <a:xfrm rot="5400000">
            <a:off x="4507070" y="1371584"/>
            <a:ext cx="692078" cy="35996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812AD4DA-DE18-070A-0FEB-AD7672815368}"/>
              </a:ext>
            </a:extLst>
          </p:cNvPr>
          <p:cNvSpPr/>
          <p:nvPr/>
        </p:nvSpPr>
        <p:spPr>
          <a:xfrm>
            <a:off x="2866505" y="2459626"/>
            <a:ext cx="4145607" cy="315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Competition selection &amp; Benchmarking</a:t>
            </a:r>
          </a:p>
        </p:txBody>
      </p:sp>
    </p:spTree>
    <p:extLst>
      <p:ext uri="{BB962C8B-B14F-4D97-AF65-F5344CB8AC3E}">
        <p14:creationId xmlns:p14="http://schemas.microsoft.com/office/powerpoint/2010/main" val="35413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13843" y="3067755"/>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prstClr val="white"/>
                  </a:solidFill>
                  <a:latin typeface="Calibri" panose="020F0502020204030204"/>
                </a:rPr>
                <a:t>Promotions and Trade Analysis  </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01911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Promotions</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CC62E46D-8A0E-8C16-74D4-B63DAB076CBE}"/>
              </a:ext>
            </a:extLst>
          </p:cNvPr>
          <p:cNvSpPr txBox="1"/>
          <p:nvPr/>
        </p:nvSpPr>
        <p:spPr>
          <a:xfrm>
            <a:off x="447953" y="1011581"/>
            <a:ext cx="9989189" cy="646331"/>
          </a:xfrm>
          <a:prstGeom prst="rect">
            <a:avLst/>
          </a:prstGeom>
          <a:noFill/>
        </p:spPr>
        <p:txBody>
          <a:bodyPr wrap="square" rtlCol="0">
            <a:spAutoFit/>
          </a:bodyPr>
          <a:lstStyle/>
          <a:p>
            <a:r>
              <a:rPr lang="en-US" dirty="0"/>
              <a:t>Promotions helps to gain sales. Promoted sales covers major portion of total sales**.</a:t>
            </a:r>
          </a:p>
          <a:p>
            <a:endParaRPr lang="en-US" dirty="0"/>
          </a:p>
        </p:txBody>
      </p:sp>
      <p:graphicFrame>
        <p:nvGraphicFramePr>
          <p:cNvPr id="9" name="Diagram 8">
            <a:extLst>
              <a:ext uri="{FF2B5EF4-FFF2-40B4-BE49-F238E27FC236}">
                <a16:creationId xmlns:a16="http://schemas.microsoft.com/office/drawing/2014/main" id="{B849BF39-53C0-306C-4249-6C20408245E2}"/>
              </a:ext>
            </a:extLst>
          </p:cNvPr>
          <p:cNvGraphicFramePr/>
          <p:nvPr>
            <p:extLst>
              <p:ext uri="{D42A27DB-BD31-4B8C-83A1-F6EECF244321}">
                <p14:modId xmlns:p14="http://schemas.microsoft.com/office/powerpoint/2010/main" val="3549314572"/>
              </p:ext>
            </p:extLst>
          </p:nvPr>
        </p:nvGraphicFramePr>
        <p:xfrm>
          <a:off x="3424052" y="1964492"/>
          <a:ext cx="5343896" cy="318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ounded Rectangular Callout 12">
            <a:extLst>
              <a:ext uri="{FF2B5EF4-FFF2-40B4-BE49-F238E27FC236}">
                <a16:creationId xmlns:a16="http://schemas.microsoft.com/office/drawing/2014/main" id="{7004860B-A687-9559-3A47-DE98062EEA80}"/>
              </a:ext>
            </a:extLst>
          </p:cNvPr>
          <p:cNvSpPr/>
          <p:nvPr/>
        </p:nvSpPr>
        <p:spPr>
          <a:xfrm>
            <a:off x="9227127" y="1641326"/>
            <a:ext cx="2636322" cy="1565012"/>
          </a:xfrm>
          <a:prstGeom prst="wedgeRoundRectCallout">
            <a:avLst>
              <a:gd name="adj1" fmla="val -64977"/>
              <a:gd name="adj2" fmla="val 1277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Manufacturers helps to retain Retailer and support them in precuring ,promoting their products</a:t>
            </a:r>
          </a:p>
        </p:txBody>
      </p:sp>
      <p:sp>
        <p:nvSpPr>
          <p:cNvPr id="19" name="Rounded Rectangular Callout 18">
            <a:extLst>
              <a:ext uri="{FF2B5EF4-FFF2-40B4-BE49-F238E27FC236}">
                <a16:creationId xmlns:a16="http://schemas.microsoft.com/office/drawing/2014/main" id="{3AA9AEED-CEF9-405B-4032-8719E1CC5B62}"/>
              </a:ext>
            </a:extLst>
          </p:cNvPr>
          <p:cNvSpPr/>
          <p:nvPr/>
        </p:nvSpPr>
        <p:spPr>
          <a:xfrm>
            <a:off x="284092" y="1842840"/>
            <a:ext cx="2636322" cy="1565012"/>
          </a:xfrm>
          <a:prstGeom prst="wedgeRoundRectCallout">
            <a:avLst>
              <a:gd name="adj1" fmla="val 67456"/>
              <a:gd name="adj2" fmla="val 1140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 term incentive to encourage consumers to shop in stores</a:t>
            </a:r>
          </a:p>
        </p:txBody>
      </p:sp>
      <p:cxnSp>
        <p:nvCxnSpPr>
          <p:cNvPr id="17" name="Straight Arrow Connector 16">
            <a:extLst>
              <a:ext uri="{FF2B5EF4-FFF2-40B4-BE49-F238E27FC236}">
                <a16:creationId xmlns:a16="http://schemas.microsoft.com/office/drawing/2014/main" id="{824FF8F1-1796-F086-750B-815430F88460}"/>
              </a:ext>
            </a:extLst>
          </p:cNvPr>
          <p:cNvCxnSpPr/>
          <p:nvPr/>
        </p:nvCxnSpPr>
        <p:spPr>
          <a:xfrm>
            <a:off x="1114732" y="4605400"/>
            <a:ext cx="884099" cy="0"/>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964FB7-58B1-2698-5181-236423EA4215}"/>
              </a:ext>
            </a:extLst>
          </p:cNvPr>
          <p:cNvCxnSpPr/>
          <p:nvPr/>
        </p:nvCxnSpPr>
        <p:spPr>
          <a:xfrm>
            <a:off x="10334121" y="4593778"/>
            <a:ext cx="884099" cy="0"/>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0412B9-EC4F-6CB2-FBDA-1B4F8176A83E}"/>
              </a:ext>
            </a:extLst>
          </p:cNvPr>
          <p:cNvSpPr txBox="1"/>
          <p:nvPr/>
        </p:nvSpPr>
        <p:spPr>
          <a:xfrm>
            <a:off x="-5024" y="4420734"/>
            <a:ext cx="905954" cy="369332"/>
          </a:xfrm>
          <a:prstGeom prst="rect">
            <a:avLst/>
          </a:prstGeom>
          <a:noFill/>
          <a:ln>
            <a:solidFill>
              <a:schemeClr val="accent1"/>
            </a:solidFill>
          </a:ln>
        </p:spPr>
        <p:txBody>
          <a:bodyPr wrap="none" rtlCol="0">
            <a:spAutoFit/>
          </a:bodyPr>
          <a:lstStyle/>
          <a:p>
            <a:r>
              <a:rPr lang="en-US" dirty="0"/>
              <a:t>Retailer</a:t>
            </a:r>
          </a:p>
        </p:txBody>
      </p:sp>
      <p:sp>
        <p:nvSpPr>
          <p:cNvPr id="23" name="TextBox 22">
            <a:extLst>
              <a:ext uri="{FF2B5EF4-FFF2-40B4-BE49-F238E27FC236}">
                <a16:creationId xmlns:a16="http://schemas.microsoft.com/office/drawing/2014/main" id="{7BD810B7-4FEB-C842-338D-052901EBD4D2}"/>
              </a:ext>
            </a:extLst>
          </p:cNvPr>
          <p:cNvSpPr txBox="1"/>
          <p:nvPr/>
        </p:nvSpPr>
        <p:spPr>
          <a:xfrm>
            <a:off x="2234491" y="4425559"/>
            <a:ext cx="1143262" cy="369332"/>
          </a:xfrm>
          <a:prstGeom prst="rect">
            <a:avLst/>
          </a:prstGeom>
          <a:noFill/>
          <a:ln>
            <a:solidFill>
              <a:schemeClr val="accent1"/>
            </a:solidFill>
          </a:ln>
        </p:spPr>
        <p:txBody>
          <a:bodyPr wrap="none" rtlCol="0">
            <a:spAutoFit/>
          </a:bodyPr>
          <a:lstStyle/>
          <a:p>
            <a:r>
              <a:rPr lang="en-US" dirty="0"/>
              <a:t>Consumer</a:t>
            </a:r>
          </a:p>
        </p:txBody>
      </p:sp>
      <p:sp>
        <p:nvSpPr>
          <p:cNvPr id="24" name="TextBox 23">
            <a:extLst>
              <a:ext uri="{FF2B5EF4-FFF2-40B4-BE49-F238E27FC236}">
                <a16:creationId xmlns:a16="http://schemas.microsoft.com/office/drawing/2014/main" id="{15041386-101C-65FD-24FA-40C376F4CF29}"/>
              </a:ext>
            </a:extLst>
          </p:cNvPr>
          <p:cNvSpPr txBox="1"/>
          <p:nvPr/>
        </p:nvSpPr>
        <p:spPr>
          <a:xfrm>
            <a:off x="8814247" y="4409112"/>
            <a:ext cx="1482009" cy="369332"/>
          </a:xfrm>
          <a:prstGeom prst="rect">
            <a:avLst/>
          </a:prstGeom>
          <a:noFill/>
          <a:ln>
            <a:solidFill>
              <a:schemeClr val="accent1"/>
            </a:solidFill>
          </a:ln>
        </p:spPr>
        <p:txBody>
          <a:bodyPr wrap="none" rtlCol="0">
            <a:spAutoFit/>
          </a:bodyPr>
          <a:lstStyle/>
          <a:p>
            <a:r>
              <a:rPr lang="en-US" dirty="0"/>
              <a:t>Manufacturer</a:t>
            </a:r>
          </a:p>
        </p:txBody>
      </p:sp>
      <p:sp>
        <p:nvSpPr>
          <p:cNvPr id="26" name="TextBox 25">
            <a:extLst>
              <a:ext uri="{FF2B5EF4-FFF2-40B4-BE49-F238E27FC236}">
                <a16:creationId xmlns:a16="http://schemas.microsoft.com/office/drawing/2014/main" id="{6F7A02E9-84F6-4FE1-4B24-FE2FFDDAC3D8}"/>
              </a:ext>
            </a:extLst>
          </p:cNvPr>
          <p:cNvSpPr txBox="1"/>
          <p:nvPr/>
        </p:nvSpPr>
        <p:spPr>
          <a:xfrm>
            <a:off x="11291818" y="4409112"/>
            <a:ext cx="905954" cy="369332"/>
          </a:xfrm>
          <a:prstGeom prst="rect">
            <a:avLst/>
          </a:prstGeom>
          <a:noFill/>
          <a:ln>
            <a:solidFill>
              <a:schemeClr val="accent1"/>
            </a:solidFill>
          </a:ln>
        </p:spPr>
        <p:txBody>
          <a:bodyPr wrap="none" rtlCol="0">
            <a:spAutoFit/>
          </a:bodyPr>
          <a:lstStyle/>
          <a:p>
            <a:r>
              <a:rPr lang="en-US" dirty="0"/>
              <a:t>Retailer</a:t>
            </a:r>
          </a:p>
        </p:txBody>
      </p:sp>
      <p:sp>
        <p:nvSpPr>
          <p:cNvPr id="3" name="TextBox 2">
            <a:extLst>
              <a:ext uri="{FF2B5EF4-FFF2-40B4-BE49-F238E27FC236}">
                <a16:creationId xmlns:a16="http://schemas.microsoft.com/office/drawing/2014/main" id="{032822DA-136E-AB68-91AE-36343A219891}"/>
              </a:ext>
            </a:extLst>
          </p:cNvPr>
          <p:cNvSpPr txBox="1"/>
          <p:nvPr/>
        </p:nvSpPr>
        <p:spPr>
          <a:xfrm>
            <a:off x="8183962" y="6528213"/>
            <a:ext cx="3764478" cy="261610"/>
          </a:xfrm>
          <a:prstGeom prst="rect">
            <a:avLst/>
          </a:prstGeom>
          <a:noFill/>
        </p:spPr>
        <p:txBody>
          <a:bodyPr wrap="square" rtlCol="0">
            <a:spAutoFit/>
          </a:bodyPr>
          <a:lstStyle/>
          <a:p>
            <a:r>
              <a:rPr lang="en-US" sz="1100" dirty="0"/>
              <a:t>**Not always true</a:t>
            </a:r>
          </a:p>
        </p:txBody>
      </p:sp>
    </p:spTree>
    <p:extLst>
      <p:ext uri="{BB962C8B-B14F-4D97-AF65-F5344CB8AC3E}">
        <p14:creationId xmlns:p14="http://schemas.microsoft.com/office/powerpoint/2010/main" val="26830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13843" y="3067755"/>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prstClr val="white"/>
                  </a:solidFill>
                  <a:latin typeface="Calibri" panose="020F0502020204030204"/>
                </a:rPr>
                <a:t>Terms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1888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Terms and Terminology</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5" name="TextBox 4">
            <a:extLst>
              <a:ext uri="{FF2B5EF4-FFF2-40B4-BE49-F238E27FC236}">
                <a16:creationId xmlns:a16="http://schemas.microsoft.com/office/drawing/2014/main" id="{3992765D-607E-7C59-9058-3DE131479522}"/>
              </a:ext>
            </a:extLst>
          </p:cNvPr>
          <p:cNvSpPr txBox="1"/>
          <p:nvPr/>
        </p:nvSpPr>
        <p:spPr>
          <a:xfrm>
            <a:off x="437419" y="1769708"/>
            <a:ext cx="5443227"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Value Sales</a:t>
            </a:r>
          </a:p>
          <a:p>
            <a:pPr marL="285750" indent="-285750">
              <a:buFont typeface="Arial" panose="020B0604020202020204" pitchFamily="34" charset="0"/>
              <a:buChar char="•"/>
            </a:pPr>
            <a:r>
              <a:rPr lang="en-US" dirty="0">
                <a:solidFill>
                  <a:schemeClr val="accent6">
                    <a:lumMod val="75000"/>
                  </a:schemeClr>
                </a:solidFill>
              </a:rPr>
              <a:t>Volume Sales</a:t>
            </a:r>
          </a:p>
          <a:p>
            <a:pPr marL="285750" indent="-285750">
              <a:buFont typeface="Arial" panose="020B0604020202020204" pitchFamily="34" charset="0"/>
              <a:buChar char="•"/>
            </a:pPr>
            <a:r>
              <a:rPr lang="en-US" dirty="0">
                <a:solidFill>
                  <a:schemeClr val="accent6">
                    <a:lumMod val="75000"/>
                  </a:schemeClr>
                </a:solidFill>
              </a:rPr>
              <a:t>Unit Sales</a:t>
            </a:r>
          </a:p>
          <a:p>
            <a:pPr marL="285750" indent="-285750">
              <a:buFont typeface="Arial" panose="020B0604020202020204" pitchFamily="34" charset="0"/>
              <a:buChar char="•"/>
            </a:pPr>
            <a:r>
              <a:rPr lang="en-US" dirty="0">
                <a:solidFill>
                  <a:schemeClr val="accent6">
                    <a:lumMod val="75000"/>
                  </a:schemeClr>
                </a:solidFill>
              </a:rPr>
              <a:t>Discount </a:t>
            </a:r>
          </a:p>
          <a:p>
            <a:pPr marL="285750" indent="-285750">
              <a:buFont typeface="Arial" panose="020B0604020202020204" pitchFamily="34" charset="0"/>
              <a:buChar char="•"/>
            </a:pPr>
            <a:r>
              <a:rPr lang="en-US" dirty="0">
                <a:solidFill>
                  <a:schemeClr val="accent6">
                    <a:lumMod val="75000"/>
                  </a:schemeClr>
                </a:solidFill>
              </a:rPr>
              <a:t>% ss(Percent selling store)/ Numeric Distribution</a:t>
            </a:r>
          </a:p>
          <a:p>
            <a:pPr marL="285750" indent="-285750">
              <a:buFont typeface="Arial" panose="020B0604020202020204" pitchFamily="34" charset="0"/>
              <a:buChar char="•"/>
            </a:pPr>
            <a:r>
              <a:rPr lang="en-US" dirty="0">
                <a:solidFill>
                  <a:schemeClr val="accent6">
                    <a:lumMod val="75000"/>
                  </a:schemeClr>
                </a:solidFill>
              </a:rPr>
              <a:t>Weighted Distribution</a:t>
            </a:r>
          </a:p>
          <a:p>
            <a:pPr marL="285750" indent="-285750">
              <a:buFont typeface="Arial" panose="020B0604020202020204" pitchFamily="34" charset="0"/>
              <a:buChar char="•"/>
            </a:pPr>
            <a:r>
              <a:rPr lang="en-US" dirty="0">
                <a:solidFill>
                  <a:schemeClr val="accent6">
                    <a:lumMod val="75000"/>
                  </a:schemeClr>
                </a:solidFill>
              </a:rPr>
              <a:t>Average Price = Values sales /. Unit sales</a:t>
            </a:r>
          </a:p>
          <a:p>
            <a:pPr marL="285750" indent="-285750">
              <a:buFont typeface="Arial" panose="020B0604020202020204" pitchFamily="34" charset="0"/>
              <a:buChar char="•"/>
            </a:pPr>
            <a:r>
              <a:rPr lang="en-US" dirty="0">
                <a:solidFill>
                  <a:schemeClr val="accent6">
                    <a:lumMod val="75000"/>
                  </a:schemeClr>
                </a:solidFill>
              </a:rPr>
              <a:t>Average Price per KG = Value sales/Volume sales</a:t>
            </a:r>
          </a:p>
          <a:p>
            <a:pPr marL="285750" indent="-285750">
              <a:buFont typeface="Arial" panose="020B0604020202020204" pitchFamily="34" charset="0"/>
              <a:buChar char="•"/>
            </a:pPr>
            <a:r>
              <a:rPr lang="en-US" dirty="0">
                <a:solidFill>
                  <a:schemeClr val="accent6">
                    <a:lumMod val="75000"/>
                  </a:schemeClr>
                </a:solidFill>
              </a:rPr>
              <a:t>PPU(Price Per Unit) </a:t>
            </a:r>
          </a:p>
          <a:p>
            <a:pPr marL="285750" indent="-285750">
              <a:buFont typeface="Arial" panose="020B0604020202020204" pitchFamily="34" charset="0"/>
              <a:buChar char="•"/>
            </a:pPr>
            <a:r>
              <a:rPr lang="en-US" dirty="0">
                <a:solidFill>
                  <a:schemeClr val="accent6">
                    <a:lumMod val="75000"/>
                  </a:schemeClr>
                </a:solidFill>
              </a:rPr>
              <a:t>SKU - Stock keeping Unit</a:t>
            </a:r>
          </a:p>
          <a:p>
            <a:pPr marL="285750" indent="-285750">
              <a:buFont typeface="Arial" panose="020B0604020202020204" pitchFamily="34" charset="0"/>
              <a:buChar char="•"/>
            </a:pPr>
            <a:r>
              <a:rPr lang="en-US" dirty="0">
                <a:solidFill>
                  <a:schemeClr val="accent6">
                    <a:lumMod val="75000"/>
                  </a:schemeClr>
                </a:solidFill>
              </a:rPr>
              <a:t>PPG – Promoted Product Group</a:t>
            </a:r>
          </a:p>
          <a:p>
            <a:pPr marL="285750" indent="-285750">
              <a:buFont typeface="Arial" panose="020B0604020202020204" pitchFamily="34" charset="0"/>
              <a:buChar char="•"/>
            </a:pPr>
            <a:r>
              <a:rPr lang="en-US" dirty="0">
                <a:solidFill>
                  <a:schemeClr val="accent6">
                    <a:lumMod val="75000"/>
                  </a:schemeClr>
                </a:solidFill>
              </a:rPr>
              <a:t>MAT(Moving Annual Total) – total of variable for course of 12 month</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EF21CF4F-CD87-1399-CECE-3F8A77729F4A}"/>
              </a:ext>
            </a:extLst>
          </p:cNvPr>
          <p:cNvSpPr txBox="1"/>
          <p:nvPr/>
        </p:nvSpPr>
        <p:spPr>
          <a:xfrm>
            <a:off x="7048291" y="1691721"/>
            <a:ext cx="484513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rPr>
              <a:t>GSV-&gt; Gross Sales Values( Sold to Retailer)</a:t>
            </a:r>
          </a:p>
          <a:p>
            <a:pPr marL="285750" indent="-285750">
              <a:buFont typeface="Arial" panose="020B0604020202020204" pitchFamily="34" charset="0"/>
              <a:buChar char="•"/>
            </a:pPr>
            <a:r>
              <a:rPr lang="en-US" dirty="0">
                <a:solidFill>
                  <a:schemeClr val="accent1">
                    <a:lumMod val="75000"/>
                  </a:schemeClr>
                </a:solidFill>
              </a:rPr>
              <a:t>TE – &gt;Trade Expenditure</a:t>
            </a:r>
          </a:p>
          <a:p>
            <a:pPr marL="285750" indent="-285750">
              <a:buFont typeface="Arial" panose="020B0604020202020204" pitchFamily="34" charset="0"/>
              <a:buChar char="•"/>
            </a:pPr>
            <a:r>
              <a:rPr lang="en-US" dirty="0">
                <a:solidFill>
                  <a:schemeClr val="accent1">
                    <a:lumMod val="75000"/>
                  </a:schemeClr>
                </a:solidFill>
              </a:rPr>
              <a:t>NSV –&gt; Net sales Value = GSV - TE</a:t>
            </a:r>
          </a:p>
          <a:p>
            <a:pPr marL="285750" indent="-285750">
              <a:buFont typeface="Arial" panose="020B0604020202020204" pitchFamily="34" charset="0"/>
              <a:buChar char="•"/>
            </a:pPr>
            <a:r>
              <a:rPr lang="en-US" dirty="0">
                <a:solidFill>
                  <a:schemeClr val="accent1">
                    <a:lumMod val="75000"/>
                  </a:schemeClr>
                </a:solidFill>
              </a:rPr>
              <a:t>COGS(cost of goods sold) –&gt; Manufacturing cost</a:t>
            </a:r>
          </a:p>
          <a:p>
            <a:pPr marL="285750" indent="-285750">
              <a:buFont typeface="Arial" panose="020B0604020202020204" pitchFamily="34" charset="0"/>
              <a:buChar char="•"/>
            </a:pPr>
            <a:r>
              <a:rPr lang="en-US" dirty="0">
                <a:solidFill>
                  <a:schemeClr val="accent1">
                    <a:lumMod val="75000"/>
                  </a:schemeClr>
                </a:solidFill>
              </a:rPr>
              <a:t>MAC-&gt;Margin after cost = NSV – COGS = GSV – TE- COGS</a:t>
            </a:r>
          </a:p>
          <a:p>
            <a:pPr marL="285750" indent="-285750">
              <a:buFont typeface="Arial" panose="020B0604020202020204" pitchFamily="34" charset="0"/>
              <a:buChar char="•"/>
            </a:pPr>
            <a:endParaRPr lang="en-US" dirty="0"/>
          </a:p>
        </p:txBody>
      </p:sp>
      <p:sp>
        <p:nvSpPr>
          <p:cNvPr id="11" name="Rectangle 10">
            <a:extLst>
              <a:ext uri="{FF2B5EF4-FFF2-40B4-BE49-F238E27FC236}">
                <a16:creationId xmlns:a16="http://schemas.microsoft.com/office/drawing/2014/main" id="{DF92C255-0711-6001-BA89-C9F6275E7327}"/>
              </a:ext>
            </a:extLst>
          </p:cNvPr>
          <p:cNvSpPr/>
          <p:nvPr/>
        </p:nvSpPr>
        <p:spPr>
          <a:xfrm>
            <a:off x="7206354" y="1074468"/>
            <a:ext cx="4687069" cy="46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Data(Manufacture&lt;-&gt;Retailer)</a:t>
            </a:r>
          </a:p>
        </p:txBody>
      </p:sp>
      <p:sp>
        <p:nvSpPr>
          <p:cNvPr id="25" name="Rectangle 24">
            <a:extLst>
              <a:ext uri="{FF2B5EF4-FFF2-40B4-BE49-F238E27FC236}">
                <a16:creationId xmlns:a16="http://schemas.microsoft.com/office/drawing/2014/main" id="{4C0B2374-EC76-194A-A1CD-AB5868837FD3}"/>
              </a:ext>
            </a:extLst>
          </p:cNvPr>
          <p:cNvSpPr/>
          <p:nvPr/>
        </p:nvSpPr>
        <p:spPr>
          <a:xfrm>
            <a:off x="693612" y="1074468"/>
            <a:ext cx="4687069" cy="46215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Retailer Level Data(Retailer&lt;-&gt;Consumer)</a:t>
            </a:r>
          </a:p>
        </p:txBody>
      </p:sp>
      <p:sp>
        <p:nvSpPr>
          <p:cNvPr id="15" name="TextBox 14">
            <a:extLst>
              <a:ext uri="{FF2B5EF4-FFF2-40B4-BE49-F238E27FC236}">
                <a16:creationId xmlns:a16="http://schemas.microsoft.com/office/drawing/2014/main" id="{18D35546-425A-DCD0-BDDD-A78C57BD33DB}"/>
              </a:ext>
            </a:extLst>
          </p:cNvPr>
          <p:cNvSpPr txBox="1"/>
          <p:nvPr/>
        </p:nvSpPr>
        <p:spPr>
          <a:xfrm>
            <a:off x="7094938" y="4399164"/>
            <a:ext cx="49477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Price Elasticity</a:t>
            </a:r>
          </a:p>
          <a:p>
            <a:pPr marL="285750" indent="-285750">
              <a:buFont typeface="Arial" panose="020B0604020202020204" pitchFamily="34" charset="0"/>
              <a:buChar char="•"/>
            </a:pPr>
            <a:r>
              <a:rPr lang="en-US" dirty="0"/>
              <a:t>Weight Elasticity</a:t>
            </a:r>
          </a:p>
          <a:p>
            <a:pPr marL="285750" indent="-285750">
              <a:buFont typeface="Arial" panose="020B0604020202020204" pitchFamily="34" charset="0"/>
              <a:buChar char="•"/>
            </a:pPr>
            <a:r>
              <a:rPr lang="en-US" dirty="0"/>
              <a:t>Promo elasticity/TPR elasticity</a:t>
            </a:r>
          </a:p>
          <a:p>
            <a:pPr marL="285750" indent="-285750">
              <a:buFont typeface="Arial" panose="020B0604020202020204" pitchFamily="34" charset="0"/>
              <a:buChar char="•"/>
            </a:pPr>
            <a:endParaRPr lang="en-US" dirty="0"/>
          </a:p>
        </p:txBody>
      </p:sp>
      <p:sp>
        <p:nvSpPr>
          <p:cNvPr id="27" name="Rectangle 26">
            <a:extLst>
              <a:ext uri="{FF2B5EF4-FFF2-40B4-BE49-F238E27FC236}">
                <a16:creationId xmlns:a16="http://schemas.microsoft.com/office/drawing/2014/main" id="{03C8FD08-3F0B-20F4-F092-440487D741DA}"/>
              </a:ext>
            </a:extLst>
          </p:cNvPr>
          <p:cNvSpPr/>
          <p:nvPr/>
        </p:nvSpPr>
        <p:spPr>
          <a:xfrm>
            <a:off x="7355642" y="3758643"/>
            <a:ext cx="4687069" cy="4621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Elasticities</a:t>
            </a:r>
          </a:p>
        </p:txBody>
      </p:sp>
    </p:spTree>
    <p:extLst>
      <p:ext uri="{BB962C8B-B14F-4D97-AF65-F5344CB8AC3E}">
        <p14:creationId xmlns:p14="http://schemas.microsoft.com/office/powerpoint/2010/main" val="94944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SKU &amp; PPG</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aphicFrame>
        <p:nvGraphicFramePr>
          <p:cNvPr id="3" name="Table 2">
            <a:extLst>
              <a:ext uri="{FF2B5EF4-FFF2-40B4-BE49-F238E27FC236}">
                <a16:creationId xmlns:a16="http://schemas.microsoft.com/office/drawing/2014/main" id="{0663DFB3-E2FA-B14A-3E3F-88BC3A11BB14}"/>
              </a:ext>
            </a:extLst>
          </p:cNvPr>
          <p:cNvGraphicFramePr>
            <a:graphicFrameLocks noGrp="1"/>
          </p:cNvGraphicFramePr>
          <p:nvPr>
            <p:extLst>
              <p:ext uri="{D42A27DB-BD31-4B8C-83A1-F6EECF244321}">
                <p14:modId xmlns:p14="http://schemas.microsoft.com/office/powerpoint/2010/main" val="3684123831"/>
              </p:ext>
            </p:extLst>
          </p:nvPr>
        </p:nvGraphicFramePr>
        <p:xfrm>
          <a:off x="537663" y="1480837"/>
          <a:ext cx="8905878" cy="1626870"/>
        </p:xfrm>
        <a:graphic>
          <a:graphicData uri="http://schemas.openxmlformats.org/drawingml/2006/table">
            <a:tbl>
              <a:tblPr/>
              <a:tblGrid>
                <a:gridCol w="1484313">
                  <a:extLst>
                    <a:ext uri="{9D8B030D-6E8A-4147-A177-3AD203B41FA5}">
                      <a16:colId xmlns:a16="http://schemas.microsoft.com/office/drawing/2014/main" val="3445556701"/>
                    </a:ext>
                  </a:extLst>
                </a:gridCol>
                <a:gridCol w="1484313">
                  <a:extLst>
                    <a:ext uri="{9D8B030D-6E8A-4147-A177-3AD203B41FA5}">
                      <a16:colId xmlns:a16="http://schemas.microsoft.com/office/drawing/2014/main" val="4132961061"/>
                    </a:ext>
                  </a:extLst>
                </a:gridCol>
                <a:gridCol w="1484313">
                  <a:extLst>
                    <a:ext uri="{9D8B030D-6E8A-4147-A177-3AD203B41FA5}">
                      <a16:colId xmlns:a16="http://schemas.microsoft.com/office/drawing/2014/main" val="4161626583"/>
                    </a:ext>
                  </a:extLst>
                </a:gridCol>
                <a:gridCol w="1484313">
                  <a:extLst>
                    <a:ext uri="{9D8B030D-6E8A-4147-A177-3AD203B41FA5}">
                      <a16:colId xmlns:a16="http://schemas.microsoft.com/office/drawing/2014/main" val="1748252899"/>
                    </a:ext>
                  </a:extLst>
                </a:gridCol>
                <a:gridCol w="1484313">
                  <a:extLst>
                    <a:ext uri="{9D8B030D-6E8A-4147-A177-3AD203B41FA5}">
                      <a16:colId xmlns:a16="http://schemas.microsoft.com/office/drawing/2014/main" val="4145968376"/>
                    </a:ext>
                  </a:extLst>
                </a:gridCol>
                <a:gridCol w="1484313">
                  <a:extLst>
                    <a:ext uri="{9D8B030D-6E8A-4147-A177-3AD203B41FA5}">
                      <a16:colId xmlns:a16="http://schemas.microsoft.com/office/drawing/2014/main" val="2401037496"/>
                    </a:ext>
                  </a:extLst>
                </a:gridCol>
              </a:tblGrid>
              <a:tr h="0">
                <a:tc>
                  <a:txBody>
                    <a:bodyPr/>
                    <a:lstStyle/>
                    <a:p>
                      <a:pPr algn="ctr" fontAlgn="base"/>
                      <a:r>
                        <a:rPr lang="en-IN" sz="1600" dirty="0">
                          <a:solidFill>
                            <a:srgbClr val="FFFFFF"/>
                          </a:solidFill>
                          <a:effectLst/>
                          <a:latin typeface="Open Sans" panose="020B0606030504020204" pitchFamily="34" charset="0"/>
                        </a:rPr>
                        <a:t>Manufacture</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sz="1600" dirty="0">
                          <a:solidFill>
                            <a:srgbClr val="FFFFFF"/>
                          </a:solidFill>
                          <a:effectLst/>
                          <a:latin typeface="Open Sans" panose="020B0606030504020204" pitchFamily="34" charset="0"/>
                        </a:rPr>
                        <a:t>Segment</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sz="1600" dirty="0">
                          <a:solidFill>
                            <a:srgbClr val="FFFFFF"/>
                          </a:solidFill>
                          <a:effectLst/>
                          <a:latin typeface="Open Sans" panose="020B0606030504020204" pitchFamily="34" charset="0"/>
                        </a:rPr>
                        <a:t>Brand</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sz="1600" dirty="0">
                          <a:solidFill>
                            <a:srgbClr val="FFFFFF"/>
                          </a:solidFill>
                          <a:effectLst/>
                          <a:latin typeface="Open Sans" panose="020B0606030504020204" pitchFamily="34" charset="0"/>
                        </a:rPr>
                        <a:t>Weight(</a:t>
                      </a:r>
                      <a:r>
                        <a:rPr lang="en-IN" sz="1600" dirty="0" err="1">
                          <a:solidFill>
                            <a:srgbClr val="FFFFFF"/>
                          </a:solidFill>
                          <a:effectLst/>
                          <a:latin typeface="Open Sans" panose="020B0606030504020204" pitchFamily="34" charset="0"/>
                        </a:rPr>
                        <a:t>gms</a:t>
                      </a:r>
                      <a:r>
                        <a:rPr lang="en-IN" sz="1600" dirty="0">
                          <a:solidFill>
                            <a:srgbClr val="FFFFFF"/>
                          </a:solidFill>
                          <a:effectLst/>
                          <a:latin typeface="Open Sans" panose="020B0606030504020204" pitchFamily="34" charset="0"/>
                        </a:rPr>
                        <a:t>)</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sz="1600" dirty="0">
                          <a:solidFill>
                            <a:srgbClr val="FFFFFF"/>
                          </a:solidFill>
                          <a:effectLst/>
                          <a:latin typeface="Open Sans" panose="020B0606030504020204" pitchFamily="34" charset="0"/>
                        </a:rPr>
                        <a:t>Multipack</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sz="1600" dirty="0">
                          <a:solidFill>
                            <a:srgbClr val="FFFFFF"/>
                          </a:solidFill>
                          <a:effectLst/>
                          <a:latin typeface="Open Sans" panose="020B0606030504020204" pitchFamily="34" charset="0"/>
                        </a:rPr>
                        <a:t>Flavour</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extLst>
                  <a:ext uri="{0D108BD9-81ED-4DB2-BD59-A6C34878D82A}">
                    <a16:rowId xmlns:a16="http://schemas.microsoft.com/office/drawing/2014/main" val="3023442769"/>
                  </a:ext>
                </a:extLst>
              </a:tr>
              <a:tr h="0">
                <a:tc>
                  <a:txBody>
                    <a:bodyPr/>
                    <a:lstStyle/>
                    <a:p>
                      <a:pPr algn="ctr" fontAlgn="base"/>
                      <a:r>
                        <a:rPr lang="en-IN" dirty="0" err="1">
                          <a:effectLst/>
                          <a:latin typeface="Open Sans" panose="020B0606030504020204" pitchFamily="34" charset="0"/>
                        </a:rPr>
                        <a:t>Perfetti</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gum</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err="1">
                          <a:effectLst/>
                          <a:latin typeface="Open Sans" panose="020B0606030504020204" pitchFamily="34" charset="0"/>
                        </a:rPr>
                        <a:t>Happydent</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30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Strawberry</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445920950"/>
                  </a:ext>
                </a:extLst>
              </a:tr>
              <a:tr h="0">
                <a:tc>
                  <a:txBody>
                    <a:bodyPr/>
                    <a:lstStyle/>
                    <a:p>
                      <a:pPr algn="ctr" fontAlgn="base"/>
                      <a:r>
                        <a:rPr lang="en-IN" dirty="0" err="1">
                          <a:effectLst/>
                          <a:latin typeface="Open Sans" panose="020B0606030504020204" pitchFamily="34" charset="0"/>
                        </a:rPr>
                        <a:t>Perfetti</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gum</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err="1">
                          <a:effectLst/>
                          <a:latin typeface="Open Sans" panose="020B0606030504020204" pitchFamily="34" charset="0"/>
                        </a:rPr>
                        <a:t>Happydent</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30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Mint</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3357505617"/>
                  </a:ext>
                </a:extLst>
              </a:tr>
              <a:tr h="0">
                <a:tc>
                  <a:txBody>
                    <a:bodyPr/>
                    <a:lstStyle/>
                    <a:p>
                      <a:pPr algn="ctr" fontAlgn="base"/>
                      <a:r>
                        <a:rPr lang="en-IN" dirty="0" err="1">
                          <a:effectLst/>
                          <a:latin typeface="Open Sans" panose="020B0606030504020204" pitchFamily="34" charset="0"/>
                        </a:rPr>
                        <a:t>Perfetti</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gum</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err="1">
                          <a:effectLst/>
                          <a:latin typeface="Open Sans" panose="020B0606030504020204" pitchFamily="34" charset="0"/>
                        </a:rPr>
                        <a:t>Happydent</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30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Mango</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746684560"/>
                  </a:ext>
                </a:extLst>
              </a:tr>
              <a:tr h="0">
                <a:tc>
                  <a:txBody>
                    <a:bodyPr/>
                    <a:lstStyle/>
                    <a:p>
                      <a:pPr algn="ctr" fontAlgn="base"/>
                      <a:r>
                        <a:rPr lang="en-IN" dirty="0" err="1">
                          <a:effectLst/>
                          <a:latin typeface="Open Sans" panose="020B0606030504020204" pitchFamily="34" charset="0"/>
                        </a:rPr>
                        <a:t>Perfetti</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gum</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err="1">
                          <a:effectLst/>
                          <a:latin typeface="Open Sans" panose="020B0606030504020204" pitchFamily="34" charset="0"/>
                        </a:rPr>
                        <a:t>Happydent</a:t>
                      </a:r>
                      <a:endParaRPr lang="en-IN" dirty="0">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30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Orange</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3869022136"/>
                  </a:ext>
                </a:extLst>
              </a:tr>
            </a:tbl>
          </a:graphicData>
        </a:graphic>
      </p:graphicFrame>
      <p:sp>
        <p:nvSpPr>
          <p:cNvPr id="7" name="TextBox 6">
            <a:extLst>
              <a:ext uri="{FF2B5EF4-FFF2-40B4-BE49-F238E27FC236}">
                <a16:creationId xmlns:a16="http://schemas.microsoft.com/office/drawing/2014/main" id="{CBCF4020-3C40-C2D0-E71B-6AAF2980AAFA}"/>
              </a:ext>
            </a:extLst>
          </p:cNvPr>
          <p:cNvSpPr txBox="1"/>
          <p:nvPr/>
        </p:nvSpPr>
        <p:spPr>
          <a:xfrm>
            <a:off x="757980" y="6453143"/>
            <a:ext cx="4124957" cy="261610"/>
          </a:xfrm>
          <a:prstGeom prst="rect">
            <a:avLst/>
          </a:prstGeom>
          <a:noFill/>
        </p:spPr>
        <p:txBody>
          <a:bodyPr wrap="square" rtlCol="0">
            <a:spAutoFit/>
          </a:bodyPr>
          <a:lstStyle/>
          <a:p>
            <a:r>
              <a:rPr lang="en-US" sz="1100" dirty="0"/>
              <a:t>Note: These are just made up example</a:t>
            </a:r>
          </a:p>
        </p:txBody>
      </p:sp>
      <p:sp>
        <p:nvSpPr>
          <p:cNvPr id="9" name="Right Brace 8">
            <a:extLst>
              <a:ext uri="{FF2B5EF4-FFF2-40B4-BE49-F238E27FC236}">
                <a16:creationId xmlns:a16="http://schemas.microsoft.com/office/drawing/2014/main" id="{6B9A1960-DF9C-5290-FD85-A205C88A1803}"/>
              </a:ext>
            </a:extLst>
          </p:cNvPr>
          <p:cNvSpPr/>
          <p:nvPr/>
        </p:nvSpPr>
        <p:spPr>
          <a:xfrm>
            <a:off x="9602275" y="1567832"/>
            <a:ext cx="873220" cy="15398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5FF4CC6-A728-FEF4-1661-09CE33E76F3D}"/>
              </a:ext>
            </a:extLst>
          </p:cNvPr>
          <p:cNvSpPr txBox="1"/>
          <p:nvPr/>
        </p:nvSpPr>
        <p:spPr>
          <a:xfrm>
            <a:off x="10514094" y="2153103"/>
            <a:ext cx="1209849" cy="369332"/>
          </a:xfrm>
          <a:prstGeom prst="rect">
            <a:avLst/>
          </a:prstGeom>
          <a:solidFill>
            <a:schemeClr val="accent2">
              <a:lumMod val="20000"/>
              <a:lumOff val="80000"/>
            </a:schemeClr>
          </a:solidFill>
        </p:spPr>
        <p:txBody>
          <a:bodyPr wrap="square" rtlCol="0">
            <a:spAutoFit/>
          </a:bodyPr>
          <a:lstStyle/>
          <a:p>
            <a:pPr algn="ctr"/>
            <a:r>
              <a:rPr lang="en-US" dirty="0"/>
              <a:t>SKU</a:t>
            </a:r>
          </a:p>
        </p:txBody>
      </p:sp>
      <p:sp>
        <p:nvSpPr>
          <p:cNvPr id="21" name="Right Brace 20">
            <a:extLst>
              <a:ext uri="{FF2B5EF4-FFF2-40B4-BE49-F238E27FC236}">
                <a16:creationId xmlns:a16="http://schemas.microsoft.com/office/drawing/2014/main" id="{E7FE0DA5-0966-1912-AB21-0DE512B1C9D4}"/>
              </a:ext>
            </a:extLst>
          </p:cNvPr>
          <p:cNvSpPr/>
          <p:nvPr/>
        </p:nvSpPr>
        <p:spPr>
          <a:xfrm rot="5400000">
            <a:off x="3813564" y="-141118"/>
            <a:ext cx="873220" cy="7452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32F6B43-DEEA-FFE7-9A65-6FFC693837D5}"/>
              </a:ext>
            </a:extLst>
          </p:cNvPr>
          <p:cNvSpPr txBox="1"/>
          <p:nvPr/>
        </p:nvSpPr>
        <p:spPr>
          <a:xfrm>
            <a:off x="1995659" y="4116247"/>
            <a:ext cx="4509030" cy="369332"/>
          </a:xfrm>
          <a:prstGeom prst="rect">
            <a:avLst/>
          </a:prstGeom>
          <a:noFill/>
        </p:spPr>
        <p:txBody>
          <a:bodyPr wrap="square" rtlCol="0">
            <a:spAutoFit/>
          </a:bodyPr>
          <a:lstStyle/>
          <a:p>
            <a:pPr algn="ctr"/>
            <a:r>
              <a:rPr lang="en-US" dirty="0"/>
              <a:t>Pefetti_gum_Happydent_30x10</a:t>
            </a:r>
          </a:p>
        </p:txBody>
      </p:sp>
      <p:sp>
        <p:nvSpPr>
          <p:cNvPr id="23" name="TextBox 22">
            <a:extLst>
              <a:ext uri="{FF2B5EF4-FFF2-40B4-BE49-F238E27FC236}">
                <a16:creationId xmlns:a16="http://schemas.microsoft.com/office/drawing/2014/main" id="{2BA40337-D265-5797-AED1-CAA31F73ED7D}"/>
              </a:ext>
            </a:extLst>
          </p:cNvPr>
          <p:cNvSpPr txBox="1"/>
          <p:nvPr/>
        </p:nvSpPr>
        <p:spPr>
          <a:xfrm>
            <a:off x="3645249" y="4550893"/>
            <a:ext cx="1209849" cy="369332"/>
          </a:xfrm>
          <a:prstGeom prst="rect">
            <a:avLst/>
          </a:prstGeom>
          <a:solidFill>
            <a:schemeClr val="accent2">
              <a:lumMod val="20000"/>
              <a:lumOff val="80000"/>
            </a:schemeClr>
          </a:solidFill>
        </p:spPr>
        <p:txBody>
          <a:bodyPr wrap="square" rtlCol="0">
            <a:spAutoFit/>
          </a:bodyPr>
          <a:lstStyle/>
          <a:p>
            <a:pPr algn="ctr"/>
            <a:r>
              <a:rPr lang="en-US" dirty="0"/>
              <a:t>PPG</a:t>
            </a:r>
          </a:p>
        </p:txBody>
      </p:sp>
      <p:sp>
        <p:nvSpPr>
          <p:cNvPr id="19" name="TextBox 18">
            <a:extLst>
              <a:ext uri="{FF2B5EF4-FFF2-40B4-BE49-F238E27FC236}">
                <a16:creationId xmlns:a16="http://schemas.microsoft.com/office/drawing/2014/main" id="{DE3F311C-9842-090C-32B4-C9035C7CCE89}"/>
              </a:ext>
            </a:extLst>
          </p:cNvPr>
          <p:cNvSpPr txBox="1"/>
          <p:nvPr/>
        </p:nvSpPr>
        <p:spPr>
          <a:xfrm>
            <a:off x="524004" y="5214868"/>
            <a:ext cx="7715250" cy="1077218"/>
          </a:xfrm>
          <a:prstGeom prst="rect">
            <a:avLst/>
          </a:prstGeom>
          <a:noFill/>
          <a:ln>
            <a:solidFill>
              <a:schemeClr val="bg2">
                <a:lumMod val="75000"/>
              </a:schemeClr>
            </a:solidFill>
          </a:ln>
        </p:spPr>
        <p:txBody>
          <a:bodyPr wrap="square" rtlCol="0">
            <a:spAutoFit/>
          </a:bodyPr>
          <a:lstStyle/>
          <a:p>
            <a:r>
              <a:rPr lang="en-US" sz="1600" dirty="0"/>
              <a:t>When you move a product up a level, the flavor is dropped, and it becomes 1 product of </a:t>
            </a:r>
            <a:r>
              <a:rPr lang="en-US" sz="1600" dirty="0" err="1"/>
              <a:t>happydent</a:t>
            </a:r>
            <a:r>
              <a:rPr lang="en-US" sz="1600" dirty="0"/>
              <a:t> 30x1</a:t>
            </a:r>
          </a:p>
          <a:p>
            <a:endParaRPr lang="en-US" sz="1600" dirty="0"/>
          </a:p>
          <a:p>
            <a:r>
              <a:rPr lang="en-US" sz="1600" dirty="0"/>
              <a:t>Wonder, What is the point of this???</a:t>
            </a:r>
          </a:p>
        </p:txBody>
      </p:sp>
    </p:spTree>
    <p:extLst>
      <p:ext uri="{BB962C8B-B14F-4D97-AF65-F5344CB8AC3E}">
        <p14:creationId xmlns:p14="http://schemas.microsoft.com/office/powerpoint/2010/main" val="124067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Elasticity - Price</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 name="TextBox 2">
            <a:extLst>
              <a:ext uri="{FF2B5EF4-FFF2-40B4-BE49-F238E27FC236}">
                <a16:creationId xmlns:a16="http://schemas.microsoft.com/office/drawing/2014/main" id="{9128F5EB-0BAD-072F-ED9E-CCA206B7F56C}"/>
              </a:ext>
            </a:extLst>
          </p:cNvPr>
          <p:cNvSpPr txBox="1"/>
          <p:nvPr/>
        </p:nvSpPr>
        <p:spPr>
          <a:xfrm>
            <a:off x="0" y="1845581"/>
            <a:ext cx="3752088" cy="923330"/>
          </a:xfrm>
          <a:prstGeom prst="rect">
            <a:avLst/>
          </a:prstGeom>
          <a:noFill/>
        </p:spPr>
        <p:txBody>
          <a:bodyPr wrap="square" rtlCol="0">
            <a:spAutoFit/>
          </a:bodyPr>
          <a:lstStyle/>
          <a:p>
            <a:r>
              <a:rPr lang="en-US" dirty="0"/>
              <a:t>E = Price Elasticity</a:t>
            </a:r>
          </a:p>
          <a:p>
            <a:r>
              <a:rPr lang="en-US" dirty="0"/>
              <a:t>V = Volume Sales</a:t>
            </a:r>
          </a:p>
          <a:p>
            <a:r>
              <a:rPr lang="en-US" dirty="0"/>
              <a:t>P = Product Price</a:t>
            </a:r>
          </a:p>
        </p:txBody>
      </p:sp>
      <p:grpSp>
        <p:nvGrpSpPr>
          <p:cNvPr id="19" name="Group 18">
            <a:extLst>
              <a:ext uri="{FF2B5EF4-FFF2-40B4-BE49-F238E27FC236}">
                <a16:creationId xmlns:a16="http://schemas.microsoft.com/office/drawing/2014/main" id="{5ACFFB8E-B7DD-751E-8E16-274CF5C0E9CC}"/>
              </a:ext>
            </a:extLst>
          </p:cNvPr>
          <p:cNvGrpSpPr/>
          <p:nvPr/>
        </p:nvGrpSpPr>
        <p:grpSpPr>
          <a:xfrm>
            <a:off x="0" y="2783082"/>
            <a:ext cx="3839737" cy="811570"/>
            <a:chOff x="213773" y="2940048"/>
            <a:chExt cx="3839737" cy="811570"/>
          </a:xfrm>
        </p:grpSpPr>
        <p:sp>
          <p:nvSpPr>
            <p:cNvPr id="7" name="TextBox 6">
              <a:extLst>
                <a:ext uri="{FF2B5EF4-FFF2-40B4-BE49-F238E27FC236}">
                  <a16:creationId xmlns:a16="http://schemas.microsoft.com/office/drawing/2014/main" id="{7F1FF34F-2F7B-1D00-35B8-DF25ACF27675}"/>
                </a:ext>
              </a:extLst>
            </p:cNvPr>
            <p:cNvSpPr txBox="1"/>
            <p:nvPr/>
          </p:nvSpPr>
          <p:spPr>
            <a:xfrm>
              <a:off x="213773" y="3080466"/>
              <a:ext cx="419952" cy="523220"/>
            </a:xfrm>
            <a:prstGeom prst="rect">
              <a:avLst/>
            </a:prstGeom>
            <a:noFill/>
          </p:spPr>
          <p:txBody>
            <a:bodyPr wrap="square" rtlCol="0">
              <a:spAutoFit/>
            </a:bodyPr>
            <a:lstStyle/>
            <a:p>
              <a:r>
                <a:rPr lang="en-US" sz="2800" dirty="0"/>
                <a:t>E</a:t>
              </a:r>
            </a:p>
          </p:txBody>
        </p:sp>
        <p:sp>
          <p:nvSpPr>
            <p:cNvPr id="9" name="Equals 8">
              <a:extLst>
                <a:ext uri="{FF2B5EF4-FFF2-40B4-BE49-F238E27FC236}">
                  <a16:creationId xmlns:a16="http://schemas.microsoft.com/office/drawing/2014/main" id="{6DBD0AE7-BD7C-F995-643C-A374BD0E3CD5}"/>
                </a:ext>
              </a:extLst>
            </p:cNvPr>
            <p:cNvSpPr/>
            <p:nvPr/>
          </p:nvSpPr>
          <p:spPr>
            <a:xfrm>
              <a:off x="805426" y="3144842"/>
              <a:ext cx="294468" cy="39133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024D94E-4E1E-072F-9246-0976B60090F7}"/>
                </a:ext>
              </a:extLst>
            </p:cNvPr>
            <p:cNvSpPr txBox="1"/>
            <p:nvPr/>
          </p:nvSpPr>
          <p:spPr>
            <a:xfrm>
              <a:off x="1664728" y="2940048"/>
              <a:ext cx="2061278" cy="400110"/>
            </a:xfrm>
            <a:prstGeom prst="rect">
              <a:avLst/>
            </a:prstGeom>
            <a:noFill/>
          </p:spPr>
          <p:txBody>
            <a:bodyPr wrap="square" rtlCol="0">
              <a:spAutoFit/>
            </a:bodyPr>
            <a:lstStyle/>
            <a:p>
              <a:r>
                <a:rPr lang="en-US" sz="2000" dirty="0"/>
                <a:t>% Change in Sales</a:t>
              </a:r>
            </a:p>
          </p:txBody>
        </p:sp>
        <p:sp>
          <p:nvSpPr>
            <p:cNvPr id="23" name="TextBox 22">
              <a:extLst>
                <a:ext uri="{FF2B5EF4-FFF2-40B4-BE49-F238E27FC236}">
                  <a16:creationId xmlns:a16="http://schemas.microsoft.com/office/drawing/2014/main" id="{BC688FAB-43C7-5876-3C8B-9B725607D5A2}"/>
                </a:ext>
              </a:extLst>
            </p:cNvPr>
            <p:cNvSpPr txBox="1"/>
            <p:nvPr/>
          </p:nvSpPr>
          <p:spPr>
            <a:xfrm>
              <a:off x="1653027" y="3351508"/>
              <a:ext cx="2061278" cy="400110"/>
            </a:xfrm>
            <a:prstGeom prst="rect">
              <a:avLst/>
            </a:prstGeom>
            <a:noFill/>
          </p:spPr>
          <p:txBody>
            <a:bodyPr wrap="square" rtlCol="0">
              <a:spAutoFit/>
            </a:bodyPr>
            <a:lstStyle/>
            <a:p>
              <a:r>
                <a:rPr lang="en-US" sz="2000" dirty="0"/>
                <a:t>% Change in Price</a:t>
              </a:r>
            </a:p>
          </p:txBody>
        </p:sp>
        <p:cxnSp>
          <p:nvCxnSpPr>
            <p:cNvPr id="17" name="Straight Connector 16">
              <a:extLst>
                <a:ext uri="{FF2B5EF4-FFF2-40B4-BE49-F238E27FC236}">
                  <a16:creationId xmlns:a16="http://schemas.microsoft.com/office/drawing/2014/main" id="{E0B1E67F-FE14-3478-8547-C9AE5F0CEF69}"/>
                </a:ext>
              </a:extLst>
            </p:cNvPr>
            <p:cNvCxnSpPr/>
            <p:nvPr/>
          </p:nvCxnSpPr>
          <p:spPr>
            <a:xfrm>
              <a:off x="1325522" y="3340158"/>
              <a:ext cx="2727988" cy="1135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58BC4D9-74C8-F0D4-2533-7AA412E68EC1}"/>
              </a:ext>
            </a:extLst>
          </p:cNvPr>
          <p:cNvSpPr txBox="1"/>
          <p:nvPr/>
        </p:nvSpPr>
        <p:spPr>
          <a:xfrm>
            <a:off x="0" y="1085792"/>
            <a:ext cx="6828817" cy="646331"/>
          </a:xfrm>
          <a:prstGeom prst="rect">
            <a:avLst/>
          </a:prstGeom>
          <a:noFill/>
        </p:spPr>
        <p:txBody>
          <a:bodyPr wrap="square" rtlCol="0">
            <a:spAutoFit/>
          </a:bodyPr>
          <a:lstStyle/>
          <a:p>
            <a:r>
              <a:rPr lang="en-US" dirty="0"/>
              <a:t>Elasticity is responsiveness of One variable to another.</a:t>
            </a:r>
          </a:p>
          <a:p>
            <a:r>
              <a:rPr lang="en-US" dirty="0"/>
              <a:t>Price Elasticity is % change in price impacts % change in Volume</a:t>
            </a:r>
          </a:p>
        </p:txBody>
      </p:sp>
      <p:grpSp>
        <p:nvGrpSpPr>
          <p:cNvPr id="49" name="Group 48">
            <a:extLst>
              <a:ext uri="{FF2B5EF4-FFF2-40B4-BE49-F238E27FC236}">
                <a16:creationId xmlns:a16="http://schemas.microsoft.com/office/drawing/2014/main" id="{52129AD9-E2AF-EB4D-1D21-66DCEAC86DDE}"/>
              </a:ext>
            </a:extLst>
          </p:cNvPr>
          <p:cNvGrpSpPr/>
          <p:nvPr/>
        </p:nvGrpSpPr>
        <p:grpSpPr>
          <a:xfrm>
            <a:off x="7023135" y="948063"/>
            <a:ext cx="4817710" cy="2518081"/>
            <a:chOff x="6559755" y="1567832"/>
            <a:chExt cx="4817710" cy="2937042"/>
          </a:xfrm>
          <a:noFill/>
        </p:grpSpPr>
        <p:cxnSp>
          <p:nvCxnSpPr>
            <p:cNvPr id="28" name="Straight Connector 27">
              <a:extLst>
                <a:ext uri="{FF2B5EF4-FFF2-40B4-BE49-F238E27FC236}">
                  <a16:creationId xmlns:a16="http://schemas.microsoft.com/office/drawing/2014/main" id="{A4965FBB-1D94-4CAE-06DF-8D0D0F176CC2}"/>
                </a:ext>
              </a:extLst>
            </p:cNvPr>
            <p:cNvCxnSpPr/>
            <p:nvPr/>
          </p:nvCxnSpPr>
          <p:spPr>
            <a:xfrm>
              <a:off x="7604080" y="1567832"/>
              <a:ext cx="0" cy="253724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00E4DA-9189-7FE1-E897-BAA21B0F824A}"/>
                </a:ext>
              </a:extLst>
            </p:cNvPr>
            <p:cNvCxnSpPr>
              <a:cxnSpLocks/>
            </p:cNvCxnSpPr>
            <p:nvPr/>
          </p:nvCxnSpPr>
          <p:spPr>
            <a:xfrm flipH="1">
              <a:off x="7592648" y="4105072"/>
              <a:ext cx="3207073" cy="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7266B2C-8406-1811-8EC3-87CBCFAA4486}"/>
                </a:ext>
              </a:extLst>
            </p:cNvPr>
            <p:cNvCxnSpPr>
              <a:cxnSpLocks/>
            </p:cNvCxnSpPr>
            <p:nvPr/>
          </p:nvCxnSpPr>
          <p:spPr>
            <a:xfrm flipH="1" flipV="1">
              <a:off x="8063715" y="1877143"/>
              <a:ext cx="2437586" cy="162318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24C767-66BD-F5B5-F502-684293F2520D}"/>
                </a:ext>
              </a:extLst>
            </p:cNvPr>
            <p:cNvCxnSpPr>
              <a:cxnSpLocks/>
            </p:cNvCxnSpPr>
            <p:nvPr/>
          </p:nvCxnSpPr>
          <p:spPr>
            <a:xfrm flipH="1">
              <a:off x="7616233" y="2663333"/>
              <a:ext cx="1579177" cy="0"/>
            </a:xfrm>
            <a:prstGeom prst="line">
              <a:avLst/>
            </a:prstGeom>
            <a:grpFill/>
            <a:ln w="19050">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939A15-EDE1-0B6F-0C9A-FE48CEF28EB7}"/>
                </a:ext>
              </a:extLst>
            </p:cNvPr>
            <p:cNvCxnSpPr>
              <a:cxnSpLocks/>
            </p:cNvCxnSpPr>
            <p:nvPr/>
          </p:nvCxnSpPr>
          <p:spPr>
            <a:xfrm flipH="1">
              <a:off x="7630784" y="3154125"/>
              <a:ext cx="2312075" cy="0"/>
            </a:xfrm>
            <a:prstGeom prst="line">
              <a:avLst/>
            </a:prstGeom>
            <a:grpFill/>
            <a:ln w="19050">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1EFB23-F84F-D3FF-BBD0-8ACA7453BBC9}"/>
                </a:ext>
              </a:extLst>
            </p:cNvPr>
            <p:cNvCxnSpPr>
              <a:cxnSpLocks/>
            </p:cNvCxnSpPr>
            <p:nvPr/>
          </p:nvCxnSpPr>
          <p:spPr>
            <a:xfrm>
              <a:off x="9204243" y="2630682"/>
              <a:ext cx="0" cy="1474390"/>
            </a:xfrm>
            <a:prstGeom prst="line">
              <a:avLst/>
            </a:prstGeom>
            <a:grpFill/>
            <a:ln w="19050">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4221A7-52F5-C0DE-E7B4-C376A5E3393D}"/>
                </a:ext>
              </a:extLst>
            </p:cNvPr>
            <p:cNvCxnSpPr>
              <a:cxnSpLocks/>
            </p:cNvCxnSpPr>
            <p:nvPr/>
          </p:nvCxnSpPr>
          <p:spPr>
            <a:xfrm>
              <a:off x="9936046" y="3154125"/>
              <a:ext cx="6813" cy="950947"/>
            </a:xfrm>
            <a:prstGeom prst="line">
              <a:avLst/>
            </a:prstGeom>
            <a:grpFill/>
            <a:ln w="19050">
              <a:prstDash val="sys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28EC740-7ADE-F4A6-380E-219446243C69}"/>
                </a:ext>
              </a:extLst>
            </p:cNvPr>
            <p:cNvSpPr txBox="1"/>
            <p:nvPr/>
          </p:nvSpPr>
          <p:spPr>
            <a:xfrm>
              <a:off x="7167658" y="2656387"/>
              <a:ext cx="437517" cy="646331"/>
            </a:xfrm>
            <a:prstGeom prst="rect">
              <a:avLst/>
            </a:prstGeom>
            <a:grpFill/>
          </p:spPr>
          <p:txBody>
            <a:bodyPr wrap="square" rtlCol="0">
              <a:spAutoFit/>
            </a:bodyPr>
            <a:lstStyle/>
            <a:p>
              <a:r>
                <a:rPr lang="en-US" dirty="0"/>
                <a:t>P1</a:t>
              </a:r>
            </a:p>
            <a:p>
              <a:r>
                <a:rPr lang="en-US" dirty="0"/>
                <a:t>P2</a:t>
              </a:r>
            </a:p>
          </p:txBody>
        </p:sp>
        <p:sp>
          <p:nvSpPr>
            <p:cNvPr id="43" name="TextBox 42">
              <a:extLst>
                <a:ext uri="{FF2B5EF4-FFF2-40B4-BE49-F238E27FC236}">
                  <a16:creationId xmlns:a16="http://schemas.microsoft.com/office/drawing/2014/main" id="{BBB185B8-514B-A5C0-D7CD-C672E6A7AA29}"/>
                </a:ext>
              </a:extLst>
            </p:cNvPr>
            <p:cNvSpPr txBox="1"/>
            <p:nvPr/>
          </p:nvSpPr>
          <p:spPr>
            <a:xfrm>
              <a:off x="9090836" y="4135542"/>
              <a:ext cx="1158949" cy="369332"/>
            </a:xfrm>
            <a:prstGeom prst="rect">
              <a:avLst/>
            </a:prstGeom>
            <a:grpFill/>
          </p:spPr>
          <p:txBody>
            <a:bodyPr wrap="square" rtlCol="0">
              <a:spAutoFit/>
            </a:bodyPr>
            <a:lstStyle/>
            <a:p>
              <a:r>
                <a:rPr lang="en-US" dirty="0"/>
                <a:t>Q1    Q2</a:t>
              </a:r>
            </a:p>
          </p:txBody>
        </p:sp>
        <p:sp>
          <p:nvSpPr>
            <p:cNvPr id="44" name="TextBox 43">
              <a:extLst>
                <a:ext uri="{FF2B5EF4-FFF2-40B4-BE49-F238E27FC236}">
                  <a16:creationId xmlns:a16="http://schemas.microsoft.com/office/drawing/2014/main" id="{68338132-C653-CCE8-8F40-132D4CBA4539}"/>
                </a:ext>
              </a:extLst>
            </p:cNvPr>
            <p:cNvSpPr txBox="1"/>
            <p:nvPr/>
          </p:nvSpPr>
          <p:spPr>
            <a:xfrm rot="2033585">
              <a:off x="9152879" y="2655657"/>
              <a:ext cx="1296382" cy="369332"/>
            </a:xfrm>
            <a:prstGeom prst="rect">
              <a:avLst/>
            </a:prstGeom>
            <a:grpFill/>
          </p:spPr>
          <p:txBody>
            <a:bodyPr wrap="square" rtlCol="0">
              <a:spAutoFit/>
            </a:bodyPr>
            <a:lstStyle/>
            <a:p>
              <a:r>
                <a:rPr lang="en-US" dirty="0"/>
                <a:t>Demand</a:t>
              </a:r>
            </a:p>
          </p:txBody>
        </p:sp>
        <p:sp>
          <p:nvSpPr>
            <p:cNvPr id="45" name="TextBox 44">
              <a:extLst>
                <a:ext uri="{FF2B5EF4-FFF2-40B4-BE49-F238E27FC236}">
                  <a16:creationId xmlns:a16="http://schemas.microsoft.com/office/drawing/2014/main" id="{125E6D06-C3E8-A42A-EB02-B9AEA4E8B8E6}"/>
                </a:ext>
              </a:extLst>
            </p:cNvPr>
            <p:cNvSpPr txBox="1"/>
            <p:nvPr/>
          </p:nvSpPr>
          <p:spPr>
            <a:xfrm>
              <a:off x="10171177" y="4131266"/>
              <a:ext cx="1206288" cy="369332"/>
            </a:xfrm>
            <a:prstGeom prst="rect">
              <a:avLst/>
            </a:prstGeom>
            <a:grpFill/>
          </p:spPr>
          <p:txBody>
            <a:bodyPr wrap="square" rtlCol="0">
              <a:spAutoFit/>
            </a:bodyPr>
            <a:lstStyle/>
            <a:p>
              <a:r>
                <a:rPr lang="en-US" dirty="0"/>
                <a:t>Volume</a:t>
              </a:r>
            </a:p>
          </p:txBody>
        </p:sp>
        <p:sp>
          <p:nvSpPr>
            <p:cNvPr id="48" name="TextBox 47">
              <a:extLst>
                <a:ext uri="{FF2B5EF4-FFF2-40B4-BE49-F238E27FC236}">
                  <a16:creationId xmlns:a16="http://schemas.microsoft.com/office/drawing/2014/main" id="{C7F9E120-5D9C-5814-96A9-3F0090C079AC}"/>
                </a:ext>
              </a:extLst>
            </p:cNvPr>
            <p:cNvSpPr txBox="1"/>
            <p:nvPr/>
          </p:nvSpPr>
          <p:spPr>
            <a:xfrm>
              <a:off x="6559755" y="2742534"/>
              <a:ext cx="1206288" cy="369332"/>
            </a:xfrm>
            <a:prstGeom prst="rect">
              <a:avLst/>
            </a:prstGeom>
            <a:grpFill/>
          </p:spPr>
          <p:txBody>
            <a:bodyPr wrap="square" rtlCol="0">
              <a:spAutoFit/>
            </a:bodyPr>
            <a:lstStyle/>
            <a:p>
              <a:r>
                <a:rPr lang="en-US" dirty="0"/>
                <a:t>Price</a:t>
              </a:r>
            </a:p>
          </p:txBody>
        </p:sp>
      </p:grpSp>
      <p:sp>
        <p:nvSpPr>
          <p:cNvPr id="51" name="TextBox 50">
            <a:extLst>
              <a:ext uri="{FF2B5EF4-FFF2-40B4-BE49-F238E27FC236}">
                <a16:creationId xmlns:a16="http://schemas.microsoft.com/office/drawing/2014/main" id="{C1247AF4-7A54-BD34-66FF-F3EB78C7708C}"/>
              </a:ext>
            </a:extLst>
          </p:cNvPr>
          <p:cNvSpPr txBox="1"/>
          <p:nvPr/>
        </p:nvSpPr>
        <p:spPr>
          <a:xfrm>
            <a:off x="0" y="3841330"/>
            <a:ext cx="6096000" cy="2031325"/>
          </a:xfrm>
          <a:prstGeom prst="rect">
            <a:avLst/>
          </a:prstGeom>
          <a:noFill/>
          <a:ln>
            <a:solidFill>
              <a:schemeClr val="bg2">
                <a:lumMod val="75000"/>
              </a:schemeClr>
            </a:solidFill>
          </a:ln>
        </p:spPr>
        <p:txBody>
          <a:bodyPr wrap="square">
            <a:spAutoFit/>
          </a:bodyPr>
          <a:lstStyle/>
          <a:p>
            <a:pPr marL="285750" indent="-285750" algn="l" fontAlgn="base">
              <a:spcAft>
                <a:spcPts val="0"/>
              </a:spcAft>
              <a:buFont typeface="Wingdings" pitchFamily="2" charset="2"/>
              <a:buChar char="Ø"/>
            </a:pPr>
            <a:r>
              <a:rPr lang="en-US" dirty="0"/>
              <a:t>E</a:t>
            </a:r>
            <a:r>
              <a:rPr lang="el-GR" i="0" u="none" strike="noStrike" dirty="0">
                <a:effectLst/>
              </a:rPr>
              <a:t> &gt; 1: </a:t>
            </a:r>
            <a:r>
              <a:rPr lang="en-IN" i="0" u="none" strike="noStrike" dirty="0">
                <a:effectLst/>
              </a:rPr>
              <a:t>Demand is elastic. If price is increased, revenue (price × sales volume) will decrease. </a:t>
            </a:r>
          </a:p>
          <a:p>
            <a:pPr marL="285750" indent="-285750" algn="l" fontAlgn="base">
              <a:spcAft>
                <a:spcPts val="0"/>
              </a:spcAft>
              <a:buFont typeface="Wingdings" pitchFamily="2" charset="2"/>
              <a:buChar char="Ø"/>
            </a:pPr>
            <a:r>
              <a:rPr lang="en-US" dirty="0"/>
              <a:t>E</a:t>
            </a:r>
            <a:r>
              <a:rPr lang="el-GR" i="0" u="none" strike="noStrike" dirty="0">
                <a:effectLst/>
              </a:rPr>
              <a:t> &lt; 1: </a:t>
            </a:r>
            <a:r>
              <a:rPr lang="en-IN" i="0" u="none" strike="noStrike" dirty="0">
                <a:effectLst/>
              </a:rPr>
              <a:t>Inelastic. If price is increased, revenue will increase. </a:t>
            </a:r>
          </a:p>
          <a:p>
            <a:pPr marL="285750" indent="-285750" algn="l" fontAlgn="base">
              <a:spcAft>
                <a:spcPts val="0"/>
              </a:spcAft>
              <a:buFont typeface="Wingdings" pitchFamily="2" charset="2"/>
              <a:buChar char="Ø"/>
            </a:pPr>
            <a:r>
              <a:rPr lang="en-US" dirty="0"/>
              <a:t>E </a:t>
            </a:r>
            <a:r>
              <a:rPr lang="el-GR" i="0" u="none" strike="noStrike" dirty="0">
                <a:effectLst/>
              </a:rPr>
              <a:t>= 1: </a:t>
            </a:r>
            <a:r>
              <a:rPr lang="en-IN" i="0" u="none" strike="noStrike" dirty="0">
                <a:effectLst/>
              </a:rPr>
              <a:t>Unit elastic. There is no change in revenue with change in price. </a:t>
            </a:r>
          </a:p>
          <a:p>
            <a:pPr marL="285750" indent="-285750" algn="l" fontAlgn="base">
              <a:spcAft>
                <a:spcPts val="0"/>
              </a:spcAft>
              <a:buFont typeface="Wingdings" pitchFamily="2" charset="2"/>
              <a:buChar char="Ø"/>
            </a:pPr>
            <a:r>
              <a:rPr lang="en-US" dirty="0"/>
              <a:t>E</a:t>
            </a:r>
            <a:r>
              <a:rPr lang="el-GR" i="0" u="none" strike="noStrike" dirty="0">
                <a:effectLst/>
              </a:rPr>
              <a:t> = 0: </a:t>
            </a:r>
            <a:r>
              <a:rPr lang="en-IN" i="0" u="none" strike="noStrike" dirty="0">
                <a:effectLst/>
              </a:rPr>
              <a:t>Perfectly inelastic demand. Sales volume is constant.</a:t>
            </a:r>
          </a:p>
          <a:p>
            <a:pPr marL="285750" indent="-285750" algn="l" fontAlgn="base">
              <a:spcAft>
                <a:spcPts val="0"/>
              </a:spcAft>
              <a:buFont typeface="Wingdings" pitchFamily="2" charset="2"/>
              <a:buChar char="Ø"/>
            </a:pPr>
            <a:r>
              <a:rPr lang="en-US" dirty="0"/>
              <a:t>E</a:t>
            </a:r>
            <a:r>
              <a:rPr lang="el-GR" i="0" u="none" strike="noStrike" dirty="0">
                <a:effectLst/>
              </a:rPr>
              <a:t> = ∞: </a:t>
            </a:r>
            <a:r>
              <a:rPr lang="en-IN" i="0" u="none" strike="noStrike" dirty="0">
                <a:effectLst/>
              </a:rPr>
              <a:t>Perfectly elastic demand.</a:t>
            </a:r>
          </a:p>
        </p:txBody>
      </p:sp>
      <p:sp>
        <p:nvSpPr>
          <p:cNvPr id="54" name="Rectangle 53">
            <a:extLst>
              <a:ext uri="{FF2B5EF4-FFF2-40B4-BE49-F238E27FC236}">
                <a16:creationId xmlns:a16="http://schemas.microsoft.com/office/drawing/2014/main" id="{8A781F3B-5F15-083C-CC96-EF9C2EEDF2D6}"/>
              </a:ext>
            </a:extLst>
          </p:cNvPr>
          <p:cNvSpPr/>
          <p:nvPr/>
        </p:nvSpPr>
        <p:spPr>
          <a:xfrm>
            <a:off x="6828818" y="697882"/>
            <a:ext cx="5012028" cy="2949057"/>
          </a:xfrm>
          <a:prstGeom prst="rect">
            <a:avLst/>
          </a:prstGeom>
          <a:solidFill>
            <a:schemeClr val="bg2">
              <a:lumMod val="75000"/>
              <a:alpha val="2316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3E410C13-AF14-E82C-CA7A-E6DD3F6D7BE0}"/>
              </a:ext>
            </a:extLst>
          </p:cNvPr>
          <p:cNvSpPr txBox="1"/>
          <p:nvPr/>
        </p:nvSpPr>
        <p:spPr>
          <a:xfrm>
            <a:off x="6202201" y="3811013"/>
            <a:ext cx="6096000" cy="2031325"/>
          </a:xfrm>
          <a:prstGeom prst="rect">
            <a:avLst/>
          </a:prstGeom>
          <a:noFill/>
          <a:ln>
            <a:solidFill>
              <a:schemeClr val="bg2">
                <a:lumMod val="75000"/>
              </a:schemeClr>
            </a:solidFill>
          </a:ln>
        </p:spPr>
        <p:txBody>
          <a:bodyPr wrap="square">
            <a:spAutoFit/>
          </a:bodyPr>
          <a:lstStyle/>
          <a:p>
            <a:pPr marL="285750" indent="-285750" algn="l" fontAlgn="base">
              <a:spcAft>
                <a:spcPts val="0"/>
              </a:spcAft>
              <a:buFont typeface="Wingdings" pitchFamily="2" charset="2"/>
              <a:buChar char="Ø"/>
            </a:pPr>
            <a:r>
              <a:rPr lang="en-IN" i="0" u="none" strike="noStrike" dirty="0">
                <a:effectLst/>
              </a:rPr>
              <a:t>Discounted Price are more appealing to consumers than Regular Price Reduction hence more Elastic.</a:t>
            </a:r>
          </a:p>
          <a:p>
            <a:pPr marL="285750" indent="-285750" algn="l" fontAlgn="base">
              <a:spcAft>
                <a:spcPts val="0"/>
              </a:spcAft>
              <a:buFont typeface="Wingdings" pitchFamily="2" charset="2"/>
              <a:buChar char="Ø"/>
            </a:pPr>
            <a:r>
              <a:rPr lang="en-IN" dirty="0"/>
              <a:t>Availability of substitutable products makes buyer more price sensitive.</a:t>
            </a:r>
          </a:p>
          <a:p>
            <a:pPr marL="285750" indent="-285750" algn="l" fontAlgn="base">
              <a:spcAft>
                <a:spcPts val="0"/>
              </a:spcAft>
              <a:buFont typeface="Wingdings" pitchFamily="2" charset="2"/>
              <a:buChar char="Ø"/>
            </a:pPr>
            <a:r>
              <a:rPr lang="en-IN" i="0" u="none" strike="noStrike" dirty="0">
                <a:effectLst/>
              </a:rPr>
              <a:t>Low-priced products with small </a:t>
            </a:r>
            <a:r>
              <a:rPr lang="en-IN" dirty="0"/>
              <a:t>share of consumers are less elastic in nature.</a:t>
            </a:r>
          </a:p>
          <a:p>
            <a:pPr marL="285750" indent="-285750" algn="l" fontAlgn="base">
              <a:spcAft>
                <a:spcPts val="0"/>
              </a:spcAft>
              <a:buFont typeface="Wingdings" pitchFamily="2" charset="2"/>
              <a:buChar char="Ø"/>
            </a:pPr>
            <a:r>
              <a:rPr lang="en-IN" i="0" u="none" strike="noStrike" dirty="0">
                <a:effectLst/>
              </a:rPr>
              <a:t>Essential products </a:t>
            </a:r>
            <a:r>
              <a:rPr lang="en-IN" dirty="0"/>
              <a:t>tends to be</a:t>
            </a:r>
            <a:r>
              <a:rPr lang="en-IN" i="0" u="none" strike="noStrike" dirty="0">
                <a:effectLst/>
              </a:rPr>
              <a:t> less </a:t>
            </a:r>
            <a:r>
              <a:rPr lang="en-IN" dirty="0"/>
              <a:t>elastic in nature.</a:t>
            </a:r>
            <a:endParaRPr lang="en-IN" i="0" u="none" strike="noStrike" dirty="0">
              <a:effectLst/>
            </a:endParaRPr>
          </a:p>
        </p:txBody>
      </p:sp>
    </p:spTree>
    <p:extLst>
      <p:ext uri="{BB962C8B-B14F-4D97-AF65-F5344CB8AC3E}">
        <p14:creationId xmlns:p14="http://schemas.microsoft.com/office/powerpoint/2010/main" val="103883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Retail Distribution</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 name="TextBox 2">
            <a:extLst>
              <a:ext uri="{FF2B5EF4-FFF2-40B4-BE49-F238E27FC236}">
                <a16:creationId xmlns:a16="http://schemas.microsoft.com/office/drawing/2014/main" id="{2AA8622F-CC44-3EA2-56ED-4AEA67194828}"/>
              </a:ext>
            </a:extLst>
          </p:cNvPr>
          <p:cNvSpPr txBox="1"/>
          <p:nvPr/>
        </p:nvSpPr>
        <p:spPr>
          <a:xfrm>
            <a:off x="447953" y="872592"/>
            <a:ext cx="7156127" cy="1261884"/>
          </a:xfrm>
          <a:prstGeom prst="rect">
            <a:avLst/>
          </a:prstGeom>
          <a:noFill/>
        </p:spPr>
        <p:txBody>
          <a:bodyPr wrap="square" rtlCol="0">
            <a:spAutoFit/>
          </a:bodyPr>
          <a:lstStyle/>
          <a:p>
            <a:r>
              <a:rPr lang="en-US" sz="2000" b="1" dirty="0"/>
              <a:t>Numeric Distribution: </a:t>
            </a:r>
            <a:r>
              <a:rPr lang="en-US" dirty="0"/>
              <a:t>Proportion of stores distributing a product.</a:t>
            </a:r>
          </a:p>
          <a:p>
            <a:endParaRPr lang="en-US" dirty="0"/>
          </a:p>
          <a:p>
            <a:r>
              <a:rPr lang="en-US" sz="2000" b="1" dirty="0"/>
              <a:t>Weighted Distribution: </a:t>
            </a:r>
            <a:r>
              <a:rPr lang="en-US" dirty="0"/>
              <a:t>Percentage of stores handling product weighted by product category store sales.(in terms of value sale)</a:t>
            </a:r>
          </a:p>
        </p:txBody>
      </p:sp>
      <p:graphicFrame>
        <p:nvGraphicFramePr>
          <p:cNvPr id="13" name="Table 12">
            <a:extLst>
              <a:ext uri="{FF2B5EF4-FFF2-40B4-BE49-F238E27FC236}">
                <a16:creationId xmlns:a16="http://schemas.microsoft.com/office/drawing/2014/main" id="{0C34DF63-E335-D857-9D39-05E5F92F5557}"/>
              </a:ext>
            </a:extLst>
          </p:cNvPr>
          <p:cNvGraphicFramePr>
            <a:graphicFrameLocks noGrp="1"/>
          </p:cNvGraphicFramePr>
          <p:nvPr>
            <p:extLst>
              <p:ext uri="{D42A27DB-BD31-4B8C-83A1-F6EECF244321}">
                <p14:modId xmlns:p14="http://schemas.microsoft.com/office/powerpoint/2010/main" val="967865261"/>
              </p:ext>
            </p:extLst>
          </p:nvPr>
        </p:nvGraphicFramePr>
        <p:xfrm>
          <a:off x="447953" y="2230250"/>
          <a:ext cx="7334252" cy="2926080"/>
        </p:xfrm>
        <a:graphic>
          <a:graphicData uri="http://schemas.openxmlformats.org/drawingml/2006/table">
            <a:tbl>
              <a:tblPr/>
              <a:tblGrid>
                <a:gridCol w="1833563">
                  <a:extLst>
                    <a:ext uri="{9D8B030D-6E8A-4147-A177-3AD203B41FA5}">
                      <a16:colId xmlns:a16="http://schemas.microsoft.com/office/drawing/2014/main" val="198391086"/>
                    </a:ext>
                  </a:extLst>
                </a:gridCol>
                <a:gridCol w="1833563">
                  <a:extLst>
                    <a:ext uri="{9D8B030D-6E8A-4147-A177-3AD203B41FA5}">
                      <a16:colId xmlns:a16="http://schemas.microsoft.com/office/drawing/2014/main" val="1793338644"/>
                    </a:ext>
                  </a:extLst>
                </a:gridCol>
                <a:gridCol w="1833563">
                  <a:extLst>
                    <a:ext uri="{9D8B030D-6E8A-4147-A177-3AD203B41FA5}">
                      <a16:colId xmlns:a16="http://schemas.microsoft.com/office/drawing/2014/main" val="2305744889"/>
                    </a:ext>
                  </a:extLst>
                </a:gridCol>
                <a:gridCol w="1833563">
                  <a:extLst>
                    <a:ext uri="{9D8B030D-6E8A-4147-A177-3AD203B41FA5}">
                      <a16:colId xmlns:a16="http://schemas.microsoft.com/office/drawing/2014/main" val="2565439491"/>
                    </a:ext>
                  </a:extLst>
                </a:gridCol>
              </a:tblGrid>
              <a:tr h="0">
                <a:tc>
                  <a:txBody>
                    <a:bodyPr/>
                    <a:lstStyle/>
                    <a:p>
                      <a:pPr algn="ctr" fontAlgn="base"/>
                      <a:endParaRPr lang="en-IN" dirty="0">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b="1">
                          <a:solidFill>
                            <a:srgbClr val="FFFFFF"/>
                          </a:solidFill>
                          <a:effectLst/>
                          <a:latin typeface="inherit"/>
                        </a:rPr>
                        <a:t>Category sales</a:t>
                      </a:r>
                      <a:endParaRPr lang="en-IN">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b="1">
                          <a:solidFill>
                            <a:srgbClr val="FFFFFF"/>
                          </a:solidFill>
                          <a:effectLst/>
                          <a:latin typeface="inherit"/>
                        </a:rPr>
                        <a:t>Availability Brand A﻿</a:t>
                      </a:r>
                      <a:endParaRPr lang="en-IN">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b="1">
                          <a:solidFill>
                            <a:srgbClr val="FFFFFF"/>
                          </a:solidFill>
                          <a:effectLst/>
                          <a:latin typeface="inherit"/>
                        </a:rPr>
                        <a:t>Availability Brand B﻿</a:t>
                      </a:r>
                      <a:endParaRPr lang="en-IN">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extLst>
                  <a:ext uri="{0D108BD9-81ED-4DB2-BD59-A6C34878D82A}">
                    <a16:rowId xmlns:a16="http://schemas.microsoft.com/office/drawing/2014/main" val="2962076143"/>
                  </a:ext>
                </a:extLst>
              </a:tr>
              <a:tr h="0">
                <a:tc>
                  <a:txBody>
                    <a:bodyPr/>
                    <a:lstStyle/>
                    <a:p>
                      <a:pPr algn="ctr" fontAlgn="base"/>
                      <a:r>
                        <a:rPr lang="en-IN" dirty="0">
                          <a:effectLst/>
                          <a:latin typeface="Open Sans" panose="020B0606030504020204" pitchFamily="34" charset="0"/>
                        </a:rPr>
                        <a:t>Store 1</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55</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No</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3767175415"/>
                  </a:ext>
                </a:extLst>
              </a:tr>
              <a:tr h="0">
                <a:tc>
                  <a:txBody>
                    <a:bodyPr/>
                    <a:lstStyle/>
                    <a:p>
                      <a:pPr algn="ctr" fontAlgn="base"/>
                      <a:r>
                        <a:rPr lang="en-IN" dirty="0">
                          <a:effectLst/>
                          <a:latin typeface="Open Sans" panose="020B0606030504020204" pitchFamily="34" charset="0"/>
                        </a:rPr>
                        <a:t>Store 2</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15</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913819215"/>
                  </a:ext>
                </a:extLst>
              </a:tr>
              <a:tr h="0">
                <a:tc>
                  <a:txBody>
                    <a:bodyPr/>
                    <a:lstStyle/>
                    <a:p>
                      <a:pPr algn="ctr" fontAlgn="base"/>
                      <a:r>
                        <a:rPr lang="en-IN">
                          <a:effectLst/>
                          <a:latin typeface="Open Sans" panose="020B0606030504020204" pitchFamily="34" charset="0"/>
                        </a:rPr>
                        <a:t>Store 3</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No</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764140152"/>
                  </a:ext>
                </a:extLst>
              </a:tr>
              <a:tr h="0">
                <a:tc>
                  <a:txBody>
                    <a:bodyPr/>
                    <a:lstStyle/>
                    <a:p>
                      <a:pPr algn="ctr" fontAlgn="base"/>
                      <a:r>
                        <a:rPr lang="en-IN">
                          <a:effectLst/>
                          <a:latin typeface="Open Sans" panose="020B0606030504020204" pitchFamily="34" charset="0"/>
                        </a:rPr>
                        <a:t>Store 4</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40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295705951"/>
                  </a:ext>
                </a:extLst>
              </a:tr>
              <a:tr h="0">
                <a:tc>
                  <a:txBody>
                    <a:bodyPr/>
                    <a:lstStyle/>
                    <a:p>
                      <a:pPr algn="ctr" fontAlgn="base"/>
                      <a:r>
                        <a:rPr lang="en-IN">
                          <a:effectLst/>
                          <a:latin typeface="Open Sans" panose="020B0606030504020204" pitchFamily="34" charset="0"/>
                        </a:rPr>
                        <a:t>Store 5</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10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No</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1268833621"/>
                  </a:ext>
                </a:extLst>
              </a:tr>
              <a:tr h="0">
                <a:tc>
                  <a:txBody>
                    <a:bodyPr/>
                    <a:lstStyle/>
                    <a:p>
                      <a:pPr algn="ctr" fontAlgn="base"/>
                      <a:r>
                        <a:rPr lang="en-IN">
                          <a:effectLst/>
                          <a:latin typeface="Open Sans" panose="020B0606030504020204" pitchFamily="34" charset="0"/>
                        </a:rPr>
                        <a:t>Store 6</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a:effectLst/>
                          <a:latin typeface="Open Sans" panose="020B0606030504020204" pitchFamily="34" charset="0"/>
                        </a:rPr>
                        <a:t>15</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No</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980016569"/>
                  </a:ext>
                </a:extLst>
              </a:tr>
              <a:tr h="0">
                <a:tc>
                  <a:txBody>
                    <a:bodyPr/>
                    <a:lstStyle/>
                    <a:p>
                      <a:pPr algn="ctr" fontAlgn="base"/>
                      <a:r>
                        <a:rPr lang="en-IN">
                          <a:effectLst/>
                          <a:latin typeface="Open Sans" panose="020B0606030504020204" pitchFamily="34" charset="0"/>
                        </a:rPr>
                        <a:t>Store 7</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40</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Yes</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855445125"/>
                  </a:ext>
                </a:extLst>
              </a:tr>
            </a:tbl>
          </a:graphicData>
        </a:graphic>
      </p:graphicFrame>
      <p:sp>
        <p:nvSpPr>
          <p:cNvPr id="17" name="Rectangle 5">
            <a:extLst>
              <a:ext uri="{FF2B5EF4-FFF2-40B4-BE49-F238E27FC236}">
                <a16:creationId xmlns:a16="http://schemas.microsoft.com/office/drawing/2014/main" id="{D5702942-B010-5186-DD98-7A9BDFA01755}"/>
              </a:ext>
            </a:extLst>
          </p:cNvPr>
          <p:cNvSpPr>
            <a:spLocks noChangeArrowheads="1"/>
          </p:cNvSpPr>
          <p:nvPr/>
        </p:nvSpPr>
        <p:spPr bwMode="auto">
          <a:xfrm>
            <a:off x="2428875"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Table 23">
            <a:extLst>
              <a:ext uri="{FF2B5EF4-FFF2-40B4-BE49-F238E27FC236}">
                <a16:creationId xmlns:a16="http://schemas.microsoft.com/office/drawing/2014/main" id="{BF52A1A4-9DF6-57A1-8694-97544BAFA79D}"/>
              </a:ext>
            </a:extLst>
          </p:cNvPr>
          <p:cNvGraphicFramePr>
            <a:graphicFrameLocks noGrp="1"/>
          </p:cNvGraphicFramePr>
          <p:nvPr>
            <p:extLst>
              <p:ext uri="{D42A27DB-BD31-4B8C-83A1-F6EECF244321}">
                <p14:modId xmlns:p14="http://schemas.microsoft.com/office/powerpoint/2010/main" val="1814888305"/>
              </p:ext>
            </p:extLst>
          </p:nvPr>
        </p:nvGraphicFramePr>
        <p:xfrm>
          <a:off x="8008821" y="2224088"/>
          <a:ext cx="4031058" cy="1543050"/>
        </p:xfrm>
        <a:graphic>
          <a:graphicData uri="http://schemas.openxmlformats.org/drawingml/2006/table">
            <a:tbl>
              <a:tblPr/>
              <a:tblGrid>
                <a:gridCol w="1343686">
                  <a:extLst>
                    <a:ext uri="{9D8B030D-6E8A-4147-A177-3AD203B41FA5}">
                      <a16:colId xmlns:a16="http://schemas.microsoft.com/office/drawing/2014/main" val="3734000245"/>
                    </a:ext>
                  </a:extLst>
                </a:gridCol>
                <a:gridCol w="1343686">
                  <a:extLst>
                    <a:ext uri="{9D8B030D-6E8A-4147-A177-3AD203B41FA5}">
                      <a16:colId xmlns:a16="http://schemas.microsoft.com/office/drawing/2014/main" val="609769878"/>
                    </a:ext>
                  </a:extLst>
                </a:gridCol>
                <a:gridCol w="1343686">
                  <a:extLst>
                    <a:ext uri="{9D8B030D-6E8A-4147-A177-3AD203B41FA5}">
                      <a16:colId xmlns:a16="http://schemas.microsoft.com/office/drawing/2014/main" val="1925077678"/>
                    </a:ext>
                  </a:extLst>
                </a:gridCol>
              </a:tblGrid>
              <a:tr h="298992">
                <a:tc>
                  <a:txBody>
                    <a:bodyPr/>
                    <a:lstStyle/>
                    <a:p>
                      <a:pPr algn="ctr" fontAlgn="base"/>
                      <a:endParaRPr lang="en-IN" dirty="0">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b="1" dirty="0">
                          <a:solidFill>
                            <a:srgbClr val="FFFFFF"/>
                          </a:solidFill>
                          <a:effectLst/>
                          <a:latin typeface="inherit"/>
                        </a:rPr>
                        <a:t>Brand A</a:t>
                      </a:r>
                      <a:endParaRPr lang="en-IN" dirty="0">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tc>
                  <a:txBody>
                    <a:bodyPr/>
                    <a:lstStyle/>
                    <a:p>
                      <a:pPr algn="ctr" fontAlgn="base"/>
                      <a:r>
                        <a:rPr lang="en-IN" b="1" dirty="0">
                          <a:solidFill>
                            <a:srgbClr val="FFFFFF"/>
                          </a:solidFill>
                          <a:effectLst/>
                          <a:latin typeface="inherit"/>
                        </a:rPr>
                        <a:t>Brand B</a:t>
                      </a:r>
                      <a:endParaRPr lang="en-IN" dirty="0">
                        <a:solidFill>
                          <a:srgbClr val="FFFFFF"/>
                        </a:solidFill>
                        <a:effectLst/>
                        <a:latin typeface="Open Sans" panose="020B0606030504020204" pitchFamily="34" charset="0"/>
                      </a:endParaRP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212529"/>
                    </a:solidFill>
                  </a:tcPr>
                </a:tc>
                <a:extLst>
                  <a:ext uri="{0D108BD9-81ED-4DB2-BD59-A6C34878D82A}">
                    <a16:rowId xmlns:a16="http://schemas.microsoft.com/office/drawing/2014/main" val="80517420"/>
                  </a:ext>
                </a:extLst>
              </a:tr>
              <a:tr h="546434">
                <a:tc>
                  <a:txBody>
                    <a:bodyPr/>
                    <a:lstStyle/>
                    <a:p>
                      <a:pPr algn="ctr" fontAlgn="base"/>
                      <a:r>
                        <a:rPr lang="en-IN">
                          <a:effectLst/>
                          <a:latin typeface="Open Sans" panose="020B0606030504020204" pitchFamily="34" charset="0"/>
                        </a:rPr>
                        <a:t>Numeric distribution</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a:effectLst/>
                          <a:latin typeface="Open Sans" panose="020B0606030504020204" pitchFamily="34" charset="0"/>
                        </a:rPr>
                        <a:t>57.1%</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tc>
                  <a:txBody>
                    <a:bodyPr/>
                    <a:lstStyle/>
                    <a:p>
                      <a:pPr algn="ctr" fontAlgn="base"/>
                      <a:r>
                        <a:rPr lang="en-IN" dirty="0">
                          <a:effectLst/>
                          <a:latin typeface="Open Sans" panose="020B0606030504020204" pitchFamily="34" charset="0"/>
                        </a:rPr>
                        <a:t>85.7%</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tcPr>
                </a:tc>
                <a:extLst>
                  <a:ext uri="{0D108BD9-81ED-4DB2-BD59-A6C34878D82A}">
                    <a16:rowId xmlns:a16="http://schemas.microsoft.com/office/drawing/2014/main" val="951454879"/>
                  </a:ext>
                </a:extLst>
              </a:tr>
              <a:tr h="546434">
                <a:tc>
                  <a:txBody>
                    <a:bodyPr/>
                    <a:lstStyle/>
                    <a:p>
                      <a:pPr algn="ctr" fontAlgn="base"/>
                      <a:r>
                        <a:rPr lang="en-IN">
                          <a:effectLst/>
                          <a:latin typeface="Open Sans" panose="020B0606030504020204" pitchFamily="34" charset="0"/>
                        </a:rPr>
                        <a:t>Weighted distribution</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78.9%</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tc>
                  <a:txBody>
                    <a:bodyPr/>
                    <a:lstStyle/>
                    <a:p>
                      <a:pPr algn="ctr" fontAlgn="base"/>
                      <a:r>
                        <a:rPr lang="en-IN" dirty="0">
                          <a:effectLst/>
                          <a:latin typeface="Open Sans" panose="020B0606030504020204" pitchFamily="34" charset="0"/>
                        </a:rPr>
                        <a:t>68.4%</a:t>
                      </a:r>
                    </a:p>
                  </a:txBody>
                  <a:tcPr marL="28575" marR="28575" marT="28575" marB="28575" anchor="ctr">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EEEEEE"/>
                    </a:solidFill>
                  </a:tcPr>
                </a:tc>
                <a:extLst>
                  <a:ext uri="{0D108BD9-81ED-4DB2-BD59-A6C34878D82A}">
                    <a16:rowId xmlns:a16="http://schemas.microsoft.com/office/drawing/2014/main" val="149787783"/>
                  </a:ext>
                </a:extLst>
              </a:tr>
            </a:tbl>
          </a:graphicData>
        </a:graphic>
      </p:graphicFrame>
      <p:pic>
        <p:nvPicPr>
          <p:cNvPr id="29" name="Picture 28">
            <a:extLst>
              <a:ext uri="{FF2B5EF4-FFF2-40B4-BE49-F238E27FC236}">
                <a16:creationId xmlns:a16="http://schemas.microsoft.com/office/drawing/2014/main" id="{677185FB-FFB7-B4C3-FB90-D929F3F706BE}"/>
              </a:ext>
            </a:extLst>
          </p:cNvPr>
          <p:cNvPicPr>
            <a:picLocks noChangeAspect="1"/>
          </p:cNvPicPr>
          <p:nvPr/>
        </p:nvPicPr>
        <p:blipFill>
          <a:blip r:embed="rId3"/>
          <a:stretch>
            <a:fillRect/>
          </a:stretch>
        </p:blipFill>
        <p:spPr>
          <a:xfrm>
            <a:off x="5424410" y="5519308"/>
            <a:ext cx="6437964" cy="919179"/>
          </a:xfrm>
          <a:prstGeom prst="rect">
            <a:avLst/>
          </a:prstGeom>
        </p:spPr>
      </p:pic>
      <p:cxnSp>
        <p:nvCxnSpPr>
          <p:cNvPr id="31" name="Straight Connector 30">
            <a:extLst>
              <a:ext uri="{FF2B5EF4-FFF2-40B4-BE49-F238E27FC236}">
                <a16:creationId xmlns:a16="http://schemas.microsoft.com/office/drawing/2014/main" id="{25B51E5F-41FA-EF7E-1896-0F8ACF3B4FFB}"/>
              </a:ext>
            </a:extLst>
          </p:cNvPr>
          <p:cNvCxnSpPr>
            <a:cxnSpLocks/>
          </p:cNvCxnSpPr>
          <p:nvPr/>
        </p:nvCxnSpPr>
        <p:spPr>
          <a:xfrm>
            <a:off x="5081972" y="5347758"/>
            <a:ext cx="0" cy="1105385"/>
          </a:xfrm>
          <a:prstGeom prst="line">
            <a:avLst/>
          </a:prstGeom>
          <a:ln w="66675">
            <a:prstDash val="solid"/>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EBC1A87D-5A31-CEFC-9501-F3BA02B389C1}"/>
              </a:ext>
            </a:extLst>
          </p:cNvPr>
          <p:cNvPicPr>
            <a:picLocks noChangeAspect="1"/>
          </p:cNvPicPr>
          <p:nvPr/>
        </p:nvPicPr>
        <p:blipFill>
          <a:blip r:embed="rId4"/>
          <a:stretch>
            <a:fillRect/>
          </a:stretch>
        </p:blipFill>
        <p:spPr>
          <a:xfrm>
            <a:off x="396873" y="5602243"/>
            <a:ext cx="4486045" cy="850900"/>
          </a:xfrm>
          <a:prstGeom prst="rect">
            <a:avLst/>
          </a:prstGeom>
        </p:spPr>
      </p:pic>
    </p:spTree>
    <p:extLst>
      <p:ext uri="{BB962C8B-B14F-4D97-AF65-F5344CB8AC3E}">
        <p14:creationId xmlns:p14="http://schemas.microsoft.com/office/powerpoint/2010/main" val="104818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Retail World</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aphicFrame>
        <p:nvGraphicFramePr>
          <p:cNvPr id="9" name="Diagram 8">
            <a:extLst>
              <a:ext uri="{FF2B5EF4-FFF2-40B4-BE49-F238E27FC236}">
                <a16:creationId xmlns:a16="http://schemas.microsoft.com/office/drawing/2014/main" id="{1743BCE8-FCB4-98BF-3811-4377859F7FF2}"/>
              </a:ext>
            </a:extLst>
          </p:cNvPr>
          <p:cNvGraphicFramePr/>
          <p:nvPr>
            <p:extLst>
              <p:ext uri="{D42A27DB-BD31-4B8C-83A1-F6EECF244321}">
                <p14:modId xmlns:p14="http://schemas.microsoft.com/office/powerpoint/2010/main" val="3110103389"/>
              </p:ext>
            </p:extLst>
          </p:nvPr>
        </p:nvGraphicFramePr>
        <p:xfrm>
          <a:off x="4661606" y="37203"/>
          <a:ext cx="7583316" cy="6709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B8E212F2-9974-1BCA-8003-7C7273B8FA46}"/>
              </a:ext>
            </a:extLst>
          </p:cNvPr>
          <p:cNvGrpSpPr/>
          <p:nvPr/>
        </p:nvGrpSpPr>
        <p:grpSpPr>
          <a:xfrm>
            <a:off x="2634905" y="2386540"/>
            <a:ext cx="914400" cy="3336633"/>
            <a:chOff x="883403" y="1480837"/>
            <a:chExt cx="914400" cy="3336633"/>
          </a:xfrm>
        </p:grpSpPr>
        <p:sp>
          <p:nvSpPr>
            <p:cNvPr id="3" name="Rectangle 2">
              <a:extLst>
                <a:ext uri="{FF2B5EF4-FFF2-40B4-BE49-F238E27FC236}">
                  <a16:creationId xmlns:a16="http://schemas.microsoft.com/office/drawing/2014/main" id="{CE8D21E0-F489-5C8E-44A3-FEF8A988F067}"/>
                </a:ext>
              </a:extLst>
            </p:cNvPr>
            <p:cNvSpPr/>
            <p:nvPr/>
          </p:nvSpPr>
          <p:spPr>
            <a:xfrm>
              <a:off x="883403" y="1480837"/>
              <a:ext cx="914400" cy="17118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 INR</a:t>
              </a:r>
            </a:p>
          </p:txBody>
        </p:sp>
        <p:sp>
          <p:nvSpPr>
            <p:cNvPr id="13" name="Rectangle 12">
              <a:extLst>
                <a:ext uri="{FF2B5EF4-FFF2-40B4-BE49-F238E27FC236}">
                  <a16:creationId xmlns:a16="http://schemas.microsoft.com/office/drawing/2014/main" id="{6F15C838-714C-F855-6486-B1D255C410A1}"/>
                </a:ext>
              </a:extLst>
            </p:cNvPr>
            <p:cNvSpPr/>
            <p:nvPr/>
          </p:nvSpPr>
          <p:spPr>
            <a:xfrm>
              <a:off x="883403" y="3192651"/>
              <a:ext cx="914400" cy="8524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5" name="Rectangle 14">
              <a:extLst>
                <a:ext uri="{FF2B5EF4-FFF2-40B4-BE49-F238E27FC236}">
                  <a16:creationId xmlns:a16="http://schemas.microsoft.com/office/drawing/2014/main" id="{92C34CEF-DE67-DB7A-D816-4A8C970805F5}"/>
                </a:ext>
              </a:extLst>
            </p:cNvPr>
            <p:cNvSpPr/>
            <p:nvPr/>
          </p:nvSpPr>
          <p:spPr>
            <a:xfrm>
              <a:off x="883403" y="4045058"/>
              <a:ext cx="914400" cy="48044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7" name="Rectangle 16">
              <a:extLst>
                <a:ext uri="{FF2B5EF4-FFF2-40B4-BE49-F238E27FC236}">
                  <a16:creationId xmlns:a16="http://schemas.microsoft.com/office/drawing/2014/main" id="{65DC645F-5499-58F8-4D22-6AC8D01F4E7B}"/>
                </a:ext>
              </a:extLst>
            </p:cNvPr>
            <p:cNvSpPr/>
            <p:nvPr/>
          </p:nvSpPr>
          <p:spPr>
            <a:xfrm>
              <a:off x="883403" y="4525505"/>
              <a:ext cx="914400" cy="2919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pSp>
      <p:sp>
        <p:nvSpPr>
          <p:cNvPr id="6" name="TextBox 5">
            <a:extLst>
              <a:ext uri="{FF2B5EF4-FFF2-40B4-BE49-F238E27FC236}">
                <a16:creationId xmlns:a16="http://schemas.microsoft.com/office/drawing/2014/main" id="{AEB226EB-CBB3-002C-78F6-F88E7C8779CA}"/>
              </a:ext>
            </a:extLst>
          </p:cNvPr>
          <p:cNvSpPr txBox="1"/>
          <p:nvPr/>
        </p:nvSpPr>
        <p:spPr>
          <a:xfrm>
            <a:off x="68323" y="2840016"/>
            <a:ext cx="1897351" cy="646331"/>
          </a:xfrm>
          <a:prstGeom prst="rect">
            <a:avLst/>
          </a:prstGeom>
          <a:noFill/>
          <a:ln>
            <a:solidFill>
              <a:schemeClr val="accent1"/>
            </a:solidFill>
          </a:ln>
        </p:spPr>
        <p:txBody>
          <a:bodyPr wrap="square" rtlCol="0">
            <a:spAutoFit/>
          </a:bodyPr>
          <a:lstStyle/>
          <a:p>
            <a:r>
              <a:rPr lang="en-US" dirty="0"/>
              <a:t>Cost of</a:t>
            </a:r>
          </a:p>
          <a:p>
            <a:r>
              <a:rPr lang="en-US" dirty="0"/>
              <a:t>Manufacturing</a:t>
            </a:r>
          </a:p>
        </p:txBody>
      </p:sp>
      <p:sp>
        <p:nvSpPr>
          <p:cNvPr id="19" name="TextBox 18">
            <a:extLst>
              <a:ext uri="{FF2B5EF4-FFF2-40B4-BE49-F238E27FC236}">
                <a16:creationId xmlns:a16="http://schemas.microsoft.com/office/drawing/2014/main" id="{ECE7EADE-1F9C-A89C-F703-F8B73754F1DF}"/>
              </a:ext>
            </a:extLst>
          </p:cNvPr>
          <p:cNvSpPr txBox="1"/>
          <p:nvPr/>
        </p:nvSpPr>
        <p:spPr>
          <a:xfrm>
            <a:off x="29985" y="4156868"/>
            <a:ext cx="1935690" cy="646331"/>
          </a:xfrm>
          <a:prstGeom prst="rect">
            <a:avLst/>
          </a:prstGeom>
          <a:noFill/>
          <a:ln>
            <a:solidFill>
              <a:schemeClr val="accent1"/>
            </a:solidFill>
          </a:ln>
        </p:spPr>
        <p:txBody>
          <a:bodyPr wrap="square" rtlCol="0">
            <a:spAutoFit/>
          </a:bodyPr>
          <a:lstStyle/>
          <a:p>
            <a:r>
              <a:rPr lang="en-US" dirty="0"/>
              <a:t>Manufacturer  Profit</a:t>
            </a:r>
          </a:p>
        </p:txBody>
      </p:sp>
      <p:sp>
        <p:nvSpPr>
          <p:cNvPr id="21" name="TextBox 20">
            <a:extLst>
              <a:ext uri="{FF2B5EF4-FFF2-40B4-BE49-F238E27FC236}">
                <a16:creationId xmlns:a16="http://schemas.microsoft.com/office/drawing/2014/main" id="{E08F2515-2C53-4BA9-57B6-FAC305392EB3}"/>
              </a:ext>
            </a:extLst>
          </p:cNvPr>
          <p:cNvSpPr txBox="1"/>
          <p:nvPr/>
        </p:nvSpPr>
        <p:spPr>
          <a:xfrm>
            <a:off x="0" y="4959287"/>
            <a:ext cx="1965673" cy="369332"/>
          </a:xfrm>
          <a:prstGeom prst="rect">
            <a:avLst/>
          </a:prstGeom>
          <a:noFill/>
          <a:ln>
            <a:solidFill>
              <a:schemeClr val="accent1"/>
            </a:solidFill>
          </a:ln>
        </p:spPr>
        <p:txBody>
          <a:bodyPr wrap="square" rtlCol="0">
            <a:spAutoFit/>
          </a:bodyPr>
          <a:lstStyle/>
          <a:p>
            <a:r>
              <a:rPr lang="en-US" dirty="0"/>
              <a:t>Retailer Margin</a:t>
            </a:r>
          </a:p>
        </p:txBody>
      </p:sp>
      <p:sp>
        <p:nvSpPr>
          <p:cNvPr id="22" name="TextBox 21">
            <a:extLst>
              <a:ext uri="{FF2B5EF4-FFF2-40B4-BE49-F238E27FC236}">
                <a16:creationId xmlns:a16="http://schemas.microsoft.com/office/drawing/2014/main" id="{016DEBFC-E027-BA8C-2477-FC97784D34AB}"/>
              </a:ext>
            </a:extLst>
          </p:cNvPr>
          <p:cNvSpPr txBox="1"/>
          <p:nvPr/>
        </p:nvSpPr>
        <p:spPr>
          <a:xfrm>
            <a:off x="13050" y="5389727"/>
            <a:ext cx="1952624" cy="369332"/>
          </a:xfrm>
          <a:prstGeom prst="rect">
            <a:avLst/>
          </a:prstGeom>
          <a:noFill/>
          <a:ln>
            <a:solidFill>
              <a:schemeClr val="accent1"/>
            </a:solidFill>
          </a:ln>
        </p:spPr>
        <p:txBody>
          <a:bodyPr wrap="square" rtlCol="0">
            <a:spAutoFit/>
          </a:bodyPr>
          <a:lstStyle/>
          <a:p>
            <a:r>
              <a:rPr lang="en-US" dirty="0"/>
              <a:t>Govt. Tax</a:t>
            </a:r>
          </a:p>
        </p:txBody>
      </p:sp>
      <p:sp>
        <p:nvSpPr>
          <p:cNvPr id="7" name="Right Brace 6">
            <a:extLst>
              <a:ext uri="{FF2B5EF4-FFF2-40B4-BE49-F238E27FC236}">
                <a16:creationId xmlns:a16="http://schemas.microsoft.com/office/drawing/2014/main" id="{1BD5B46C-F0B7-5A50-35A3-CAFD6CDE7D0E}"/>
              </a:ext>
            </a:extLst>
          </p:cNvPr>
          <p:cNvSpPr/>
          <p:nvPr/>
        </p:nvSpPr>
        <p:spPr>
          <a:xfrm rot="16200000">
            <a:off x="2876105" y="1697050"/>
            <a:ext cx="432000" cy="914401"/>
          </a:xfrm>
          <a:custGeom>
            <a:avLst/>
            <a:gdLst>
              <a:gd name="connsiteX0" fmla="*/ 0 w 432000"/>
              <a:gd name="connsiteY0" fmla="*/ 0 h 914401"/>
              <a:gd name="connsiteX1" fmla="*/ 216000 w 432000"/>
              <a:gd name="connsiteY1" fmla="*/ 35999 h 914401"/>
              <a:gd name="connsiteX2" fmla="*/ 216000 w 432000"/>
              <a:gd name="connsiteY2" fmla="*/ 421202 h 914401"/>
              <a:gd name="connsiteX3" fmla="*/ 432000 w 432000"/>
              <a:gd name="connsiteY3" fmla="*/ 457201 h 914401"/>
              <a:gd name="connsiteX4" fmla="*/ 216000 w 432000"/>
              <a:gd name="connsiteY4" fmla="*/ 493200 h 914401"/>
              <a:gd name="connsiteX5" fmla="*/ 216000 w 432000"/>
              <a:gd name="connsiteY5" fmla="*/ 878402 h 914401"/>
              <a:gd name="connsiteX6" fmla="*/ 0 w 432000"/>
              <a:gd name="connsiteY6" fmla="*/ 914401 h 914401"/>
              <a:gd name="connsiteX7" fmla="*/ 0 w 432000"/>
              <a:gd name="connsiteY7" fmla="*/ 438912 h 914401"/>
              <a:gd name="connsiteX8" fmla="*/ 0 w 432000"/>
              <a:gd name="connsiteY8" fmla="*/ 0 h 914401"/>
              <a:gd name="connsiteX0" fmla="*/ 0 w 432000"/>
              <a:gd name="connsiteY0" fmla="*/ 0 h 914401"/>
              <a:gd name="connsiteX1" fmla="*/ 216000 w 432000"/>
              <a:gd name="connsiteY1" fmla="*/ 35999 h 914401"/>
              <a:gd name="connsiteX2" fmla="*/ 216000 w 432000"/>
              <a:gd name="connsiteY2" fmla="*/ 421202 h 914401"/>
              <a:gd name="connsiteX3" fmla="*/ 432000 w 432000"/>
              <a:gd name="connsiteY3" fmla="*/ 457201 h 914401"/>
              <a:gd name="connsiteX4" fmla="*/ 216000 w 432000"/>
              <a:gd name="connsiteY4" fmla="*/ 493200 h 914401"/>
              <a:gd name="connsiteX5" fmla="*/ 216000 w 432000"/>
              <a:gd name="connsiteY5" fmla="*/ 878402 h 914401"/>
              <a:gd name="connsiteX6" fmla="*/ 0 w 432000"/>
              <a:gd name="connsiteY6" fmla="*/ 914401 h 9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000" h="914401" stroke="0" extrusionOk="0">
                <a:moveTo>
                  <a:pt x="0" y="0"/>
                </a:moveTo>
                <a:cubicBezTo>
                  <a:pt x="118730" y="-348"/>
                  <a:pt x="213612" y="17013"/>
                  <a:pt x="216000" y="35999"/>
                </a:cubicBezTo>
                <a:cubicBezTo>
                  <a:pt x="216046" y="145266"/>
                  <a:pt x="215956" y="258550"/>
                  <a:pt x="216000" y="421202"/>
                </a:cubicBezTo>
                <a:cubicBezTo>
                  <a:pt x="202744" y="431001"/>
                  <a:pt x="307179" y="468545"/>
                  <a:pt x="432000" y="457201"/>
                </a:cubicBezTo>
                <a:cubicBezTo>
                  <a:pt x="312762" y="461620"/>
                  <a:pt x="215279" y="470995"/>
                  <a:pt x="216000" y="493200"/>
                </a:cubicBezTo>
                <a:cubicBezTo>
                  <a:pt x="215269" y="570488"/>
                  <a:pt x="220791" y="716707"/>
                  <a:pt x="216000" y="878402"/>
                </a:cubicBezTo>
                <a:cubicBezTo>
                  <a:pt x="199090" y="914205"/>
                  <a:pt x="117399" y="896325"/>
                  <a:pt x="0" y="914401"/>
                </a:cubicBezTo>
                <a:cubicBezTo>
                  <a:pt x="-14765" y="770848"/>
                  <a:pt x="9164" y="630054"/>
                  <a:pt x="0" y="438912"/>
                </a:cubicBezTo>
                <a:cubicBezTo>
                  <a:pt x="-9164" y="247770"/>
                  <a:pt x="8398" y="87892"/>
                  <a:pt x="0" y="0"/>
                </a:cubicBezTo>
                <a:close/>
              </a:path>
              <a:path w="432000" h="914401" fill="none" extrusionOk="0">
                <a:moveTo>
                  <a:pt x="0" y="0"/>
                </a:moveTo>
                <a:cubicBezTo>
                  <a:pt x="118639" y="1171"/>
                  <a:pt x="219690" y="18859"/>
                  <a:pt x="216000" y="35999"/>
                </a:cubicBezTo>
                <a:cubicBezTo>
                  <a:pt x="220742" y="130758"/>
                  <a:pt x="222982" y="290913"/>
                  <a:pt x="216000" y="421202"/>
                </a:cubicBezTo>
                <a:cubicBezTo>
                  <a:pt x="221794" y="439858"/>
                  <a:pt x="314830" y="477368"/>
                  <a:pt x="432000" y="457201"/>
                </a:cubicBezTo>
                <a:cubicBezTo>
                  <a:pt x="313617" y="456895"/>
                  <a:pt x="215966" y="472391"/>
                  <a:pt x="216000" y="493200"/>
                </a:cubicBezTo>
                <a:cubicBezTo>
                  <a:pt x="203504" y="654812"/>
                  <a:pt x="214553" y="766148"/>
                  <a:pt x="216000" y="878402"/>
                </a:cubicBezTo>
                <a:cubicBezTo>
                  <a:pt x="208420" y="921172"/>
                  <a:pt x="113000" y="927036"/>
                  <a:pt x="0" y="914401"/>
                </a:cubicBezTo>
              </a:path>
              <a:path w="432000" h="914401" fill="none" stroke="0" extrusionOk="0">
                <a:moveTo>
                  <a:pt x="0" y="0"/>
                </a:moveTo>
                <a:cubicBezTo>
                  <a:pt x="123075" y="3093"/>
                  <a:pt x="216797" y="17304"/>
                  <a:pt x="216000" y="35999"/>
                </a:cubicBezTo>
                <a:cubicBezTo>
                  <a:pt x="227011" y="216803"/>
                  <a:pt x="199704" y="312340"/>
                  <a:pt x="216000" y="421202"/>
                </a:cubicBezTo>
                <a:cubicBezTo>
                  <a:pt x="197297" y="436299"/>
                  <a:pt x="317618" y="451103"/>
                  <a:pt x="432000" y="457201"/>
                </a:cubicBezTo>
                <a:cubicBezTo>
                  <a:pt x="309891" y="456113"/>
                  <a:pt x="215481" y="472023"/>
                  <a:pt x="216000" y="493200"/>
                </a:cubicBezTo>
                <a:cubicBezTo>
                  <a:pt x="227521" y="665504"/>
                  <a:pt x="223395" y="739183"/>
                  <a:pt x="216000" y="878402"/>
                </a:cubicBezTo>
                <a:cubicBezTo>
                  <a:pt x="216594" y="890252"/>
                  <a:pt x="107280" y="921416"/>
                  <a:pt x="0" y="914401"/>
                </a:cubicBezTo>
              </a:path>
            </a:pathLst>
          </a:custGeom>
          <a:ln w="31750" cmpd="thinThick">
            <a:prstDash val="solid"/>
            <a:extLst>
              <a:ext uri="{C807C97D-BFC1-408E-A445-0C87EB9F89A2}">
                <ask:lineSketchStyleProps xmlns:ask="http://schemas.microsoft.com/office/drawing/2018/sketchyshapes" sd="1219033472">
                  <a:prstGeom prst="rightBrace">
                    <a:avLst/>
                  </a:prstGeom>
                  <ask:type>
                    <ask:lineSketchFreehan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7862F3-4115-F654-4BEA-564E98F9FF8D}"/>
              </a:ext>
            </a:extLst>
          </p:cNvPr>
          <p:cNvSpPr txBox="1"/>
          <p:nvPr/>
        </p:nvSpPr>
        <p:spPr>
          <a:xfrm>
            <a:off x="1965674" y="1519400"/>
            <a:ext cx="2445861" cy="369332"/>
          </a:xfrm>
          <a:prstGeom prst="rect">
            <a:avLst/>
          </a:prstGeom>
          <a:noFill/>
        </p:spPr>
        <p:txBody>
          <a:bodyPr wrap="square" rtlCol="0">
            <a:spAutoFit/>
          </a:bodyPr>
          <a:lstStyle/>
          <a:p>
            <a:r>
              <a:rPr lang="en-US" dirty="0"/>
              <a:t>Selling Price 100 INR</a:t>
            </a:r>
          </a:p>
        </p:txBody>
      </p:sp>
      <p:cxnSp>
        <p:nvCxnSpPr>
          <p:cNvPr id="24" name="Straight Connector 23">
            <a:extLst>
              <a:ext uri="{FF2B5EF4-FFF2-40B4-BE49-F238E27FC236}">
                <a16:creationId xmlns:a16="http://schemas.microsoft.com/office/drawing/2014/main" id="{5C11A5E4-7150-FA13-3BE3-E1A6CEFF3CAE}"/>
              </a:ext>
            </a:extLst>
          </p:cNvPr>
          <p:cNvCxnSpPr/>
          <p:nvPr/>
        </p:nvCxnSpPr>
        <p:spPr>
          <a:xfrm>
            <a:off x="4661606" y="961880"/>
            <a:ext cx="0" cy="5229775"/>
          </a:xfrm>
          <a:prstGeom prst="line">
            <a:avLst/>
          </a:prstGeom>
          <a:ln w="66675">
            <a:prstDash val="solid"/>
          </a:ln>
        </p:spPr>
        <p:style>
          <a:lnRef idx="1">
            <a:schemeClr val="accent1"/>
          </a:lnRef>
          <a:fillRef idx="0">
            <a:schemeClr val="accent1"/>
          </a:fillRef>
          <a:effectRef idx="0">
            <a:schemeClr val="accent1"/>
          </a:effectRef>
          <a:fontRef idx="minor">
            <a:schemeClr val="tx1"/>
          </a:fontRef>
        </p:style>
      </p:cxnSp>
      <p:sp>
        <p:nvSpPr>
          <p:cNvPr id="25" name="Right Brace 24">
            <a:extLst>
              <a:ext uri="{FF2B5EF4-FFF2-40B4-BE49-F238E27FC236}">
                <a16:creationId xmlns:a16="http://schemas.microsoft.com/office/drawing/2014/main" id="{2E375BDE-BED9-C10D-3CF9-0C14E9D9AE9E}"/>
              </a:ext>
            </a:extLst>
          </p:cNvPr>
          <p:cNvSpPr/>
          <p:nvPr/>
        </p:nvSpPr>
        <p:spPr>
          <a:xfrm rot="10800000">
            <a:off x="2160600" y="2407392"/>
            <a:ext cx="421383" cy="1690961"/>
          </a:xfrm>
          <a:custGeom>
            <a:avLst/>
            <a:gdLst>
              <a:gd name="connsiteX0" fmla="*/ 0 w 421383"/>
              <a:gd name="connsiteY0" fmla="*/ 0 h 1690961"/>
              <a:gd name="connsiteX1" fmla="*/ 210692 w 421383"/>
              <a:gd name="connsiteY1" fmla="*/ 35114 h 1690961"/>
              <a:gd name="connsiteX2" fmla="*/ 210692 w 421383"/>
              <a:gd name="connsiteY2" fmla="*/ 438246 h 1690961"/>
              <a:gd name="connsiteX3" fmla="*/ 210692 w 421383"/>
              <a:gd name="connsiteY3" fmla="*/ 810367 h 1690961"/>
              <a:gd name="connsiteX4" fmla="*/ 421384 w 421383"/>
              <a:gd name="connsiteY4" fmla="*/ 845481 h 1690961"/>
              <a:gd name="connsiteX5" fmla="*/ 210692 w 421383"/>
              <a:gd name="connsiteY5" fmla="*/ 880595 h 1690961"/>
              <a:gd name="connsiteX6" fmla="*/ 210692 w 421383"/>
              <a:gd name="connsiteY6" fmla="*/ 1252716 h 1690961"/>
              <a:gd name="connsiteX7" fmla="*/ 210692 w 421383"/>
              <a:gd name="connsiteY7" fmla="*/ 1655847 h 1690961"/>
              <a:gd name="connsiteX8" fmla="*/ 0 w 421383"/>
              <a:gd name="connsiteY8" fmla="*/ 1690961 h 1690961"/>
              <a:gd name="connsiteX9" fmla="*/ 0 w 421383"/>
              <a:gd name="connsiteY9" fmla="*/ 1093488 h 1690961"/>
              <a:gd name="connsiteX10" fmla="*/ 0 w 421383"/>
              <a:gd name="connsiteY10" fmla="*/ 512925 h 1690961"/>
              <a:gd name="connsiteX11" fmla="*/ 0 w 421383"/>
              <a:gd name="connsiteY11" fmla="*/ 0 h 1690961"/>
              <a:gd name="connsiteX0" fmla="*/ 0 w 421383"/>
              <a:gd name="connsiteY0" fmla="*/ 0 h 1690961"/>
              <a:gd name="connsiteX1" fmla="*/ 210692 w 421383"/>
              <a:gd name="connsiteY1" fmla="*/ 35114 h 1690961"/>
              <a:gd name="connsiteX2" fmla="*/ 210692 w 421383"/>
              <a:gd name="connsiteY2" fmla="*/ 422741 h 1690961"/>
              <a:gd name="connsiteX3" fmla="*/ 210692 w 421383"/>
              <a:gd name="connsiteY3" fmla="*/ 810367 h 1690961"/>
              <a:gd name="connsiteX4" fmla="*/ 421384 w 421383"/>
              <a:gd name="connsiteY4" fmla="*/ 845481 h 1690961"/>
              <a:gd name="connsiteX5" fmla="*/ 210692 w 421383"/>
              <a:gd name="connsiteY5" fmla="*/ 880595 h 1690961"/>
              <a:gd name="connsiteX6" fmla="*/ 210692 w 421383"/>
              <a:gd name="connsiteY6" fmla="*/ 1260468 h 1690961"/>
              <a:gd name="connsiteX7" fmla="*/ 210692 w 421383"/>
              <a:gd name="connsiteY7" fmla="*/ 1655847 h 1690961"/>
              <a:gd name="connsiteX8" fmla="*/ 0 w 421383"/>
              <a:gd name="connsiteY8" fmla="*/ 1690961 h 16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383" h="1690961" stroke="0" extrusionOk="0">
                <a:moveTo>
                  <a:pt x="0" y="0"/>
                </a:moveTo>
                <a:cubicBezTo>
                  <a:pt x="114008" y="-1452"/>
                  <a:pt x="208731" y="16457"/>
                  <a:pt x="210692" y="35114"/>
                </a:cubicBezTo>
                <a:cubicBezTo>
                  <a:pt x="195072" y="175872"/>
                  <a:pt x="202352" y="340992"/>
                  <a:pt x="210692" y="438246"/>
                </a:cubicBezTo>
                <a:cubicBezTo>
                  <a:pt x="219032" y="535500"/>
                  <a:pt x="211961" y="694434"/>
                  <a:pt x="210692" y="810367"/>
                </a:cubicBezTo>
                <a:cubicBezTo>
                  <a:pt x="203991" y="826094"/>
                  <a:pt x="318988" y="852154"/>
                  <a:pt x="421384" y="845481"/>
                </a:cubicBezTo>
                <a:cubicBezTo>
                  <a:pt x="307800" y="845811"/>
                  <a:pt x="210970" y="860630"/>
                  <a:pt x="210692" y="880595"/>
                </a:cubicBezTo>
                <a:cubicBezTo>
                  <a:pt x="228460" y="1040415"/>
                  <a:pt x="224962" y="1078014"/>
                  <a:pt x="210692" y="1252716"/>
                </a:cubicBezTo>
                <a:cubicBezTo>
                  <a:pt x="196422" y="1427418"/>
                  <a:pt x="222696" y="1462048"/>
                  <a:pt x="210692" y="1655847"/>
                </a:cubicBezTo>
                <a:cubicBezTo>
                  <a:pt x="223493" y="1682407"/>
                  <a:pt x="122039" y="1692326"/>
                  <a:pt x="0" y="1690961"/>
                </a:cubicBezTo>
                <a:cubicBezTo>
                  <a:pt x="-847" y="1395935"/>
                  <a:pt x="18474" y="1216180"/>
                  <a:pt x="0" y="1093488"/>
                </a:cubicBezTo>
                <a:cubicBezTo>
                  <a:pt x="-18474" y="970796"/>
                  <a:pt x="25271" y="645264"/>
                  <a:pt x="0" y="512925"/>
                </a:cubicBezTo>
                <a:cubicBezTo>
                  <a:pt x="-25271" y="380586"/>
                  <a:pt x="-11739" y="216100"/>
                  <a:pt x="0" y="0"/>
                </a:cubicBezTo>
                <a:close/>
              </a:path>
              <a:path w="421383" h="1690961" fill="none" extrusionOk="0">
                <a:moveTo>
                  <a:pt x="0" y="0"/>
                </a:moveTo>
                <a:cubicBezTo>
                  <a:pt x="116207" y="-4177"/>
                  <a:pt x="211846" y="15962"/>
                  <a:pt x="210692" y="35114"/>
                </a:cubicBezTo>
                <a:cubicBezTo>
                  <a:pt x="213467" y="209746"/>
                  <a:pt x="200688" y="265489"/>
                  <a:pt x="210692" y="422741"/>
                </a:cubicBezTo>
                <a:cubicBezTo>
                  <a:pt x="220696" y="579993"/>
                  <a:pt x="194333" y="692198"/>
                  <a:pt x="210692" y="810367"/>
                </a:cubicBezTo>
                <a:cubicBezTo>
                  <a:pt x="219010" y="832671"/>
                  <a:pt x="309795" y="861559"/>
                  <a:pt x="421384" y="845481"/>
                </a:cubicBezTo>
                <a:cubicBezTo>
                  <a:pt x="307699" y="844694"/>
                  <a:pt x="215336" y="860183"/>
                  <a:pt x="210692" y="880595"/>
                </a:cubicBezTo>
                <a:cubicBezTo>
                  <a:pt x="229082" y="1011671"/>
                  <a:pt x="197962" y="1159818"/>
                  <a:pt x="210692" y="1260468"/>
                </a:cubicBezTo>
                <a:cubicBezTo>
                  <a:pt x="223422" y="1361118"/>
                  <a:pt x="190950" y="1539981"/>
                  <a:pt x="210692" y="1655847"/>
                </a:cubicBezTo>
                <a:cubicBezTo>
                  <a:pt x="222816" y="1660761"/>
                  <a:pt x="129963" y="1703573"/>
                  <a:pt x="0" y="1690961"/>
                </a:cubicBezTo>
              </a:path>
              <a:path w="421383" h="1690961" fill="none" stroke="0" extrusionOk="0">
                <a:moveTo>
                  <a:pt x="0" y="0"/>
                </a:moveTo>
                <a:cubicBezTo>
                  <a:pt x="115414" y="-243"/>
                  <a:pt x="211272" y="15001"/>
                  <a:pt x="210692" y="35114"/>
                </a:cubicBezTo>
                <a:cubicBezTo>
                  <a:pt x="195882" y="123823"/>
                  <a:pt x="206409" y="351568"/>
                  <a:pt x="210692" y="438246"/>
                </a:cubicBezTo>
                <a:cubicBezTo>
                  <a:pt x="214975" y="524924"/>
                  <a:pt x="194281" y="653712"/>
                  <a:pt x="210692" y="810367"/>
                </a:cubicBezTo>
                <a:cubicBezTo>
                  <a:pt x="205414" y="849627"/>
                  <a:pt x="303455" y="840766"/>
                  <a:pt x="421384" y="845481"/>
                </a:cubicBezTo>
                <a:cubicBezTo>
                  <a:pt x="307578" y="844962"/>
                  <a:pt x="213067" y="861588"/>
                  <a:pt x="210692" y="880595"/>
                </a:cubicBezTo>
                <a:cubicBezTo>
                  <a:pt x="208397" y="1012373"/>
                  <a:pt x="199254" y="1071918"/>
                  <a:pt x="210692" y="1252716"/>
                </a:cubicBezTo>
                <a:cubicBezTo>
                  <a:pt x="222130" y="1433514"/>
                  <a:pt x="201420" y="1523702"/>
                  <a:pt x="210692" y="1655847"/>
                </a:cubicBezTo>
                <a:cubicBezTo>
                  <a:pt x="213102" y="1698129"/>
                  <a:pt x="123703" y="1688492"/>
                  <a:pt x="0" y="1690961"/>
                </a:cubicBezTo>
              </a:path>
            </a:pathLst>
          </a:custGeom>
          <a:ln w="31750" cmpd="thinThick">
            <a:prstDash val="solid"/>
            <a:extLst>
              <a:ext uri="{C807C97D-BFC1-408E-A445-0C87EB9F89A2}">
                <ask:lineSketchStyleProps xmlns:ask="http://schemas.microsoft.com/office/drawing/2018/sketchyshapes" sd="1219033472">
                  <a:prstGeom prst="rightBrace">
                    <a:avLst/>
                  </a:prstGeom>
                  <ask:type>
                    <ask:lineSketchFreehan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8FC14DAD-46C8-5AB9-8F79-28DAC40E5C3C}"/>
              </a:ext>
            </a:extLst>
          </p:cNvPr>
          <p:cNvSpPr/>
          <p:nvPr/>
        </p:nvSpPr>
        <p:spPr>
          <a:xfrm rot="10800000">
            <a:off x="2173517" y="4142260"/>
            <a:ext cx="421383" cy="852409"/>
          </a:xfrm>
          <a:custGeom>
            <a:avLst/>
            <a:gdLst>
              <a:gd name="connsiteX0" fmla="*/ 0 w 421383"/>
              <a:gd name="connsiteY0" fmla="*/ 0 h 852409"/>
              <a:gd name="connsiteX1" fmla="*/ 210692 w 421383"/>
              <a:gd name="connsiteY1" fmla="*/ 35114 h 852409"/>
              <a:gd name="connsiteX2" fmla="*/ 210692 w 421383"/>
              <a:gd name="connsiteY2" fmla="*/ 391091 h 852409"/>
              <a:gd name="connsiteX3" fmla="*/ 421384 w 421383"/>
              <a:gd name="connsiteY3" fmla="*/ 426205 h 852409"/>
              <a:gd name="connsiteX4" fmla="*/ 210692 w 421383"/>
              <a:gd name="connsiteY4" fmla="*/ 461319 h 852409"/>
              <a:gd name="connsiteX5" fmla="*/ 210692 w 421383"/>
              <a:gd name="connsiteY5" fmla="*/ 817295 h 852409"/>
              <a:gd name="connsiteX6" fmla="*/ 0 w 421383"/>
              <a:gd name="connsiteY6" fmla="*/ 852409 h 852409"/>
              <a:gd name="connsiteX7" fmla="*/ 0 w 421383"/>
              <a:gd name="connsiteY7" fmla="*/ 409156 h 852409"/>
              <a:gd name="connsiteX8" fmla="*/ 0 w 421383"/>
              <a:gd name="connsiteY8" fmla="*/ 0 h 852409"/>
              <a:gd name="connsiteX0" fmla="*/ 0 w 421383"/>
              <a:gd name="connsiteY0" fmla="*/ 0 h 852409"/>
              <a:gd name="connsiteX1" fmla="*/ 210692 w 421383"/>
              <a:gd name="connsiteY1" fmla="*/ 35114 h 852409"/>
              <a:gd name="connsiteX2" fmla="*/ 210692 w 421383"/>
              <a:gd name="connsiteY2" fmla="*/ 391091 h 852409"/>
              <a:gd name="connsiteX3" fmla="*/ 421384 w 421383"/>
              <a:gd name="connsiteY3" fmla="*/ 426205 h 852409"/>
              <a:gd name="connsiteX4" fmla="*/ 210692 w 421383"/>
              <a:gd name="connsiteY4" fmla="*/ 461319 h 852409"/>
              <a:gd name="connsiteX5" fmla="*/ 210692 w 421383"/>
              <a:gd name="connsiteY5" fmla="*/ 817295 h 852409"/>
              <a:gd name="connsiteX6" fmla="*/ 0 w 421383"/>
              <a:gd name="connsiteY6" fmla="*/ 852409 h 852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383" h="852409" stroke="0" extrusionOk="0">
                <a:moveTo>
                  <a:pt x="0" y="0"/>
                </a:moveTo>
                <a:cubicBezTo>
                  <a:pt x="114008" y="-1452"/>
                  <a:pt x="208731" y="16457"/>
                  <a:pt x="210692" y="35114"/>
                </a:cubicBezTo>
                <a:cubicBezTo>
                  <a:pt x="203339" y="194648"/>
                  <a:pt x="199386" y="303896"/>
                  <a:pt x="210692" y="391091"/>
                </a:cubicBezTo>
                <a:cubicBezTo>
                  <a:pt x="206259" y="407112"/>
                  <a:pt x="298181" y="440246"/>
                  <a:pt x="421384" y="426205"/>
                </a:cubicBezTo>
                <a:cubicBezTo>
                  <a:pt x="305053" y="428610"/>
                  <a:pt x="210557" y="441490"/>
                  <a:pt x="210692" y="461319"/>
                </a:cubicBezTo>
                <a:cubicBezTo>
                  <a:pt x="219924" y="551215"/>
                  <a:pt x="205384" y="668814"/>
                  <a:pt x="210692" y="817295"/>
                </a:cubicBezTo>
                <a:cubicBezTo>
                  <a:pt x="206411" y="840719"/>
                  <a:pt x="115366" y="842912"/>
                  <a:pt x="0" y="852409"/>
                </a:cubicBezTo>
                <a:cubicBezTo>
                  <a:pt x="-2072" y="758685"/>
                  <a:pt x="6097" y="624835"/>
                  <a:pt x="0" y="409156"/>
                </a:cubicBezTo>
                <a:cubicBezTo>
                  <a:pt x="-6097" y="193477"/>
                  <a:pt x="-6698" y="175775"/>
                  <a:pt x="0" y="0"/>
                </a:cubicBezTo>
                <a:close/>
              </a:path>
              <a:path w="421383" h="852409" fill="none" extrusionOk="0">
                <a:moveTo>
                  <a:pt x="0" y="0"/>
                </a:moveTo>
                <a:cubicBezTo>
                  <a:pt x="114699" y="2974"/>
                  <a:pt x="211754" y="16510"/>
                  <a:pt x="210692" y="35114"/>
                </a:cubicBezTo>
                <a:cubicBezTo>
                  <a:pt x="228437" y="207829"/>
                  <a:pt x="198129" y="233942"/>
                  <a:pt x="210692" y="391091"/>
                </a:cubicBezTo>
                <a:cubicBezTo>
                  <a:pt x="218618" y="408807"/>
                  <a:pt x="307432" y="449094"/>
                  <a:pt x="421384" y="426205"/>
                </a:cubicBezTo>
                <a:cubicBezTo>
                  <a:pt x="307328" y="425429"/>
                  <a:pt x="210537" y="437749"/>
                  <a:pt x="210692" y="461319"/>
                </a:cubicBezTo>
                <a:cubicBezTo>
                  <a:pt x="216946" y="573075"/>
                  <a:pt x="225881" y="674699"/>
                  <a:pt x="210692" y="817295"/>
                </a:cubicBezTo>
                <a:cubicBezTo>
                  <a:pt x="204902" y="854172"/>
                  <a:pt x="110728" y="863718"/>
                  <a:pt x="0" y="852409"/>
                </a:cubicBezTo>
              </a:path>
              <a:path w="421383" h="852409" fill="none" stroke="0" extrusionOk="0">
                <a:moveTo>
                  <a:pt x="0" y="0"/>
                </a:moveTo>
                <a:cubicBezTo>
                  <a:pt x="119015" y="2170"/>
                  <a:pt x="211462" y="16868"/>
                  <a:pt x="210692" y="35114"/>
                </a:cubicBezTo>
                <a:cubicBezTo>
                  <a:pt x="212428" y="177473"/>
                  <a:pt x="207792" y="241189"/>
                  <a:pt x="210692" y="391091"/>
                </a:cubicBezTo>
                <a:cubicBezTo>
                  <a:pt x="188684" y="404853"/>
                  <a:pt x="316112" y="412438"/>
                  <a:pt x="421384" y="426205"/>
                </a:cubicBezTo>
                <a:cubicBezTo>
                  <a:pt x="303047" y="425442"/>
                  <a:pt x="209459" y="438852"/>
                  <a:pt x="210692" y="461319"/>
                </a:cubicBezTo>
                <a:cubicBezTo>
                  <a:pt x="227482" y="535371"/>
                  <a:pt x="208107" y="709480"/>
                  <a:pt x="210692" y="817295"/>
                </a:cubicBezTo>
                <a:cubicBezTo>
                  <a:pt x="211472" y="826142"/>
                  <a:pt x="109319" y="856521"/>
                  <a:pt x="0" y="852409"/>
                </a:cubicBezTo>
              </a:path>
            </a:pathLst>
          </a:custGeom>
          <a:ln w="31750" cmpd="thinThick">
            <a:prstDash val="solid"/>
            <a:extLst>
              <a:ext uri="{C807C97D-BFC1-408E-A445-0C87EB9F89A2}">
                <ask:lineSketchStyleProps xmlns:ask="http://schemas.microsoft.com/office/drawing/2018/sketchyshapes" sd="1219033472">
                  <a:prstGeom prst="rightBrace">
                    <a:avLst/>
                  </a:prstGeom>
                  <ask:type>
                    <ask:lineSketchFreehan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ight Brace 26">
            <a:extLst>
              <a:ext uri="{FF2B5EF4-FFF2-40B4-BE49-F238E27FC236}">
                <a16:creationId xmlns:a16="http://schemas.microsoft.com/office/drawing/2014/main" id="{07856CB6-AA60-9269-A8AF-4C134D5671A6}"/>
              </a:ext>
            </a:extLst>
          </p:cNvPr>
          <p:cNvSpPr/>
          <p:nvPr/>
        </p:nvSpPr>
        <p:spPr>
          <a:xfrm rot="10800000">
            <a:off x="2173516" y="5045142"/>
            <a:ext cx="421383" cy="397655"/>
          </a:xfrm>
          <a:custGeom>
            <a:avLst/>
            <a:gdLst>
              <a:gd name="connsiteX0" fmla="*/ 0 w 421383"/>
              <a:gd name="connsiteY0" fmla="*/ 0 h 397655"/>
              <a:gd name="connsiteX1" fmla="*/ 210692 w 421383"/>
              <a:gd name="connsiteY1" fmla="*/ 33137 h 397655"/>
              <a:gd name="connsiteX2" fmla="*/ 210692 w 421383"/>
              <a:gd name="connsiteY2" fmla="*/ 165691 h 397655"/>
              <a:gd name="connsiteX3" fmla="*/ 421384 w 421383"/>
              <a:gd name="connsiteY3" fmla="*/ 198828 h 397655"/>
              <a:gd name="connsiteX4" fmla="*/ 210692 w 421383"/>
              <a:gd name="connsiteY4" fmla="*/ 231965 h 397655"/>
              <a:gd name="connsiteX5" fmla="*/ 210692 w 421383"/>
              <a:gd name="connsiteY5" fmla="*/ 364518 h 397655"/>
              <a:gd name="connsiteX6" fmla="*/ 0 w 421383"/>
              <a:gd name="connsiteY6" fmla="*/ 397655 h 397655"/>
              <a:gd name="connsiteX7" fmla="*/ 0 w 421383"/>
              <a:gd name="connsiteY7" fmla="*/ 0 h 397655"/>
              <a:gd name="connsiteX0" fmla="*/ 0 w 421383"/>
              <a:gd name="connsiteY0" fmla="*/ 0 h 397655"/>
              <a:gd name="connsiteX1" fmla="*/ 210692 w 421383"/>
              <a:gd name="connsiteY1" fmla="*/ 33137 h 397655"/>
              <a:gd name="connsiteX2" fmla="*/ 210692 w 421383"/>
              <a:gd name="connsiteY2" fmla="*/ 165691 h 397655"/>
              <a:gd name="connsiteX3" fmla="*/ 421384 w 421383"/>
              <a:gd name="connsiteY3" fmla="*/ 198828 h 397655"/>
              <a:gd name="connsiteX4" fmla="*/ 210692 w 421383"/>
              <a:gd name="connsiteY4" fmla="*/ 231965 h 397655"/>
              <a:gd name="connsiteX5" fmla="*/ 210692 w 421383"/>
              <a:gd name="connsiteY5" fmla="*/ 364518 h 397655"/>
              <a:gd name="connsiteX6" fmla="*/ 0 w 421383"/>
              <a:gd name="connsiteY6" fmla="*/ 397655 h 39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383" h="397655" stroke="0" extrusionOk="0">
                <a:moveTo>
                  <a:pt x="0" y="0"/>
                </a:moveTo>
                <a:cubicBezTo>
                  <a:pt x="112620" y="-2308"/>
                  <a:pt x="206965" y="16235"/>
                  <a:pt x="210692" y="33137"/>
                </a:cubicBezTo>
                <a:cubicBezTo>
                  <a:pt x="214747" y="79165"/>
                  <a:pt x="206843" y="136556"/>
                  <a:pt x="210692" y="165691"/>
                </a:cubicBezTo>
                <a:cubicBezTo>
                  <a:pt x="201975" y="177362"/>
                  <a:pt x="302976" y="203028"/>
                  <a:pt x="421384" y="198828"/>
                </a:cubicBezTo>
                <a:cubicBezTo>
                  <a:pt x="305078" y="203234"/>
                  <a:pt x="209626" y="210230"/>
                  <a:pt x="210692" y="231965"/>
                </a:cubicBezTo>
                <a:cubicBezTo>
                  <a:pt x="214431" y="265537"/>
                  <a:pt x="205897" y="301990"/>
                  <a:pt x="210692" y="364518"/>
                </a:cubicBezTo>
                <a:cubicBezTo>
                  <a:pt x="206235" y="387015"/>
                  <a:pt x="115293" y="387462"/>
                  <a:pt x="0" y="397655"/>
                </a:cubicBezTo>
                <a:cubicBezTo>
                  <a:pt x="-6582" y="266112"/>
                  <a:pt x="-9641" y="131881"/>
                  <a:pt x="0" y="0"/>
                </a:cubicBezTo>
                <a:close/>
              </a:path>
              <a:path w="421383" h="397655" fill="none" extrusionOk="0">
                <a:moveTo>
                  <a:pt x="0" y="0"/>
                </a:moveTo>
                <a:cubicBezTo>
                  <a:pt x="115252" y="-3339"/>
                  <a:pt x="211649" y="14642"/>
                  <a:pt x="210692" y="33137"/>
                </a:cubicBezTo>
                <a:cubicBezTo>
                  <a:pt x="204380" y="66990"/>
                  <a:pt x="211695" y="106732"/>
                  <a:pt x="210692" y="165691"/>
                </a:cubicBezTo>
                <a:cubicBezTo>
                  <a:pt x="216905" y="180307"/>
                  <a:pt x="299251" y="207989"/>
                  <a:pt x="421384" y="198828"/>
                </a:cubicBezTo>
                <a:cubicBezTo>
                  <a:pt x="300980" y="199044"/>
                  <a:pt x="211476" y="215217"/>
                  <a:pt x="210692" y="231965"/>
                </a:cubicBezTo>
                <a:cubicBezTo>
                  <a:pt x="210476" y="287099"/>
                  <a:pt x="210543" y="307167"/>
                  <a:pt x="210692" y="364518"/>
                </a:cubicBezTo>
                <a:cubicBezTo>
                  <a:pt x="202586" y="392922"/>
                  <a:pt x="117071" y="395476"/>
                  <a:pt x="0" y="397655"/>
                </a:cubicBezTo>
              </a:path>
              <a:path w="421383" h="397655" fill="none" stroke="0" extrusionOk="0">
                <a:moveTo>
                  <a:pt x="0" y="0"/>
                </a:moveTo>
                <a:cubicBezTo>
                  <a:pt x="116569" y="1431"/>
                  <a:pt x="207651" y="14662"/>
                  <a:pt x="210692" y="33137"/>
                </a:cubicBezTo>
                <a:cubicBezTo>
                  <a:pt x="208995" y="62723"/>
                  <a:pt x="210800" y="107955"/>
                  <a:pt x="210692" y="165691"/>
                </a:cubicBezTo>
                <a:cubicBezTo>
                  <a:pt x="214899" y="190472"/>
                  <a:pt x="306643" y="200813"/>
                  <a:pt x="421384" y="198828"/>
                </a:cubicBezTo>
                <a:cubicBezTo>
                  <a:pt x="306926" y="197161"/>
                  <a:pt x="211463" y="210039"/>
                  <a:pt x="210692" y="231965"/>
                </a:cubicBezTo>
                <a:cubicBezTo>
                  <a:pt x="213363" y="296345"/>
                  <a:pt x="206063" y="327628"/>
                  <a:pt x="210692" y="364518"/>
                </a:cubicBezTo>
                <a:cubicBezTo>
                  <a:pt x="199391" y="365925"/>
                  <a:pt x="115494" y="400924"/>
                  <a:pt x="0" y="397655"/>
                </a:cubicBezTo>
              </a:path>
            </a:pathLst>
          </a:custGeom>
          <a:ln w="31750" cmpd="thinThick">
            <a:prstDash val="solid"/>
            <a:extLst>
              <a:ext uri="{C807C97D-BFC1-408E-A445-0C87EB9F89A2}">
                <ask:lineSketchStyleProps xmlns:ask="http://schemas.microsoft.com/office/drawing/2018/sketchyshapes" sd="1219033472">
                  <a:prstGeom prst="rightBrace">
                    <a:avLst/>
                  </a:prstGeom>
                  <ask:type>
                    <ask:lineSketchFreehan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Right Brace 27">
            <a:extLst>
              <a:ext uri="{FF2B5EF4-FFF2-40B4-BE49-F238E27FC236}">
                <a16:creationId xmlns:a16="http://schemas.microsoft.com/office/drawing/2014/main" id="{DDC24D0A-0E9E-DF74-4A72-76868BA0B94F}"/>
              </a:ext>
            </a:extLst>
          </p:cNvPr>
          <p:cNvSpPr/>
          <p:nvPr/>
        </p:nvSpPr>
        <p:spPr>
          <a:xfrm rot="10800000">
            <a:off x="2160599" y="5469096"/>
            <a:ext cx="421383" cy="246914"/>
          </a:xfrm>
          <a:custGeom>
            <a:avLst/>
            <a:gdLst>
              <a:gd name="connsiteX0" fmla="*/ 0 w 421383"/>
              <a:gd name="connsiteY0" fmla="*/ 0 h 246914"/>
              <a:gd name="connsiteX1" fmla="*/ 210692 w 421383"/>
              <a:gd name="connsiteY1" fmla="*/ 20575 h 246914"/>
              <a:gd name="connsiteX2" fmla="*/ 210692 w 421383"/>
              <a:gd name="connsiteY2" fmla="*/ 102882 h 246914"/>
              <a:gd name="connsiteX3" fmla="*/ 421384 w 421383"/>
              <a:gd name="connsiteY3" fmla="*/ 123457 h 246914"/>
              <a:gd name="connsiteX4" fmla="*/ 210692 w 421383"/>
              <a:gd name="connsiteY4" fmla="*/ 144032 h 246914"/>
              <a:gd name="connsiteX5" fmla="*/ 210692 w 421383"/>
              <a:gd name="connsiteY5" fmla="*/ 226339 h 246914"/>
              <a:gd name="connsiteX6" fmla="*/ 0 w 421383"/>
              <a:gd name="connsiteY6" fmla="*/ 246914 h 246914"/>
              <a:gd name="connsiteX7" fmla="*/ 0 w 421383"/>
              <a:gd name="connsiteY7" fmla="*/ 0 h 246914"/>
              <a:gd name="connsiteX0" fmla="*/ 0 w 421383"/>
              <a:gd name="connsiteY0" fmla="*/ 0 h 246914"/>
              <a:gd name="connsiteX1" fmla="*/ 210692 w 421383"/>
              <a:gd name="connsiteY1" fmla="*/ 20575 h 246914"/>
              <a:gd name="connsiteX2" fmla="*/ 210692 w 421383"/>
              <a:gd name="connsiteY2" fmla="*/ 102882 h 246914"/>
              <a:gd name="connsiteX3" fmla="*/ 421384 w 421383"/>
              <a:gd name="connsiteY3" fmla="*/ 123457 h 246914"/>
              <a:gd name="connsiteX4" fmla="*/ 210692 w 421383"/>
              <a:gd name="connsiteY4" fmla="*/ 144032 h 246914"/>
              <a:gd name="connsiteX5" fmla="*/ 210692 w 421383"/>
              <a:gd name="connsiteY5" fmla="*/ 226339 h 246914"/>
              <a:gd name="connsiteX6" fmla="*/ 0 w 421383"/>
              <a:gd name="connsiteY6" fmla="*/ 246914 h 24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383" h="246914" stroke="0" extrusionOk="0">
                <a:moveTo>
                  <a:pt x="0" y="0"/>
                </a:moveTo>
                <a:cubicBezTo>
                  <a:pt x="115829" y="-329"/>
                  <a:pt x="208449" y="10054"/>
                  <a:pt x="210692" y="20575"/>
                </a:cubicBezTo>
                <a:cubicBezTo>
                  <a:pt x="212879" y="43679"/>
                  <a:pt x="213562" y="69918"/>
                  <a:pt x="210692" y="102882"/>
                </a:cubicBezTo>
                <a:cubicBezTo>
                  <a:pt x="195076" y="102367"/>
                  <a:pt x="301809" y="130051"/>
                  <a:pt x="421384" y="123457"/>
                </a:cubicBezTo>
                <a:cubicBezTo>
                  <a:pt x="305050" y="125619"/>
                  <a:pt x="210322" y="131477"/>
                  <a:pt x="210692" y="144032"/>
                </a:cubicBezTo>
                <a:cubicBezTo>
                  <a:pt x="212607" y="174427"/>
                  <a:pt x="213617" y="209268"/>
                  <a:pt x="210692" y="226339"/>
                </a:cubicBezTo>
                <a:cubicBezTo>
                  <a:pt x="196449" y="251112"/>
                  <a:pt x="114330" y="227541"/>
                  <a:pt x="0" y="246914"/>
                </a:cubicBezTo>
                <a:cubicBezTo>
                  <a:pt x="-4174" y="153463"/>
                  <a:pt x="9718" y="86358"/>
                  <a:pt x="0" y="0"/>
                </a:cubicBezTo>
                <a:close/>
              </a:path>
              <a:path w="421383" h="246914" fill="none" extrusionOk="0">
                <a:moveTo>
                  <a:pt x="0" y="0"/>
                </a:moveTo>
                <a:cubicBezTo>
                  <a:pt x="115784" y="-1739"/>
                  <a:pt x="210988" y="9152"/>
                  <a:pt x="210692" y="20575"/>
                </a:cubicBezTo>
                <a:cubicBezTo>
                  <a:pt x="206919" y="45762"/>
                  <a:pt x="210435" y="66130"/>
                  <a:pt x="210692" y="102882"/>
                </a:cubicBezTo>
                <a:cubicBezTo>
                  <a:pt x="225533" y="105442"/>
                  <a:pt x="300670" y="130366"/>
                  <a:pt x="421384" y="123457"/>
                </a:cubicBezTo>
                <a:cubicBezTo>
                  <a:pt x="304640" y="123477"/>
                  <a:pt x="211682" y="134629"/>
                  <a:pt x="210692" y="144032"/>
                </a:cubicBezTo>
                <a:cubicBezTo>
                  <a:pt x="206805" y="175294"/>
                  <a:pt x="212969" y="195414"/>
                  <a:pt x="210692" y="226339"/>
                </a:cubicBezTo>
                <a:cubicBezTo>
                  <a:pt x="199165" y="252069"/>
                  <a:pt x="117335" y="243922"/>
                  <a:pt x="0" y="246914"/>
                </a:cubicBezTo>
              </a:path>
              <a:path w="421383" h="246914" fill="none" stroke="0" extrusionOk="0">
                <a:moveTo>
                  <a:pt x="0" y="0"/>
                </a:moveTo>
                <a:cubicBezTo>
                  <a:pt x="116652" y="2009"/>
                  <a:pt x="209011" y="9116"/>
                  <a:pt x="210692" y="20575"/>
                </a:cubicBezTo>
                <a:cubicBezTo>
                  <a:pt x="213343" y="47266"/>
                  <a:pt x="206964" y="64540"/>
                  <a:pt x="210692" y="102882"/>
                </a:cubicBezTo>
                <a:cubicBezTo>
                  <a:pt x="222218" y="131999"/>
                  <a:pt x="315044" y="135733"/>
                  <a:pt x="421384" y="123457"/>
                </a:cubicBezTo>
                <a:cubicBezTo>
                  <a:pt x="305595" y="122955"/>
                  <a:pt x="211144" y="130545"/>
                  <a:pt x="210692" y="144032"/>
                </a:cubicBezTo>
                <a:cubicBezTo>
                  <a:pt x="213950" y="165744"/>
                  <a:pt x="206637" y="204403"/>
                  <a:pt x="210692" y="226339"/>
                </a:cubicBezTo>
                <a:cubicBezTo>
                  <a:pt x="204510" y="228461"/>
                  <a:pt x="112359" y="261982"/>
                  <a:pt x="0" y="246914"/>
                </a:cubicBezTo>
              </a:path>
            </a:pathLst>
          </a:custGeom>
          <a:ln w="31750" cmpd="thinThick">
            <a:prstDash val="solid"/>
            <a:extLst>
              <a:ext uri="{C807C97D-BFC1-408E-A445-0C87EB9F89A2}">
                <ask:lineSketchStyleProps xmlns:ask="http://schemas.microsoft.com/office/drawing/2018/sketchyshapes" sd="1219033472">
                  <a:prstGeom prst="rightBrace">
                    <a:avLst/>
                  </a:prstGeom>
                  <ask:type>
                    <ask:lineSketchFreehan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60663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Retail World DATA</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 name="Rectangle 2">
            <a:extLst>
              <a:ext uri="{FF2B5EF4-FFF2-40B4-BE49-F238E27FC236}">
                <a16:creationId xmlns:a16="http://schemas.microsoft.com/office/drawing/2014/main" id="{771FA670-F9FF-2DEC-8829-3F65C0A06761}"/>
              </a:ext>
            </a:extLst>
          </p:cNvPr>
          <p:cNvSpPr/>
          <p:nvPr/>
        </p:nvSpPr>
        <p:spPr>
          <a:xfrm>
            <a:off x="4551776" y="1201175"/>
            <a:ext cx="3732687" cy="117566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t>(</a:t>
            </a:r>
            <a:r>
              <a:rPr lang="en-US" sz="2800" dirty="0">
                <a:solidFill>
                  <a:schemeClr val="accent6">
                    <a:lumMod val="40000"/>
                    <a:lumOff val="60000"/>
                  </a:schemeClr>
                </a:solidFill>
              </a:rPr>
              <a:t>Product</a:t>
            </a:r>
            <a:r>
              <a:rPr lang="en-US" sz="2800" dirty="0"/>
              <a:t>, </a:t>
            </a:r>
            <a:r>
              <a:rPr lang="en-US" sz="2800" dirty="0">
                <a:solidFill>
                  <a:schemeClr val="accent4">
                    <a:lumMod val="40000"/>
                    <a:lumOff val="60000"/>
                  </a:schemeClr>
                </a:solidFill>
              </a:rPr>
              <a:t>Market</a:t>
            </a:r>
            <a:r>
              <a:rPr lang="en-US" sz="2800" dirty="0"/>
              <a:t>, </a:t>
            </a:r>
            <a:r>
              <a:rPr lang="en-US" sz="2800" dirty="0">
                <a:solidFill>
                  <a:schemeClr val="accent2">
                    <a:lumMod val="40000"/>
                    <a:lumOff val="60000"/>
                  </a:schemeClr>
                </a:solidFill>
              </a:rPr>
              <a:t>Time</a:t>
            </a:r>
            <a:r>
              <a:rPr lang="en-US" sz="2800" dirty="0"/>
              <a:t>)</a:t>
            </a:r>
          </a:p>
        </p:txBody>
      </p:sp>
      <p:sp>
        <p:nvSpPr>
          <p:cNvPr id="5" name="TextBox 4">
            <a:extLst>
              <a:ext uri="{FF2B5EF4-FFF2-40B4-BE49-F238E27FC236}">
                <a16:creationId xmlns:a16="http://schemas.microsoft.com/office/drawing/2014/main" id="{E1EC7A7A-6258-D92C-5196-BE08FDEAE2D3}"/>
              </a:ext>
            </a:extLst>
          </p:cNvPr>
          <p:cNvSpPr txBox="1"/>
          <p:nvPr/>
        </p:nvSpPr>
        <p:spPr>
          <a:xfrm>
            <a:off x="4551777" y="886754"/>
            <a:ext cx="3732686" cy="369332"/>
          </a:xfrm>
          <a:prstGeom prst="rect">
            <a:avLst/>
          </a:prstGeom>
          <a:solidFill>
            <a:schemeClr val="bg2"/>
          </a:solidFill>
        </p:spPr>
        <p:txBody>
          <a:bodyPr wrap="square" rtlCol="0">
            <a:spAutoFit/>
          </a:bodyPr>
          <a:lstStyle/>
          <a:p>
            <a:pPr algn="ctr"/>
            <a:r>
              <a:rPr lang="en-US" dirty="0"/>
              <a:t>3 Dimensions of  data</a:t>
            </a:r>
          </a:p>
        </p:txBody>
      </p:sp>
      <p:sp>
        <p:nvSpPr>
          <p:cNvPr id="6" name="Rounded Rectangle 5">
            <a:extLst>
              <a:ext uri="{FF2B5EF4-FFF2-40B4-BE49-F238E27FC236}">
                <a16:creationId xmlns:a16="http://schemas.microsoft.com/office/drawing/2014/main" id="{20CA69B9-3859-2A48-2B55-B086CE2053F5}"/>
              </a:ext>
            </a:extLst>
          </p:cNvPr>
          <p:cNvSpPr/>
          <p:nvPr/>
        </p:nvSpPr>
        <p:spPr>
          <a:xfrm>
            <a:off x="-20440" y="3626146"/>
            <a:ext cx="3498987" cy="267286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a:p>
            <a:pPr marL="285750" indent="-285750" algn="just">
              <a:buFont typeface="Arial" panose="020B0604020202020204" pitchFamily="34" charset="0"/>
              <a:buChar char="•"/>
            </a:pPr>
            <a:r>
              <a:rPr lang="en-US" sz="2400" dirty="0"/>
              <a:t>SKU LEVEL</a:t>
            </a:r>
          </a:p>
          <a:p>
            <a:pPr marL="285750" indent="-285750" algn="just">
              <a:buFont typeface="Arial" panose="020B0604020202020204" pitchFamily="34" charset="0"/>
              <a:buChar char="•"/>
            </a:pPr>
            <a:r>
              <a:rPr lang="en-US" sz="2400" dirty="0"/>
              <a:t>SEGMENT</a:t>
            </a:r>
          </a:p>
          <a:p>
            <a:pPr marL="285750" indent="-285750" algn="just">
              <a:buFont typeface="Arial" panose="020B0604020202020204" pitchFamily="34" charset="0"/>
              <a:buChar char="•"/>
            </a:pPr>
            <a:r>
              <a:rPr lang="en-US" sz="2400" dirty="0"/>
              <a:t>SUB-SEGMENT</a:t>
            </a:r>
          </a:p>
          <a:p>
            <a:pPr marL="285750" indent="-285750" algn="just">
              <a:buFont typeface="Arial" panose="020B0604020202020204" pitchFamily="34" charset="0"/>
              <a:buChar char="•"/>
            </a:pPr>
            <a:r>
              <a:rPr lang="en-US" sz="2400" dirty="0"/>
              <a:t>MANUFACTURER</a:t>
            </a:r>
          </a:p>
          <a:p>
            <a:pPr marL="285750" indent="-285750" algn="just">
              <a:buFont typeface="Arial" panose="020B0604020202020204" pitchFamily="34" charset="0"/>
              <a:buChar char="•"/>
            </a:pPr>
            <a:r>
              <a:rPr lang="en-US" sz="2400" dirty="0"/>
              <a:t>BRAND</a:t>
            </a:r>
          </a:p>
          <a:p>
            <a:pPr marL="285750" indent="-285750" algn="just">
              <a:buFont typeface="Arial" panose="020B0604020202020204" pitchFamily="34" charset="0"/>
              <a:buChar char="•"/>
            </a:pPr>
            <a:r>
              <a:rPr lang="en-US" sz="2400" dirty="0"/>
              <a:t>VARIANT</a:t>
            </a:r>
          </a:p>
          <a:p>
            <a:pPr marL="285750" indent="-285750" algn="just">
              <a:buFont typeface="Arial" panose="020B0604020202020204" pitchFamily="34" charset="0"/>
              <a:buChar char="•"/>
            </a:pPr>
            <a:r>
              <a:rPr lang="en-US" sz="2400" dirty="0"/>
              <a:t>ITEM</a:t>
            </a:r>
          </a:p>
          <a:p>
            <a:pPr algn="ctr"/>
            <a:endParaRPr lang="en-US" dirty="0"/>
          </a:p>
        </p:txBody>
      </p:sp>
      <p:sp>
        <p:nvSpPr>
          <p:cNvPr id="15" name="Rounded Rectangle 14">
            <a:extLst>
              <a:ext uri="{FF2B5EF4-FFF2-40B4-BE49-F238E27FC236}">
                <a16:creationId xmlns:a16="http://schemas.microsoft.com/office/drawing/2014/main" id="{B9CA7982-D8C2-9BF8-57C8-43E2E74A0244}"/>
              </a:ext>
            </a:extLst>
          </p:cNvPr>
          <p:cNvSpPr/>
          <p:nvPr/>
        </p:nvSpPr>
        <p:spPr>
          <a:xfrm>
            <a:off x="4270777" y="3607172"/>
            <a:ext cx="3498987" cy="267286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NATIONAL</a:t>
            </a:r>
          </a:p>
          <a:p>
            <a:pPr marL="285750" indent="-285750">
              <a:buFont typeface="Arial" panose="020B0604020202020204" pitchFamily="34" charset="0"/>
              <a:buChar char="•"/>
            </a:pPr>
            <a:r>
              <a:rPr lang="en-US" sz="2400" dirty="0"/>
              <a:t>REGIONAL</a:t>
            </a:r>
          </a:p>
          <a:p>
            <a:pPr marL="285750" indent="-285750">
              <a:buFont typeface="Arial" panose="020B0604020202020204" pitchFamily="34" charset="0"/>
              <a:buChar char="•"/>
            </a:pPr>
            <a:r>
              <a:rPr lang="en-US" sz="2400" dirty="0"/>
              <a:t>SECTOR OF TRADE</a:t>
            </a:r>
          </a:p>
          <a:p>
            <a:pPr marL="285750" indent="-285750">
              <a:buFont typeface="Arial" panose="020B0604020202020204" pitchFamily="34" charset="0"/>
              <a:buChar char="•"/>
            </a:pPr>
            <a:r>
              <a:rPr lang="en-US" sz="2400" dirty="0"/>
              <a:t>ACCOUNT SPECIFIC</a:t>
            </a:r>
          </a:p>
        </p:txBody>
      </p:sp>
      <p:sp>
        <p:nvSpPr>
          <p:cNvPr id="17" name="Rounded Rectangle 16">
            <a:extLst>
              <a:ext uri="{FF2B5EF4-FFF2-40B4-BE49-F238E27FC236}">
                <a16:creationId xmlns:a16="http://schemas.microsoft.com/office/drawing/2014/main" id="{98E749C5-8F22-2626-1DFD-C45BF64F5A3E}"/>
              </a:ext>
            </a:extLst>
          </p:cNvPr>
          <p:cNvSpPr/>
          <p:nvPr/>
        </p:nvSpPr>
        <p:spPr>
          <a:xfrm>
            <a:off x="8619436" y="3510866"/>
            <a:ext cx="3498987" cy="267286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WEEKLY</a:t>
            </a:r>
          </a:p>
          <a:p>
            <a:pPr marL="285750" indent="-285750">
              <a:buFont typeface="Arial" panose="020B0604020202020204" pitchFamily="34" charset="0"/>
              <a:buChar char="•"/>
            </a:pPr>
            <a:r>
              <a:rPr lang="en-US" sz="2400" dirty="0"/>
              <a:t>MONTHLY</a:t>
            </a:r>
          </a:p>
          <a:p>
            <a:pPr marL="285750" indent="-285750">
              <a:buFont typeface="Arial" panose="020B0604020202020204" pitchFamily="34" charset="0"/>
              <a:buChar char="•"/>
            </a:pPr>
            <a:r>
              <a:rPr lang="en-US" sz="2400" dirty="0"/>
              <a:t>ANNUAL/MAT</a:t>
            </a:r>
          </a:p>
        </p:txBody>
      </p:sp>
      <p:sp>
        <p:nvSpPr>
          <p:cNvPr id="7" name="TextBox 6">
            <a:extLst>
              <a:ext uri="{FF2B5EF4-FFF2-40B4-BE49-F238E27FC236}">
                <a16:creationId xmlns:a16="http://schemas.microsoft.com/office/drawing/2014/main" id="{73CDDED3-A2FD-BEB9-2EB2-3A657945D648}"/>
              </a:ext>
            </a:extLst>
          </p:cNvPr>
          <p:cNvSpPr txBox="1"/>
          <p:nvPr/>
        </p:nvSpPr>
        <p:spPr>
          <a:xfrm>
            <a:off x="328244" y="3112766"/>
            <a:ext cx="2940884" cy="461665"/>
          </a:xfrm>
          <a:prstGeom prst="rect">
            <a:avLst/>
          </a:prstGeom>
          <a:solidFill>
            <a:schemeClr val="accent3">
              <a:lumMod val="60000"/>
              <a:lumOff val="40000"/>
            </a:schemeClr>
          </a:solidFill>
        </p:spPr>
        <p:txBody>
          <a:bodyPr wrap="square" rtlCol="0">
            <a:spAutoFit/>
          </a:bodyPr>
          <a:lstStyle/>
          <a:p>
            <a:pPr algn="ctr"/>
            <a:r>
              <a:rPr lang="en-US" sz="2400" dirty="0"/>
              <a:t>Product</a:t>
            </a:r>
          </a:p>
        </p:txBody>
      </p:sp>
      <p:sp>
        <p:nvSpPr>
          <p:cNvPr id="19" name="TextBox 18">
            <a:extLst>
              <a:ext uri="{FF2B5EF4-FFF2-40B4-BE49-F238E27FC236}">
                <a16:creationId xmlns:a16="http://schemas.microsoft.com/office/drawing/2014/main" id="{D4B3D806-B75F-CA17-0C4B-4C77CC48921C}"/>
              </a:ext>
            </a:extLst>
          </p:cNvPr>
          <p:cNvSpPr txBox="1"/>
          <p:nvPr/>
        </p:nvSpPr>
        <p:spPr>
          <a:xfrm>
            <a:off x="8889396" y="3002046"/>
            <a:ext cx="2940884" cy="461665"/>
          </a:xfrm>
          <a:prstGeom prst="rect">
            <a:avLst/>
          </a:prstGeom>
          <a:solidFill>
            <a:schemeClr val="accent3">
              <a:lumMod val="60000"/>
              <a:lumOff val="40000"/>
            </a:schemeClr>
          </a:solidFill>
        </p:spPr>
        <p:txBody>
          <a:bodyPr wrap="square" rtlCol="0">
            <a:spAutoFit/>
          </a:bodyPr>
          <a:lstStyle/>
          <a:p>
            <a:pPr algn="ctr"/>
            <a:r>
              <a:rPr lang="en-US" sz="2400" dirty="0"/>
              <a:t>Time</a:t>
            </a:r>
          </a:p>
        </p:txBody>
      </p:sp>
      <p:sp>
        <p:nvSpPr>
          <p:cNvPr id="21" name="TextBox 20">
            <a:extLst>
              <a:ext uri="{FF2B5EF4-FFF2-40B4-BE49-F238E27FC236}">
                <a16:creationId xmlns:a16="http://schemas.microsoft.com/office/drawing/2014/main" id="{224A6569-0066-3CFC-BD0E-119FC6780540}"/>
              </a:ext>
            </a:extLst>
          </p:cNvPr>
          <p:cNvSpPr txBox="1"/>
          <p:nvPr/>
        </p:nvSpPr>
        <p:spPr>
          <a:xfrm>
            <a:off x="4537848" y="3086670"/>
            <a:ext cx="2940884" cy="461665"/>
          </a:xfrm>
          <a:prstGeom prst="rect">
            <a:avLst/>
          </a:prstGeom>
          <a:solidFill>
            <a:schemeClr val="accent3">
              <a:lumMod val="60000"/>
              <a:lumOff val="40000"/>
            </a:schemeClr>
          </a:solidFill>
        </p:spPr>
        <p:txBody>
          <a:bodyPr wrap="square" rtlCol="0">
            <a:spAutoFit/>
          </a:bodyPr>
          <a:lstStyle/>
          <a:p>
            <a:pPr algn="ctr"/>
            <a:r>
              <a:rPr lang="en-US" sz="2400" dirty="0"/>
              <a:t>Market</a:t>
            </a:r>
          </a:p>
        </p:txBody>
      </p:sp>
      <p:cxnSp>
        <p:nvCxnSpPr>
          <p:cNvPr id="13" name="Straight Arrow Connector 12">
            <a:extLst>
              <a:ext uri="{FF2B5EF4-FFF2-40B4-BE49-F238E27FC236}">
                <a16:creationId xmlns:a16="http://schemas.microsoft.com/office/drawing/2014/main" id="{7FD1F6B0-721A-5FDF-CF67-65EF1A450BA1}"/>
              </a:ext>
            </a:extLst>
          </p:cNvPr>
          <p:cNvCxnSpPr/>
          <p:nvPr/>
        </p:nvCxnSpPr>
        <p:spPr>
          <a:xfrm flipH="1">
            <a:off x="2468880" y="2376839"/>
            <a:ext cx="2596896" cy="709831"/>
          </a:xfrm>
          <a:prstGeom prst="straightConnector1">
            <a:avLst/>
          </a:prstGeom>
          <a:ln w="41275">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76B89E-4D74-FF79-E39A-3046921B14F0}"/>
              </a:ext>
            </a:extLst>
          </p:cNvPr>
          <p:cNvCxnSpPr>
            <a:cxnSpLocks/>
          </p:cNvCxnSpPr>
          <p:nvPr/>
        </p:nvCxnSpPr>
        <p:spPr>
          <a:xfrm>
            <a:off x="6411166" y="2435676"/>
            <a:ext cx="0" cy="650994"/>
          </a:xfrm>
          <a:prstGeom prst="straightConnector1">
            <a:avLst/>
          </a:prstGeom>
          <a:ln w="41275">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7C68B7-D7F4-601E-5CDD-4A6AC53E35D4}"/>
              </a:ext>
            </a:extLst>
          </p:cNvPr>
          <p:cNvCxnSpPr>
            <a:cxnSpLocks/>
            <a:endCxn id="19" idx="0"/>
          </p:cNvCxnSpPr>
          <p:nvPr/>
        </p:nvCxnSpPr>
        <p:spPr>
          <a:xfrm>
            <a:off x="7712103" y="2346896"/>
            <a:ext cx="2647735" cy="655150"/>
          </a:xfrm>
          <a:prstGeom prst="straightConnector1">
            <a:avLst/>
          </a:prstGeom>
          <a:ln w="41275">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44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Consumer Packed Goods</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06752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a:t>Retail Analytics</a:t>
            </a:r>
            <a:endParaRPr lang="en-US" sz="3600" dirty="0"/>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3" name="Rectangle 2">
            <a:extLst>
              <a:ext uri="{FF2B5EF4-FFF2-40B4-BE49-F238E27FC236}">
                <a16:creationId xmlns:a16="http://schemas.microsoft.com/office/drawing/2014/main" id="{C2A70122-4FF9-A9C9-0BB5-7F147EC6F288}"/>
              </a:ext>
            </a:extLst>
          </p:cNvPr>
          <p:cNvSpPr/>
          <p:nvPr/>
        </p:nvSpPr>
        <p:spPr>
          <a:xfrm>
            <a:off x="2312342" y="966999"/>
            <a:ext cx="7137070" cy="3566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E3C37145-6FC8-8782-C381-66706EF6CB31}"/>
              </a:ext>
            </a:extLst>
          </p:cNvPr>
          <p:cNvGrpSpPr/>
          <p:nvPr/>
        </p:nvGrpSpPr>
        <p:grpSpPr>
          <a:xfrm>
            <a:off x="2936770" y="1342556"/>
            <a:ext cx="6318460" cy="2896210"/>
            <a:chOff x="2871063" y="1695202"/>
            <a:chExt cx="6318460" cy="2896210"/>
          </a:xfrm>
        </p:grpSpPr>
        <p:sp>
          <p:nvSpPr>
            <p:cNvPr id="5" name="Oval 4">
              <a:extLst>
                <a:ext uri="{FF2B5EF4-FFF2-40B4-BE49-F238E27FC236}">
                  <a16:creationId xmlns:a16="http://schemas.microsoft.com/office/drawing/2014/main" id="{595BE483-AF8B-AE5C-5E31-0CA7E84D4591}"/>
                </a:ext>
              </a:extLst>
            </p:cNvPr>
            <p:cNvSpPr/>
            <p:nvPr/>
          </p:nvSpPr>
          <p:spPr>
            <a:xfrm>
              <a:off x="2871063" y="2634333"/>
              <a:ext cx="2006930" cy="1733798"/>
            </a:xfrm>
            <a:prstGeom prst="ellipse">
              <a:avLst/>
            </a:prstGeom>
            <a:solidFill>
              <a:schemeClr val="accent1">
                <a:alpha val="7038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Outlet Filling requirement of C</a:t>
              </a:r>
            </a:p>
          </p:txBody>
        </p:sp>
        <p:sp>
          <p:nvSpPr>
            <p:cNvPr id="13" name="Oval 12">
              <a:extLst>
                <a:ext uri="{FF2B5EF4-FFF2-40B4-BE49-F238E27FC236}">
                  <a16:creationId xmlns:a16="http://schemas.microsoft.com/office/drawing/2014/main" id="{8EACCE89-22BD-971E-169E-5FB558FF7CBC}"/>
                </a:ext>
              </a:extLst>
            </p:cNvPr>
            <p:cNvSpPr/>
            <p:nvPr/>
          </p:nvSpPr>
          <p:spPr>
            <a:xfrm>
              <a:off x="5294570" y="2857614"/>
              <a:ext cx="2006930" cy="1733798"/>
            </a:xfrm>
            <a:prstGeom prst="ellipse">
              <a:avLst/>
            </a:prstGeom>
            <a:solidFill>
              <a:schemeClr val="accent2">
                <a:lumMod val="60000"/>
                <a:lumOff val="40000"/>
                <a:alpha val="700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Outlet filling  requirement of B</a:t>
              </a:r>
            </a:p>
          </p:txBody>
        </p:sp>
        <p:sp>
          <p:nvSpPr>
            <p:cNvPr id="15" name="Oval 14">
              <a:extLst>
                <a:ext uri="{FF2B5EF4-FFF2-40B4-BE49-F238E27FC236}">
                  <a16:creationId xmlns:a16="http://schemas.microsoft.com/office/drawing/2014/main" id="{288212DF-B538-549A-CA98-4DC6BA0B628D}"/>
                </a:ext>
              </a:extLst>
            </p:cNvPr>
            <p:cNvSpPr/>
            <p:nvPr/>
          </p:nvSpPr>
          <p:spPr>
            <a:xfrm>
              <a:off x="6179130" y="1695202"/>
              <a:ext cx="2006930" cy="1733798"/>
            </a:xfrm>
            <a:prstGeom prst="ellipse">
              <a:avLst/>
            </a:prstGeom>
            <a:solidFill>
              <a:schemeClr val="accent4">
                <a:lumMod val="60000"/>
                <a:lumOff val="4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Outlet filling requirement of A</a:t>
              </a:r>
            </a:p>
          </p:txBody>
        </p:sp>
        <p:sp>
          <p:nvSpPr>
            <p:cNvPr id="6" name="TextBox 5">
              <a:extLst>
                <a:ext uri="{FF2B5EF4-FFF2-40B4-BE49-F238E27FC236}">
                  <a16:creationId xmlns:a16="http://schemas.microsoft.com/office/drawing/2014/main" id="{90D79C12-6C69-F947-0D28-E1D8187F4632}"/>
                </a:ext>
              </a:extLst>
            </p:cNvPr>
            <p:cNvSpPr txBox="1"/>
            <p:nvPr/>
          </p:nvSpPr>
          <p:spPr>
            <a:xfrm>
              <a:off x="8186060" y="1695202"/>
              <a:ext cx="1003463" cy="369332"/>
            </a:xfrm>
            <a:prstGeom prst="rect">
              <a:avLst/>
            </a:prstGeom>
            <a:noFill/>
          </p:spPr>
          <p:txBody>
            <a:bodyPr wrap="square" rtlCol="0">
              <a:spAutoFit/>
            </a:bodyPr>
            <a:lstStyle/>
            <a:p>
              <a:r>
                <a:rPr lang="en-US" dirty="0"/>
                <a:t>Group A</a:t>
              </a:r>
            </a:p>
          </p:txBody>
        </p:sp>
        <p:sp>
          <p:nvSpPr>
            <p:cNvPr id="17" name="TextBox 16">
              <a:extLst>
                <a:ext uri="{FF2B5EF4-FFF2-40B4-BE49-F238E27FC236}">
                  <a16:creationId xmlns:a16="http://schemas.microsoft.com/office/drawing/2014/main" id="{06CDB6F6-57AA-3EC1-C0A0-B4D66213524A}"/>
                </a:ext>
              </a:extLst>
            </p:cNvPr>
            <p:cNvSpPr txBox="1"/>
            <p:nvPr/>
          </p:nvSpPr>
          <p:spPr>
            <a:xfrm>
              <a:off x="7509799" y="3868674"/>
              <a:ext cx="1003463" cy="369332"/>
            </a:xfrm>
            <a:prstGeom prst="rect">
              <a:avLst/>
            </a:prstGeom>
            <a:noFill/>
          </p:spPr>
          <p:txBody>
            <a:bodyPr wrap="square" rtlCol="0">
              <a:spAutoFit/>
            </a:bodyPr>
            <a:lstStyle/>
            <a:p>
              <a:r>
                <a:rPr lang="en-US" dirty="0"/>
                <a:t>Group b</a:t>
              </a:r>
            </a:p>
          </p:txBody>
        </p:sp>
        <p:sp>
          <p:nvSpPr>
            <p:cNvPr id="19" name="TextBox 18">
              <a:extLst>
                <a:ext uri="{FF2B5EF4-FFF2-40B4-BE49-F238E27FC236}">
                  <a16:creationId xmlns:a16="http://schemas.microsoft.com/office/drawing/2014/main" id="{70A03B36-B72B-2526-6F9D-66039C33B43E}"/>
                </a:ext>
              </a:extLst>
            </p:cNvPr>
            <p:cNvSpPr txBox="1"/>
            <p:nvPr/>
          </p:nvSpPr>
          <p:spPr>
            <a:xfrm>
              <a:off x="3586667" y="2064534"/>
              <a:ext cx="1003463" cy="369332"/>
            </a:xfrm>
            <a:prstGeom prst="rect">
              <a:avLst/>
            </a:prstGeom>
            <a:noFill/>
          </p:spPr>
          <p:txBody>
            <a:bodyPr wrap="square" rtlCol="0">
              <a:spAutoFit/>
            </a:bodyPr>
            <a:lstStyle/>
            <a:p>
              <a:r>
                <a:rPr lang="en-US" dirty="0"/>
                <a:t>Group C</a:t>
              </a:r>
            </a:p>
          </p:txBody>
        </p:sp>
      </p:grpSp>
    </p:spTree>
    <p:extLst>
      <p:ext uri="{BB962C8B-B14F-4D97-AF65-F5344CB8AC3E}">
        <p14:creationId xmlns:p14="http://schemas.microsoft.com/office/powerpoint/2010/main" val="306723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a:t>Retail Analytics</a:t>
            </a:r>
            <a:endParaRPr lang="en-US" sz="3600" dirty="0"/>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46FCD98E-D49A-3C3D-06E9-4BC3278A060E}"/>
              </a:ext>
            </a:extLst>
          </p:cNvPr>
          <p:cNvSpPr txBox="1"/>
          <p:nvPr/>
        </p:nvSpPr>
        <p:spPr>
          <a:xfrm>
            <a:off x="757980" y="1201175"/>
            <a:ext cx="914312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Outlet transaction data is priceless to marketers and Retailers.</a:t>
            </a:r>
          </a:p>
          <a:p>
            <a:pPr marL="285750" indent="-285750">
              <a:buFont typeface="Arial" panose="020B0604020202020204" pitchFamily="34" charset="0"/>
              <a:buChar char="•"/>
            </a:pPr>
            <a:r>
              <a:rPr lang="en-US" dirty="0"/>
              <a:t>This data can help us get aggregated metrices such as sales ,distribution and market share.</a:t>
            </a:r>
          </a:p>
          <a:p>
            <a:pPr marL="285750" indent="-285750">
              <a:buFont typeface="Arial" panose="020B0604020202020204" pitchFamily="34" charset="0"/>
              <a:buChar char="•"/>
            </a:pPr>
            <a:r>
              <a:rPr lang="en-IN" dirty="0"/>
              <a:t>This data can be used to compute chain or outlet penetration, spend per customer, chain loyalty, cannibalization among outlets and so on, using similar concepts, tools and techniques that are applicable for the analysis of consumer panels.</a:t>
            </a:r>
          </a:p>
          <a:p>
            <a:endParaRPr lang="en-US" dirty="0"/>
          </a:p>
        </p:txBody>
      </p:sp>
    </p:spTree>
    <p:extLst>
      <p:ext uri="{BB962C8B-B14F-4D97-AF65-F5344CB8AC3E}">
        <p14:creationId xmlns:p14="http://schemas.microsoft.com/office/powerpoint/2010/main" val="15381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Retail Analytics – Outlet Group Analysis</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46FCD98E-D49A-3C3D-06E9-4BC3278A060E}"/>
              </a:ext>
            </a:extLst>
          </p:cNvPr>
          <p:cNvSpPr txBox="1"/>
          <p:nvPr/>
        </p:nvSpPr>
        <p:spPr>
          <a:xfrm>
            <a:off x="757980" y="1201175"/>
            <a:ext cx="914312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Brand Overlap</a:t>
            </a:r>
          </a:p>
          <a:p>
            <a:pPr marL="285750" indent="-285750">
              <a:buFont typeface="Arial" panose="020B0604020202020204" pitchFamily="34" charset="0"/>
              <a:buChar char="•"/>
            </a:pPr>
            <a:r>
              <a:rPr lang="en-US" dirty="0"/>
              <a:t>Assortment Analysis</a:t>
            </a:r>
          </a:p>
          <a:p>
            <a:pPr marL="285750" indent="-285750">
              <a:buFont typeface="Arial" panose="020B0604020202020204" pitchFamily="34" charset="0"/>
              <a:buChar char="•"/>
            </a:pPr>
            <a:r>
              <a:rPr lang="en-US" dirty="0"/>
              <a:t>Outlet Pricing analysis</a:t>
            </a:r>
          </a:p>
          <a:p>
            <a:pPr marL="285750" indent="-285750">
              <a:buFont typeface="Arial" panose="020B0604020202020204" pitchFamily="34" charset="0"/>
              <a:buChar char="•"/>
            </a:pPr>
            <a:r>
              <a:rPr lang="en-US" dirty="0"/>
              <a:t>Rate of Sale</a:t>
            </a:r>
          </a:p>
          <a:p>
            <a:pPr marL="285750" indent="-285750">
              <a:buFont typeface="Arial" panose="020B0604020202020204" pitchFamily="34" charset="0"/>
              <a:buChar char="•"/>
            </a:pPr>
            <a:r>
              <a:rPr lang="en-US" dirty="0"/>
              <a:t>Promotion</a:t>
            </a:r>
          </a:p>
        </p:txBody>
      </p:sp>
      <p:sp>
        <p:nvSpPr>
          <p:cNvPr id="3" name="Rectangle 2">
            <a:extLst>
              <a:ext uri="{FF2B5EF4-FFF2-40B4-BE49-F238E27FC236}">
                <a16:creationId xmlns:a16="http://schemas.microsoft.com/office/drawing/2014/main" id="{46E2A515-2309-8865-9AC1-7BB100966EE9}"/>
              </a:ext>
            </a:extLst>
          </p:cNvPr>
          <p:cNvSpPr/>
          <p:nvPr/>
        </p:nvSpPr>
        <p:spPr>
          <a:xfrm>
            <a:off x="5959445" y="3377111"/>
            <a:ext cx="3100388" cy="33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Todo</a:t>
            </a:r>
            <a:r>
              <a:rPr lang="en-US" dirty="0"/>
              <a:t>:</a:t>
            </a:r>
          </a:p>
          <a:p>
            <a:pPr algn="ctr"/>
            <a:r>
              <a:rPr lang="en-US" dirty="0"/>
              <a:t>Price ,vol % and value % charts</a:t>
            </a:r>
          </a:p>
        </p:txBody>
      </p:sp>
      <p:sp>
        <p:nvSpPr>
          <p:cNvPr id="15" name="Title 1">
            <a:extLst>
              <a:ext uri="{FF2B5EF4-FFF2-40B4-BE49-F238E27FC236}">
                <a16:creationId xmlns:a16="http://schemas.microsoft.com/office/drawing/2014/main" id="{100DE003-0059-F214-DE25-00095ACE6510}"/>
              </a:ext>
            </a:extLst>
          </p:cNvPr>
          <p:cNvSpPr txBox="1">
            <a:spLocks/>
          </p:cNvSpPr>
          <p:nvPr/>
        </p:nvSpPr>
        <p:spPr>
          <a:xfrm>
            <a:off x="701645" y="2709334"/>
            <a:ext cx="10515600" cy="719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Retail Analytics – Outlet Pricing Analysis</a:t>
            </a:r>
          </a:p>
        </p:txBody>
      </p:sp>
    </p:spTree>
    <p:extLst>
      <p:ext uri="{BB962C8B-B14F-4D97-AF65-F5344CB8AC3E}">
        <p14:creationId xmlns:p14="http://schemas.microsoft.com/office/powerpoint/2010/main" val="276885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SKU &amp; PPG</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3535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EC94-6B3C-30C5-808C-A6EDAC233C38}"/>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12288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8" y="3003198"/>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Strategic Revenue Management(SRM)</a:t>
              </a: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036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The interaction of FINANCE, MARKETING and REVENUE</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49" name="Group 48">
            <a:extLst>
              <a:ext uri="{FF2B5EF4-FFF2-40B4-BE49-F238E27FC236}">
                <a16:creationId xmlns:a16="http://schemas.microsoft.com/office/drawing/2014/main" id="{E03989C2-72AE-53D5-8011-AF85054D5A8D}"/>
              </a:ext>
            </a:extLst>
          </p:cNvPr>
          <p:cNvGrpSpPr/>
          <p:nvPr/>
        </p:nvGrpSpPr>
        <p:grpSpPr>
          <a:xfrm>
            <a:off x="1943433" y="1124449"/>
            <a:ext cx="7365820" cy="5207508"/>
            <a:chOff x="1857705" y="610093"/>
            <a:chExt cx="7365820" cy="5207508"/>
          </a:xfrm>
        </p:grpSpPr>
        <p:grpSp>
          <p:nvGrpSpPr>
            <p:cNvPr id="11" name="Group 10">
              <a:extLst>
                <a:ext uri="{FF2B5EF4-FFF2-40B4-BE49-F238E27FC236}">
                  <a16:creationId xmlns:a16="http://schemas.microsoft.com/office/drawing/2014/main" id="{566F6B8E-426E-A0B5-42C0-948C08DA22F3}"/>
                </a:ext>
              </a:extLst>
            </p:cNvPr>
            <p:cNvGrpSpPr/>
            <p:nvPr/>
          </p:nvGrpSpPr>
          <p:grpSpPr>
            <a:xfrm>
              <a:off x="3518375" y="1970431"/>
              <a:ext cx="4236273" cy="3847170"/>
              <a:chOff x="2203918" y="998876"/>
              <a:chExt cx="4236273" cy="3847170"/>
            </a:xfrm>
          </p:grpSpPr>
          <p:sp>
            <p:nvSpPr>
              <p:cNvPr id="34" name="Oval 33">
                <a:extLst>
                  <a:ext uri="{FF2B5EF4-FFF2-40B4-BE49-F238E27FC236}">
                    <a16:creationId xmlns:a16="http://schemas.microsoft.com/office/drawing/2014/main" id="{2BE25BBE-7F09-5C94-CE96-20D724368127}"/>
                  </a:ext>
                </a:extLst>
              </p:cNvPr>
              <p:cNvSpPr/>
              <p:nvPr/>
            </p:nvSpPr>
            <p:spPr>
              <a:xfrm>
                <a:off x="2937724" y="998876"/>
                <a:ext cx="2575932" cy="2564780"/>
              </a:xfrm>
              <a:prstGeom prst="ellipse">
                <a:avLst/>
              </a:prstGeom>
              <a:solidFill>
                <a:schemeClr val="accent6">
                  <a:lumMod val="40000"/>
                  <a:lumOff val="60000"/>
                  <a:alpha val="2650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18E4D2EA-3591-7F7F-8A1D-D7073C0A2174}"/>
                  </a:ext>
                </a:extLst>
              </p:cNvPr>
              <p:cNvGrpSpPr/>
              <p:nvPr/>
            </p:nvGrpSpPr>
            <p:grpSpPr>
              <a:xfrm>
                <a:off x="2203918" y="1578326"/>
                <a:ext cx="4236273" cy="3267720"/>
                <a:chOff x="2203918" y="1578326"/>
                <a:chExt cx="4236273" cy="3267720"/>
              </a:xfrm>
            </p:grpSpPr>
            <p:sp>
              <p:nvSpPr>
                <p:cNvPr id="38" name="Oval 37">
                  <a:extLst>
                    <a:ext uri="{FF2B5EF4-FFF2-40B4-BE49-F238E27FC236}">
                      <a16:creationId xmlns:a16="http://schemas.microsoft.com/office/drawing/2014/main" id="{2CFB1526-5023-EE5E-8F8F-FC12BBBA83D7}"/>
                    </a:ext>
                  </a:extLst>
                </p:cNvPr>
                <p:cNvSpPr/>
                <p:nvPr/>
              </p:nvSpPr>
              <p:spPr>
                <a:xfrm>
                  <a:off x="3574611" y="2154982"/>
                  <a:ext cx="2575932" cy="2564780"/>
                </a:xfrm>
                <a:prstGeom prst="ellipse">
                  <a:avLst/>
                </a:prstGeom>
                <a:solidFill>
                  <a:schemeClr val="accent5">
                    <a:lumMod val="40000"/>
                    <a:lumOff val="60000"/>
                    <a:alpha val="2650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89A8FF4-449B-5298-38D3-595392282D04}"/>
                    </a:ext>
                  </a:extLst>
                </p:cNvPr>
                <p:cNvSpPr/>
                <p:nvPr/>
              </p:nvSpPr>
              <p:spPr>
                <a:xfrm>
                  <a:off x="2203918" y="2281266"/>
                  <a:ext cx="2575932" cy="2564780"/>
                </a:xfrm>
                <a:prstGeom prst="ellipse">
                  <a:avLst/>
                </a:prstGeom>
                <a:solidFill>
                  <a:schemeClr val="accent2">
                    <a:lumMod val="40000"/>
                    <a:lumOff val="60000"/>
                    <a:alpha val="2650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D7BA8A3-58EB-3F13-718D-965AFFD1B89C}"/>
                    </a:ext>
                  </a:extLst>
                </p:cNvPr>
                <p:cNvSpPr txBox="1"/>
                <p:nvPr/>
              </p:nvSpPr>
              <p:spPr>
                <a:xfrm>
                  <a:off x="3456840" y="1578326"/>
                  <a:ext cx="1468877" cy="369332"/>
                </a:xfrm>
                <a:prstGeom prst="rect">
                  <a:avLst/>
                </a:prstGeom>
                <a:noFill/>
              </p:spPr>
              <p:txBody>
                <a:bodyPr wrap="square" rtlCol="0">
                  <a:spAutoFit/>
                </a:bodyPr>
                <a:lstStyle/>
                <a:p>
                  <a:pPr algn="ctr"/>
                  <a:r>
                    <a:rPr lang="en-US" dirty="0"/>
                    <a:t>Finance</a:t>
                  </a:r>
                </a:p>
              </p:txBody>
            </p:sp>
            <p:sp>
              <p:nvSpPr>
                <p:cNvPr id="39" name="TextBox 38">
                  <a:extLst>
                    <a:ext uri="{FF2B5EF4-FFF2-40B4-BE49-F238E27FC236}">
                      <a16:creationId xmlns:a16="http://schemas.microsoft.com/office/drawing/2014/main" id="{68D0ABA4-7BA2-2AD4-EE4F-EB971D81D7D8}"/>
                    </a:ext>
                  </a:extLst>
                </p:cNvPr>
                <p:cNvSpPr txBox="1"/>
                <p:nvPr/>
              </p:nvSpPr>
              <p:spPr>
                <a:xfrm>
                  <a:off x="2401096" y="3563656"/>
                  <a:ext cx="1468877" cy="369332"/>
                </a:xfrm>
                <a:prstGeom prst="rect">
                  <a:avLst/>
                </a:prstGeom>
                <a:noFill/>
              </p:spPr>
              <p:txBody>
                <a:bodyPr wrap="square" rtlCol="0">
                  <a:spAutoFit/>
                </a:bodyPr>
                <a:lstStyle/>
                <a:p>
                  <a:r>
                    <a:rPr lang="en-US" dirty="0"/>
                    <a:t>Sales</a:t>
                  </a:r>
                </a:p>
              </p:txBody>
            </p:sp>
            <p:sp>
              <p:nvSpPr>
                <p:cNvPr id="40" name="TextBox 39">
                  <a:extLst>
                    <a:ext uri="{FF2B5EF4-FFF2-40B4-BE49-F238E27FC236}">
                      <a16:creationId xmlns:a16="http://schemas.microsoft.com/office/drawing/2014/main" id="{DAFE1663-225D-9F84-D8AE-B24B59F4296B}"/>
                    </a:ext>
                  </a:extLst>
                </p:cNvPr>
                <p:cNvSpPr txBox="1"/>
                <p:nvPr/>
              </p:nvSpPr>
              <p:spPr>
                <a:xfrm>
                  <a:off x="4971314" y="3573680"/>
                  <a:ext cx="1468877" cy="369332"/>
                </a:xfrm>
                <a:prstGeom prst="rect">
                  <a:avLst/>
                </a:prstGeom>
                <a:noFill/>
              </p:spPr>
              <p:txBody>
                <a:bodyPr wrap="square" rtlCol="0">
                  <a:spAutoFit/>
                </a:bodyPr>
                <a:lstStyle/>
                <a:p>
                  <a:r>
                    <a:rPr lang="en-US" dirty="0"/>
                    <a:t>Marketing</a:t>
                  </a:r>
                </a:p>
              </p:txBody>
            </p:sp>
          </p:grpSp>
        </p:grpSp>
        <p:sp>
          <p:nvSpPr>
            <p:cNvPr id="41" name="TextBox 40">
              <a:extLst>
                <a:ext uri="{FF2B5EF4-FFF2-40B4-BE49-F238E27FC236}">
                  <a16:creationId xmlns:a16="http://schemas.microsoft.com/office/drawing/2014/main" id="{138B3787-FD18-3EB6-0578-E1E6878C6B63}"/>
                </a:ext>
              </a:extLst>
            </p:cNvPr>
            <p:cNvSpPr txBox="1"/>
            <p:nvPr/>
          </p:nvSpPr>
          <p:spPr>
            <a:xfrm>
              <a:off x="1857705" y="3495964"/>
              <a:ext cx="1468877" cy="369332"/>
            </a:xfrm>
            <a:prstGeom prst="rect">
              <a:avLst/>
            </a:prstGeom>
            <a:noFill/>
          </p:spPr>
          <p:txBody>
            <a:bodyPr wrap="square" rtlCol="0">
              <a:spAutoFit/>
            </a:bodyPr>
            <a:lstStyle/>
            <a:p>
              <a:r>
                <a:rPr lang="en-US" dirty="0"/>
                <a:t>VP Sales</a:t>
              </a:r>
            </a:p>
          </p:txBody>
        </p:sp>
        <p:sp>
          <p:nvSpPr>
            <p:cNvPr id="42" name="TextBox 41">
              <a:extLst>
                <a:ext uri="{FF2B5EF4-FFF2-40B4-BE49-F238E27FC236}">
                  <a16:creationId xmlns:a16="http://schemas.microsoft.com/office/drawing/2014/main" id="{85D13386-D892-9651-94B8-A1938A68F276}"/>
                </a:ext>
              </a:extLst>
            </p:cNvPr>
            <p:cNvSpPr txBox="1"/>
            <p:nvPr/>
          </p:nvSpPr>
          <p:spPr>
            <a:xfrm>
              <a:off x="7754648" y="3680630"/>
              <a:ext cx="1468877" cy="369332"/>
            </a:xfrm>
            <a:prstGeom prst="rect">
              <a:avLst/>
            </a:prstGeom>
            <a:noFill/>
          </p:spPr>
          <p:txBody>
            <a:bodyPr wrap="square" rtlCol="0">
              <a:spAutoFit/>
            </a:bodyPr>
            <a:lstStyle/>
            <a:p>
              <a:pPr algn="ctr"/>
              <a:r>
                <a:rPr lang="en-US" dirty="0"/>
                <a:t>CMO</a:t>
              </a:r>
            </a:p>
          </p:txBody>
        </p:sp>
        <p:sp>
          <p:nvSpPr>
            <p:cNvPr id="43" name="TextBox 42">
              <a:extLst>
                <a:ext uri="{FF2B5EF4-FFF2-40B4-BE49-F238E27FC236}">
                  <a16:creationId xmlns:a16="http://schemas.microsoft.com/office/drawing/2014/main" id="{3F712A55-9AE5-DACF-9A3E-A68FC909CD38}"/>
                </a:ext>
              </a:extLst>
            </p:cNvPr>
            <p:cNvSpPr txBox="1"/>
            <p:nvPr/>
          </p:nvSpPr>
          <p:spPr>
            <a:xfrm>
              <a:off x="5310382" y="1356640"/>
              <a:ext cx="794946" cy="369332"/>
            </a:xfrm>
            <a:prstGeom prst="rect">
              <a:avLst/>
            </a:prstGeom>
            <a:noFill/>
          </p:spPr>
          <p:txBody>
            <a:bodyPr wrap="square" rtlCol="0">
              <a:spAutoFit/>
            </a:bodyPr>
            <a:lstStyle/>
            <a:p>
              <a:pPr algn="ctr"/>
              <a:r>
                <a:rPr lang="en-US" dirty="0"/>
                <a:t>CFO</a:t>
              </a:r>
            </a:p>
          </p:txBody>
        </p:sp>
        <p:sp>
          <p:nvSpPr>
            <p:cNvPr id="45" name="TextBox 44">
              <a:extLst>
                <a:ext uri="{FF2B5EF4-FFF2-40B4-BE49-F238E27FC236}">
                  <a16:creationId xmlns:a16="http://schemas.microsoft.com/office/drawing/2014/main" id="{FAF319B7-67E1-F39A-9018-36EF1B2E36C6}"/>
                </a:ext>
              </a:extLst>
            </p:cNvPr>
            <p:cNvSpPr txBox="1"/>
            <p:nvPr/>
          </p:nvSpPr>
          <p:spPr>
            <a:xfrm>
              <a:off x="5424015" y="610093"/>
              <a:ext cx="671222" cy="369332"/>
            </a:xfrm>
            <a:prstGeom prst="rect">
              <a:avLst/>
            </a:prstGeom>
            <a:noFill/>
          </p:spPr>
          <p:txBody>
            <a:bodyPr wrap="square" rtlCol="0">
              <a:spAutoFit/>
            </a:bodyPr>
            <a:lstStyle/>
            <a:p>
              <a:pPr algn="ctr"/>
              <a:r>
                <a:rPr lang="en-US" dirty="0"/>
                <a:t>CEO</a:t>
              </a:r>
            </a:p>
          </p:txBody>
        </p:sp>
        <p:cxnSp>
          <p:nvCxnSpPr>
            <p:cNvPr id="17" name="Straight Arrow Connector 16">
              <a:extLst>
                <a:ext uri="{FF2B5EF4-FFF2-40B4-BE49-F238E27FC236}">
                  <a16:creationId xmlns:a16="http://schemas.microsoft.com/office/drawing/2014/main" id="{2469EC69-EBAB-9969-415D-318B8484F779}"/>
                </a:ext>
              </a:extLst>
            </p:cNvPr>
            <p:cNvCxnSpPr>
              <a:cxnSpLocks/>
              <a:stCxn id="45" idx="1"/>
              <a:endCxn id="41" idx="0"/>
            </p:cNvCxnSpPr>
            <p:nvPr/>
          </p:nvCxnSpPr>
          <p:spPr>
            <a:xfrm flipH="1">
              <a:off x="2592144" y="794759"/>
              <a:ext cx="2831871" cy="270120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6A6BD7C-F78B-E347-3C3A-1AC663CC2570}"/>
                </a:ext>
              </a:extLst>
            </p:cNvPr>
            <p:cNvCxnSpPr>
              <a:cxnSpLocks/>
            </p:cNvCxnSpPr>
            <p:nvPr/>
          </p:nvCxnSpPr>
          <p:spPr>
            <a:xfrm>
              <a:off x="5993856" y="755975"/>
              <a:ext cx="2452233" cy="27980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D2BAC22-5480-641F-FD50-D3E421F74D76}"/>
                </a:ext>
              </a:extLst>
            </p:cNvPr>
            <p:cNvCxnSpPr>
              <a:cxnSpLocks/>
            </p:cNvCxnSpPr>
            <p:nvPr/>
          </p:nvCxnSpPr>
          <p:spPr>
            <a:xfrm>
              <a:off x="5747205" y="933274"/>
              <a:ext cx="0" cy="4911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54C711E-4B1C-B6F2-4FB5-D02FE82B0DBF}"/>
                </a:ext>
              </a:extLst>
            </p:cNvPr>
            <p:cNvCxnSpPr>
              <a:cxnSpLocks/>
            </p:cNvCxnSpPr>
            <p:nvPr/>
          </p:nvCxnSpPr>
          <p:spPr>
            <a:xfrm>
              <a:off x="5728151" y="1648139"/>
              <a:ext cx="0" cy="2520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72689C07-132A-71BC-3670-07854DCBB9B4}"/>
              </a:ext>
            </a:extLst>
          </p:cNvPr>
          <p:cNvSpPr txBox="1"/>
          <p:nvPr/>
        </p:nvSpPr>
        <p:spPr>
          <a:xfrm>
            <a:off x="4833956" y="4301819"/>
            <a:ext cx="1468877" cy="646331"/>
          </a:xfrm>
          <a:prstGeom prst="rect">
            <a:avLst/>
          </a:prstGeom>
          <a:noFill/>
        </p:spPr>
        <p:txBody>
          <a:bodyPr wrap="square" rtlCol="0">
            <a:spAutoFit/>
          </a:bodyPr>
          <a:lstStyle/>
          <a:p>
            <a:pPr algn="ctr"/>
            <a:r>
              <a:rPr lang="en-US" dirty="0"/>
              <a:t>Revenue</a:t>
            </a:r>
          </a:p>
          <a:p>
            <a:pPr algn="ctr"/>
            <a:r>
              <a:rPr lang="en-US" dirty="0" err="1"/>
              <a:t>Managment</a:t>
            </a:r>
            <a:endParaRPr lang="en-US" dirty="0"/>
          </a:p>
        </p:txBody>
      </p:sp>
    </p:spTree>
    <p:extLst>
      <p:ext uri="{BB962C8B-B14F-4D97-AF65-F5344CB8AC3E}">
        <p14:creationId xmlns:p14="http://schemas.microsoft.com/office/powerpoint/2010/main" val="171319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Common Practices of SRM</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aphicFrame>
        <p:nvGraphicFramePr>
          <p:cNvPr id="5" name="Diagram 4">
            <a:extLst>
              <a:ext uri="{FF2B5EF4-FFF2-40B4-BE49-F238E27FC236}">
                <a16:creationId xmlns:a16="http://schemas.microsoft.com/office/drawing/2014/main" id="{5A9048F1-46BD-9FC2-889A-69BE7C07AC37}"/>
              </a:ext>
            </a:extLst>
          </p:cNvPr>
          <p:cNvGraphicFramePr/>
          <p:nvPr>
            <p:extLst>
              <p:ext uri="{D42A27DB-BD31-4B8C-83A1-F6EECF244321}">
                <p14:modId xmlns:p14="http://schemas.microsoft.com/office/powerpoint/2010/main" val="39086179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83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8" y="3003198"/>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prstClr val="white"/>
                  </a:solidFill>
                  <a:latin typeface="Calibri" panose="020F0502020204030204"/>
                </a:rPr>
                <a:t>Price Elasticity Analysis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2566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3" name="Group 2">
            <a:extLst>
              <a:ext uri="{FF2B5EF4-FFF2-40B4-BE49-F238E27FC236}">
                <a16:creationId xmlns:a16="http://schemas.microsoft.com/office/drawing/2014/main" id="{095A433B-4141-E250-87D8-EAFEE5826EDA}"/>
              </a:ext>
            </a:extLst>
          </p:cNvPr>
          <p:cNvGrpSpPr/>
          <p:nvPr/>
        </p:nvGrpSpPr>
        <p:grpSpPr>
          <a:xfrm>
            <a:off x="214304" y="3067755"/>
            <a:ext cx="12192000" cy="722490"/>
            <a:chOff x="199888" y="3232540"/>
            <a:chExt cx="12192000" cy="722490"/>
          </a:xfrm>
        </p:grpSpPr>
        <p:sp>
          <p:nvSpPr>
            <p:cNvPr id="15" name="Rectangle 14">
              <a:extLst>
                <a:ext uri="{FF2B5EF4-FFF2-40B4-BE49-F238E27FC236}">
                  <a16:creationId xmlns:a16="http://schemas.microsoft.com/office/drawing/2014/main" id="{AB2D9D4B-0664-25E3-C8F4-19582B8B600A}"/>
                </a:ext>
              </a:extLst>
            </p:cNvPr>
            <p:cNvSpPr/>
            <p:nvPr/>
          </p:nvSpPr>
          <p:spPr>
            <a:xfrm>
              <a:off x="199888" y="3259662"/>
              <a:ext cx="12192000" cy="6629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prstClr val="white"/>
                  </a:solidFill>
                  <a:latin typeface="Calibri" panose="020F0502020204030204"/>
                </a:rPr>
                <a:t>Price Pack Architecture (PPA)</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090F2857-BEFF-3F91-3E97-88903A21A09A}"/>
                </a:ext>
              </a:extLst>
            </p:cNvPr>
            <p:cNvGrpSpPr/>
            <p:nvPr/>
          </p:nvGrpSpPr>
          <p:grpSpPr>
            <a:xfrm>
              <a:off x="205476" y="3232540"/>
              <a:ext cx="913741" cy="717179"/>
              <a:chOff x="10675624" y="2679927"/>
              <a:chExt cx="913741" cy="788898"/>
            </a:xfrm>
            <a:solidFill>
              <a:schemeClr val="bg1"/>
            </a:solidFill>
          </p:grpSpPr>
          <p:sp>
            <p:nvSpPr>
              <p:cNvPr id="44" name="Chevron 43">
                <a:extLst>
                  <a:ext uri="{FF2B5EF4-FFF2-40B4-BE49-F238E27FC236}">
                    <a16:creationId xmlns:a16="http://schemas.microsoft.com/office/drawing/2014/main" id="{42682855-9EA0-42CA-B01A-AB1D2CBB004A}"/>
                  </a:ext>
                </a:extLst>
              </p:cNvPr>
              <p:cNvSpPr/>
              <p:nvPr/>
            </p:nvSpPr>
            <p:spPr>
              <a:xfrm>
                <a:off x="10675624" y="2684082"/>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Chevron 58">
                <a:extLst>
                  <a:ext uri="{FF2B5EF4-FFF2-40B4-BE49-F238E27FC236}">
                    <a16:creationId xmlns:a16="http://schemas.microsoft.com/office/drawing/2014/main" id="{3FE31917-5312-A76B-2D84-EB0DF758B88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24F05008-029D-B9A5-BE6E-89E77A87B18D}"/>
                </a:ext>
              </a:extLst>
            </p:cNvPr>
            <p:cNvGrpSpPr/>
            <p:nvPr/>
          </p:nvGrpSpPr>
          <p:grpSpPr>
            <a:xfrm rot="10800000">
              <a:off x="11463931" y="3237849"/>
              <a:ext cx="913741" cy="717181"/>
              <a:chOff x="10675624" y="2679927"/>
              <a:chExt cx="913741" cy="788900"/>
            </a:xfrm>
            <a:solidFill>
              <a:schemeClr val="bg1"/>
            </a:solidFill>
          </p:grpSpPr>
          <p:sp>
            <p:nvSpPr>
              <p:cNvPr id="27" name="Chevron 26">
                <a:extLst>
                  <a:ext uri="{FF2B5EF4-FFF2-40B4-BE49-F238E27FC236}">
                    <a16:creationId xmlns:a16="http://schemas.microsoft.com/office/drawing/2014/main" id="{3388346B-066D-117C-E651-D71827572ED3}"/>
                  </a:ext>
                </a:extLst>
              </p:cNvPr>
              <p:cNvSpPr/>
              <p:nvPr/>
            </p:nvSpPr>
            <p:spPr>
              <a:xfrm>
                <a:off x="10675624" y="2684084"/>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hevron 28">
                <a:extLst>
                  <a:ext uri="{FF2B5EF4-FFF2-40B4-BE49-F238E27FC236}">
                    <a16:creationId xmlns:a16="http://schemas.microsoft.com/office/drawing/2014/main" id="{F29D89CF-A9DF-31E7-6BA6-B60716D0A635}"/>
                  </a:ext>
                </a:extLst>
              </p:cNvPr>
              <p:cNvSpPr/>
              <p:nvPr/>
            </p:nvSpPr>
            <p:spPr>
              <a:xfrm>
                <a:off x="11088788" y="2679927"/>
                <a:ext cx="500577" cy="78474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1468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PPA Alignment</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aphicFrame>
        <p:nvGraphicFramePr>
          <p:cNvPr id="3" name="Chart 2">
            <a:extLst>
              <a:ext uri="{FF2B5EF4-FFF2-40B4-BE49-F238E27FC236}">
                <a16:creationId xmlns:a16="http://schemas.microsoft.com/office/drawing/2014/main" id="{609656DB-DA1D-293C-4AF8-23093F456814}"/>
              </a:ext>
            </a:extLst>
          </p:cNvPr>
          <p:cNvGraphicFramePr/>
          <p:nvPr>
            <p:extLst>
              <p:ext uri="{D42A27DB-BD31-4B8C-83A1-F6EECF244321}">
                <p14:modId xmlns:p14="http://schemas.microsoft.com/office/powerpoint/2010/main" val="1964929329"/>
              </p:ext>
            </p:extLst>
          </p:nvPr>
        </p:nvGraphicFramePr>
        <p:xfrm>
          <a:off x="757980" y="1299823"/>
          <a:ext cx="7522308" cy="4133687"/>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57FA7DAF-3C34-FF50-15A4-E7FA84E7DCF6}"/>
              </a:ext>
            </a:extLst>
          </p:cNvPr>
          <p:cNvSpPr/>
          <p:nvPr/>
        </p:nvSpPr>
        <p:spPr>
          <a:xfrm>
            <a:off x="4843463" y="3043238"/>
            <a:ext cx="1600200" cy="12430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a:extLst>
              <a:ext uri="{FF2B5EF4-FFF2-40B4-BE49-F238E27FC236}">
                <a16:creationId xmlns:a16="http://schemas.microsoft.com/office/drawing/2014/main" id="{4C2D5687-EBC6-3F40-DEAC-AF488E651E66}"/>
              </a:ext>
            </a:extLst>
          </p:cNvPr>
          <p:cNvSpPr/>
          <p:nvPr/>
        </p:nvSpPr>
        <p:spPr>
          <a:xfrm>
            <a:off x="5715000" y="1743075"/>
            <a:ext cx="2028825" cy="1028700"/>
          </a:xfrm>
          <a:prstGeom prst="wedgeEllipseCallout">
            <a:avLst>
              <a:gd name="adj1" fmla="val -41256"/>
              <a:gd name="adj2" fmla="val 97222"/>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High margin </a:t>
            </a:r>
            <a:r>
              <a:rPr lang="en-US" dirty="0"/>
              <a:t>given to 1000gm pack </a:t>
            </a:r>
          </a:p>
        </p:txBody>
      </p:sp>
    </p:spTree>
    <p:extLst>
      <p:ext uri="{BB962C8B-B14F-4D97-AF65-F5344CB8AC3E}">
        <p14:creationId xmlns:p14="http://schemas.microsoft.com/office/powerpoint/2010/main" val="265364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F764-3B75-F174-30D4-221D4472C03B}"/>
              </a:ext>
            </a:extLst>
          </p:cNvPr>
          <p:cNvSpPr>
            <a:spLocks noGrp="1"/>
          </p:cNvSpPr>
          <p:nvPr>
            <p:ph type="title"/>
          </p:nvPr>
        </p:nvSpPr>
        <p:spPr>
          <a:xfrm>
            <a:off x="447953" y="152926"/>
            <a:ext cx="10515600" cy="719666"/>
          </a:xfrm>
        </p:spPr>
        <p:txBody>
          <a:bodyPr>
            <a:normAutofit/>
          </a:bodyPr>
          <a:lstStyle/>
          <a:p>
            <a:r>
              <a:rPr lang="en-US" sz="3600" dirty="0"/>
              <a:t>Common Practices of SRM</a:t>
            </a:r>
          </a:p>
        </p:txBody>
      </p:sp>
      <p:sp>
        <p:nvSpPr>
          <p:cNvPr id="4" name="TextBox 3">
            <a:extLst>
              <a:ext uri="{FF2B5EF4-FFF2-40B4-BE49-F238E27FC236}">
                <a16:creationId xmlns:a16="http://schemas.microsoft.com/office/drawing/2014/main" id="{8F1ABFFA-BEAB-FACF-F7D5-E879D62BBBF3}"/>
              </a:ext>
            </a:extLst>
          </p:cNvPr>
          <p:cNvSpPr txBox="1"/>
          <p:nvPr/>
        </p:nvSpPr>
        <p:spPr>
          <a:xfrm>
            <a:off x="5959445" y="-133572"/>
            <a:ext cx="2493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aphicFrame>
        <p:nvGraphicFramePr>
          <p:cNvPr id="13" name="Chart 12">
            <a:extLst>
              <a:ext uri="{FF2B5EF4-FFF2-40B4-BE49-F238E27FC236}">
                <a16:creationId xmlns:a16="http://schemas.microsoft.com/office/drawing/2014/main" id="{A3B2F459-174A-162E-EDC7-E20F0A9083E9}"/>
              </a:ext>
            </a:extLst>
          </p:cNvPr>
          <p:cNvGraphicFramePr>
            <a:graphicFrameLocks/>
          </p:cNvGraphicFramePr>
          <p:nvPr>
            <p:extLst>
              <p:ext uri="{D42A27DB-BD31-4B8C-83A1-F6EECF244321}">
                <p14:modId xmlns:p14="http://schemas.microsoft.com/office/powerpoint/2010/main" val="628982029"/>
              </p:ext>
            </p:extLst>
          </p:nvPr>
        </p:nvGraphicFramePr>
        <p:xfrm>
          <a:off x="281354" y="1741530"/>
          <a:ext cx="11664461" cy="3167391"/>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2E475ABE-0D96-2260-E32F-E15277486EB5}"/>
              </a:ext>
            </a:extLst>
          </p:cNvPr>
          <p:cNvSpPr/>
          <p:nvPr/>
        </p:nvSpPr>
        <p:spPr>
          <a:xfrm>
            <a:off x="5959445" y="2661138"/>
            <a:ext cx="546863" cy="7678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FEBEA71-673B-6DF0-E8A9-43E0AB0A21BD}"/>
              </a:ext>
            </a:extLst>
          </p:cNvPr>
          <p:cNvSpPr/>
          <p:nvPr/>
        </p:nvSpPr>
        <p:spPr>
          <a:xfrm>
            <a:off x="2395630" y="2004646"/>
            <a:ext cx="546863" cy="16119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63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11620</TotalTime>
  <Words>1034</Words>
  <Application>Microsoft Macintosh PowerPoint</Application>
  <PresentationFormat>Widescreen</PresentationFormat>
  <Paragraphs>286</Paragraphs>
  <Slides>24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inherit</vt:lpstr>
      <vt:lpstr>Open Sans</vt:lpstr>
      <vt:lpstr>Wingdings</vt:lpstr>
      <vt:lpstr>Office Theme</vt:lpstr>
      <vt:lpstr>PowerPoint Presentation</vt:lpstr>
      <vt:lpstr>Consumer Packed Goods</vt:lpstr>
      <vt:lpstr>PowerPoint Presentation</vt:lpstr>
      <vt:lpstr>The interaction of FINANCE, MARKETING and REVENUE</vt:lpstr>
      <vt:lpstr>Common Practices of SRM</vt:lpstr>
      <vt:lpstr>PowerPoint Presentation</vt:lpstr>
      <vt:lpstr>PowerPoint Presentation</vt:lpstr>
      <vt:lpstr>PPA Alignment</vt:lpstr>
      <vt:lpstr>Common Practices of SRM</vt:lpstr>
      <vt:lpstr>Problem</vt:lpstr>
      <vt:lpstr>PowerPoint Presentation</vt:lpstr>
      <vt:lpstr>Promotions</vt:lpstr>
      <vt:lpstr>PowerPoint Presentation</vt:lpstr>
      <vt:lpstr>Terms and Terminology</vt:lpstr>
      <vt:lpstr>SKU &amp; PPG</vt:lpstr>
      <vt:lpstr>Elasticity - Price</vt:lpstr>
      <vt:lpstr>Retail Distribution</vt:lpstr>
      <vt:lpstr>Retail World</vt:lpstr>
      <vt:lpstr>Retail World DATA</vt:lpstr>
      <vt:lpstr>Retail Analytics</vt:lpstr>
      <vt:lpstr>Retail Analytics</vt:lpstr>
      <vt:lpstr>Retail Analytics – Outlet Group Analysis</vt:lpstr>
      <vt:lpstr>SKU &amp; PPG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Singh</dc:creator>
  <cp:lastModifiedBy>Nikhil Singh</cp:lastModifiedBy>
  <cp:revision>2</cp:revision>
  <dcterms:created xsi:type="dcterms:W3CDTF">2022-05-12T18:25:52Z</dcterms:created>
  <dcterms:modified xsi:type="dcterms:W3CDTF">2022-06-15T13:06:58Z</dcterms:modified>
</cp:coreProperties>
</file>