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oppins Medium" charset="1" panose="00000600000000000000"/>
      <p:regular r:id="rId23"/>
    </p:embeddedFont>
    <p:embeddedFont>
      <p:font typeface="Poppins Bold" charset="1" panose="00000800000000000000"/>
      <p:regular r:id="rId24"/>
    </p:embeddedFont>
    <p:embeddedFont>
      <p:font typeface="Poppin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1813756" y="0"/>
            <a:ext cx="6474244" cy="10321258"/>
          </a:xfrm>
          <a:custGeom>
            <a:avLst/>
            <a:gdLst/>
            <a:ahLst/>
            <a:cxnLst/>
            <a:rect r="r" b="b" t="t" l="l"/>
            <a:pathLst>
              <a:path h="10321258" w="6474244">
                <a:moveTo>
                  <a:pt x="0" y="0"/>
                </a:moveTo>
                <a:lnTo>
                  <a:pt x="6474244" y="0"/>
                </a:lnTo>
                <a:lnTo>
                  <a:pt x="6474244" y="10321258"/>
                </a:lnTo>
                <a:lnTo>
                  <a:pt x="0" y="10321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0"/>
            <a:ext cx="945283" cy="7097955"/>
            <a:chOff x="0" y="0"/>
            <a:chExt cx="248964" cy="1869420"/>
          </a:xfrm>
        </p:grpSpPr>
        <p:sp>
          <p:nvSpPr>
            <p:cNvPr name="Freeform 5" id="5"/>
            <p:cNvSpPr/>
            <p:nvPr/>
          </p:nvSpPr>
          <p:spPr>
            <a:xfrm flipH="false" flipV="false" rot="0">
              <a:off x="0" y="0"/>
              <a:ext cx="248964" cy="1869420"/>
            </a:xfrm>
            <a:custGeom>
              <a:avLst/>
              <a:gdLst/>
              <a:ahLst/>
              <a:cxnLst/>
              <a:rect r="r" b="b" t="t" l="l"/>
              <a:pathLst>
                <a:path h="1869420" w="248964">
                  <a:moveTo>
                    <a:pt x="0" y="0"/>
                  </a:moveTo>
                  <a:lnTo>
                    <a:pt x="248964" y="0"/>
                  </a:lnTo>
                  <a:lnTo>
                    <a:pt x="248964" y="1869420"/>
                  </a:lnTo>
                  <a:lnTo>
                    <a:pt x="0" y="1869420"/>
                  </a:lnTo>
                  <a:close/>
                </a:path>
              </a:pathLst>
            </a:custGeom>
            <a:solidFill>
              <a:srgbClr val="1B9461"/>
            </a:solidFill>
          </p:spPr>
        </p:sp>
        <p:sp>
          <p:nvSpPr>
            <p:cNvPr name="TextBox 6" id="6"/>
            <p:cNvSpPr txBox="true"/>
            <p:nvPr/>
          </p:nvSpPr>
          <p:spPr>
            <a:xfrm>
              <a:off x="0" y="-57150"/>
              <a:ext cx="248964" cy="19265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7097955"/>
            <a:ext cx="945283" cy="3189045"/>
            <a:chOff x="0" y="0"/>
            <a:chExt cx="248964" cy="839913"/>
          </a:xfrm>
        </p:grpSpPr>
        <p:sp>
          <p:nvSpPr>
            <p:cNvPr name="Freeform 8" id="8"/>
            <p:cNvSpPr/>
            <p:nvPr/>
          </p:nvSpPr>
          <p:spPr>
            <a:xfrm flipH="false" flipV="false" rot="0">
              <a:off x="0" y="0"/>
              <a:ext cx="248964" cy="839913"/>
            </a:xfrm>
            <a:custGeom>
              <a:avLst/>
              <a:gdLst/>
              <a:ahLst/>
              <a:cxnLst/>
              <a:rect r="r" b="b" t="t" l="l"/>
              <a:pathLst>
                <a:path h="839913" w="248964">
                  <a:moveTo>
                    <a:pt x="0" y="0"/>
                  </a:moveTo>
                  <a:lnTo>
                    <a:pt x="248964" y="0"/>
                  </a:lnTo>
                  <a:lnTo>
                    <a:pt x="248964" y="839913"/>
                  </a:lnTo>
                  <a:lnTo>
                    <a:pt x="0" y="839913"/>
                  </a:lnTo>
                  <a:close/>
                </a:path>
              </a:pathLst>
            </a:custGeom>
            <a:solidFill>
              <a:srgbClr val="222222"/>
            </a:solidFill>
          </p:spPr>
        </p:sp>
        <p:sp>
          <p:nvSpPr>
            <p:cNvPr name="TextBox 9" id="9"/>
            <p:cNvSpPr txBox="true"/>
            <p:nvPr/>
          </p:nvSpPr>
          <p:spPr>
            <a:xfrm>
              <a:off x="0" y="-57150"/>
              <a:ext cx="248964" cy="89706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028900" y="2416283"/>
            <a:ext cx="11835847" cy="2845805"/>
          </a:xfrm>
          <a:prstGeom prst="rect">
            <a:avLst/>
          </a:prstGeom>
        </p:spPr>
        <p:txBody>
          <a:bodyPr anchor="t" rtlCol="false" tIns="0" lIns="0" bIns="0" rIns="0">
            <a:spAutoFit/>
          </a:bodyPr>
          <a:lstStyle/>
          <a:p>
            <a:pPr algn="l">
              <a:lnSpc>
                <a:spcPts val="21974"/>
              </a:lnSpc>
              <a:spcBef>
                <a:spcPct val="0"/>
              </a:spcBef>
            </a:pPr>
            <a:r>
              <a:rPr lang="en-US" b="true" sz="15696" spc="1020">
                <a:solidFill>
                  <a:srgbClr val="222222"/>
                </a:solidFill>
                <a:latin typeface="Poppins Medium"/>
                <a:ea typeface="Poppins Medium"/>
                <a:cs typeface="Poppins Medium"/>
                <a:sym typeface="Poppins Medium"/>
              </a:rPr>
              <a:t>DEEP FAKE</a:t>
            </a:r>
          </a:p>
        </p:txBody>
      </p:sp>
      <p:sp>
        <p:nvSpPr>
          <p:cNvPr name="TextBox 11" id="11"/>
          <p:cNvSpPr txBox="true"/>
          <p:nvPr/>
        </p:nvSpPr>
        <p:spPr>
          <a:xfrm rot="0">
            <a:off x="2028900" y="4510742"/>
            <a:ext cx="11422717" cy="2849173"/>
          </a:xfrm>
          <a:prstGeom prst="rect">
            <a:avLst/>
          </a:prstGeom>
        </p:spPr>
        <p:txBody>
          <a:bodyPr anchor="t" rtlCol="false" tIns="0" lIns="0" bIns="0" rIns="0">
            <a:spAutoFit/>
          </a:bodyPr>
          <a:lstStyle/>
          <a:p>
            <a:pPr algn="l">
              <a:lnSpc>
                <a:spcPts val="21974"/>
              </a:lnSpc>
              <a:spcBef>
                <a:spcPct val="0"/>
              </a:spcBef>
            </a:pPr>
            <a:r>
              <a:rPr lang="en-US" sz="15696" b="true">
                <a:solidFill>
                  <a:srgbClr val="1B9461"/>
                </a:solidFill>
                <a:latin typeface="Poppins Bold"/>
                <a:ea typeface="Poppins Bold"/>
                <a:cs typeface="Poppins Bold"/>
                <a:sym typeface="Poppins Bold"/>
              </a:rPr>
              <a:t>DETECTION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028700" cy="1771441"/>
            <a:chOff x="0" y="0"/>
            <a:chExt cx="270933" cy="466552"/>
          </a:xfrm>
        </p:grpSpPr>
        <p:sp>
          <p:nvSpPr>
            <p:cNvPr name="Freeform 3" id="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4" id="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8088569"/>
            <a:ext cx="1028700" cy="1169731"/>
            <a:chOff x="0" y="0"/>
            <a:chExt cx="270933" cy="308077"/>
          </a:xfrm>
        </p:grpSpPr>
        <p:sp>
          <p:nvSpPr>
            <p:cNvPr name="Freeform 6" id="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F3F4F5">
                <a:alpha val="17647"/>
              </a:srgbClr>
            </a:solidFill>
            <a:ln cap="sq">
              <a:noFill/>
              <a:prstDash val="solid"/>
              <a:miter/>
            </a:ln>
          </p:spPr>
        </p:sp>
        <p:sp>
          <p:nvSpPr>
            <p:cNvPr name="TextBox 7" id="7"/>
            <p:cNvSpPr txBox="true"/>
            <p:nvPr/>
          </p:nvSpPr>
          <p:spPr>
            <a:xfrm>
              <a:off x="0" y="-57150"/>
              <a:ext cx="270933" cy="3652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9258300"/>
            <a:ext cx="1028700" cy="1028700"/>
            <a:chOff x="0" y="0"/>
            <a:chExt cx="270933" cy="270933"/>
          </a:xfrm>
        </p:grpSpPr>
        <p:sp>
          <p:nvSpPr>
            <p:cNvPr name="Freeform 10" id="10"/>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1" id="11"/>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723107" y="9277350"/>
            <a:ext cx="14479624" cy="0"/>
          </a:xfrm>
          <a:prstGeom prst="line">
            <a:avLst/>
          </a:prstGeom>
          <a:ln cap="flat" w="38100">
            <a:solidFill>
              <a:srgbClr val="FFFFFF"/>
            </a:solidFill>
            <a:prstDash val="solid"/>
            <a:headEnd type="none" len="sm" w="sm"/>
            <a:tailEnd type="none" len="sm" w="sm"/>
          </a:ln>
        </p:spPr>
      </p:sp>
      <p:sp>
        <p:nvSpPr>
          <p:cNvPr name="AutoShape 13" id="13"/>
          <p:cNvSpPr/>
          <p:nvPr/>
        </p:nvSpPr>
        <p:spPr>
          <a:xfrm flipH="true">
            <a:off x="17240250" y="4606903"/>
            <a:ext cx="0" cy="3710908"/>
          </a:xfrm>
          <a:prstGeom prst="line">
            <a:avLst/>
          </a:prstGeom>
          <a:ln cap="flat" w="38100">
            <a:solidFill>
              <a:srgbClr val="FFFFFF"/>
            </a:solidFill>
            <a:prstDash val="solid"/>
            <a:headEnd type="none" len="sm" w="sm"/>
            <a:tailEnd type="none" len="sm" w="sm"/>
          </a:ln>
        </p:spPr>
      </p:sp>
      <p:sp>
        <p:nvSpPr>
          <p:cNvPr name="AutoShape 14" id="14"/>
          <p:cNvSpPr/>
          <p:nvPr/>
        </p:nvSpPr>
        <p:spPr>
          <a:xfrm>
            <a:off x="1723107" y="2255435"/>
            <a:ext cx="903745" cy="0"/>
          </a:xfrm>
          <a:prstGeom prst="line">
            <a:avLst/>
          </a:prstGeom>
          <a:ln cap="flat" w="238125">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8470378" y="4129685"/>
            <a:ext cx="4997701" cy="2210251"/>
          </a:xfrm>
          <a:custGeom>
            <a:avLst/>
            <a:gdLst/>
            <a:ahLst/>
            <a:cxnLst/>
            <a:rect r="r" b="b" t="t" l="l"/>
            <a:pathLst>
              <a:path h="2210251" w="4997701">
                <a:moveTo>
                  <a:pt x="0" y="0"/>
                </a:moveTo>
                <a:lnTo>
                  <a:pt x="4997701" y="0"/>
                </a:lnTo>
                <a:lnTo>
                  <a:pt x="4997701" y="2210251"/>
                </a:lnTo>
                <a:lnTo>
                  <a:pt x="0" y="2210251"/>
                </a:lnTo>
                <a:lnTo>
                  <a:pt x="0" y="0"/>
                </a:lnTo>
                <a:close/>
              </a:path>
            </a:pathLst>
          </a:custGeom>
          <a:blipFill>
            <a:blip r:embed="rId6"/>
            <a:stretch>
              <a:fillRect l="0" t="0" r="0" b="0"/>
            </a:stretch>
          </a:blipFill>
        </p:spPr>
      </p:sp>
      <p:sp>
        <p:nvSpPr>
          <p:cNvPr name="Freeform 20" id="20"/>
          <p:cNvSpPr/>
          <p:nvPr/>
        </p:nvSpPr>
        <p:spPr>
          <a:xfrm flipH="false" flipV="false" rot="0">
            <a:off x="8470378" y="6511386"/>
            <a:ext cx="6541537" cy="2572691"/>
          </a:xfrm>
          <a:custGeom>
            <a:avLst/>
            <a:gdLst/>
            <a:ahLst/>
            <a:cxnLst/>
            <a:rect r="r" b="b" t="t" l="l"/>
            <a:pathLst>
              <a:path h="2572691" w="6541537">
                <a:moveTo>
                  <a:pt x="0" y="0"/>
                </a:moveTo>
                <a:lnTo>
                  <a:pt x="6541538" y="0"/>
                </a:lnTo>
                <a:lnTo>
                  <a:pt x="6541538" y="2572691"/>
                </a:lnTo>
                <a:lnTo>
                  <a:pt x="0" y="2572691"/>
                </a:lnTo>
                <a:lnTo>
                  <a:pt x="0" y="0"/>
                </a:lnTo>
                <a:close/>
              </a:path>
            </a:pathLst>
          </a:custGeom>
          <a:blipFill>
            <a:blip r:embed="rId7"/>
            <a:stretch>
              <a:fillRect l="0" t="0" r="0" b="0"/>
            </a:stretch>
          </a:blipFill>
        </p:spPr>
      </p:sp>
      <p:sp>
        <p:nvSpPr>
          <p:cNvPr name="TextBox 21" id="21"/>
          <p:cNvSpPr txBox="true"/>
          <p:nvPr/>
        </p:nvSpPr>
        <p:spPr>
          <a:xfrm rot="0">
            <a:off x="1723107" y="2947888"/>
            <a:ext cx="14479624" cy="1012594"/>
          </a:xfrm>
          <a:prstGeom prst="rect">
            <a:avLst/>
          </a:prstGeom>
        </p:spPr>
        <p:txBody>
          <a:bodyPr anchor="t" rtlCol="false" tIns="0" lIns="0" bIns="0" rIns="0">
            <a:spAutoFit/>
          </a:bodyPr>
          <a:lstStyle/>
          <a:p>
            <a:pPr algn="l">
              <a:lnSpc>
                <a:spcPts val="4037"/>
              </a:lnSpc>
              <a:spcBef>
                <a:spcPct val="0"/>
              </a:spcBef>
            </a:pPr>
            <a:r>
              <a:rPr lang="en-US" b="true" sz="2884" spc="187">
                <a:solidFill>
                  <a:srgbClr val="FFFFFF"/>
                </a:solidFill>
                <a:latin typeface="Poppins Bold"/>
                <a:ea typeface="Poppins Bold"/>
                <a:cs typeface="Poppins Bold"/>
                <a:sym typeface="Poppins Bold"/>
              </a:rPr>
              <a:t>Sequential Layer: </a:t>
            </a:r>
            <a:r>
              <a:rPr lang="en-US" sz="2884" spc="187">
                <a:solidFill>
                  <a:srgbClr val="FFFFFF"/>
                </a:solidFill>
                <a:latin typeface="Poppins"/>
                <a:ea typeface="Poppins"/>
                <a:cs typeface="Poppins"/>
                <a:sym typeface="Poppins"/>
              </a:rPr>
              <a:t>Acts as a container to organize feature vectors from ResNeXt in order, enabling sequential input to the LSTM.  </a:t>
            </a:r>
          </a:p>
        </p:txBody>
      </p:sp>
      <p:sp>
        <p:nvSpPr>
          <p:cNvPr name="TextBox 22" id="22"/>
          <p:cNvSpPr txBox="true"/>
          <p:nvPr/>
        </p:nvSpPr>
        <p:spPr>
          <a:xfrm rot="0">
            <a:off x="1723107" y="911210"/>
            <a:ext cx="8118627"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Model Details</a:t>
            </a:r>
          </a:p>
        </p:txBody>
      </p:sp>
      <p:sp>
        <p:nvSpPr>
          <p:cNvPr name="TextBox 23" id="23"/>
          <p:cNvSpPr txBox="true"/>
          <p:nvPr/>
        </p:nvSpPr>
        <p:spPr>
          <a:xfrm rot="0">
            <a:off x="1723107" y="4262351"/>
            <a:ext cx="6401047" cy="4041544"/>
          </a:xfrm>
          <a:prstGeom prst="rect">
            <a:avLst/>
          </a:prstGeom>
        </p:spPr>
        <p:txBody>
          <a:bodyPr anchor="t" rtlCol="false" tIns="0" lIns="0" bIns="0" rIns="0">
            <a:spAutoFit/>
          </a:bodyPr>
          <a:lstStyle/>
          <a:p>
            <a:pPr algn="l">
              <a:lnSpc>
                <a:spcPts val="4037"/>
              </a:lnSpc>
              <a:spcBef>
                <a:spcPct val="0"/>
              </a:spcBef>
            </a:pPr>
            <a:r>
              <a:rPr lang="en-US" b="true" sz="2884" spc="187">
                <a:solidFill>
                  <a:srgbClr val="FFFFFF"/>
                </a:solidFill>
                <a:latin typeface="Poppins Bold"/>
                <a:ea typeface="Poppins Bold"/>
                <a:cs typeface="Poppins Bold"/>
                <a:sym typeface="Poppins Bold"/>
              </a:rPr>
              <a:t>LSTM Layer: </a:t>
            </a:r>
            <a:r>
              <a:rPr lang="en-US" sz="2884" spc="187">
                <a:solidFill>
                  <a:srgbClr val="FFFFFF"/>
                </a:solidFill>
                <a:latin typeface="Poppins"/>
                <a:ea typeface="Poppins"/>
                <a:cs typeface="Poppins"/>
                <a:sym typeface="Poppins"/>
              </a:rPr>
              <a:t>Processes 2048-dimensional feature vectors with 2048 hidden layers and 0.4 dropout. It analyzes frames sequentially, comparing the current frame with earlier ones to detect temporal changes across the video.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Freeform 20" id="20"/>
          <p:cNvSpPr/>
          <p:nvPr/>
        </p:nvSpPr>
        <p:spPr>
          <a:xfrm flipH="false" flipV="false" rot="0">
            <a:off x="6873271" y="4005589"/>
            <a:ext cx="4363428" cy="3199063"/>
          </a:xfrm>
          <a:custGeom>
            <a:avLst/>
            <a:gdLst/>
            <a:ahLst/>
            <a:cxnLst/>
            <a:rect r="r" b="b" t="t" l="l"/>
            <a:pathLst>
              <a:path h="3199063" w="4363428">
                <a:moveTo>
                  <a:pt x="0" y="0"/>
                </a:moveTo>
                <a:lnTo>
                  <a:pt x="4363428" y="0"/>
                </a:lnTo>
                <a:lnTo>
                  <a:pt x="4363428" y="3199064"/>
                </a:lnTo>
                <a:lnTo>
                  <a:pt x="0" y="3199064"/>
                </a:lnTo>
                <a:lnTo>
                  <a:pt x="0" y="0"/>
                </a:lnTo>
                <a:close/>
              </a:path>
            </a:pathLst>
          </a:custGeom>
          <a:blipFill>
            <a:blip r:embed="rId7"/>
            <a:stretch>
              <a:fillRect l="0" t="0" r="0" b="0"/>
            </a:stretch>
          </a:blipFill>
        </p:spPr>
      </p:sp>
      <p:sp>
        <p:nvSpPr>
          <p:cNvPr name="Freeform 21" id="21"/>
          <p:cNvSpPr/>
          <p:nvPr/>
        </p:nvSpPr>
        <p:spPr>
          <a:xfrm flipH="false" flipV="false" rot="0">
            <a:off x="11760574" y="4005589"/>
            <a:ext cx="4245657" cy="4329729"/>
          </a:xfrm>
          <a:custGeom>
            <a:avLst/>
            <a:gdLst/>
            <a:ahLst/>
            <a:cxnLst/>
            <a:rect r="r" b="b" t="t" l="l"/>
            <a:pathLst>
              <a:path h="4329729" w="4245657">
                <a:moveTo>
                  <a:pt x="0" y="0"/>
                </a:moveTo>
                <a:lnTo>
                  <a:pt x="4245657" y="0"/>
                </a:lnTo>
                <a:lnTo>
                  <a:pt x="4245657" y="4329729"/>
                </a:lnTo>
                <a:lnTo>
                  <a:pt x="0" y="4329729"/>
                </a:lnTo>
                <a:lnTo>
                  <a:pt x="0" y="0"/>
                </a:lnTo>
                <a:close/>
              </a:path>
            </a:pathLst>
          </a:custGeom>
          <a:blipFill>
            <a:blip r:embed="rId8"/>
            <a:stretch>
              <a:fillRect l="0" t="0" r="0" b="0"/>
            </a:stretch>
          </a:blipFill>
        </p:spPr>
      </p:sp>
      <p:sp>
        <p:nvSpPr>
          <p:cNvPr name="TextBox 22" id="22"/>
          <p:cNvSpPr txBox="true"/>
          <p:nvPr/>
        </p:nvSpPr>
        <p:spPr>
          <a:xfrm rot="0">
            <a:off x="1723107" y="2957413"/>
            <a:ext cx="14757901" cy="808759"/>
          </a:xfrm>
          <a:prstGeom prst="rect">
            <a:avLst/>
          </a:prstGeom>
        </p:spPr>
        <p:txBody>
          <a:bodyPr anchor="t" rtlCol="false" tIns="0" lIns="0" bIns="0" rIns="0">
            <a:spAutoFit/>
          </a:bodyPr>
          <a:lstStyle/>
          <a:p>
            <a:pPr algn="l">
              <a:lnSpc>
                <a:spcPts val="3197"/>
              </a:lnSpc>
            </a:pPr>
            <a:r>
              <a:rPr lang="en-US" sz="2284" b="true">
                <a:solidFill>
                  <a:srgbClr val="222222"/>
                </a:solidFill>
                <a:latin typeface="Poppins Bold"/>
                <a:ea typeface="Poppins Bold"/>
                <a:cs typeface="Poppins Bold"/>
                <a:sym typeface="Poppins Bold"/>
              </a:rPr>
              <a:t>ReLU: </a:t>
            </a:r>
            <a:r>
              <a:rPr lang="en-US" sz="2284">
                <a:solidFill>
                  <a:srgbClr val="222222"/>
                </a:solidFill>
                <a:latin typeface="Poppins"/>
                <a:ea typeface="Poppins"/>
                <a:cs typeface="Poppins"/>
                <a:sym typeface="Poppins"/>
              </a:rPr>
              <a:t>A non-linear activation function that outputs 0 for negative inputs and the input itself for positive inputs, mimicking neuron behavior and speeding up training in large networks.</a:t>
            </a:r>
          </a:p>
        </p:txBody>
      </p:sp>
      <p:sp>
        <p:nvSpPr>
          <p:cNvPr name="TextBox 23" id="23"/>
          <p:cNvSpPr txBox="true"/>
          <p:nvPr/>
        </p:nvSpPr>
        <p:spPr>
          <a:xfrm rot="0">
            <a:off x="1723107" y="900442"/>
            <a:ext cx="12751539"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Model Details</a:t>
            </a:r>
          </a:p>
        </p:txBody>
      </p:sp>
      <p:sp>
        <p:nvSpPr>
          <p:cNvPr name="TextBox 24" id="24"/>
          <p:cNvSpPr txBox="true"/>
          <p:nvPr/>
        </p:nvSpPr>
        <p:spPr>
          <a:xfrm rot="0">
            <a:off x="1723107" y="4090022"/>
            <a:ext cx="4630827" cy="2008909"/>
          </a:xfrm>
          <a:prstGeom prst="rect">
            <a:avLst/>
          </a:prstGeom>
        </p:spPr>
        <p:txBody>
          <a:bodyPr anchor="t" rtlCol="false" tIns="0" lIns="0" bIns="0" rIns="0">
            <a:spAutoFit/>
          </a:bodyPr>
          <a:lstStyle/>
          <a:p>
            <a:pPr algn="l">
              <a:lnSpc>
                <a:spcPts val="3197"/>
              </a:lnSpc>
            </a:pPr>
            <a:r>
              <a:rPr lang="en-US" sz="2284" b="true">
                <a:solidFill>
                  <a:srgbClr val="222222"/>
                </a:solidFill>
                <a:latin typeface="Poppins Bold"/>
                <a:ea typeface="Poppins Bold"/>
                <a:cs typeface="Poppins Bold"/>
                <a:sym typeface="Poppins Bold"/>
              </a:rPr>
              <a:t>Dropout Layer: </a:t>
            </a:r>
            <a:r>
              <a:rPr lang="en-US" sz="2284">
                <a:solidFill>
                  <a:srgbClr val="222222"/>
                </a:solidFill>
                <a:latin typeface="Poppins"/>
                <a:ea typeface="Poppins"/>
                <a:cs typeface="Poppins"/>
                <a:sym typeface="Poppins"/>
              </a:rPr>
              <a:t>With a 0.4 rate, it prevents overfitting by randomly setting neurons' outputs to 0, helping the model generalize better.</a:t>
            </a:r>
          </a:p>
        </p:txBody>
      </p:sp>
      <p:sp>
        <p:nvSpPr>
          <p:cNvPr name="TextBox 25" id="25"/>
          <p:cNvSpPr txBox="true"/>
          <p:nvPr/>
        </p:nvSpPr>
        <p:spPr>
          <a:xfrm rot="0">
            <a:off x="1723107" y="6422781"/>
            <a:ext cx="5150164" cy="1608859"/>
          </a:xfrm>
          <a:prstGeom prst="rect">
            <a:avLst/>
          </a:prstGeom>
        </p:spPr>
        <p:txBody>
          <a:bodyPr anchor="t" rtlCol="false" tIns="0" lIns="0" bIns="0" rIns="0">
            <a:spAutoFit/>
          </a:bodyPr>
          <a:lstStyle/>
          <a:p>
            <a:pPr algn="l">
              <a:lnSpc>
                <a:spcPts val="3197"/>
              </a:lnSpc>
            </a:pPr>
            <a:r>
              <a:rPr lang="en-US" sz="2284" b="true">
                <a:solidFill>
                  <a:srgbClr val="222222"/>
                </a:solidFill>
                <a:latin typeface="Poppins Bold"/>
                <a:ea typeface="Poppins Bold"/>
                <a:cs typeface="Poppins Bold"/>
                <a:sym typeface="Poppins Bold"/>
              </a:rPr>
              <a:t>Adaptive Average Pooling Layer: </a:t>
            </a:r>
            <a:r>
              <a:rPr lang="en-US" sz="2284">
                <a:solidFill>
                  <a:srgbClr val="222222"/>
                </a:solidFill>
                <a:latin typeface="Poppins"/>
                <a:ea typeface="Poppins"/>
                <a:cs typeface="Poppins"/>
                <a:sym typeface="Poppins"/>
              </a:rPr>
              <a:t>Reduces variance, computation complexity, and extracts low-level features using a 2D pooling layer.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028700" cy="1771441"/>
            <a:chOff x="0" y="0"/>
            <a:chExt cx="270933" cy="466552"/>
          </a:xfrm>
        </p:grpSpPr>
        <p:sp>
          <p:nvSpPr>
            <p:cNvPr name="Freeform 3" id="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4" id="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8088569"/>
            <a:ext cx="1028700" cy="1169731"/>
            <a:chOff x="0" y="0"/>
            <a:chExt cx="270933" cy="308077"/>
          </a:xfrm>
        </p:grpSpPr>
        <p:sp>
          <p:nvSpPr>
            <p:cNvPr name="Freeform 6" id="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F3F4F5">
                <a:alpha val="17647"/>
              </a:srgbClr>
            </a:solidFill>
            <a:ln cap="sq">
              <a:noFill/>
              <a:prstDash val="solid"/>
              <a:miter/>
            </a:ln>
          </p:spPr>
        </p:sp>
        <p:sp>
          <p:nvSpPr>
            <p:cNvPr name="TextBox 7" id="7"/>
            <p:cNvSpPr txBox="true"/>
            <p:nvPr/>
          </p:nvSpPr>
          <p:spPr>
            <a:xfrm>
              <a:off x="0" y="-57150"/>
              <a:ext cx="270933" cy="3652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9258300"/>
            <a:ext cx="1028700" cy="1028700"/>
            <a:chOff x="0" y="0"/>
            <a:chExt cx="270933" cy="270933"/>
          </a:xfrm>
        </p:grpSpPr>
        <p:sp>
          <p:nvSpPr>
            <p:cNvPr name="Freeform 10" id="10"/>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1" id="11"/>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723107" y="9277350"/>
            <a:ext cx="14479624" cy="0"/>
          </a:xfrm>
          <a:prstGeom prst="line">
            <a:avLst/>
          </a:prstGeom>
          <a:ln cap="flat" w="38100">
            <a:solidFill>
              <a:srgbClr val="FFFFFF"/>
            </a:solidFill>
            <a:prstDash val="solid"/>
            <a:headEnd type="none" len="sm" w="sm"/>
            <a:tailEnd type="none" len="sm" w="sm"/>
          </a:ln>
        </p:spPr>
      </p:sp>
      <p:sp>
        <p:nvSpPr>
          <p:cNvPr name="AutoShape 13" id="13"/>
          <p:cNvSpPr/>
          <p:nvPr/>
        </p:nvSpPr>
        <p:spPr>
          <a:xfrm flipH="true">
            <a:off x="17240250" y="4606903"/>
            <a:ext cx="0" cy="3710908"/>
          </a:xfrm>
          <a:prstGeom prst="line">
            <a:avLst/>
          </a:prstGeom>
          <a:ln cap="flat" w="38100">
            <a:solidFill>
              <a:srgbClr val="FFFFFF"/>
            </a:solidFill>
            <a:prstDash val="solid"/>
            <a:headEnd type="none" len="sm" w="sm"/>
            <a:tailEnd type="none" len="sm" w="sm"/>
          </a:ln>
        </p:spPr>
      </p:sp>
      <p:sp>
        <p:nvSpPr>
          <p:cNvPr name="AutoShape 14" id="14"/>
          <p:cNvSpPr/>
          <p:nvPr/>
        </p:nvSpPr>
        <p:spPr>
          <a:xfrm>
            <a:off x="1723107" y="2255435"/>
            <a:ext cx="903745" cy="0"/>
          </a:xfrm>
          <a:prstGeom prst="line">
            <a:avLst/>
          </a:prstGeom>
          <a:ln cap="flat" w="238125">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723107" y="2747876"/>
            <a:ext cx="14479624" cy="6060844"/>
          </a:xfrm>
          <a:prstGeom prst="rect">
            <a:avLst/>
          </a:prstGeom>
        </p:spPr>
        <p:txBody>
          <a:bodyPr anchor="t" rtlCol="false" tIns="0" lIns="0" bIns="0" rIns="0">
            <a:spAutoFit/>
          </a:bodyPr>
          <a:lstStyle/>
          <a:p>
            <a:pPr algn="l">
              <a:lnSpc>
                <a:spcPts val="4037"/>
              </a:lnSpc>
            </a:pPr>
            <a:r>
              <a:rPr lang="en-US" sz="2884" spc="187" b="true">
                <a:solidFill>
                  <a:srgbClr val="FFFFFF"/>
                </a:solidFill>
                <a:latin typeface="Poppins Bold"/>
                <a:ea typeface="Poppins Bold"/>
                <a:cs typeface="Poppins Bold"/>
                <a:sym typeface="Poppins Bold"/>
              </a:rPr>
              <a:t>Train Test Split : </a:t>
            </a:r>
            <a:r>
              <a:rPr lang="en-US" sz="2884" spc="187">
                <a:solidFill>
                  <a:srgbClr val="FFFFFF"/>
                </a:solidFill>
                <a:latin typeface="Poppins"/>
                <a:ea typeface="Poppins"/>
                <a:cs typeface="Poppins"/>
                <a:sym typeface="Poppins"/>
              </a:rPr>
              <a:t>The dataset is split into train and test dataset with a ratio of 70% train videos (4,200) and 30% (1,800) test videos. The train and test split is a balanced split i.e 50% of the real and 50% of fake videos in each split.</a:t>
            </a:r>
          </a:p>
          <a:p>
            <a:pPr algn="l">
              <a:lnSpc>
                <a:spcPts val="4037"/>
              </a:lnSpc>
            </a:pPr>
          </a:p>
          <a:p>
            <a:pPr algn="l">
              <a:lnSpc>
                <a:spcPts val="4037"/>
              </a:lnSpc>
            </a:pPr>
            <a:r>
              <a:rPr lang="en-US" sz="2884" spc="187" b="true">
                <a:solidFill>
                  <a:srgbClr val="FFFFFF"/>
                </a:solidFill>
                <a:latin typeface="Poppins Bold"/>
                <a:ea typeface="Poppins Bold"/>
                <a:cs typeface="Poppins Bold"/>
                <a:sym typeface="Poppins Bold"/>
              </a:rPr>
              <a:t>Data Loader : </a:t>
            </a:r>
            <a:r>
              <a:rPr lang="en-US" sz="2884" spc="187">
                <a:solidFill>
                  <a:srgbClr val="FFFFFF"/>
                </a:solidFill>
                <a:latin typeface="Poppins"/>
                <a:ea typeface="Poppins"/>
                <a:cs typeface="Poppins"/>
                <a:sym typeface="Poppins"/>
              </a:rPr>
              <a:t>It is used to load the videos and their labels with a batch size of 4. </a:t>
            </a:r>
          </a:p>
          <a:p>
            <a:pPr algn="l">
              <a:lnSpc>
                <a:spcPts val="4037"/>
              </a:lnSpc>
            </a:pPr>
          </a:p>
          <a:p>
            <a:pPr algn="l">
              <a:lnSpc>
                <a:spcPts val="4037"/>
              </a:lnSpc>
            </a:pPr>
            <a:r>
              <a:rPr lang="en-US" sz="2884" spc="187" b="true">
                <a:solidFill>
                  <a:srgbClr val="FFFFFF"/>
                </a:solidFill>
                <a:latin typeface="Poppins Bold"/>
                <a:ea typeface="Poppins Bold"/>
                <a:cs typeface="Poppins Bold"/>
                <a:sym typeface="Poppins Bold"/>
              </a:rPr>
              <a:t>Training: </a:t>
            </a:r>
            <a:r>
              <a:rPr lang="en-US" sz="2884" spc="187">
                <a:solidFill>
                  <a:srgbClr val="FFFFFF"/>
                </a:solidFill>
                <a:latin typeface="Poppins"/>
                <a:ea typeface="Poppins"/>
                <a:cs typeface="Poppins"/>
                <a:sym typeface="Poppins"/>
              </a:rPr>
              <a:t>The training is done for 20 epochs with a learning rate of 1e-5 (0.00001),weight decay of 1e-3 (0.001) using the Adam optimizer.</a:t>
            </a:r>
          </a:p>
          <a:p>
            <a:pPr algn="l">
              <a:lnSpc>
                <a:spcPts val="4037"/>
              </a:lnSpc>
              <a:spcBef>
                <a:spcPct val="0"/>
              </a:spcBef>
            </a:pPr>
            <a:r>
              <a:rPr lang="en-US" b="true" sz="2884" spc="187">
                <a:solidFill>
                  <a:srgbClr val="FFFFFF"/>
                </a:solidFill>
                <a:latin typeface="Poppins Bold"/>
                <a:ea typeface="Poppins Bold"/>
                <a:cs typeface="Poppins Bold"/>
                <a:sym typeface="Poppins Bold"/>
              </a:rPr>
              <a:t>Adam optimizer : </a:t>
            </a:r>
            <a:r>
              <a:rPr lang="en-US" sz="2884" spc="187">
                <a:solidFill>
                  <a:srgbClr val="FFFFFF"/>
                </a:solidFill>
                <a:latin typeface="Poppins"/>
                <a:ea typeface="Poppins"/>
                <a:cs typeface="Poppins"/>
                <a:sym typeface="Poppins"/>
              </a:rPr>
              <a:t>To enable the adaptive learning rate Adam optimizer with the model parameters is used.</a:t>
            </a:r>
          </a:p>
        </p:txBody>
      </p:sp>
      <p:sp>
        <p:nvSpPr>
          <p:cNvPr name="TextBox 20" id="20"/>
          <p:cNvSpPr txBox="true"/>
          <p:nvPr/>
        </p:nvSpPr>
        <p:spPr>
          <a:xfrm rot="0">
            <a:off x="1723107" y="911210"/>
            <a:ext cx="10018040"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Model Training Details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Freeform 20" id="20"/>
          <p:cNvSpPr/>
          <p:nvPr/>
        </p:nvSpPr>
        <p:spPr>
          <a:xfrm flipH="false" flipV="false" rot="0">
            <a:off x="9268324" y="3592108"/>
            <a:ext cx="6821874" cy="5471712"/>
          </a:xfrm>
          <a:custGeom>
            <a:avLst/>
            <a:gdLst/>
            <a:ahLst/>
            <a:cxnLst/>
            <a:rect r="r" b="b" t="t" l="l"/>
            <a:pathLst>
              <a:path h="5471712" w="6821874">
                <a:moveTo>
                  <a:pt x="0" y="0"/>
                </a:moveTo>
                <a:lnTo>
                  <a:pt x="6821874" y="0"/>
                </a:lnTo>
                <a:lnTo>
                  <a:pt x="6821874" y="5471712"/>
                </a:lnTo>
                <a:lnTo>
                  <a:pt x="0" y="5471712"/>
                </a:lnTo>
                <a:lnTo>
                  <a:pt x="0" y="0"/>
                </a:lnTo>
                <a:close/>
              </a:path>
            </a:pathLst>
          </a:custGeom>
          <a:blipFill>
            <a:blip r:embed="rId7"/>
            <a:stretch>
              <a:fillRect l="0" t="0" r="0" b="0"/>
            </a:stretch>
          </a:blipFill>
        </p:spPr>
      </p:sp>
      <p:sp>
        <p:nvSpPr>
          <p:cNvPr name="TextBox 21" id="21"/>
          <p:cNvSpPr txBox="true"/>
          <p:nvPr/>
        </p:nvSpPr>
        <p:spPr>
          <a:xfrm rot="0">
            <a:off x="1723107" y="2957413"/>
            <a:ext cx="14757901" cy="808759"/>
          </a:xfrm>
          <a:prstGeom prst="rect">
            <a:avLst/>
          </a:prstGeom>
        </p:spPr>
        <p:txBody>
          <a:bodyPr anchor="t" rtlCol="false" tIns="0" lIns="0" bIns="0" rIns="0">
            <a:spAutoFit/>
          </a:bodyPr>
          <a:lstStyle/>
          <a:p>
            <a:pPr algn="l">
              <a:lnSpc>
                <a:spcPts val="3197"/>
              </a:lnSpc>
            </a:pPr>
            <a:r>
              <a:rPr lang="en-US" sz="2284" b="true">
                <a:solidFill>
                  <a:srgbClr val="222222"/>
                </a:solidFill>
                <a:latin typeface="Poppins Bold"/>
                <a:ea typeface="Poppins Bold"/>
                <a:cs typeface="Poppins Bold"/>
                <a:sym typeface="Poppins Bold"/>
              </a:rPr>
              <a:t>Cross Entropy: </a:t>
            </a:r>
            <a:r>
              <a:rPr lang="en-US" sz="2284">
                <a:solidFill>
                  <a:srgbClr val="222222"/>
                </a:solidFill>
                <a:latin typeface="Poppins"/>
                <a:ea typeface="Poppins"/>
                <a:cs typeface="Poppins"/>
                <a:sym typeface="Poppins"/>
              </a:rPr>
              <a:t>To calculate the loss function Cross Entropy approach is used because we are training a classification problem.</a:t>
            </a:r>
          </a:p>
        </p:txBody>
      </p:sp>
      <p:sp>
        <p:nvSpPr>
          <p:cNvPr name="TextBox 22" id="22"/>
          <p:cNvSpPr txBox="true"/>
          <p:nvPr/>
        </p:nvSpPr>
        <p:spPr>
          <a:xfrm rot="0">
            <a:off x="1723107" y="900442"/>
            <a:ext cx="12751539"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Model Training Details</a:t>
            </a:r>
          </a:p>
        </p:txBody>
      </p:sp>
      <p:sp>
        <p:nvSpPr>
          <p:cNvPr name="TextBox 23" id="23"/>
          <p:cNvSpPr txBox="true"/>
          <p:nvPr/>
        </p:nvSpPr>
        <p:spPr>
          <a:xfrm rot="0">
            <a:off x="1723107" y="4147172"/>
            <a:ext cx="6849892" cy="3609109"/>
          </a:xfrm>
          <a:prstGeom prst="rect">
            <a:avLst/>
          </a:prstGeom>
        </p:spPr>
        <p:txBody>
          <a:bodyPr anchor="t" rtlCol="false" tIns="0" lIns="0" bIns="0" rIns="0">
            <a:spAutoFit/>
          </a:bodyPr>
          <a:lstStyle/>
          <a:p>
            <a:pPr algn="l">
              <a:lnSpc>
                <a:spcPts val="3197"/>
              </a:lnSpc>
            </a:pPr>
            <a:r>
              <a:rPr lang="en-US" sz="2284" b="true">
                <a:solidFill>
                  <a:srgbClr val="222222"/>
                </a:solidFill>
                <a:latin typeface="Poppins Bold"/>
                <a:ea typeface="Poppins Bold"/>
                <a:cs typeface="Poppins Bold"/>
                <a:sym typeface="Poppins Bold"/>
              </a:rPr>
              <a:t>Softmax Layer: </a:t>
            </a:r>
            <a:r>
              <a:rPr lang="en-US" sz="2284">
                <a:solidFill>
                  <a:srgbClr val="222222"/>
                </a:solidFill>
                <a:latin typeface="Poppins"/>
                <a:ea typeface="Poppins"/>
                <a:cs typeface="Poppins"/>
                <a:sym typeface="Poppins"/>
              </a:rPr>
              <a:t>The Softmax function is a squashing function that converts outputs into probabilities, with values ranging from 0 to 1. It is used in multi-class classification problems to determine the probability of each class, and its outputs sum to 1. This makes it ideal for the final layer in neural networks, where the predicted class corresponds to the highest probability.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028700" cy="1771441"/>
            <a:chOff x="0" y="0"/>
            <a:chExt cx="270933" cy="466552"/>
          </a:xfrm>
        </p:grpSpPr>
        <p:sp>
          <p:nvSpPr>
            <p:cNvPr name="Freeform 3" id="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4" id="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8088569"/>
            <a:ext cx="1028700" cy="1169731"/>
            <a:chOff x="0" y="0"/>
            <a:chExt cx="270933" cy="308077"/>
          </a:xfrm>
        </p:grpSpPr>
        <p:sp>
          <p:nvSpPr>
            <p:cNvPr name="Freeform 6" id="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F3F4F5">
                <a:alpha val="17647"/>
              </a:srgbClr>
            </a:solidFill>
            <a:ln cap="sq">
              <a:noFill/>
              <a:prstDash val="solid"/>
              <a:miter/>
            </a:ln>
          </p:spPr>
        </p:sp>
        <p:sp>
          <p:nvSpPr>
            <p:cNvPr name="TextBox 7" id="7"/>
            <p:cNvSpPr txBox="true"/>
            <p:nvPr/>
          </p:nvSpPr>
          <p:spPr>
            <a:xfrm>
              <a:off x="0" y="-57150"/>
              <a:ext cx="270933" cy="3652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9258300"/>
            <a:ext cx="1028700" cy="1028700"/>
            <a:chOff x="0" y="0"/>
            <a:chExt cx="270933" cy="270933"/>
          </a:xfrm>
        </p:grpSpPr>
        <p:sp>
          <p:nvSpPr>
            <p:cNvPr name="Freeform 10" id="10"/>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1" id="11"/>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723107" y="9277350"/>
            <a:ext cx="14479624" cy="0"/>
          </a:xfrm>
          <a:prstGeom prst="line">
            <a:avLst/>
          </a:prstGeom>
          <a:ln cap="flat" w="38100">
            <a:solidFill>
              <a:srgbClr val="FFFFFF"/>
            </a:solidFill>
            <a:prstDash val="solid"/>
            <a:headEnd type="none" len="sm" w="sm"/>
            <a:tailEnd type="none" len="sm" w="sm"/>
          </a:ln>
        </p:spPr>
      </p:sp>
      <p:sp>
        <p:nvSpPr>
          <p:cNvPr name="AutoShape 13" id="13"/>
          <p:cNvSpPr/>
          <p:nvPr/>
        </p:nvSpPr>
        <p:spPr>
          <a:xfrm flipH="true">
            <a:off x="17240250" y="4606903"/>
            <a:ext cx="0" cy="3710908"/>
          </a:xfrm>
          <a:prstGeom prst="line">
            <a:avLst/>
          </a:prstGeom>
          <a:ln cap="flat" w="38100">
            <a:solidFill>
              <a:srgbClr val="FFFFFF"/>
            </a:solidFill>
            <a:prstDash val="solid"/>
            <a:headEnd type="none" len="sm" w="sm"/>
            <a:tailEnd type="none" len="sm" w="sm"/>
          </a:ln>
        </p:spPr>
      </p:sp>
      <p:sp>
        <p:nvSpPr>
          <p:cNvPr name="AutoShape 14" id="14"/>
          <p:cNvSpPr/>
          <p:nvPr/>
        </p:nvSpPr>
        <p:spPr>
          <a:xfrm>
            <a:off x="1723107" y="2255435"/>
            <a:ext cx="903745" cy="0"/>
          </a:xfrm>
          <a:prstGeom prst="line">
            <a:avLst/>
          </a:prstGeom>
          <a:ln cap="flat" w="238125">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723107" y="2747876"/>
            <a:ext cx="14479624" cy="5051194"/>
          </a:xfrm>
          <a:prstGeom prst="rect">
            <a:avLst/>
          </a:prstGeom>
        </p:spPr>
        <p:txBody>
          <a:bodyPr anchor="t" rtlCol="false" tIns="0" lIns="0" bIns="0" rIns="0">
            <a:spAutoFit/>
          </a:bodyPr>
          <a:lstStyle/>
          <a:p>
            <a:pPr algn="l">
              <a:lnSpc>
                <a:spcPts val="4037"/>
              </a:lnSpc>
            </a:pPr>
            <a:r>
              <a:rPr lang="en-US" sz="2884" spc="187" b="true">
                <a:solidFill>
                  <a:srgbClr val="FFFFFF"/>
                </a:solidFill>
                <a:latin typeface="Poppins Bold"/>
                <a:ea typeface="Poppins Bold"/>
                <a:cs typeface="Poppins Bold"/>
                <a:sym typeface="Poppins Bold"/>
              </a:rPr>
              <a:t>Confusion Matrix: </a:t>
            </a:r>
            <a:r>
              <a:rPr lang="en-US" sz="2884" spc="187">
                <a:solidFill>
                  <a:srgbClr val="FFFFFF"/>
                </a:solidFill>
                <a:latin typeface="Poppins"/>
                <a:ea typeface="Poppins"/>
                <a:cs typeface="Poppins"/>
                <a:sym typeface="Poppins"/>
              </a:rPr>
              <a:t>A confusion matrix summarizes a model's classification performance by showing the count of correct and incorrect predictions for each class. It helps identify the types of errors made by the model, providing valuable insights into how the model performs. It is used to evaluate the model and calculate accuracy, revealing where the model may be confused in its predictions.</a:t>
            </a:r>
          </a:p>
          <a:p>
            <a:pPr algn="l">
              <a:lnSpc>
                <a:spcPts val="4037"/>
              </a:lnSpc>
            </a:pPr>
          </a:p>
          <a:p>
            <a:pPr algn="l">
              <a:lnSpc>
                <a:spcPts val="4037"/>
              </a:lnSpc>
              <a:spcBef>
                <a:spcPct val="0"/>
              </a:spcBef>
            </a:pPr>
            <a:r>
              <a:rPr lang="en-US" b="true" sz="2884" spc="187">
                <a:solidFill>
                  <a:srgbClr val="FFFFFF"/>
                </a:solidFill>
                <a:latin typeface="Poppins Bold"/>
                <a:ea typeface="Poppins Bold"/>
                <a:cs typeface="Poppins Bold"/>
                <a:sym typeface="Poppins Bold"/>
              </a:rPr>
              <a:t>Export Model: </a:t>
            </a:r>
            <a:r>
              <a:rPr lang="en-US" sz="2884" spc="187">
                <a:solidFill>
                  <a:srgbClr val="FFFFFF"/>
                </a:solidFill>
                <a:latin typeface="Poppins"/>
                <a:ea typeface="Poppins"/>
                <a:cs typeface="Poppins"/>
                <a:sym typeface="Poppins"/>
              </a:rPr>
              <a:t>After the model is trained, we have exported the model. So that it can be used for prediction on real time data.</a:t>
            </a:r>
          </a:p>
        </p:txBody>
      </p:sp>
      <p:sp>
        <p:nvSpPr>
          <p:cNvPr name="TextBox 20" id="20"/>
          <p:cNvSpPr txBox="true"/>
          <p:nvPr/>
        </p:nvSpPr>
        <p:spPr>
          <a:xfrm rot="0">
            <a:off x="1723107" y="911210"/>
            <a:ext cx="10018040"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Model Training Details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60893"/>
            <a:chOff x="0" y="0"/>
            <a:chExt cx="4816593" cy="674474"/>
          </a:xfrm>
        </p:grpSpPr>
        <p:sp>
          <p:nvSpPr>
            <p:cNvPr name="Freeform 3" id="3"/>
            <p:cNvSpPr/>
            <p:nvPr/>
          </p:nvSpPr>
          <p:spPr>
            <a:xfrm flipH="false" flipV="false" rot="0">
              <a:off x="0" y="0"/>
              <a:ext cx="4816592" cy="674474"/>
            </a:xfrm>
            <a:custGeom>
              <a:avLst/>
              <a:gdLst/>
              <a:ahLst/>
              <a:cxnLst/>
              <a:rect r="r" b="b" t="t" l="l"/>
              <a:pathLst>
                <a:path h="674474" w="4816592">
                  <a:moveTo>
                    <a:pt x="0" y="0"/>
                  </a:moveTo>
                  <a:lnTo>
                    <a:pt x="4816592" y="0"/>
                  </a:lnTo>
                  <a:lnTo>
                    <a:pt x="4816592" y="674474"/>
                  </a:lnTo>
                  <a:lnTo>
                    <a:pt x="0" y="674474"/>
                  </a:lnTo>
                  <a:close/>
                </a:path>
              </a:pathLst>
            </a:custGeom>
            <a:solidFill>
              <a:srgbClr val="1B9461"/>
            </a:solidFill>
          </p:spPr>
        </p:sp>
        <p:sp>
          <p:nvSpPr>
            <p:cNvPr name="TextBox 4" id="4"/>
            <p:cNvSpPr txBox="true"/>
            <p:nvPr/>
          </p:nvSpPr>
          <p:spPr>
            <a:xfrm>
              <a:off x="0" y="-57150"/>
              <a:ext cx="4816593" cy="73162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723994" y="4861489"/>
            <a:ext cx="5517756" cy="4396811"/>
          </a:xfrm>
          <a:custGeom>
            <a:avLst/>
            <a:gdLst/>
            <a:ahLst/>
            <a:cxnLst/>
            <a:rect r="r" b="b" t="t" l="l"/>
            <a:pathLst>
              <a:path h="4396811" w="5517756">
                <a:moveTo>
                  <a:pt x="0" y="0"/>
                </a:moveTo>
                <a:lnTo>
                  <a:pt x="5517757" y="0"/>
                </a:lnTo>
                <a:lnTo>
                  <a:pt x="5517757" y="4396811"/>
                </a:lnTo>
                <a:lnTo>
                  <a:pt x="0" y="4396811"/>
                </a:lnTo>
                <a:lnTo>
                  <a:pt x="0" y="0"/>
                </a:lnTo>
                <a:close/>
              </a:path>
            </a:pathLst>
          </a:custGeom>
          <a:blipFill>
            <a:blip r:embed="rId2"/>
            <a:stretch>
              <a:fillRect l="0" t="0" r="0" b="0"/>
            </a:stretch>
          </a:blipFill>
        </p:spPr>
      </p:sp>
      <p:sp>
        <p:nvSpPr>
          <p:cNvPr name="Freeform 6" id="6"/>
          <p:cNvSpPr/>
          <p:nvPr/>
        </p:nvSpPr>
        <p:spPr>
          <a:xfrm flipH="false" flipV="false" rot="0">
            <a:off x="2621878" y="4861489"/>
            <a:ext cx="5479103" cy="4396811"/>
          </a:xfrm>
          <a:custGeom>
            <a:avLst/>
            <a:gdLst/>
            <a:ahLst/>
            <a:cxnLst/>
            <a:rect r="r" b="b" t="t" l="l"/>
            <a:pathLst>
              <a:path h="4396811" w="5479103">
                <a:moveTo>
                  <a:pt x="0" y="0"/>
                </a:moveTo>
                <a:lnTo>
                  <a:pt x="5479103" y="0"/>
                </a:lnTo>
                <a:lnTo>
                  <a:pt x="5479103" y="4396811"/>
                </a:lnTo>
                <a:lnTo>
                  <a:pt x="0" y="4396811"/>
                </a:lnTo>
                <a:lnTo>
                  <a:pt x="0" y="0"/>
                </a:lnTo>
                <a:close/>
              </a:path>
            </a:pathLst>
          </a:custGeom>
          <a:blipFill>
            <a:blip r:embed="rId3"/>
            <a:stretch>
              <a:fillRect l="0" t="0" r="0" b="0"/>
            </a:stretch>
          </a:blipFill>
        </p:spPr>
      </p:sp>
      <p:sp>
        <p:nvSpPr>
          <p:cNvPr name="TextBox 7" id="7"/>
          <p:cNvSpPr txBox="true"/>
          <p:nvPr/>
        </p:nvSpPr>
        <p:spPr>
          <a:xfrm rot="0">
            <a:off x="1310392" y="866775"/>
            <a:ext cx="3520279" cy="1051475"/>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Result</a:t>
            </a:r>
          </a:p>
        </p:txBody>
      </p:sp>
      <p:sp>
        <p:nvSpPr>
          <p:cNvPr name="TextBox 8" id="8"/>
          <p:cNvSpPr txBox="true"/>
          <p:nvPr/>
        </p:nvSpPr>
        <p:spPr>
          <a:xfrm rot="0">
            <a:off x="1723107" y="2947888"/>
            <a:ext cx="14479624" cy="1517419"/>
          </a:xfrm>
          <a:prstGeom prst="rect">
            <a:avLst/>
          </a:prstGeom>
        </p:spPr>
        <p:txBody>
          <a:bodyPr anchor="t" rtlCol="false" tIns="0" lIns="0" bIns="0" rIns="0">
            <a:spAutoFit/>
          </a:bodyPr>
          <a:lstStyle/>
          <a:p>
            <a:pPr algn="l">
              <a:lnSpc>
                <a:spcPts val="4037"/>
              </a:lnSpc>
              <a:spcBef>
                <a:spcPct val="0"/>
              </a:spcBef>
            </a:pPr>
            <a:r>
              <a:rPr lang="en-US" sz="2884" spc="187">
                <a:solidFill>
                  <a:srgbClr val="FFFFFF"/>
                </a:solidFill>
                <a:latin typeface="Poppins"/>
                <a:ea typeface="Poppins"/>
                <a:cs typeface="Poppins"/>
                <a:sym typeface="Poppins"/>
              </a:rPr>
              <a:t>Our model achieved an overall accuracy of </a:t>
            </a:r>
            <a:r>
              <a:rPr lang="en-US" b="true" sz="2884" spc="187">
                <a:solidFill>
                  <a:srgbClr val="FFFFFF"/>
                </a:solidFill>
                <a:latin typeface="Poppins Bold"/>
                <a:ea typeface="Poppins Bold"/>
                <a:cs typeface="Poppins Bold"/>
                <a:sym typeface="Poppins Bold"/>
              </a:rPr>
              <a:t>91.2%</a:t>
            </a:r>
            <a:r>
              <a:rPr lang="en-US" sz="2884" spc="187">
                <a:solidFill>
                  <a:srgbClr val="FFFFFF"/>
                </a:solidFill>
                <a:latin typeface="Poppins"/>
                <a:ea typeface="Poppins"/>
                <a:cs typeface="Poppins"/>
                <a:sym typeface="Poppins"/>
              </a:rPr>
              <a:t>, demonstrating its effectiveness in detecting deepfake videos across diverse datasets and varying sequence lengths.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9222" r="0" b="-9222"/>
            </a:stretch>
          </a:blipFill>
        </p:spPr>
      </p:sp>
      <p:grpSp>
        <p:nvGrpSpPr>
          <p:cNvPr name="Group 3" id="3"/>
          <p:cNvGrpSpPr/>
          <p:nvPr/>
        </p:nvGrpSpPr>
        <p:grpSpPr>
          <a:xfrm rot="0">
            <a:off x="0" y="5880002"/>
            <a:ext cx="18288000" cy="4406998"/>
            <a:chOff x="0" y="0"/>
            <a:chExt cx="4816593" cy="1160691"/>
          </a:xfrm>
        </p:grpSpPr>
        <p:sp>
          <p:nvSpPr>
            <p:cNvPr name="Freeform 4" id="4"/>
            <p:cNvSpPr/>
            <p:nvPr/>
          </p:nvSpPr>
          <p:spPr>
            <a:xfrm flipH="false" flipV="false" rot="0">
              <a:off x="0" y="0"/>
              <a:ext cx="4816592" cy="1160691"/>
            </a:xfrm>
            <a:custGeom>
              <a:avLst/>
              <a:gdLst/>
              <a:ahLst/>
              <a:cxnLst/>
              <a:rect r="r" b="b" t="t" l="l"/>
              <a:pathLst>
                <a:path h="1160691" w="4816592">
                  <a:moveTo>
                    <a:pt x="0" y="0"/>
                  </a:moveTo>
                  <a:lnTo>
                    <a:pt x="4816592" y="0"/>
                  </a:lnTo>
                  <a:lnTo>
                    <a:pt x="4816592" y="1160691"/>
                  </a:lnTo>
                  <a:lnTo>
                    <a:pt x="0" y="1160691"/>
                  </a:lnTo>
                  <a:close/>
                </a:path>
              </a:pathLst>
            </a:custGeom>
            <a:solidFill>
              <a:srgbClr val="222222"/>
            </a:solidFill>
          </p:spPr>
        </p:sp>
        <p:sp>
          <p:nvSpPr>
            <p:cNvPr name="TextBox 5" id="5"/>
            <p:cNvSpPr txBox="true"/>
            <p:nvPr/>
          </p:nvSpPr>
          <p:spPr>
            <a:xfrm>
              <a:off x="0" y="-57150"/>
              <a:ext cx="4816593" cy="121784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81613" y="2725415"/>
            <a:ext cx="15124775" cy="6179928"/>
            <a:chOff x="0" y="0"/>
            <a:chExt cx="3983480" cy="1627635"/>
          </a:xfrm>
        </p:grpSpPr>
        <p:sp>
          <p:nvSpPr>
            <p:cNvPr name="Freeform 7" id="7"/>
            <p:cNvSpPr/>
            <p:nvPr/>
          </p:nvSpPr>
          <p:spPr>
            <a:xfrm flipH="false" flipV="false" rot="0">
              <a:off x="0" y="0"/>
              <a:ext cx="3983480" cy="1627635"/>
            </a:xfrm>
            <a:custGeom>
              <a:avLst/>
              <a:gdLst/>
              <a:ahLst/>
              <a:cxnLst/>
              <a:rect r="r" b="b" t="t" l="l"/>
              <a:pathLst>
                <a:path h="1627635" w="3983480">
                  <a:moveTo>
                    <a:pt x="0" y="0"/>
                  </a:moveTo>
                  <a:lnTo>
                    <a:pt x="3983480" y="0"/>
                  </a:lnTo>
                  <a:lnTo>
                    <a:pt x="3983480" y="1627635"/>
                  </a:lnTo>
                  <a:lnTo>
                    <a:pt x="0" y="1627635"/>
                  </a:lnTo>
                  <a:close/>
                </a:path>
              </a:pathLst>
            </a:custGeom>
            <a:solidFill>
              <a:srgbClr val="1B9461"/>
            </a:solidFill>
            <a:ln cap="sq">
              <a:noFill/>
              <a:prstDash val="solid"/>
              <a:miter/>
            </a:ln>
          </p:spPr>
        </p:sp>
        <p:sp>
          <p:nvSpPr>
            <p:cNvPr name="TextBox 8" id="8"/>
            <p:cNvSpPr txBox="true"/>
            <p:nvPr/>
          </p:nvSpPr>
          <p:spPr>
            <a:xfrm>
              <a:off x="0" y="-57150"/>
              <a:ext cx="3983480" cy="168478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44226" y="3718609"/>
            <a:ext cx="12999548" cy="4117340"/>
          </a:xfrm>
          <a:prstGeom prst="rect">
            <a:avLst/>
          </a:prstGeom>
        </p:spPr>
        <p:txBody>
          <a:bodyPr anchor="t" rtlCol="false" tIns="0" lIns="0" bIns="0" rIns="0">
            <a:spAutoFit/>
          </a:bodyPr>
          <a:lstStyle/>
          <a:p>
            <a:pPr algn="just">
              <a:lnSpc>
                <a:spcPts val="4060"/>
              </a:lnSpc>
            </a:pPr>
            <a:r>
              <a:rPr lang="en-US" sz="2900" spc="188">
                <a:solidFill>
                  <a:srgbClr val="FFFFFF"/>
                </a:solidFill>
                <a:latin typeface="Poppins"/>
                <a:ea typeface="Poppins"/>
                <a:cs typeface="Poppins"/>
                <a:sym typeface="Poppins"/>
              </a:rPr>
              <a:t> </a:t>
            </a:r>
          </a:p>
          <a:p>
            <a:pPr algn="just">
              <a:lnSpc>
                <a:spcPts val="4060"/>
              </a:lnSpc>
              <a:spcBef>
                <a:spcPct val="0"/>
              </a:spcBef>
            </a:pPr>
            <a:r>
              <a:rPr lang="en-US" sz="2900" spc="188">
                <a:solidFill>
                  <a:srgbClr val="FFFFFF"/>
                </a:solidFill>
                <a:latin typeface="Poppins"/>
                <a:ea typeface="Poppins"/>
                <a:cs typeface="Poppins"/>
                <a:sym typeface="Poppins"/>
              </a:rPr>
              <a:t>This study presents a robust deepfake detection model combining CNN for feature extraction and LSTM for temporal analysis, achieving 91.2% accuracy on real-time data. By training on a balanced, diverse dataset, our approach minimizes biases and ensures reliable performance. The model's scalability and precision make it a practical solution for addressing deepfake challenges.</a:t>
            </a:r>
          </a:p>
        </p:txBody>
      </p:sp>
      <p:sp>
        <p:nvSpPr>
          <p:cNvPr name="Freeform 10" id="10"/>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481007" y="1073135"/>
            <a:ext cx="1514312" cy="1301362"/>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3" id="13"/>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048508" y="866775"/>
            <a:ext cx="6190983" cy="1051475"/>
          </a:xfrm>
          <a:prstGeom prst="rect">
            <a:avLst/>
          </a:prstGeom>
        </p:spPr>
        <p:txBody>
          <a:bodyPr anchor="t" rtlCol="false" tIns="0" lIns="0" bIns="0" rIns="0">
            <a:spAutoFit/>
          </a:bodyPr>
          <a:lstStyle/>
          <a:p>
            <a:pPr algn="ctr">
              <a:lnSpc>
                <a:spcPts val="8193"/>
              </a:lnSpc>
              <a:spcBef>
                <a:spcPct val="0"/>
              </a:spcBef>
            </a:pPr>
            <a:r>
              <a:rPr lang="en-US" b="true" sz="5852" spc="380">
                <a:solidFill>
                  <a:srgbClr val="1B9461"/>
                </a:solidFill>
                <a:latin typeface="Poppins Bold"/>
                <a:ea typeface="Poppins Bold"/>
                <a:cs typeface="Poppins Bold"/>
                <a:sym typeface="Poppins Bold"/>
              </a:rPr>
              <a:t>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481007" y="1073135"/>
            <a:ext cx="1514312" cy="1301362"/>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6" id="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75683">
            <a:off x="-3331216" y="7818697"/>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10800000">
            <a:off x="226005" y="7883216"/>
            <a:ext cx="1514312" cy="1301362"/>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743585" y="2725087"/>
            <a:ext cx="8800830" cy="4836826"/>
            <a:chOff x="0" y="0"/>
            <a:chExt cx="2317914" cy="1273897"/>
          </a:xfrm>
        </p:grpSpPr>
        <p:sp>
          <p:nvSpPr>
            <p:cNvPr name="Freeform 12" id="12"/>
            <p:cNvSpPr/>
            <p:nvPr/>
          </p:nvSpPr>
          <p:spPr>
            <a:xfrm flipH="false" flipV="false" rot="0">
              <a:off x="0" y="0"/>
              <a:ext cx="2317914" cy="1273897"/>
            </a:xfrm>
            <a:custGeom>
              <a:avLst/>
              <a:gdLst/>
              <a:ahLst/>
              <a:cxnLst/>
              <a:rect r="r" b="b" t="t" l="l"/>
              <a:pathLst>
                <a:path h="1273897" w="2317914">
                  <a:moveTo>
                    <a:pt x="0" y="0"/>
                  </a:moveTo>
                  <a:lnTo>
                    <a:pt x="2317914" y="0"/>
                  </a:lnTo>
                  <a:lnTo>
                    <a:pt x="2317914" y="1273897"/>
                  </a:lnTo>
                  <a:lnTo>
                    <a:pt x="0" y="1273897"/>
                  </a:lnTo>
                  <a:close/>
                </a:path>
              </a:pathLst>
            </a:custGeom>
            <a:solidFill>
              <a:srgbClr val="000000">
                <a:alpha val="0"/>
              </a:srgbClr>
            </a:solidFill>
            <a:ln w="38100" cap="sq">
              <a:solidFill>
                <a:srgbClr val="FFFFFF"/>
              </a:solidFill>
              <a:prstDash val="solid"/>
              <a:miter/>
            </a:ln>
          </p:spPr>
        </p:sp>
        <p:sp>
          <p:nvSpPr>
            <p:cNvPr name="TextBox 13" id="13"/>
            <p:cNvSpPr txBox="true"/>
            <p:nvPr/>
          </p:nvSpPr>
          <p:spPr>
            <a:xfrm>
              <a:off x="0" y="-57150"/>
              <a:ext cx="2317914" cy="133104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160480" y="2596174"/>
            <a:ext cx="9967041" cy="2839738"/>
          </a:xfrm>
          <a:prstGeom prst="rect">
            <a:avLst/>
          </a:prstGeom>
        </p:spPr>
        <p:txBody>
          <a:bodyPr anchor="t" rtlCol="false" tIns="0" lIns="0" bIns="0" rIns="0">
            <a:spAutoFit/>
          </a:bodyPr>
          <a:lstStyle/>
          <a:p>
            <a:pPr algn="ctr">
              <a:lnSpc>
                <a:spcPts val="21974"/>
              </a:lnSpc>
              <a:spcBef>
                <a:spcPct val="0"/>
              </a:spcBef>
            </a:pPr>
            <a:r>
              <a:rPr lang="en-US" b="true" sz="15696" spc="1020">
                <a:solidFill>
                  <a:srgbClr val="FFFFFF"/>
                </a:solidFill>
                <a:latin typeface="Poppins Medium"/>
                <a:ea typeface="Poppins Medium"/>
                <a:cs typeface="Poppins Medium"/>
                <a:sym typeface="Poppins Medium"/>
              </a:rPr>
              <a:t>Thank</a:t>
            </a:r>
          </a:p>
        </p:txBody>
      </p:sp>
      <p:sp>
        <p:nvSpPr>
          <p:cNvPr name="TextBox 15" id="15"/>
          <p:cNvSpPr txBox="true"/>
          <p:nvPr/>
        </p:nvSpPr>
        <p:spPr>
          <a:xfrm rot="0">
            <a:off x="3608898" y="4393888"/>
            <a:ext cx="11070203" cy="2839738"/>
          </a:xfrm>
          <a:prstGeom prst="rect">
            <a:avLst/>
          </a:prstGeom>
        </p:spPr>
        <p:txBody>
          <a:bodyPr anchor="t" rtlCol="false" tIns="0" lIns="0" bIns="0" rIns="0">
            <a:spAutoFit/>
          </a:bodyPr>
          <a:lstStyle/>
          <a:p>
            <a:pPr algn="ctr">
              <a:lnSpc>
                <a:spcPts val="21974"/>
              </a:lnSpc>
              <a:spcBef>
                <a:spcPct val="0"/>
              </a:spcBef>
            </a:pPr>
            <a:r>
              <a:rPr lang="en-US" b="true" sz="15696">
                <a:solidFill>
                  <a:srgbClr val="FFFFFF"/>
                </a:solidFill>
                <a:latin typeface="Poppins Bold"/>
                <a:ea typeface="Poppins Bold"/>
                <a:cs typeface="Poppins Bold"/>
                <a:sym typeface="Poppi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4076"/>
            <a:ext cx="14479624" cy="5609359"/>
          </a:xfrm>
          <a:prstGeom prst="rect">
            <a:avLst/>
          </a:prstGeom>
        </p:spPr>
        <p:txBody>
          <a:bodyPr anchor="t" rtlCol="false" tIns="0" lIns="0" bIns="0" rIns="0">
            <a:spAutoFit/>
          </a:bodyPr>
          <a:lstStyle/>
          <a:p>
            <a:pPr algn="l">
              <a:lnSpc>
                <a:spcPts val="3197"/>
              </a:lnSpc>
            </a:pPr>
            <a:r>
              <a:rPr lang="en-US" sz="2284" b="true">
                <a:solidFill>
                  <a:srgbClr val="222222"/>
                </a:solidFill>
                <a:latin typeface="Poppins Bold"/>
                <a:ea typeface="Poppins Bold"/>
                <a:cs typeface="Poppins Bold"/>
                <a:sym typeface="Poppins Bold"/>
              </a:rPr>
              <a:t>1. Rise of Digital Media</a:t>
            </a:r>
            <a:r>
              <a:rPr lang="en-US" sz="2284">
                <a:solidFill>
                  <a:srgbClr val="222222"/>
                </a:solidFill>
                <a:latin typeface="Poppins"/>
                <a:ea typeface="Poppins"/>
                <a:cs typeface="Poppins"/>
                <a:sym typeface="Poppins"/>
              </a:rPr>
              <a:t>: Advances in mobile camera technology and social media platforms have made video creation and sharing more accessible than ever.  </a:t>
            </a:r>
          </a:p>
          <a:p>
            <a:pPr algn="l">
              <a:lnSpc>
                <a:spcPts val="3197"/>
              </a:lnSpc>
            </a:pPr>
          </a:p>
          <a:p>
            <a:pPr algn="l">
              <a:lnSpc>
                <a:spcPts val="3197"/>
              </a:lnSpc>
            </a:pPr>
            <a:r>
              <a:rPr lang="en-US" sz="2284" b="true">
                <a:solidFill>
                  <a:srgbClr val="222222"/>
                </a:solidFill>
                <a:latin typeface="Poppins Bold"/>
                <a:ea typeface="Poppins Bold"/>
                <a:cs typeface="Poppins Bold"/>
                <a:sym typeface="Poppins Bold"/>
              </a:rPr>
              <a:t>2.</a:t>
            </a:r>
            <a:r>
              <a:rPr lang="en-US" sz="2284" b="true">
                <a:solidFill>
                  <a:srgbClr val="222222"/>
                </a:solidFill>
                <a:latin typeface="Poppins Bold"/>
                <a:ea typeface="Poppins Bold"/>
                <a:cs typeface="Poppins Bold"/>
                <a:sym typeface="Poppins Bold"/>
              </a:rPr>
              <a:t> Deepfake Technology</a:t>
            </a:r>
            <a:r>
              <a:rPr lang="en-US" sz="2284">
                <a:solidFill>
                  <a:srgbClr val="222222"/>
                </a:solidFill>
                <a:latin typeface="Poppins"/>
                <a:ea typeface="Poppins"/>
                <a:cs typeface="Poppins"/>
                <a:sym typeface="Poppins"/>
              </a:rPr>
              <a:t>: Deep generative models like GANs and Autoencoders enable the creation of hyper-realistic fake videos, posing new challenges for society.  </a:t>
            </a:r>
          </a:p>
          <a:p>
            <a:pPr algn="l">
              <a:lnSpc>
                <a:spcPts val="3197"/>
              </a:lnSpc>
            </a:pPr>
          </a:p>
          <a:p>
            <a:pPr algn="l">
              <a:lnSpc>
                <a:spcPts val="3197"/>
              </a:lnSpc>
            </a:pPr>
            <a:r>
              <a:rPr lang="en-US" sz="2284" b="true">
                <a:solidFill>
                  <a:srgbClr val="222222"/>
                </a:solidFill>
                <a:latin typeface="Poppins Bold"/>
                <a:ea typeface="Poppins Bold"/>
                <a:cs typeface="Poppins Bold"/>
                <a:sym typeface="Poppins Bold"/>
              </a:rPr>
              <a:t>3.</a:t>
            </a:r>
            <a:r>
              <a:rPr lang="en-US" sz="2284">
                <a:solidFill>
                  <a:srgbClr val="222222"/>
                </a:solidFill>
                <a:latin typeface="Poppins"/>
                <a:ea typeface="Poppins"/>
                <a:cs typeface="Poppins"/>
                <a:sym typeface="Poppins"/>
              </a:rPr>
              <a:t> </a:t>
            </a:r>
            <a:r>
              <a:rPr lang="en-US" sz="2284" b="true">
                <a:solidFill>
                  <a:srgbClr val="222222"/>
                </a:solidFill>
                <a:latin typeface="Poppins Bold"/>
                <a:ea typeface="Poppins Bold"/>
                <a:cs typeface="Poppins Bold"/>
                <a:sym typeface="Poppins Bold"/>
              </a:rPr>
              <a:t>Potential Threats</a:t>
            </a:r>
            <a:r>
              <a:rPr lang="en-US" sz="2284">
                <a:solidFill>
                  <a:srgbClr val="222222"/>
                </a:solidFill>
                <a:latin typeface="Poppins"/>
                <a:ea typeface="Poppins"/>
                <a:cs typeface="Poppins"/>
                <a:sym typeface="Poppins"/>
              </a:rPr>
              <a:t>: Deepfakes can spread misinformation, cause social unrest, and harm reputations, making their detection critically important.  </a:t>
            </a:r>
          </a:p>
          <a:p>
            <a:pPr algn="l">
              <a:lnSpc>
                <a:spcPts val="3197"/>
              </a:lnSpc>
            </a:pPr>
          </a:p>
          <a:p>
            <a:pPr algn="l">
              <a:lnSpc>
                <a:spcPts val="3197"/>
              </a:lnSpc>
            </a:pPr>
            <a:r>
              <a:rPr lang="en-US" sz="2284" b="true">
                <a:solidFill>
                  <a:srgbClr val="222222"/>
                </a:solidFill>
                <a:latin typeface="Poppins Bold"/>
                <a:ea typeface="Poppins Bold"/>
                <a:cs typeface="Poppins Bold"/>
                <a:sym typeface="Poppins Bold"/>
              </a:rPr>
              <a:t>4.</a:t>
            </a:r>
            <a:r>
              <a:rPr lang="en-US" sz="2284" b="true">
                <a:solidFill>
                  <a:srgbClr val="222222"/>
                </a:solidFill>
                <a:latin typeface="Poppins Bold"/>
                <a:ea typeface="Poppins Bold"/>
                <a:cs typeface="Poppins Bold"/>
                <a:sym typeface="Poppins Bold"/>
              </a:rPr>
              <a:t> Need for Detection</a:t>
            </a:r>
            <a:r>
              <a:rPr lang="en-US" sz="2284">
                <a:solidFill>
                  <a:srgbClr val="222222"/>
                </a:solidFill>
                <a:latin typeface="Poppins"/>
                <a:ea typeface="Poppins"/>
                <a:cs typeface="Poppins"/>
                <a:sym typeface="Poppins"/>
              </a:rPr>
              <a:t>: The availability of open-source deepfake tools has increased the realism and prevalence of fake videos, necessitating reliable detection methods.  </a:t>
            </a:r>
          </a:p>
          <a:p>
            <a:pPr algn="l">
              <a:lnSpc>
                <a:spcPts val="3197"/>
              </a:lnSpc>
            </a:pPr>
          </a:p>
          <a:p>
            <a:pPr algn="l">
              <a:lnSpc>
                <a:spcPts val="3197"/>
              </a:lnSpc>
            </a:pPr>
            <a:r>
              <a:rPr lang="en-US" sz="2284" b="true">
                <a:solidFill>
                  <a:srgbClr val="222222"/>
                </a:solidFill>
                <a:latin typeface="Poppins Bold"/>
                <a:ea typeface="Poppins Bold"/>
                <a:cs typeface="Poppins Bold"/>
                <a:sym typeface="Poppins Bold"/>
              </a:rPr>
              <a:t>5.</a:t>
            </a:r>
            <a:r>
              <a:rPr lang="en-US" sz="2284">
                <a:solidFill>
                  <a:srgbClr val="222222"/>
                </a:solidFill>
                <a:latin typeface="Poppins"/>
                <a:ea typeface="Poppins"/>
                <a:cs typeface="Poppins"/>
                <a:sym typeface="Poppins"/>
              </a:rPr>
              <a:t> </a:t>
            </a:r>
            <a:r>
              <a:rPr lang="en-US" sz="2284" b="true">
                <a:solidFill>
                  <a:srgbClr val="222222"/>
                </a:solidFill>
                <a:latin typeface="Poppins Bold"/>
                <a:ea typeface="Poppins Bold"/>
                <a:cs typeface="Poppins Bold"/>
                <a:sym typeface="Poppins Bold"/>
              </a:rPr>
              <a:t>Project Aim</a:t>
            </a:r>
            <a:r>
              <a:rPr lang="en-US" sz="2284">
                <a:solidFill>
                  <a:srgbClr val="222222"/>
                </a:solidFill>
                <a:latin typeface="Poppins"/>
                <a:ea typeface="Poppins"/>
                <a:cs typeface="Poppins"/>
                <a:sym typeface="Poppins"/>
              </a:rPr>
              <a:t>: Our project focuses on leveraging deep learning techniques to effectively detect and classify deepfake videos, ensuring the safety and integrity of digital media.  </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6634902" cy="1051475"/>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60893"/>
            <a:chOff x="0" y="0"/>
            <a:chExt cx="4816593" cy="674474"/>
          </a:xfrm>
        </p:grpSpPr>
        <p:sp>
          <p:nvSpPr>
            <p:cNvPr name="Freeform 3" id="3"/>
            <p:cNvSpPr/>
            <p:nvPr/>
          </p:nvSpPr>
          <p:spPr>
            <a:xfrm flipH="false" flipV="false" rot="0">
              <a:off x="0" y="0"/>
              <a:ext cx="4816592" cy="674474"/>
            </a:xfrm>
            <a:custGeom>
              <a:avLst/>
              <a:gdLst/>
              <a:ahLst/>
              <a:cxnLst/>
              <a:rect r="r" b="b" t="t" l="l"/>
              <a:pathLst>
                <a:path h="674474" w="4816592">
                  <a:moveTo>
                    <a:pt x="0" y="0"/>
                  </a:moveTo>
                  <a:lnTo>
                    <a:pt x="4816592" y="0"/>
                  </a:lnTo>
                  <a:lnTo>
                    <a:pt x="4816592" y="674474"/>
                  </a:lnTo>
                  <a:lnTo>
                    <a:pt x="0" y="674474"/>
                  </a:lnTo>
                  <a:close/>
                </a:path>
              </a:pathLst>
            </a:custGeom>
            <a:solidFill>
              <a:srgbClr val="1B9461"/>
            </a:solidFill>
          </p:spPr>
        </p:sp>
        <p:sp>
          <p:nvSpPr>
            <p:cNvPr name="TextBox 4" id="4"/>
            <p:cNvSpPr txBox="true"/>
            <p:nvPr/>
          </p:nvSpPr>
          <p:spPr>
            <a:xfrm>
              <a:off x="0" y="-57150"/>
              <a:ext cx="4816593" cy="73162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549159" y="0"/>
            <a:ext cx="7710141" cy="9258300"/>
            <a:chOff x="0" y="0"/>
            <a:chExt cx="2030654" cy="2438400"/>
          </a:xfrm>
        </p:grpSpPr>
        <p:sp>
          <p:nvSpPr>
            <p:cNvPr name="Freeform 6" id="6"/>
            <p:cNvSpPr/>
            <p:nvPr/>
          </p:nvSpPr>
          <p:spPr>
            <a:xfrm flipH="false" flipV="false" rot="0">
              <a:off x="0" y="0"/>
              <a:ext cx="2030654" cy="2438400"/>
            </a:xfrm>
            <a:custGeom>
              <a:avLst/>
              <a:gdLst/>
              <a:ahLst/>
              <a:cxnLst/>
              <a:rect r="r" b="b" t="t" l="l"/>
              <a:pathLst>
                <a:path h="2438400" w="2030654">
                  <a:moveTo>
                    <a:pt x="0" y="0"/>
                  </a:moveTo>
                  <a:lnTo>
                    <a:pt x="2030654" y="0"/>
                  </a:lnTo>
                  <a:lnTo>
                    <a:pt x="2030654" y="2438400"/>
                  </a:lnTo>
                  <a:lnTo>
                    <a:pt x="0" y="2438400"/>
                  </a:lnTo>
                  <a:close/>
                </a:path>
              </a:pathLst>
            </a:custGeom>
            <a:solidFill>
              <a:srgbClr val="FFFFFF"/>
            </a:solidFill>
            <a:ln cap="sq">
              <a:noFill/>
              <a:prstDash val="solid"/>
              <a:miter/>
            </a:ln>
          </p:spPr>
        </p:sp>
        <p:sp>
          <p:nvSpPr>
            <p:cNvPr name="TextBox 7" id="7"/>
            <p:cNvSpPr txBox="true"/>
            <p:nvPr/>
          </p:nvSpPr>
          <p:spPr>
            <a:xfrm>
              <a:off x="0" y="-57150"/>
              <a:ext cx="2030654" cy="249555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9798821" y="777366"/>
            <a:ext cx="7210818" cy="7703567"/>
          </a:xfrm>
          <a:custGeom>
            <a:avLst/>
            <a:gdLst/>
            <a:ahLst/>
            <a:cxnLst/>
            <a:rect r="r" b="b" t="t" l="l"/>
            <a:pathLst>
              <a:path h="7703567" w="7210818">
                <a:moveTo>
                  <a:pt x="0" y="0"/>
                </a:moveTo>
                <a:lnTo>
                  <a:pt x="7210817" y="0"/>
                </a:lnTo>
                <a:lnTo>
                  <a:pt x="7210817" y="7703568"/>
                </a:lnTo>
                <a:lnTo>
                  <a:pt x="0" y="7703568"/>
                </a:lnTo>
                <a:lnTo>
                  <a:pt x="0" y="0"/>
                </a:lnTo>
                <a:close/>
              </a:path>
            </a:pathLst>
          </a:custGeom>
          <a:blipFill>
            <a:blip r:embed="rId2"/>
            <a:stretch>
              <a:fillRect l="-10612" t="0" r="-10612" b="-821"/>
            </a:stretch>
          </a:blipFill>
        </p:spPr>
      </p:sp>
      <p:sp>
        <p:nvSpPr>
          <p:cNvPr name="TextBox 9" id="9"/>
          <p:cNvSpPr txBox="true"/>
          <p:nvPr/>
        </p:nvSpPr>
        <p:spPr>
          <a:xfrm rot="0">
            <a:off x="1028700" y="3337018"/>
            <a:ext cx="8115300" cy="4832349"/>
          </a:xfrm>
          <a:prstGeom prst="rect">
            <a:avLst/>
          </a:prstGeom>
        </p:spPr>
        <p:txBody>
          <a:bodyPr anchor="t" rtlCol="false" tIns="0" lIns="0" bIns="0" rIns="0">
            <a:spAutoFit/>
          </a:bodyPr>
          <a:lstStyle/>
          <a:p>
            <a:pPr algn="just">
              <a:lnSpc>
                <a:spcPts val="3500"/>
              </a:lnSpc>
            </a:pPr>
            <a:r>
              <a:rPr lang="en-US" sz="2500" spc="162">
                <a:solidFill>
                  <a:srgbClr val="FFFFFF"/>
                </a:solidFill>
                <a:latin typeface="Poppins"/>
                <a:ea typeface="Poppins"/>
                <a:cs typeface="Poppins"/>
                <a:sym typeface="Poppins"/>
              </a:rPr>
              <a:t>1. Deepfake Detection: Develop a robust deep learning model combining ResNeXt CNN and LSTM to accurately identify deepfake videos by analyzing frame-level features and temporal changes.  </a:t>
            </a:r>
          </a:p>
          <a:p>
            <a:pPr algn="just">
              <a:lnSpc>
                <a:spcPts val="3500"/>
              </a:lnSpc>
            </a:pPr>
          </a:p>
          <a:p>
            <a:pPr algn="just">
              <a:lnSpc>
                <a:spcPts val="3500"/>
              </a:lnSpc>
            </a:pPr>
            <a:r>
              <a:rPr lang="en-US" sz="2500" spc="162">
                <a:solidFill>
                  <a:srgbClr val="FFFFFF"/>
                </a:solidFill>
                <a:latin typeface="Poppins"/>
                <a:ea typeface="Poppins"/>
                <a:cs typeface="Poppins"/>
                <a:sym typeface="Poppins"/>
              </a:rPr>
              <a:t>2. Real-Time Application: Create a user-friendly interface for real-time video upload and classification, providing results with high confidence to combat deepfake threats effectively.</a:t>
            </a:r>
          </a:p>
        </p:txBody>
      </p:sp>
      <p:sp>
        <p:nvSpPr>
          <p:cNvPr name="TextBox 10" id="10"/>
          <p:cNvSpPr txBox="true"/>
          <p:nvPr/>
        </p:nvSpPr>
        <p:spPr>
          <a:xfrm rot="0">
            <a:off x="1310392" y="866775"/>
            <a:ext cx="4991734"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Objectives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grpSp>
        <p:nvGrpSpPr>
          <p:cNvPr name="Group 2" id="2"/>
          <p:cNvGrpSpPr/>
          <p:nvPr/>
        </p:nvGrpSpPr>
        <p:grpSpPr>
          <a:xfrm rot="0">
            <a:off x="0" y="0"/>
            <a:ext cx="1028700" cy="1771441"/>
            <a:chOff x="0" y="0"/>
            <a:chExt cx="270933" cy="466552"/>
          </a:xfrm>
        </p:grpSpPr>
        <p:sp>
          <p:nvSpPr>
            <p:cNvPr name="Freeform 3" id="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4" id="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8088569"/>
            <a:ext cx="1028700" cy="1169731"/>
            <a:chOff x="0" y="0"/>
            <a:chExt cx="270933" cy="308077"/>
          </a:xfrm>
        </p:grpSpPr>
        <p:sp>
          <p:nvSpPr>
            <p:cNvPr name="Freeform 6" id="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F3F4F5">
                <a:alpha val="17647"/>
              </a:srgbClr>
            </a:solidFill>
            <a:ln cap="sq">
              <a:noFill/>
              <a:prstDash val="solid"/>
              <a:miter/>
            </a:ln>
          </p:spPr>
        </p:sp>
        <p:sp>
          <p:nvSpPr>
            <p:cNvPr name="TextBox 7" id="7"/>
            <p:cNvSpPr txBox="true"/>
            <p:nvPr/>
          </p:nvSpPr>
          <p:spPr>
            <a:xfrm>
              <a:off x="0" y="-57150"/>
              <a:ext cx="270933" cy="3652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23107" y="2009569"/>
            <a:ext cx="14479624" cy="7114878"/>
          </a:xfrm>
          <a:prstGeom prst="rect">
            <a:avLst/>
          </a:prstGeom>
        </p:spPr>
        <p:txBody>
          <a:bodyPr anchor="t" rtlCol="false" tIns="0" lIns="0" bIns="0" rIns="0">
            <a:spAutoFit/>
          </a:bodyPr>
          <a:lstStyle/>
          <a:p>
            <a:pPr algn="l">
              <a:lnSpc>
                <a:spcPts val="4037"/>
              </a:lnSpc>
            </a:pPr>
            <a:r>
              <a:rPr lang="en-US" sz="2884" spc="187">
                <a:solidFill>
                  <a:srgbClr val="FFFFFF"/>
                </a:solidFill>
                <a:latin typeface="Poppins"/>
                <a:ea typeface="Poppins"/>
                <a:cs typeface="Poppins"/>
                <a:sym typeface="Poppins"/>
              </a:rPr>
              <a:t>Deepfakes are generated using tools like GANs and Autoencoders, can manipulate video authenticity with alarming realism. Our solution integrates ResNeXt CNN for extracting frame-level features and LSTM-based RNN for analyzing temporal sequences, enabling effective classification of videos as real or fake.  </a:t>
            </a:r>
          </a:p>
          <a:p>
            <a:pPr algn="l">
              <a:lnSpc>
                <a:spcPts val="4037"/>
              </a:lnSpc>
            </a:pPr>
          </a:p>
          <a:p>
            <a:pPr algn="l">
              <a:lnSpc>
                <a:spcPts val="4037"/>
              </a:lnSpc>
            </a:pPr>
            <a:r>
              <a:rPr lang="en-US" sz="2884" spc="187">
                <a:solidFill>
                  <a:srgbClr val="FFFFFF"/>
                </a:solidFill>
                <a:latin typeface="Poppins"/>
                <a:ea typeface="Poppins"/>
                <a:cs typeface="Poppins"/>
                <a:sym typeface="Poppins"/>
              </a:rPr>
              <a:t>To ensure robustness, the model was trained on diverse datasets, including FaceForensics++, Deepfake Detection Challenge, and Celeb-DF.</a:t>
            </a:r>
          </a:p>
          <a:p>
            <a:pPr algn="l">
              <a:lnSpc>
                <a:spcPts val="4037"/>
              </a:lnSpc>
            </a:pPr>
          </a:p>
          <a:p>
            <a:pPr algn="l">
              <a:lnSpc>
                <a:spcPts val="4037"/>
              </a:lnSpc>
              <a:spcBef>
                <a:spcPct val="0"/>
              </a:spcBef>
            </a:pPr>
            <a:r>
              <a:rPr lang="en-US" sz="2884" spc="187">
                <a:solidFill>
                  <a:srgbClr val="FFFFFF"/>
                </a:solidFill>
                <a:latin typeface="Poppins"/>
                <a:ea typeface="Poppins"/>
                <a:cs typeface="Poppins"/>
                <a:sym typeface="Poppins"/>
              </a:rPr>
              <a:t>We also developed a user-friendly application to enhance accessibility. Users can upload videos, which are processed through the model to deliver real-time classification results with confidence scores.  </a:t>
            </a:r>
          </a:p>
        </p:txBody>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FFFFFF"/>
            </a:solidFill>
            <a:prstDash val="solid"/>
            <a:headEnd type="none" len="sm" w="sm"/>
            <a:tailEnd type="none" len="sm" w="sm"/>
          </a:ln>
        </p:spPr>
      </p:sp>
      <p:sp>
        <p:nvSpPr>
          <p:cNvPr name="AutoShape 14" id="14"/>
          <p:cNvSpPr/>
          <p:nvPr/>
        </p:nvSpPr>
        <p:spPr>
          <a:xfrm flipH="true">
            <a:off x="17240250" y="4606903"/>
            <a:ext cx="0" cy="3710908"/>
          </a:xfrm>
          <a:prstGeom prst="line">
            <a:avLst/>
          </a:prstGeom>
          <a:ln cap="flat" w="38100">
            <a:solidFill>
              <a:srgbClr val="FFFFFF"/>
            </a:solidFill>
            <a:prstDash val="solid"/>
            <a:headEnd type="none" len="sm" w="sm"/>
            <a:tailEnd type="none" len="sm" w="sm"/>
          </a:ln>
        </p:spPr>
      </p:sp>
      <p:sp>
        <p:nvSpPr>
          <p:cNvPr name="AutoShape 15" id="15"/>
          <p:cNvSpPr/>
          <p:nvPr/>
        </p:nvSpPr>
        <p:spPr>
          <a:xfrm>
            <a:off x="576828" y="2255435"/>
            <a:ext cx="903745" cy="0"/>
          </a:xfrm>
          <a:prstGeom prst="line">
            <a:avLst/>
          </a:prstGeom>
          <a:ln cap="flat" w="238125">
            <a:solidFill>
              <a:srgbClr val="1B9461"/>
            </a:solidFill>
            <a:prstDash val="solid"/>
            <a:headEnd type="none" len="sm" w="sm"/>
            <a:tailEnd type="none" len="sm" w="sm"/>
          </a:ln>
        </p:spPr>
      </p:sp>
      <p:sp>
        <p:nvSpPr>
          <p:cNvPr name="TextBox 16" id="16"/>
          <p:cNvSpPr txBox="true"/>
          <p:nvPr/>
        </p:nvSpPr>
        <p:spPr>
          <a:xfrm rot="0">
            <a:off x="1723107" y="466435"/>
            <a:ext cx="8118627" cy="1051475"/>
          </a:xfrm>
          <a:prstGeom prst="rect">
            <a:avLst/>
          </a:prstGeom>
        </p:spPr>
        <p:txBody>
          <a:bodyPr anchor="t" rtlCol="false" tIns="0" lIns="0" bIns="0" rIns="0">
            <a:spAutoFit/>
          </a:bodyPr>
          <a:lstStyle/>
          <a:p>
            <a:pPr algn="l">
              <a:lnSpc>
                <a:spcPts val="8193"/>
              </a:lnSpc>
              <a:spcBef>
                <a:spcPct val="0"/>
              </a:spcBef>
            </a:pPr>
            <a:r>
              <a:rPr lang="en-US" b="true" sz="5852" spc="380">
                <a:solidFill>
                  <a:srgbClr val="FFFFFF"/>
                </a:solidFill>
                <a:latin typeface="Poppins Bold"/>
                <a:ea typeface="Poppins Bold"/>
                <a:cs typeface="Poppins Bold"/>
                <a:sym typeface="Poppins Bold"/>
              </a:rPr>
              <a:t>Project Overview</a:t>
            </a:r>
          </a:p>
        </p:txBody>
      </p:sp>
      <p:sp>
        <p:nvSpPr>
          <p:cNvPr name="Freeform 17" id="17"/>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6481007" y="1073135"/>
            <a:ext cx="1514312" cy="1301362"/>
            <a:chOff x="0" y="0"/>
            <a:chExt cx="812800" cy="698500"/>
          </a:xfrm>
        </p:grpSpPr>
        <p:sp>
          <p:nvSpPr>
            <p:cNvPr name="Freeform 19" id="1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0" id="2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2680833"/>
            <a:ext cx="14479624" cy="6409459"/>
          </a:xfrm>
          <a:prstGeom prst="rect">
            <a:avLst/>
          </a:prstGeom>
        </p:spPr>
        <p:txBody>
          <a:bodyPr anchor="t" rtlCol="false" tIns="0" lIns="0" bIns="0" rIns="0">
            <a:spAutoFit/>
          </a:bodyPr>
          <a:lstStyle/>
          <a:p>
            <a:pPr algn="l">
              <a:lnSpc>
                <a:spcPts val="3197"/>
              </a:lnSpc>
            </a:pPr>
            <a:r>
              <a:rPr lang="en-US" sz="2284">
                <a:solidFill>
                  <a:srgbClr val="222222"/>
                </a:solidFill>
                <a:latin typeface="Poppins"/>
                <a:ea typeface="Poppins"/>
                <a:cs typeface="Poppins"/>
                <a:sym typeface="Poppins"/>
              </a:rPr>
              <a:t>1.  </a:t>
            </a:r>
            <a:r>
              <a:rPr lang="en-US" sz="2284" b="true">
                <a:solidFill>
                  <a:srgbClr val="222222"/>
                </a:solidFill>
                <a:latin typeface="Poppins Bold"/>
                <a:ea typeface="Poppins Bold"/>
                <a:cs typeface="Poppins Bold"/>
                <a:sym typeface="Poppins Bold"/>
              </a:rPr>
              <a:t>Face Warping Artifacts</a:t>
            </a:r>
            <a:r>
              <a:rPr lang="en-US" sz="2284">
                <a:solidFill>
                  <a:srgbClr val="222222"/>
                </a:solidFill>
                <a:latin typeface="Poppins"/>
                <a:ea typeface="Poppins"/>
                <a:cs typeface="Poppins"/>
                <a:sym typeface="Poppins"/>
              </a:rPr>
              <a:t> :  Detects artifacts by comparing generated face areas with surroundings using CNN. Limited resolution of deepfake images; lacks temporal frame analysis.  </a:t>
            </a:r>
          </a:p>
          <a:p>
            <a:pPr algn="l">
              <a:lnSpc>
                <a:spcPts val="3197"/>
              </a:lnSpc>
            </a:pPr>
          </a:p>
          <a:p>
            <a:pPr algn="l">
              <a:lnSpc>
                <a:spcPts val="3197"/>
              </a:lnSpc>
            </a:pPr>
            <a:r>
              <a:rPr lang="en-US" sz="2284">
                <a:solidFill>
                  <a:srgbClr val="222222"/>
                </a:solidFill>
                <a:latin typeface="Poppins"/>
                <a:ea typeface="Poppins"/>
                <a:cs typeface="Poppins"/>
                <a:sym typeface="Poppins"/>
              </a:rPr>
              <a:t>2.</a:t>
            </a:r>
            <a:r>
              <a:rPr lang="en-US" sz="2284" b="true">
                <a:solidFill>
                  <a:srgbClr val="222222"/>
                </a:solidFill>
                <a:latin typeface="Poppins Bold"/>
                <a:ea typeface="Poppins Bold"/>
                <a:cs typeface="Poppins Bold"/>
                <a:sym typeface="Poppins Bold"/>
              </a:rPr>
              <a:t> Detection by Eye Blinking</a:t>
            </a:r>
            <a:r>
              <a:rPr lang="en-US" sz="2284">
                <a:solidFill>
                  <a:srgbClr val="222222"/>
                </a:solidFill>
                <a:latin typeface="Poppins"/>
                <a:ea typeface="Poppins"/>
                <a:cs typeface="Poppins"/>
                <a:sym typeface="Poppins"/>
              </a:rPr>
              <a:t> : Uses eye blinking patterns for classification with LRCN. Eye blinking alone insufficient due to advanced deepfake algorithms; suggests adding parameters like facial wrinkles and eyebrow placement.  </a:t>
            </a:r>
          </a:p>
          <a:p>
            <a:pPr algn="l">
              <a:lnSpc>
                <a:spcPts val="3197"/>
              </a:lnSpc>
            </a:pPr>
          </a:p>
          <a:p>
            <a:pPr algn="l">
              <a:lnSpc>
                <a:spcPts val="3197"/>
              </a:lnSpc>
            </a:pPr>
            <a:r>
              <a:rPr lang="en-US" sz="2284">
                <a:solidFill>
                  <a:srgbClr val="222222"/>
                </a:solidFill>
                <a:latin typeface="Poppins"/>
                <a:ea typeface="Poppins"/>
                <a:cs typeface="Poppins"/>
                <a:sym typeface="Poppins"/>
              </a:rPr>
              <a:t>3. </a:t>
            </a:r>
            <a:r>
              <a:rPr lang="en-US" sz="2284" b="true">
                <a:solidFill>
                  <a:srgbClr val="222222"/>
                </a:solidFill>
                <a:latin typeface="Poppins Bold"/>
                <a:ea typeface="Poppins Bold"/>
                <a:cs typeface="Poppins Bold"/>
                <a:sym typeface="Poppins Bold"/>
              </a:rPr>
              <a:t>Capsule Networks</a:t>
            </a:r>
            <a:r>
              <a:rPr lang="en-US" sz="2284">
                <a:solidFill>
                  <a:srgbClr val="222222"/>
                </a:solidFill>
                <a:latin typeface="Poppins"/>
                <a:ea typeface="Poppins"/>
                <a:cs typeface="Poppins"/>
                <a:sym typeface="Poppins"/>
              </a:rPr>
              <a:t> :  Detects forged images/videos using capsule networks.  Random noise during training affects real-time data performance; lacks robustness.  </a:t>
            </a:r>
          </a:p>
          <a:p>
            <a:pPr algn="l">
              <a:lnSpc>
                <a:spcPts val="3197"/>
              </a:lnSpc>
            </a:pPr>
          </a:p>
          <a:p>
            <a:pPr algn="l">
              <a:lnSpc>
                <a:spcPts val="3197"/>
              </a:lnSpc>
            </a:pPr>
            <a:r>
              <a:rPr lang="en-US" sz="2284">
                <a:solidFill>
                  <a:srgbClr val="222222"/>
                </a:solidFill>
                <a:latin typeface="Poppins"/>
                <a:ea typeface="Poppins"/>
                <a:cs typeface="Poppins"/>
                <a:sym typeface="Poppins"/>
              </a:rPr>
              <a:t>4.</a:t>
            </a:r>
            <a:r>
              <a:rPr lang="en-US" sz="2284" b="true">
                <a:solidFill>
                  <a:srgbClr val="222222"/>
                </a:solidFill>
                <a:latin typeface="Poppins Bold"/>
                <a:ea typeface="Poppins Bold"/>
                <a:cs typeface="Poppins Bold"/>
                <a:sym typeface="Poppins Bold"/>
              </a:rPr>
              <a:t> Recurrent Neural Network</a:t>
            </a:r>
            <a:r>
              <a:rPr lang="en-US" sz="2284">
                <a:solidFill>
                  <a:srgbClr val="222222"/>
                </a:solidFill>
                <a:latin typeface="Poppins"/>
                <a:ea typeface="Poppins"/>
                <a:cs typeface="Poppins"/>
                <a:sym typeface="Poppins"/>
              </a:rPr>
              <a:t> :  Combines RNN for sequential frame analysis with ImageNet pre-trained models. Dataset (HOHO) limited to 600 similar videos, unsuitable for real-time application.  </a:t>
            </a:r>
          </a:p>
          <a:p>
            <a:pPr algn="l">
              <a:lnSpc>
                <a:spcPts val="3197"/>
              </a:lnSpc>
            </a:pPr>
          </a:p>
          <a:p>
            <a:pPr algn="l">
              <a:lnSpc>
                <a:spcPts val="3197"/>
              </a:lnSpc>
            </a:pPr>
            <a:r>
              <a:rPr lang="en-US" sz="2284">
                <a:solidFill>
                  <a:srgbClr val="222222"/>
                </a:solidFill>
                <a:latin typeface="Poppins"/>
                <a:ea typeface="Poppins"/>
                <a:cs typeface="Poppins"/>
                <a:sym typeface="Poppins"/>
              </a:rPr>
              <a:t>5. </a:t>
            </a:r>
            <a:r>
              <a:rPr lang="en-US" sz="2284" b="true">
                <a:solidFill>
                  <a:srgbClr val="222222"/>
                </a:solidFill>
                <a:latin typeface="Poppins Bold"/>
                <a:ea typeface="Poppins Bold"/>
                <a:cs typeface="Poppins Bold"/>
                <a:sym typeface="Poppins Bold"/>
              </a:rPr>
              <a:t>Synthetic Portrait Videos </a:t>
            </a:r>
            <a:r>
              <a:rPr lang="en-US" sz="2284">
                <a:solidFill>
                  <a:srgbClr val="222222"/>
                </a:solidFill>
                <a:latin typeface="Poppins"/>
                <a:ea typeface="Poppins"/>
                <a:cs typeface="Poppins"/>
                <a:sym typeface="Poppins"/>
              </a:rPr>
              <a:t>: Extracts biological signals from facial regions to classify videos using PPG maps and CNN. High accuracy but struggles with formulating a differentiable loss function to preserve biological signals.  </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071005"/>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8008725"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Literature Survey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522790"/>
            <a:ext cx="8603142" cy="7108464"/>
            <a:chOff x="0" y="0"/>
            <a:chExt cx="2265848" cy="1872188"/>
          </a:xfrm>
        </p:grpSpPr>
        <p:sp>
          <p:nvSpPr>
            <p:cNvPr name="Freeform 7" id="7"/>
            <p:cNvSpPr/>
            <p:nvPr/>
          </p:nvSpPr>
          <p:spPr>
            <a:xfrm flipH="false" flipV="false" rot="0">
              <a:off x="0" y="0"/>
              <a:ext cx="2265848" cy="1872188"/>
            </a:xfrm>
            <a:custGeom>
              <a:avLst/>
              <a:gdLst/>
              <a:ahLst/>
              <a:cxnLst/>
              <a:rect r="r" b="b" t="t" l="l"/>
              <a:pathLst>
                <a:path h="1872188" w="2265848">
                  <a:moveTo>
                    <a:pt x="0" y="0"/>
                  </a:moveTo>
                  <a:lnTo>
                    <a:pt x="2265848" y="0"/>
                  </a:lnTo>
                  <a:lnTo>
                    <a:pt x="2265848" y="1872188"/>
                  </a:lnTo>
                  <a:lnTo>
                    <a:pt x="0" y="1872188"/>
                  </a:lnTo>
                  <a:close/>
                </a:path>
              </a:pathLst>
            </a:custGeom>
            <a:solidFill>
              <a:srgbClr val="1B9461"/>
            </a:solidFill>
            <a:ln cap="sq">
              <a:noFill/>
              <a:prstDash val="solid"/>
              <a:miter/>
            </a:ln>
          </p:spPr>
        </p:sp>
        <p:sp>
          <p:nvSpPr>
            <p:cNvPr name="TextBox 8" id="8"/>
            <p:cNvSpPr txBox="true"/>
            <p:nvPr/>
          </p:nvSpPr>
          <p:spPr>
            <a:xfrm>
              <a:off x="0" y="-57150"/>
              <a:ext cx="2265848" cy="192933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37037"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90625" y="6325444"/>
            <a:ext cx="903979" cy="90397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6" id="16"/>
          <p:cNvSpPr/>
          <p:nvPr/>
        </p:nvSpPr>
        <p:spPr>
          <a:xfrm flipH="true">
            <a:off x="17240250" y="4803299"/>
            <a:ext cx="0" cy="3514512"/>
          </a:xfrm>
          <a:prstGeom prst="line">
            <a:avLst/>
          </a:prstGeom>
          <a:ln cap="flat" w="38100">
            <a:solidFill>
              <a:srgbClr val="1B9461"/>
            </a:solidFill>
            <a:prstDash val="solid"/>
            <a:headEnd type="none" len="sm" w="sm"/>
            <a:tailEnd type="none" len="sm" w="sm"/>
          </a:ln>
        </p:spPr>
      </p:sp>
      <p:sp>
        <p:nvSpPr>
          <p:cNvPr name="AutoShape 17" id="17"/>
          <p:cNvSpPr/>
          <p:nvPr/>
        </p:nvSpPr>
        <p:spPr>
          <a:xfrm flipV="true">
            <a:off x="8355855" y="9277350"/>
            <a:ext cx="7846876" cy="0"/>
          </a:xfrm>
          <a:prstGeom prst="line">
            <a:avLst/>
          </a:prstGeom>
          <a:ln cap="flat" w="38100">
            <a:solidFill>
              <a:srgbClr val="1B9461"/>
            </a:solidFill>
            <a:prstDash val="solid"/>
            <a:headEnd type="none" len="sm" w="sm"/>
            <a:tailEnd type="none" len="sm" w="sm"/>
          </a:ln>
        </p:spPr>
      </p:sp>
      <p:sp>
        <p:nvSpPr>
          <p:cNvPr name="Freeform 18" id="18"/>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16481007" y="1073135"/>
            <a:ext cx="1514312" cy="1301362"/>
            <a:chOff x="0" y="0"/>
            <a:chExt cx="812800" cy="698500"/>
          </a:xfrm>
        </p:grpSpPr>
        <p:sp>
          <p:nvSpPr>
            <p:cNvPr name="Freeform 20" id="2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1" id="21"/>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8908460" y="3024088"/>
            <a:ext cx="7872189" cy="5596745"/>
          </a:xfrm>
          <a:custGeom>
            <a:avLst/>
            <a:gdLst/>
            <a:ahLst/>
            <a:cxnLst/>
            <a:rect r="r" b="b" t="t" l="l"/>
            <a:pathLst>
              <a:path h="5596745" w="7872189">
                <a:moveTo>
                  <a:pt x="0" y="0"/>
                </a:moveTo>
                <a:lnTo>
                  <a:pt x="7872189" y="0"/>
                </a:lnTo>
                <a:lnTo>
                  <a:pt x="7872189" y="5596744"/>
                </a:lnTo>
                <a:lnTo>
                  <a:pt x="0" y="5596744"/>
                </a:lnTo>
                <a:lnTo>
                  <a:pt x="0" y="0"/>
                </a:lnTo>
                <a:close/>
              </a:path>
            </a:pathLst>
          </a:custGeom>
          <a:blipFill>
            <a:blip r:embed="rId7"/>
            <a:stretch>
              <a:fillRect l="0" t="0" r="0" b="0"/>
            </a:stretch>
          </a:blipFill>
        </p:spPr>
      </p:sp>
      <p:sp>
        <p:nvSpPr>
          <p:cNvPr name="TextBox 23" id="23"/>
          <p:cNvSpPr txBox="true"/>
          <p:nvPr/>
        </p:nvSpPr>
        <p:spPr>
          <a:xfrm rot="0">
            <a:off x="2545841" y="3190414"/>
            <a:ext cx="5785552" cy="2799079"/>
          </a:xfrm>
          <a:prstGeom prst="rect">
            <a:avLst/>
          </a:prstGeom>
        </p:spPr>
        <p:txBody>
          <a:bodyPr anchor="t" rtlCol="false" tIns="0" lIns="0" bIns="0" rIns="0">
            <a:spAutoFit/>
          </a:bodyPr>
          <a:lstStyle/>
          <a:p>
            <a:pPr algn="just">
              <a:lnSpc>
                <a:spcPts val="3220"/>
              </a:lnSpc>
              <a:spcBef>
                <a:spcPct val="0"/>
              </a:spcBef>
            </a:pPr>
            <a:r>
              <a:rPr lang="en-US" b="true" sz="2300" spc="149">
                <a:solidFill>
                  <a:srgbClr val="FFFFFF"/>
                </a:solidFill>
                <a:latin typeface="Poppins Bold"/>
                <a:ea typeface="Poppins Bold"/>
                <a:cs typeface="Poppins Bold"/>
                <a:sym typeface="Poppins Bold"/>
              </a:rPr>
              <a:t>Data-set Gathering: </a:t>
            </a:r>
            <a:r>
              <a:rPr lang="en-US" sz="2300" spc="149">
                <a:solidFill>
                  <a:srgbClr val="FFFFFF"/>
                </a:solidFill>
                <a:latin typeface="Poppins"/>
                <a:ea typeface="Poppins"/>
                <a:cs typeface="Poppins"/>
                <a:sym typeface="Poppins"/>
              </a:rPr>
              <a:t>We created a balanced dataset of 6000 videos (50% real, 50% fake) by combining FaceForensics++, DFDC, and Celeb-DF. Audio-altered videos from DFDC were removed during preprocessing.</a:t>
            </a:r>
          </a:p>
        </p:txBody>
      </p:sp>
      <p:sp>
        <p:nvSpPr>
          <p:cNvPr name="TextBox 24" id="24"/>
          <p:cNvSpPr txBox="true"/>
          <p:nvPr/>
        </p:nvSpPr>
        <p:spPr>
          <a:xfrm rot="0">
            <a:off x="1190625" y="3373153"/>
            <a:ext cx="790715" cy="633849"/>
          </a:xfrm>
          <a:prstGeom prst="rect">
            <a:avLst/>
          </a:prstGeom>
        </p:spPr>
        <p:txBody>
          <a:bodyPr anchor="t" rtlCol="false" tIns="0" lIns="0" bIns="0" rIns="0">
            <a:spAutoFit/>
          </a:bodyPr>
          <a:lstStyle/>
          <a:p>
            <a:pPr algn="ctr">
              <a:lnSpc>
                <a:spcPts val="4963"/>
              </a:lnSpc>
              <a:spcBef>
                <a:spcPct val="0"/>
              </a:spcBef>
            </a:pPr>
            <a:r>
              <a:rPr lang="en-US" b="true" sz="3545">
                <a:solidFill>
                  <a:srgbClr val="1B9461"/>
                </a:solidFill>
                <a:latin typeface="Poppins Bold"/>
                <a:ea typeface="Poppins Bold"/>
                <a:cs typeface="Poppins Bold"/>
                <a:sym typeface="Poppins Bold"/>
              </a:rPr>
              <a:t>1</a:t>
            </a:r>
          </a:p>
        </p:txBody>
      </p:sp>
      <p:sp>
        <p:nvSpPr>
          <p:cNvPr name="TextBox 25" id="25"/>
          <p:cNvSpPr txBox="true"/>
          <p:nvPr/>
        </p:nvSpPr>
        <p:spPr>
          <a:xfrm rot="0">
            <a:off x="1247257" y="6451034"/>
            <a:ext cx="790715" cy="633749"/>
          </a:xfrm>
          <a:prstGeom prst="rect">
            <a:avLst/>
          </a:prstGeom>
        </p:spPr>
        <p:txBody>
          <a:bodyPr anchor="t" rtlCol="false" tIns="0" lIns="0" bIns="0" rIns="0">
            <a:spAutoFit/>
          </a:bodyPr>
          <a:lstStyle/>
          <a:p>
            <a:pPr algn="ctr">
              <a:lnSpc>
                <a:spcPts val="4963"/>
              </a:lnSpc>
              <a:spcBef>
                <a:spcPct val="0"/>
              </a:spcBef>
            </a:pPr>
            <a:r>
              <a:rPr lang="en-US" b="true" sz="3545">
                <a:solidFill>
                  <a:srgbClr val="1B9461"/>
                </a:solidFill>
                <a:latin typeface="Poppins Bold"/>
                <a:ea typeface="Poppins Bold"/>
                <a:cs typeface="Poppins Bold"/>
                <a:sym typeface="Poppins Bold"/>
              </a:rPr>
              <a:t>2</a:t>
            </a:r>
          </a:p>
        </p:txBody>
      </p:sp>
      <p:sp>
        <p:nvSpPr>
          <p:cNvPr name="TextBox 26" id="26"/>
          <p:cNvSpPr txBox="true"/>
          <p:nvPr/>
        </p:nvSpPr>
        <p:spPr>
          <a:xfrm rot="0">
            <a:off x="2545841" y="6268294"/>
            <a:ext cx="5785552" cy="3199129"/>
          </a:xfrm>
          <a:prstGeom prst="rect">
            <a:avLst/>
          </a:prstGeom>
        </p:spPr>
        <p:txBody>
          <a:bodyPr anchor="t" rtlCol="false" tIns="0" lIns="0" bIns="0" rIns="0">
            <a:spAutoFit/>
          </a:bodyPr>
          <a:lstStyle/>
          <a:p>
            <a:pPr algn="just">
              <a:lnSpc>
                <a:spcPts val="3220"/>
              </a:lnSpc>
              <a:spcBef>
                <a:spcPct val="0"/>
              </a:spcBef>
            </a:pPr>
            <a:r>
              <a:rPr lang="en-US" b="true" sz="2300" spc="149">
                <a:solidFill>
                  <a:srgbClr val="FFFFFF"/>
                </a:solidFill>
                <a:latin typeface="Poppins Bold"/>
                <a:ea typeface="Poppins Bold"/>
                <a:cs typeface="Poppins Bold"/>
                <a:sym typeface="Poppins Bold"/>
              </a:rPr>
              <a:t>Pre-processing</a:t>
            </a:r>
            <a:r>
              <a:rPr lang="en-US" sz="2300" spc="149">
                <a:solidFill>
                  <a:srgbClr val="FFFFFF"/>
                </a:solidFill>
                <a:latin typeface="Poppins"/>
                <a:ea typeface="Poppins"/>
                <a:cs typeface="Poppins"/>
                <a:sym typeface="Poppins"/>
              </a:rPr>
              <a:t>: Videos are split into frames, faces are cropped, and frames without faces are removed. Only the first 150 frames are kept to manage computation. Processed videos are saved at 112x112 resolution and 30 fps in sequential order for LSTM.</a:t>
            </a:r>
          </a:p>
        </p:txBody>
      </p:sp>
      <p:sp>
        <p:nvSpPr>
          <p:cNvPr name="TextBox 27" id="27"/>
          <p:cNvSpPr txBox="true"/>
          <p:nvPr/>
        </p:nvSpPr>
        <p:spPr>
          <a:xfrm rot="0">
            <a:off x="5298868" y="861716"/>
            <a:ext cx="4732290"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Process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522790"/>
            <a:ext cx="8603142" cy="7108464"/>
            <a:chOff x="0" y="0"/>
            <a:chExt cx="2265848" cy="1872188"/>
          </a:xfrm>
        </p:grpSpPr>
        <p:sp>
          <p:nvSpPr>
            <p:cNvPr name="Freeform 7" id="7"/>
            <p:cNvSpPr/>
            <p:nvPr/>
          </p:nvSpPr>
          <p:spPr>
            <a:xfrm flipH="false" flipV="false" rot="0">
              <a:off x="0" y="0"/>
              <a:ext cx="2265848" cy="1872188"/>
            </a:xfrm>
            <a:custGeom>
              <a:avLst/>
              <a:gdLst/>
              <a:ahLst/>
              <a:cxnLst/>
              <a:rect r="r" b="b" t="t" l="l"/>
              <a:pathLst>
                <a:path h="1872188" w="2265848">
                  <a:moveTo>
                    <a:pt x="0" y="0"/>
                  </a:moveTo>
                  <a:lnTo>
                    <a:pt x="2265848" y="0"/>
                  </a:lnTo>
                  <a:lnTo>
                    <a:pt x="2265848" y="1872188"/>
                  </a:lnTo>
                  <a:lnTo>
                    <a:pt x="0" y="1872188"/>
                  </a:lnTo>
                  <a:close/>
                </a:path>
              </a:pathLst>
            </a:custGeom>
            <a:solidFill>
              <a:srgbClr val="1B9461"/>
            </a:solidFill>
            <a:ln cap="sq">
              <a:noFill/>
              <a:prstDash val="solid"/>
              <a:miter/>
            </a:ln>
          </p:spPr>
        </p:sp>
        <p:sp>
          <p:nvSpPr>
            <p:cNvPr name="TextBox 8" id="8"/>
            <p:cNvSpPr txBox="true"/>
            <p:nvPr/>
          </p:nvSpPr>
          <p:spPr>
            <a:xfrm>
              <a:off x="0" y="-57150"/>
              <a:ext cx="2265848" cy="192933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37037"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190625" y="6325444"/>
            <a:ext cx="903979" cy="90397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6" id="16"/>
          <p:cNvSpPr/>
          <p:nvPr/>
        </p:nvSpPr>
        <p:spPr>
          <a:xfrm flipH="true">
            <a:off x="17240250" y="4803299"/>
            <a:ext cx="0" cy="3514512"/>
          </a:xfrm>
          <a:prstGeom prst="line">
            <a:avLst/>
          </a:prstGeom>
          <a:ln cap="flat" w="38100">
            <a:solidFill>
              <a:srgbClr val="1B9461"/>
            </a:solidFill>
            <a:prstDash val="solid"/>
            <a:headEnd type="none" len="sm" w="sm"/>
            <a:tailEnd type="none" len="sm" w="sm"/>
          </a:ln>
        </p:spPr>
      </p:sp>
      <p:sp>
        <p:nvSpPr>
          <p:cNvPr name="AutoShape 17" id="17"/>
          <p:cNvSpPr/>
          <p:nvPr/>
        </p:nvSpPr>
        <p:spPr>
          <a:xfrm flipV="true">
            <a:off x="8355855" y="9277350"/>
            <a:ext cx="7846876" cy="0"/>
          </a:xfrm>
          <a:prstGeom prst="line">
            <a:avLst/>
          </a:prstGeom>
          <a:ln cap="flat" w="38100">
            <a:solidFill>
              <a:srgbClr val="1B9461"/>
            </a:solidFill>
            <a:prstDash val="solid"/>
            <a:headEnd type="none" len="sm" w="sm"/>
            <a:tailEnd type="none" len="sm" w="sm"/>
          </a:ln>
        </p:spPr>
      </p:sp>
      <p:sp>
        <p:nvSpPr>
          <p:cNvPr name="Freeform 18" id="18"/>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16481007" y="1073135"/>
            <a:ext cx="1514312" cy="1301362"/>
            <a:chOff x="0" y="0"/>
            <a:chExt cx="812800" cy="698500"/>
          </a:xfrm>
        </p:grpSpPr>
        <p:sp>
          <p:nvSpPr>
            <p:cNvPr name="Freeform 20" id="2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1" id="21"/>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8902784" y="3984478"/>
            <a:ext cx="7877866" cy="4185088"/>
          </a:xfrm>
          <a:custGeom>
            <a:avLst/>
            <a:gdLst/>
            <a:ahLst/>
            <a:cxnLst/>
            <a:rect r="r" b="b" t="t" l="l"/>
            <a:pathLst>
              <a:path h="4185088" w="7877866">
                <a:moveTo>
                  <a:pt x="0" y="0"/>
                </a:moveTo>
                <a:lnTo>
                  <a:pt x="7877865" y="0"/>
                </a:lnTo>
                <a:lnTo>
                  <a:pt x="7877865" y="4185089"/>
                </a:lnTo>
                <a:lnTo>
                  <a:pt x="0" y="4185089"/>
                </a:lnTo>
                <a:lnTo>
                  <a:pt x="0" y="0"/>
                </a:lnTo>
                <a:close/>
              </a:path>
            </a:pathLst>
          </a:custGeom>
          <a:blipFill>
            <a:blip r:embed="rId7"/>
            <a:stretch>
              <a:fillRect l="0" t="0" r="-4365" b="0"/>
            </a:stretch>
          </a:blipFill>
        </p:spPr>
      </p:sp>
      <p:sp>
        <p:nvSpPr>
          <p:cNvPr name="TextBox 23" id="23"/>
          <p:cNvSpPr txBox="true"/>
          <p:nvPr/>
        </p:nvSpPr>
        <p:spPr>
          <a:xfrm rot="0">
            <a:off x="2545841" y="3190414"/>
            <a:ext cx="5785552" cy="2799079"/>
          </a:xfrm>
          <a:prstGeom prst="rect">
            <a:avLst/>
          </a:prstGeom>
        </p:spPr>
        <p:txBody>
          <a:bodyPr anchor="t" rtlCol="false" tIns="0" lIns="0" bIns="0" rIns="0">
            <a:spAutoFit/>
          </a:bodyPr>
          <a:lstStyle/>
          <a:p>
            <a:pPr algn="just">
              <a:lnSpc>
                <a:spcPts val="3220"/>
              </a:lnSpc>
              <a:spcBef>
                <a:spcPct val="0"/>
              </a:spcBef>
            </a:pPr>
            <a:r>
              <a:rPr lang="en-US" b="true" sz="2300" spc="149">
                <a:solidFill>
                  <a:srgbClr val="FFFFFF"/>
                </a:solidFill>
                <a:latin typeface="Poppins Bold"/>
                <a:ea typeface="Poppins Bold"/>
                <a:cs typeface="Poppins Bold"/>
                <a:sym typeface="Poppins Bold"/>
              </a:rPr>
              <a:t>Data-set split : </a:t>
            </a:r>
            <a:r>
              <a:rPr lang="en-US" sz="2300" spc="149">
                <a:solidFill>
                  <a:srgbClr val="FFFFFF"/>
                </a:solidFill>
                <a:latin typeface="Poppins"/>
                <a:ea typeface="Poppins"/>
                <a:cs typeface="Poppins"/>
                <a:sym typeface="Poppins"/>
              </a:rPr>
              <a:t>The dataset is split into train and test dataset with a ratio of 70% train videos (4,200) and 30% (1,800) test videos. The train and test split is a balanced split i.e 50% of the real and 50% of fake videos in each split.</a:t>
            </a:r>
          </a:p>
        </p:txBody>
      </p:sp>
      <p:sp>
        <p:nvSpPr>
          <p:cNvPr name="TextBox 24" id="24"/>
          <p:cNvSpPr txBox="true"/>
          <p:nvPr/>
        </p:nvSpPr>
        <p:spPr>
          <a:xfrm rot="0">
            <a:off x="1190625" y="3373153"/>
            <a:ext cx="790715" cy="633849"/>
          </a:xfrm>
          <a:prstGeom prst="rect">
            <a:avLst/>
          </a:prstGeom>
        </p:spPr>
        <p:txBody>
          <a:bodyPr anchor="t" rtlCol="false" tIns="0" lIns="0" bIns="0" rIns="0">
            <a:spAutoFit/>
          </a:bodyPr>
          <a:lstStyle/>
          <a:p>
            <a:pPr algn="ctr">
              <a:lnSpc>
                <a:spcPts val="4963"/>
              </a:lnSpc>
              <a:spcBef>
                <a:spcPct val="0"/>
              </a:spcBef>
            </a:pPr>
            <a:r>
              <a:rPr lang="en-US" b="true" sz="3545">
                <a:solidFill>
                  <a:srgbClr val="1B9461"/>
                </a:solidFill>
                <a:latin typeface="Poppins Bold"/>
                <a:ea typeface="Poppins Bold"/>
                <a:cs typeface="Poppins Bold"/>
                <a:sym typeface="Poppins Bold"/>
              </a:rPr>
              <a:t>3</a:t>
            </a:r>
          </a:p>
        </p:txBody>
      </p:sp>
      <p:sp>
        <p:nvSpPr>
          <p:cNvPr name="TextBox 25" id="25"/>
          <p:cNvSpPr txBox="true"/>
          <p:nvPr/>
        </p:nvSpPr>
        <p:spPr>
          <a:xfrm rot="0">
            <a:off x="1247257" y="6451034"/>
            <a:ext cx="790715" cy="633849"/>
          </a:xfrm>
          <a:prstGeom prst="rect">
            <a:avLst/>
          </a:prstGeom>
        </p:spPr>
        <p:txBody>
          <a:bodyPr anchor="t" rtlCol="false" tIns="0" lIns="0" bIns="0" rIns="0">
            <a:spAutoFit/>
          </a:bodyPr>
          <a:lstStyle/>
          <a:p>
            <a:pPr algn="ctr">
              <a:lnSpc>
                <a:spcPts val="4963"/>
              </a:lnSpc>
              <a:spcBef>
                <a:spcPct val="0"/>
              </a:spcBef>
            </a:pPr>
            <a:r>
              <a:rPr lang="en-US" b="true" sz="3545">
                <a:solidFill>
                  <a:srgbClr val="1B9461"/>
                </a:solidFill>
                <a:latin typeface="Poppins Bold"/>
                <a:ea typeface="Poppins Bold"/>
                <a:cs typeface="Poppins Bold"/>
                <a:sym typeface="Poppins Bold"/>
              </a:rPr>
              <a:t>4</a:t>
            </a:r>
          </a:p>
        </p:txBody>
      </p:sp>
      <p:sp>
        <p:nvSpPr>
          <p:cNvPr name="TextBox 26" id="26"/>
          <p:cNvSpPr txBox="true"/>
          <p:nvPr/>
        </p:nvSpPr>
        <p:spPr>
          <a:xfrm rot="0">
            <a:off x="2545841" y="6268294"/>
            <a:ext cx="5785552" cy="2399029"/>
          </a:xfrm>
          <a:prstGeom prst="rect">
            <a:avLst/>
          </a:prstGeom>
        </p:spPr>
        <p:txBody>
          <a:bodyPr anchor="t" rtlCol="false" tIns="0" lIns="0" bIns="0" rIns="0">
            <a:spAutoFit/>
          </a:bodyPr>
          <a:lstStyle/>
          <a:p>
            <a:pPr algn="just">
              <a:lnSpc>
                <a:spcPts val="3220"/>
              </a:lnSpc>
              <a:spcBef>
                <a:spcPct val="0"/>
              </a:spcBef>
            </a:pPr>
            <a:r>
              <a:rPr lang="en-US" b="true" sz="2300" spc="149">
                <a:solidFill>
                  <a:srgbClr val="FFFFFF"/>
                </a:solidFill>
                <a:latin typeface="Poppins Bold"/>
                <a:ea typeface="Poppins Bold"/>
                <a:cs typeface="Poppins Bold"/>
                <a:sym typeface="Poppins Bold"/>
              </a:rPr>
              <a:t>Model Architecture</a:t>
            </a:r>
            <a:r>
              <a:rPr lang="en-US" sz="2300" spc="149">
                <a:solidFill>
                  <a:srgbClr val="FFFFFF"/>
                </a:solidFill>
                <a:latin typeface="Poppins"/>
                <a:ea typeface="Poppins"/>
                <a:cs typeface="Poppins"/>
                <a:sym typeface="Poppins"/>
              </a:rPr>
              <a:t>: Our model combines ResNeXt CNN for frame-level feature extraction and LSTM for video classification. Labels are loaded with a Data Loader and used to train the model.</a:t>
            </a:r>
          </a:p>
        </p:txBody>
      </p:sp>
      <p:sp>
        <p:nvSpPr>
          <p:cNvPr name="TextBox 27" id="27"/>
          <p:cNvSpPr txBox="true"/>
          <p:nvPr/>
        </p:nvSpPr>
        <p:spPr>
          <a:xfrm rot="0">
            <a:off x="5298868" y="861716"/>
            <a:ext cx="4732290"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Process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2522790"/>
            <a:ext cx="8603142" cy="7108464"/>
            <a:chOff x="0" y="0"/>
            <a:chExt cx="2265848" cy="1872188"/>
          </a:xfrm>
        </p:grpSpPr>
        <p:sp>
          <p:nvSpPr>
            <p:cNvPr name="Freeform 7" id="7"/>
            <p:cNvSpPr/>
            <p:nvPr/>
          </p:nvSpPr>
          <p:spPr>
            <a:xfrm flipH="false" flipV="false" rot="0">
              <a:off x="0" y="0"/>
              <a:ext cx="2265848" cy="1872188"/>
            </a:xfrm>
            <a:custGeom>
              <a:avLst/>
              <a:gdLst/>
              <a:ahLst/>
              <a:cxnLst/>
              <a:rect r="r" b="b" t="t" l="l"/>
              <a:pathLst>
                <a:path h="1872188" w="2265848">
                  <a:moveTo>
                    <a:pt x="0" y="0"/>
                  </a:moveTo>
                  <a:lnTo>
                    <a:pt x="2265848" y="0"/>
                  </a:lnTo>
                  <a:lnTo>
                    <a:pt x="2265848" y="1872188"/>
                  </a:lnTo>
                  <a:lnTo>
                    <a:pt x="0" y="1872188"/>
                  </a:lnTo>
                  <a:close/>
                </a:path>
              </a:pathLst>
            </a:custGeom>
            <a:solidFill>
              <a:srgbClr val="1B9461"/>
            </a:solidFill>
            <a:ln cap="sq">
              <a:noFill/>
              <a:prstDash val="solid"/>
              <a:miter/>
            </a:ln>
          </p:spPr>
        </p:sp>
        <p:sp>
          <p:nvSpPr>
            <p:cNvPr name="TextBox 8" id="8"/>
            <p:cNvSpPr txBox="true"/>
            <p:nvPr/>
          </p:nvSpPr>
          <p:spPr>
            <a:xfrm>
              <a:off x="0" y="-57150"/>
              <a:ext cx="2265848" cy="192933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37037"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3" id="13"/>
          <p:cNvSpPr/>
          <p:nvPr/>
        </p:nvSpPr>
        <p:spPr>
          <a:xfrm flipH="true">
            <a:off x="17240250" y="4803299"/>
            <a:ext cx="0" cy="3514512"/>
          </a:xfrm>
          <a:prstGeom prst="line">
            <a:avLst/>
          </a:prstGeom>
          <a:ln cap="flat" w="38100">
            <a:solidFill>
              <a:srgbClr val="1B9461"/>
            </a:solidFill>
            <a:prstDash val="solid"/>
            <a:headEnd type="none" len="sm" w="sm"/>
            <a:tailEnd type="none" len="sm" w="sm"/>
          </a:ln>
        </p:spPr>
      </p:sp>
      <p:sp>
        <p:nvSpPr>
          <p:cNvPr name="AutoShape 14" id="14"/>
          <p:cNvSpPr/>
          <p:nvPr/>
        </p:nvSpPr>
        <p:spPr>
          <a:xfrm flipV="true">
            <a:off x="8355855" y="9277350"/>
            <a:ext cx="7846876" cy="0"/>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9107967" y="3024088"/>
            <a:ext cx="7071143" cy="5656915"/>
          </a:xfrm>
          <a:custGeom>
            <a:avLst/>
            <a:gdLst/>
            <a:ahLst/>
            <a:cxnLst/>
            <a:rect r="r" b="b" t="t" l="l"/>
            <a:pathLst>
              <a:path h="5656915" w="7071143">
                <a:moveTo>
                  <a:pt x="0" y="0"/>
                </a:moveTo>
                <a:lnTo>
                  <a:pt x="7071143" y="0"/>
                </a:lnTo>
                <a:lnTo>
                  <a:pt x="7071143" y="5656915"/>
                </a:lnTo>
                <a:lnTo>
                  <a:pt x="0" y="5656915"/>
                </a:lnTo>
                <a:lnTo>
                  <a:pt x="0" y="0"/>
                </a:lnTo>
                <a:close/>
              </a:path>
            </a:pathLst>
          </a:custGeom>
          <a:blipFill>
            <a:blip r:embed="rId7"/>
            <a:stretch>
              <a:fillRect l="0" t="0" r="0" b="0"/>
            </a:stretch>
          </a:blipFill>
        </p:spPr>
      </p:sp>
      <p:sp>
        <p:nvSpPr>
          <p:cNvPr name="TextBox 20" id="20"/>
          <p:cNvSpPr txBox="true"/>
          <p:nvPr/>
        </p:nvSpPr>
        <p:spPr>
          <a:xfrm rot="0">
            <a:off x="2545841" y="3190414"/>
            <a:ext cx="5785552" cy="5999479"/>
          </a:xfrm>
          <a:prstGeom prst="rect">
            <a:avLst/>
          </a:prstGeom>
        </p:spPr>
        <p:txBody>
          <a:bodyPr anchor="t" rtlCol="false" tIns="0" lIns="0" bIns="0" rIns="0">
            <a:spAutoFit/>
          </a:bodyPr>
          <a:lstStyle/>
          <a:p>
            <a:pPr algn="just">
              <a:lnSpc>
                <a:spcPts val="3220"/>
              </a:lnSpc>
              <a:spcBef>
                <a:spcPct val="0"/>
              </a:spcBef>
            </a:pPr>
            <a:r>
              <a:rPr lang="en-US" b="true" sz="2300" spc="149">
                <a:solidFill>
                  <a:srgbClr val="FFFFFF"/>
                </a:solidFill>
                <a:latin typeface="Poppins Bold"/>
                <a:ea typeface="Poppins Bold"/>
                <a:cs typeface="Poppins Bold"/>
                <a:sym typeface="Poppins Bold"/>
              </a:rPr>
              <a:t>Hyper-parameter tuning: </a:t>
            </a:r>
            <a:r>
              <a:rPr lang="en-US" sz="2300" spc="149">
                <a:solidFill>
                  <a:srgbClr val="FFFFFF"/>
                </a:solidFill>
                <a:latin typeface="Poppins"/>
                <a:ea typeface="Poppins"/>
                <a:cs typeface="Poppins"/>
                <a:sym typeface="Poppins"/>
              </a:rPr>
              <a:t>Hyper-parameter tuning was performed to optimize accuracy, using the Adam optimizer with a learning rate of 1e-5 (0.00001) and a weight decay of 1e-3. Cross-entropy loss was used for classification, with a batch size of 4 for efficient training. The user interface, built with Django, allows video upload and processing. The model predicts if a video is real or fake with confidence scores, displaying results on the video playback page.</a:t>
            </a:r>
          </a:p>
        </p:txBody>
      </p:sp>
      <p:sp>
        <p:nvSpPr>
          <p:cNvPr name="TextBox 21" id="21"/>
          <p:cNvSpPr txBox="true"/>
          <p:nvPr/>
        </p:nvSpPr>
        <p:spPr>
          <a:xfrm rot="0">
            <a:off x="1190625" y="3373153"/>
            <a:ext cx="790715" cy="633849"/>
          </a:xfrm>
          <a:prstGeom prst="rect">
            <a:avLst/>
          </a:prstGeom>
        </p:spPr>
        <p:txBody>
          <a:bodyPr anchor="t" rtlCol="false" tIns="0" lIns="0" bIns="0" rIns="0">
            <a:spAutoFit/>
          </a:bodyPr>
          <a:lstStyle/>
          <a:p>
            <a:pPr algn="ctr">
              <a:lnSpc>
                <a:spcPts val="4963"/>
              </a:lnSpc>
              <a:spcBef>
                <a:spcPct val="0"/>
              </a:spcBef>
            </a:pPr>
            <a:r>
              <a:rPr lang="en-US" b="true" sz="3545">
                <a:solidFill>
                  <a:srgbClr val="1B9461"/>
                </a:solidFill>
                <a:latin typeface="Poppins Bold"/>
                <a:ea typeface="Poppins Bold"/>
                <a:cs typeface="Poppins Bold"/>
                <a:sym typeface="Poppins Bold"/>
              </a:rPr>
              <a:t>5</a:t>
            </a:r>
          </a:p>
        </p:txBody>
      </p:sp>
      <p:sp>
        <p:nvSpPr>
          <p:cNvPr name="TextBox 22" id="22"/>
          <p:cNvSpPr txBox="true"/>
          <p:nvPr/>
        </p:nvSpPr>
        <p:spPr>
          <a:xfrm rot="0">
            <a:off x="5298868" y="861716"/>
            <a:ext cx="4732290"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Process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Freeform 20" id="20"/>
          <p:cNvSpPr/>
          <p:nvPr/>
        </p:nvSpPr>
        <p:spPr>
          <a:xfrm flipH="false" flipV="false" rot="0">
            <a:off x="2671795" y="4445277"/>
            <a:ext cx="3215685" cy="4440068"/>
          </a:xfrm>
          <a:custGeom>
            <a:avLst/>
            <a:gdLst/>
            <a:ahLst/>
            <a:cxnLst/>
            <a:rect r="r" b="b" t="t" l="l"/>
            <a:pathLst>
              <a:path h="4440068" w="3215685">
                <a:moveTo>
                  <a:pt x="0" y="0"/>
                </a:moveTo>
                <a:lnTo>
                  <a:pt x="3215685" y="0"/>
                </a:lnTo>
                <a:lnTo>
                  <a:pt x="3215685" y="4440068"/>
                </a:lnTo>
                <a:lnTo>
                  <a:pt x="0" y="4440068"/>
                </a:lnTo>
                <a:lnTo>
                  <a:pt x="0" y="0"/>
                </a:lnTo>
                <a:close/>
              </a:path>
            </a:pathLst>
          </a:custGeom>
          <a:blipFill>
            <a:blip r:embed="rId7"/>
            <a:stretch>
              <a:fillRect l="0" t="0" r="0" b="0"/>
            </a:stretch>
          </a:blipFill>
        </p:spPr>
      </p:sp>
      <p:sp>
        <p:nvSpPr>
          <p:cNvPr name="Freeform 21" id="21"/>
          <p:cNvSpPr/>
          <p:nvPr/>
        </p:nvSpPr>
        <p:spPr>
          <a:xfrm flipH="false" flipV="false" rot="0">
            <a:off x="7220980" y="4445277"/>
            <a:ext cx="8663547" cy="4440068"/>
          </a:xfrm>
          <a:custGeom>
            <a:avLst/>
            <a:gdLst/>
            <a:ahLst/>
            <a:cxnLst/>
            <a:rect r="r" b="b" t="t" l="l"/>
            <a:pathLst>
              <a:path h="4440068" w="8663547">
                <a:moveTo>
                  <a:pt x="0" y="0"/>
                </a:moveTo>
                <a:lnTo>
                  <a:pt x="8663547" y="0"/>
                </a:lnTo>
                <a:lnTo>
                  <a:pt x="8663547" y="4440068"/>
                </a:lnTo>
                <a:lnTo>
                  <a:pt x="0" y="4440068"/>
                </a:lnTo>
                <a:lnTo>
                  <a:pt x="0" y="0"/>
                </a:lnTo>
                <a:close/>
              </a:path>
            </a:pathLst>
          </a:custGeom>
          <a:blipFill>
            <a:blip r:embed="rId8"/>
            <a:stretch>
              <a:fillRect l="0" t="0" r="0" b="0"/>
            </a:stretch>
          </a:blipFill>
        </p:spPr>
      </p:sp>
      <p:sp>
        <p:nvSpPr>
          <p:cNvPr name="TextBox 22" id="22"/>
          <p:cNvSpPr txBox="true"/>
          <p:nvPr/>
        </p:nvSpPr>
        <p:spPr>
          <a:xfrm rot="0">
            <a:off x="1723107" y="2957413"/>
            <a:ext cx="14757901" cy="1208809"/>
          </a:xfrm>
          <a:prstGeom prst="rect">
            <a:avLst/>
          </a:prstGeom>
        </p:spPr>
        <p:txBody>
          <a:bodyPr anchor="t" rtlCol="false" tIns="0" lIns="0" bIns="0" rIns="0">
            <a:spAutoFit/>
          </a:bodyPr>
          <a:lstStyle/>
          <a:p>
            <a:pPr algn="l">
              <a:lnSpc>
                <a:spcPts val="3197"/>
              </a:lnSpc>
            </a:pPr>
            <a:r>
              <a:rPr lang="en-US" sz="2284" b="true">
                <a:solidFill>
                  <a:srgbClr val="222222"/>
                </a:solidFill>
                <a:latin typeface="Poppins Bold"/>
                <a:ea typeface="Poppins Bold"/>
                <a:cs typeface="Poppins Bold"/>
                <a:sym typeface="Poppins Bold"/>
              </a:rPr>
              <a:t>ResNext CNN </a:t>
            </a:r>
            <a:r>
              <a:rPr lang="en-US" sz="2284">
                <a:solidFill>
                  <a:srgbClr val="222222"/>
                </a:solidFill>
                <a:latin typeface="Poppins"/>
                <a:ea typeface="Poppins"/>
                <a:cs typeface="Poppins"/>
                <a:sym typeface="Poppins"/>
              </a:rPr>
              <a:t>: The pre-trained model of Residual Convolution Neural Network is used. The model name is resnext50_32x4d()[22]. This model consists of 50 layers and 32 x 4 dimensions. Figure shows the detailed implementation of model.</a:t>
            </a:r>
          </a:p>
        </p:txBody>
      </p:sp>
      <p:sp>
        <p:nvSpPr>
          <p:cNvPr name="TextBox 23" id="23"/>
          <p:cNvSpPr txBox="true"/>
          <p:nvPr/>
        </p:nvSpPr>
        <p:spPr>
          <a:xfrm rot="0">
            <a:off x="1723107" y="900442"/>
            <a:ext cx="12751539" cy="1051500"/>
          </a:xfrm>
          <a:prstGeom prst="rect">
            <a:avLst/>
          </a:prstGeom>
        </p:spPr>
        <p:txBody>
          <a:bodyPr anchor="t" rtlCol="false" tIns="0" lIns="0" bIns="0" rIns="0">
            <a:spAutoFit/>
          </a:bodyPr>
          <a:lstStyle/>
          <a:p>
            <a:pPr algn="l">
              <a:lnSpc>
                <a:spcPts val="8193"/>
              </a:lnSpc>
              <a:spcBef>
                <a:spcPct val="0"/>
              </a:spcBef>
            </a:pPr>
            <a:r>
              <a:rPr lang="en-US" b="true" sz="5852" spc="380">
                <a:solidFill>
                  <a:srgbClr val="1B9461"/>
                </a:solidFill>
                <a:latin typeface="Poppins Bold"/>
                <a:ea typeface="Poppins Bold"/>
                <a:cs typeface="Poppins Bold"/>
                <a:sym typeface="Poppins Bold"/>
              </a:rPr>
              <a:t>Model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DAGW73BBIFY</dc:identifier>
  <dcterms:modified xsi:type="dcterms:W3CDTF">2011-08-01T06:04:30Z</dcterms:modified>
  <cp:revision>1</cp:revision>
  <dc:title>DEEP</dc:title>
</cp:coreProperties>
</file>