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9"/>
  </p:notesMasterIdLst>
  <p:sldIdLst>
    <p:sldId id="256" r:id="rId2"/>
    <p:sldId id="257" r:id="rId3"/>
    <p:sldId id="259" r:id="rId4"/>
    <p:sldId id="260" r:id="rId5"/>
    <p:sldId id="261" r:id="rId6"/>
    <p:sldId id="263" r:id="rId7"/>
    <p:sldId id="265" r:id="rId8"/>
    <p:sldId id="267" r:id="rId9"/>
    <p:sldId id="266" r:id="rId10"/>
    <p:sldId id="264" r:id="rId11"/>
    <p:sldId id="271" r:id="rId12"/>
    <p:sldId id="270" r:id="rId13"/>
    <p:sldId id="272" r:id="rId14"/>
    <p:sldId id="262" r:id="rId15"/>
    <p:sldId id="273" r:id="rId16"/>
    <p:sldId id="274" r:id="rId17"/>
    <p:sldId id="281" r:id="rId18"/>
    <p:sldId id="282" r:id="rId19"/>
    <p:sldId id="283" r:id="rId20"/>
    <p:sldId id="276" r:id="rId21"/>
    <p:sldId id="278" r:id="rId22"/>
    <p:sldId id="284" r:id="rId23"/>
    <p:sldId id="285" r:id="rId24"/>
    <p:sldId id="277" r:id="rId25"/>
    <p:sldId id="280" r:id="rId26"/>
    <p:sldId id="279" r:id="rId27"/>
    <p:sldId id="27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B4F5FC-0EC4-4017-A38D-162869AA9554}" type="datetimeFigureOut">
              <a:rPr lang="en-US" smtClean="0"/>
              <a:t>6/25/2024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18F46-026E-40E0-8848-A43255C9FC0E}" type="slidenum">
              <a:rPr lang="en-US" smtClean="0"/>
              <a:t>‹#›</a:t>
            </a:fld>
            <a:endParaRPr lang="en-US"/>
          </a:p>
        </p:txBody>
      </p:sp>
    </p:spTree>
    <p:extLst>
      <p:ext uri="{BB962C8B-B14F-4D97-AF65-F5344CB8AC3E}">
        <p14:creationId xmlns:p14="http://schemas.microsoft.com/office/powerpoint/2010/main" val="2079136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D18F46-026E-40E0-8848-A43255C9FC0E}" type="slidenum">
              <a:rPr lang="en-US" smtClean="0"/>
              <a:t>4</a:t>
            </a:fld>
            <a:endParaRPr lang="en-US"/>
          </a:p>
        </p:txBody>
      </p:sp>
    </p:spTree>
    <p:extLst>
      <p:ext uri="{BB962C8B-B14F-4D97-AF65-F5344CB8AC3E}">
        <p14:creationId xmlns:p14="http://schemas.microsoft.com/office/powerpoint/2010/main" val="3670908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D18F46-026E-40E0-8848-A43255C9FC0E}" type="slidenum">
              <a:rPr lang="en-US" smtClean="0"/>
              <a:t>24</a:t>
            </a:fld>
            <a:endParaRPr lang="en-US"/>
          </a:p>
        </p:txBody>
      </p:sp>
    </p:spTree>
    <p:extLst>
      <p:ext uri="{BB962C8B-B14F-4D97-AF65-F5344CB8AC3E}">
        <p14:creationId xmlns:p14="http://schemas.microsoft.com/office/powerpoint/2010/main" val="4050028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D18F46-026E-40E0-8848-A43255C9FC0E}" type="slidenum">
              <a:rPr lang="en-US" smtClean="0"/>
              <a:t>25</a:t>
            </a:fld>
            <a:endParaRPr lang="en-US"/>
          </a:p>
        </p:txBody>
      </p:sp>
    </p:spTree>
    <p:extLst>
      <p:ext uri="{BB962C8B-B14F-4D97-AF65-F5344CB8AC3E}">
        <p14:creationId xmlns:p14="http://schemas.microsoft.com/office/powerpoint/2010/main" val="55378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D18F46-026E-40E0-8848-A43255C9FC0E}" type="slidenum">
              <a:rPr lang="en-US" smtClean="0"/>
              <a:t>26</a:t>
            </a:fld>
            <a:endParaRPr lang="en-US"/>
          </a:p>
        </p:txBody>
      </p:sp>
    </p:spTree>
    <p:extLst>
      <p:ext uri="{BB962C8B-B14F-4D97-AF65-F5344CB8AC3E}">
        <p14:creationId xmlns:p14="http://schemas.microsoft.com/office/powerpoint/2010/main" val="106154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D18F46-026E-40E0-8848-A43255C9FC0E}" type="slidenum">
              <a:rPr lang="en-US" smtClean="0"/>
              <a:t>27</a:t>
            </a:fld>
            <a:endParaRPr lang="en-US"/>
          </a:p>
        </p:txBody>
      </p:sp>
    </p:spTree>
    <p:extLst>
      <p:ext uri="{BB962C8B-B14F-4D97-AF65-F5344CB8AC3E}">
        <p14:creationId xmlns:p14="http://schemas.microsoft.com/office/powerpoint/2010/main" val="3219886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D18F46-026E-40E0-8848-A43255C9FC0E}" type="slidenum">
              <a:rPr lang="en-US" smtClean="0"/>
              <a:t>16</a:t>
            </a:fld>
            <a:endParaRPr lang="en-US"/>
          </a:p>
        </p:txBody>
      </p:sp>
    </p:spTree>
    <p:extLst>
      <p:ext uri="{BB962C8B-B14F-4D97-AF65-F5344CB8AC3E}">
        <p14:creationId xmlns:p14="http://schemas.microsoft.com/office/powerpoint/2010/main" val="2889950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D18F46-026E-40E0-8848-A43255C9FC0E}" type="slidenum">
              <a:rPr lang="en-US" smtClean="0"/>
              <a:t>17</a:t>
            </a:fld>
            <a:endParaRPr lang="en-US"/>
          </a:p>
        </p:txBody>
      </p:sp>
    </p:spTree>
    <p:extLst>
      <p:ext uri="{BB962C8B-B14F-4D97-AF65-F5344CB8AC3E}">
        <p14:creationId xmlns:p14="http://schemas.microsoft.com/office/powerpoint/2010/main" val="345204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D18F46-026E-40E0-8848-A43255C9FC0E}" type="slidenum">
              <a:rPr lang="en-US" smtClean="0"/>
              <a:t>18</a:t>
            </a:fld>
            <a:endParaRPr lang="en-US"/>
          </a:p>
        </p:txBody>
      </p:sp>
    </p:spTree>
    <p:extLst>
      <p:ext uri="{BB962C8B-B14F-4D97-AF65-F5344CB8AC3E}">
        <p14:creationId xmlns:p14="http://schemas.microsoft.com/office/powerpoint/2010/main" val="2961408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D18F46-026E-40E0-8848-A43255C9FC0E}" type="slidenum">
              <a:rPr lang="en-US" smtClean="0"/>
              <a:t>19</a:t>
            </a:fld>
            <a:endParaRPr lang="en-US"/>
          </a:p>
        </p:txBody>
      </p:sp>
    </p:spTree>
    <p:extLst>
      <p:ext uri="{BB962C8B-B14F-4D97-AF65-F5344CB8AC3E}">
        <p14:creationId xmlns:p14="http://schemas.microsoft.com/office/powerpoint/2010/main" val="222745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D18F46-026E-40E0-8848-A43255C9FC0E}" type="slidenum">
              <a:rPr lang="en-US" smtClean="0"/>
              <a:t>20</a:t>
            </a:fld>
            <a:endParaRPr lang="en-US"/>
          </a:p>
        </p:txBody>
      </p:sp>
    </p:spTree>
    <p:extLst>
      <p:ext uri="{BB962C8B-B14F-4D97-AF65-F5344CB8AC3E}">
        <p14:creationId xmlns:p14="http://schemas.microsoft.com/office/powerpoint/2010/main" val="3189948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D18F46-026E-40E0-8848-A43255C9FC0E}" type="slidenum">
              <a:rPr lang="en-US" smtClean="0"/>
              <a:t>21</a:t>
            </a:fld>
            <a:endParaRPr lang="en-US"/>
          </a:p>
        </p:txBody>
      </p:sp>
    </p:spTree>
    <p:extLst>
      <p:ext uri="{BB962C8B-B14F-4D97-AF65-F5344CB8AC3E}">
        <p14:creationId xmlns:p14="http://schemas.microsoft.com/office/powerpoint/2010/main" val="2866462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D18F46-026E-40E0-8848-A43255C9FC0E}" type="slidenum">
              <a:rPr lang="en-US" smtClean="0"/>
              <a:t>22</a:t>
            </a:fld>
            <a:endParaRPr lang="en-US"/>
          </a:p>
        </p:txBody>
      </p:sp>
    </p:spTree>
    <p:extLst>
      <p:ext uri="{BB962C8B-B14F-4D97-AF65-F5344CB8AC3E}">
        <p14:creationId xmlns:p14="http://schemas.microsoft.com/office/powerpoint/2010/main" val="1203566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D18F46-026E-40E0-8848-A43255C9FC0E}" type="slidenum">
              <a:rPr lang="en-US" smtClean="0"/>
              <a:t>23</a:t>
            </a:fld>
            <a:endParaRPr lang="en-US"/>
          </a:p>
        </p:txBody>
      </p:sp>
    </p:spTree>
    <p:extLst>
      <p:ext uri="{BB962C8B-B14F-4D97-AF65-F5344CB8AC3E}">
        <p14:creationId xmlns:p14="http://schemas.microsoft.com/office/powerpoint/2010/main" val="4137883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892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5032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973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9075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2274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2776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5652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7898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6/25/2024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2972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6/25/2024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0339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8829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6/25/2024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89764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90E2C-08AF-2060-5A36-F7E136FAFB9F}"/>
              </a:ext>
            </a:extLst>
          </p:cNvPr>
          <p:cNvSpPr>
            <a:spLocks noGrp="1"/>
          </p:cNvSpPr>
          <p:nvPr>
            <p:ph type="ctrTitle"/>
          </p:nvPr>
        </p:nvSpPr>
        <p:spPr>
          <a:xfrm>
            <a:off x="1100051" y="648929"/>
            <a:ext cx="8001000" cy="2884968"/>
          </a:xfrm>
        </p:spPr>
        <p:txBody>
          <a:bodyPr>
            <a:normAutofit fontScale="90000"/>
          </a:bodyPr>
          <a:lstStyle/>
          <a:p>
            <a:r>
              <a:rPr lang="en-US" dirty="0"/>
              <a:t>Fraud Detection in Financial Transactions</a:t>
            </a:r>
          </a:p>
        </p:txBody>
      </p:sp>
      <p:sp>
        <p:nvSpPr>
          <p:cNvPr id="3" name="Subtitle 2">
            <a:extLst>
              <a:ext uri="{FF2B5EF4-FFF2-40B4-BE49-F238E27FC236}">
                <a16:creationId xmlns:a16="http://schemas.microsoft.com/office/drawing/2014/main" id="{BCF07316-F35C-9789-A706-45AA6D335BF5}"/>
              </a:ext>
            </a:extLst>
          </p:cNvPr>
          <p:cNvSpPr>
            <a:spLocks noGrp="1"/>
          </p:cNvSpPr>
          <p:nvPr>
            <p:ph type="subTitle" idx="1"/>
          </p:nvPr>
        </p:nvSpPr>
        <p:spPr>
          <a:xfrm>
            <a:off x="1066800" y="4397617"/>
            <a:ext cx="10058400" cy="529335"/>
          </a:xfrm>
        </p:spPr>
        <p:txBody>
          <a:bodyPr/>
          <a:lstStyle/>
          <a:p>
            <a:r>
              <a:rPr lang="en-US" dirty="0"/>
              <a:t>A Comprehensive Analysis and Model Development</a:t>
            </a:r>
          </a:p>
        </p:txBody>
      </p:sp>
      <p:sp>
        <p:nvSpPr>
          <p:cNvPr id="4" name="TextBox 3">
            <a:extLst>
              <a:ext uri="{FF2B5EF4-FFF2-40B4-BE49-F238E27FC236}">
                <a16:creationId xmlns:a16="http://schemas.microsoft.com/office/drawing/2014/main" id="{5AE6FF90-1986-0EA0-4167-2B989F02EDA4}"/>
              </a:ext>
            </a:extLst>
          </p:cNvPr>
          <p:cNvSpPr txBox="1"/>
          <p:nvPr/>
        </p:nvSpPr>
        <p:spPr>
          <a:xfrm>
            <a:off x="7397496" y="5349520"/>
            <a:ext cx="4302316" cy="646331"/>
          </a:xfrm>
          <a:prstGeom prst="rect">
            <a:avLst/>
          </a:prstGeom>
          <a:noFill/>
        </p:spPr>
        <p:txBody>
          <a:bodyPr wrap="square" rtlCol="0">
            <a:spAutoFit/>
          </a:bodyPr>
          <a:lstStyle/>
          <a:p>
            <a:r>
              <a:rPr lang="en-US" b="1" dirty="0"/>
              <a:t>Presented by: </a:t>
            </a:r>
            <a:r>
              <a:rPr lang="en-US" dirty="0"/>
              <a:t>Nikhil Prashant Kulkarni</a:t>
            </a:r>
          </a:p>
          <a:p>
            <a:r>
              <a:rPr lang="en-US" b="1" dirty="0"/>
              <a:t>Date: </a:t>
            </a:r>
            <a:r>
              <a:rPr lang="en-US" dirty="0"/>
              <a:t>06/25/2024</a:t>
            </a:r>
          </a:p>
        </p:txBody>
      </p:sp>
    </p:spTree>
    <p:extLst>
      <p:ext uri="{BB962C8B-B14F-4D97-AF65-F5344CB8AC3E}">
        <p14:creationId xmlns:p14="http://schemas.microsoft.com/office/powerpoint/2010/main" val="1568513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1C065B-8108-795D-6767-ECE579D023D5}"/>
              </a:ext>
            </a:extLst>
          </p:cNvPr>
          <p:cNvSpPr>
            <a:spLocks/>
          </p:cNvSpPr>
          <p:nvPr/>
        </p:nvSpPr>
        <p:spPr>
          <a:xfrm>
            <a:off x="725074" y="2514599"/>
            <a:ext cx="2888773" cy="2409825"/>
          </a:xfrm>
          <a:prstGeom prst="rect">
            <a:avLst/>
          </a:prstGeom>
        </p:spPr>
        <p:txBody>
          <a:bodyPr vert="horz" lIns="91440" tIns="45720" rIns="91440" bIns="45720" rtlCol="0" anchor="ctr">
            <a:normAutofit/>
          </a:bodyPr>
          <a:lstStyle/>
          <a:p>
            <a:pPr algn="r">
              <a:spcBef>
                <a:spcPct val="20000"/>
              </a:spcBef>
              <a:spcAft>
                <a:spcPts val="600"/>
              </a:spcAft>
              <a:buClr>
                <a:schemeClr val="tx1"/>
              </a:buClr>
              <a:buSzPct val="80000"/>
            </a:pPr>
            <a:endParaRPr lang="en-US" sz="2100" dirty="0"/>
          </a:p>
        </p:txBody>
      </p:sp>
      <p:sp>
        <p:nvSpPr>
          <p:cNvPr id="4" name="Title 1">
            <a:extLst>
              <a:ext uri="{FF2B5EF4-FFF2-40B4-BE49-F238E27FC236}">
                <a16:creationId xmlns:a16="http://schemas.microsoft.com/office/drawing/2014/main" id="{70C9E2A0-DE18-3A5E-B6D8-00896677A01C}"/>
              </a:ext>
            </a:extLst>
          </p:cNvPr>
          <p:cNvSpPr txBox="1">
            <a:spLocks/>
          </p:cNvSpPr>
          <p:nvPr/>
        </p:nvSpPr>
        <p:spPr>
          <a:xfrm>
            <a:off x="254996" y="228600"/>
            <a:ext cx="4481597" cy="105727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dirty="0"/>
              <a:t>EDA (Contd.)</a:t>
            </a:r>
          </a:p>
        </p:txBody>
      </p:sp>
      <p:sp>
        <p:nvSpPr>
          <p:cNvPr id="5" name="TextBox 4">
            <a:extLst>
              <a:ext uri="{FF2B5EF4-FFF2-40B4-BE49-F238E27FC236}">
                <a16:creationId xmlns:a16="http://schemas.microsoft.com/office/drawing/2014/main" id="{87180DE5-7448-B9F2-50EF-E53C7E1BA777}"/>
              </a:ext>
            </a:extLst>
          </p:cNvPr>
          <p:cNvSpPr txBox="1"/>
          <p:nvPr/>
        </p:nvSpPr>
        <p:spPr>
          <a:xfrm>
            <a:off x="2574452" y="1338410"/>
            <a:ext cx="6439583" cy="369332"/>
          </a:xfrm>
          <a:prstGeom prst="rect">
            <a:avLst/>
          </a:prstGeom>
          <a:noFill/>
        </p:spPr>
        <p:txBody>
          <a:bodyPr wrap="none" rtlCol="0">
            <a:spAutoFit/>
          </a:bodyPr>
          <a:lstStyle/>
          <a:p>
            <a:r>
              <a:rPr lang="en-US" b="1" dirty="0"/>
              <a:t>Transaction Amount for Fraud vs Non-Fraud Transactions</a:t>
            </a:r>
          </a:p>
        </p:txBody>
      </p:sp>
      <p:pic>
        <p:nvPicPr>
          <p:cNvPr id="3074" name="Picture 2">
            <a:extLst>
              <a:ext uri="{FF2B5EF4-FFF2-40B4-BE49-F238E27FC236}">
                <a16:creationId xmlns:a16="http://schemas.microsoft.com/office/drawing/2014/main" id="{D1F2B928-A4C2-B547-E055-6CEEE95C5F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163" y="1948117"/>
            <a:ext cx="5292734" cy="329943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1F853157-B66B-DE85-DD60-2E4E87111B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2081" y="1948117"/>
            <a:ext cx="6357756" cy="32994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23597C9-A560-2EB7-9307-01F89917E1E7}"/>
              </a:ext>
            </a:extLst>
          </p:cNvPr>
          <p:cNvSpPr txBox="1"/>
          <p:nvPr/>
        </p:nvSpPr>
        <p:spPr>
          <a:xfrm>
            <a:off x="1355269" y="5309629"/>
            <a:ext cx="8613624" cy="1200329"/>
          </a:xfrm>
          <a:prstGeom prst="rect">
            <a:avLst/>
          </a:prstGeom>
          <a:noFill/>
        </p:spPr>
        <p:txBody>
          <a:bodyPr wrap="square" rtlCol="0">
            <a:spAutoFit/>
          </a:bodyPr>
          <a:lstStyle/>
          <a:p>
            <a:pPr algn="ctr"/>
            <a:r>
              <a:rPr lang="en-US" dirty="0"/>
              <a:t>Average amount for fraud transactions is around 232 and for not fraud transaction is much lesser which is 133. So, it is evident that fraud transactions are happening for higher amount while normal transactions have lesser average.</a:t>
            </a:r>
          </a:p>
        </p:txBody>
      </p:sp>
    </p:spTree>
    <p:extLst>
      <p:ext uri="{BB962C8B-B14F-4D97-AF65-F5344CB8AC3E}">
        <p14:creationId xmlns:p14="http://schemas.microsoft.com/office/powerpoint/2010/main" val="308942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1C065B-8108-795D-6767-ECE579D023D5}"/>
              </a:ext>
            </a:extLst>
          </p:cNvPr>
          <p:cNvSpPr>
            <a:spLocks/>
          </p:cNvSpPr>
          <p:nvPr/>
        </p:nvSpPr>
        <p:spPr>
          <a:xfrm>
            <a:off x="725074" y="2514599"/>
            <a:ext cx="2888773" cy="2409825"/>
          </a:xfrm>
          <a:prstGeom prst="rect">
            <a:avLst/>
          </a:prstGeom>
        </p:spPr>
        <p:txBody>
          <a:bodyPr vert="horz" lIns="91440" tIns="45720" rIns="91440" bIns="45720" rtlCol="0" anchor="ctr">
            <a:normAutofit/>
          </a:bodyPr>
          <a:lstStyle/>
          <a:p>
            <a:pPr algn="r">
              <a:spcBef>
                <a:spcPct val="20000"/>
              </a:spcBef>
              <a:spcAft>
                <a:spcPts val="600"/>
              </a:spcAft>
              <a:buClr>
                <a:schemeClr val="tx1"/>
              </a:buClr>
              <a:buSzPct val="80000"/>
            </a:pPr>
            <a:endParaRPr lang="en-US" sz="2100" dirty="0"/>
          </a:p>
        </p:txBody>
      </p:sp>
      <p:sp>
        <p:nvSpPr>
          <p:cNvPr id="4" name="Title 1">
            <a:extLst>
              <a:ext uri="{FF2B5EF4-FFF2-40B4-BE49-F238E27FC236}">
                <a16:creationId xmlns:a16="http://schemas.microsoft.com/office/drawing/2014/main" id="{70C9E2A0-DE18-3A5E-B6D8-00896677A01C}"/>
              </a:ext>
            </a:extLst>
          </p:cNvPr>
          <p:cNvSpPr txBox="1">
            <a:spLocks/>
          </p:cNvSpPr>
          <p:nvPr/>
        </p:nvSpPr>
        <p:spPr>
          <a:xfrm>
            <a:off x="254996" y="228600"/>
            <a:ext cx="4481597" cy="105727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a:t>EDA (CONTD.)</a:t>
            </a:r>
            <a:endParaRPr lang="en-US" sz="4800" dirty="0"/>
          </a:p>
        </p:txBody>
      </p:sp>
      <p:sp>
        <p:nvSpPr>
          <p:cNvPr id="2" name="TextBox 1">
            <a:extLst>
              <a:ext uri="{FF2B5EF4-FFF2-40B4-BE49-F238E27FC236}">
                <a16:creationId xmlns:a16="http://schemas.microsoft.com/office/drawing/2014/main" id="{F03A0EA5-4232-2585-692F-0F72CA8B5444}"/>
              </a:ext>
            </a:extLst>
          </p:cNvPr>
          <p:cNvSpPr txBox="1"/>
          <p:nvPr/>
        </p:nvSpPr>
        <p:spPr>
          <a:xfrm>
            <a:off x="2578608" y="1374105"/>
            <a:ext cx="6080655" cy="369332"/>
          </a:xfrm>
          <a:prstGeom prst="rect">
            <a:avLst/>
          </a:prstGeom>
          <a:noFill/>
        </p:spPr>
        <p:txBody>
          <a:bodyPr wrap="square" rtlCol="0">
            <a:spAutoFit/>
          </a:bodyPr>
          <a:lstStyle/>
          <a:p>
            <a:pPr algn="ctr"/>
            <a:r>
              <a:rPr lang="en-US" b="1" dirty="0"/>
              <a:t>Transaction Frequency by Hour and Day of the Week</a:t>
            </a:r>
          </a:p>
        </p:txBody>
      </p:sp>
      <p:pic>
        <p:nvPicPr>
          <p:cNvPr id="4098" name="Picture 2">
            <a:extLst>
              <a:ext uri="{FF2B5EF4-FFF2-40B4-BE49-F238E27FC236}">
                <a16:creationId xmlns:a16="http://schemas.microsoft.com/office/drawing/2014/main" id="{FB65564E-629E-D659-225D-E2EC962F6A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388" y="2156373"/>
            <a:ext cx="5335460" cy="322651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41B9A054-2AAD-0133-16C3-50DAED233A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1449" y="2156373"/>
            <a:ext cx="5256084" cy="322651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28CA323-DC92-4C7D-68EC-E17C4EA1A433}"/>
              </a:ext>
            </a:extLst>
          </p:cNvPr>
          <p:cNvSpPr txBox="1"/>
          <p:nvPr/>
        </p:nvSpPr>
        <p:spPr>
          <a:xfrm>
            <a:off x="3662871" y="5773439"/>
            <a:ext cx="4182555" cy="369332"/>
          </a:xfrm>
          <a:prstGeom prst="rect">
            <a:avLst/>
          </a:prstGeom>
          <a:noFill/>
        </p:spPr>
        <p:txBody>
          <a:bodyPr wrap="none" rtlCol="0">
            <a:spAutoFit/>
          </a:bodyPr>
          <a:lstStyle/>
          <a:p>
            <a:r>
              <a:rPr lang="en-US" dirty="0"/>
              <a:t>Transactions are equally distributed </a:t>
            </a:r>
          </a:p>
        </p:txBody>
      </p:sp>
    </p:spTree>
    <p:extLst>
      <p:ext uri="{BB962C8B-B14F-4D97-AF65-F5344CB8AC3E}">
        <p14:creationId xmlns:p14="http://schemas.microsoft.com/office/powerpoint/2010/main" val="196562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1C065B-8108-795D-6767-ECE579D023D5}"/>
              </a:ext>
            </a:extLst>
          </p:cNvPr>
          <p:cNvSpPr>
            <a:spLocks/>
          </p:cNvSpPr>
          <p:nvPr/>
        </p:nvSpPr>
        <p:spPr>
          <a:xfrm>
            <a:off x="725074" y="2514599"/>
            <a:ext cx="2888773" cy="2409825"/>
          </a:xfrm>
          <a:prstGeom prst="rect">
            <a:avLst/>
          </a:prstGeom>
        </p:spPr>
        <p:txBody>
          <a:bodyPr vert="horz" lIns="91440" tIns="45720" rIns="91440" bIns="45720" rtlCol="0" anchor="ctr">
            <a:normAutofit/>
          </a:bodyPr>
          <a:lstStyle/>
          <a:p>
            <a:pPr algn="r">
              <a:spcBef>
                <a:spcPct val="20000"/>
              </a:spcBef>
              <a:spcAft>
                <a:spcPts val="600"/>
              </a:spcAft>
              <a:buClr>
                <a:schemeClr val="tx1"/>
              </a:buClr>
              <a:buSzPct val="80000"/>
            </a:pPr>
            <a:endParaRPr lang="en-US" sz="2100" dirty="0"/>
          </a:p>
        </p:txBody>
      </p:sp>
      <p:sp>
        <p:nvSpPr>
          <p:cNvPr id="4" name="Title 1">
            <a:extLst>
              <a:ext uri="{FF2B5EF4-FFF2-40B4-BE49-F238E27FC236}">
                <a16:creationId xmlns:a16="http://schemas.microsoft.com/office/drawing/2014/main" id="{70C9E2A0-DE18-3A5E-B6D8-00896677A01C}"/>
              </a:ext>
            </a:extLst>
          </p:cNvPr>
          <p:cNvSpPr txBox="1">
            <a:spLocks/>
          </p:cNvSpPr>
          <p:nvPr/>
        </p:nvSpPr>
        <p:spPr>
          <a:xfrm>
            <a:off x="254996" y="228600"/>
            <a:ext cx="4481597" cy="105727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a:t>EDA (CONTD.)</a:t>
            </a:r>
            <a:endParaRPr lang="en-US" sz="4800" dirty="0"/>
          </a:p>
        </p:txBody>
      </p:sp>
      <p:sp>
        <p:nvSpPr>
          <p:cNvPr id="2" name="TextBox 1">
            <a:extLst>
              <a:ext uri="{FF2B5EF4-FFF2-40B4-BE49-F238E27FC236}">
                <a16:creationId xmlns:a16="http://schemas.microsoft.com/office/drawing/2014/main" id="{DFCE5B63-7A88-75C9-E4FA-012EEA1EFABD}"/>
              </a:ext>
            </a:extLst>
          </p:cNvPr>
          <p:cNvSpPr txBox="1"/>
          <p:nvPr/>
        </p:nvSpPr>
        <p:spPr>
          <a:xfrm>
            <a:off x="287314" y="1333128"/>
            <a:ext cx="5069775" cy="369332"/>
          </a:xfrm>
          <a:prstGeom prst="rect">
            <a:avLst/>
          </a:prstGeom>
          <a:noFill/>
        </p:spPr>
        <p:txBody>
          <a:bodyPr wrap="square" rtlCol="0">
            <a:spAutoFit/>
          </a:bodyPr>
          <a:lstStyle/>
          <a:p>
            <a:pPr algn="ctr"/>
            <a:r>
              <a:rPr lang="en-US" b="1" dirty="0"/>
              <a:t>Fraud Rate by Merchant Category</a:t>
            </a:r>
          </a:p>
        </p:txBody>
      </p:sp>
      <p:pic>
        <p:nvPicPr>
          <p:cNvPr id="5122" name="Picture 2">
            <a:extLst>
              <a:ext uri="{FF2B5EF4-FFF2-40B4-BE49-F238E27FC236}">
                <a16:creationId xmlns:a16="http://schemas.microsoft.com/office/drawing/2014/main" id="{3E1BFC1C-CDD2-73CE-D405-92591AB607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314" y="1930257"/>
            <a:ext cx="5069775" cy="345121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8A449EF1-98D1-F4AF-7E64-89164368A8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9891" y="1930258"/>
            <a:ext cx="5403272" cy="34512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A607D8B-2357-18E7-869E-303971E12D15}"/>
              </a:ext>
            </a:extLst>
          </p:cNvPr>
          <p:cNvSpPr txBox="1"/>
          <p:nvPr/>
        </p:nvSpPr>
        <p:spPr>
          <a:xfrm>
            <a:off x="6166716" y="1194628"/>
            <a:ext cx="5406447" cy="646331"/>
          </a:xfrm>
          <a:prstGeom prst="rect">
            <a:avLst/>
          </a:prstGeom>
          <a:noFill/>
        </p:spPr>
        <p:txBody>
          <a:bodyPr wrap="square" rtlCol="0">
            <a:spAutoFit/>
          </a:bodyPr>
          <a:lstStyle/>
          <a:p>
            <a:pPr algn="ctr"/>
            <a:r>
              <a:rPr lang="en-US" b="1" dirty="0"/>
              <a:t>Average Transaction Amount by Merchant Category: Fraud vs Non-Fraud</a:t>
            </a:r>
          </a:p>
        </p:txBody>
      </p:sp>
      <p:sp>
        <p:nvSpPr>
          <p:cNvPr id="6" name="TextBox 5">
            <a:extLst>
              <a:ext uri="{FF2B5EF4-FFF2-40B4-BE49-F238E27FC236}">
                <a16:creationId xmlns:a16="http://schemas.microsoft.com/office/drawing/2014/main" id="{9A7D7E81-BE74-C76F-A879-C1AF37BD9CC7}"/>
              </a:ext>
            </a:extLst>
          </p:cNvPr>
          <p:cNvSpPr txBox="1"/>
          <p:nvPr/>
        </p:nvSpPr>
        <p:spPr>
          <a:xfrm>
            <a:off x="254996" y="5493986"/>
            <a:ext cx="5102093" cy="1077218"/>
          </a:xfrm>
          <a:prstGeom prst="rect">
            <a:avLst/>
          </a:prstGeom>
          <a:noFill/>
        </p:spPr>
        <p:txBody>
          <a:bodyPr wrap="square" rtlCol="0">
            <a:spAutoFit/>
          </a:bodyPr>
          <a:lstStyle/>
          <a:p>
            <a:pPr algn="ctr"/>
            <a:r>
              <a:rPr lang="en-US" sz="1600" dirty="0"/>
              <a:t>This plot indicates that certain merchant categories are more prone to fraudulent activities. This insight can help in focusing fraud detection efforts on high-risk categories</a:t>
            </a:r>
          </a:p>
        </p:txBody>
      </p:sp>
      <p:sp>
        <p:nvSpPr>
          <p:cNvPr id="7" name="TextBox 6">
            <a:extLst>
              <a:ext uri="{FF2B5EF4-FFF2-40B4-BE49-F238E27FC236}">
                <a16:creationId xmlns:a16="http://schemas.microsoft.com/office/drawing/2014/main" id="{AFC177A9-97F0-7206-9360-47F2F4DACE2E}"/>
              </a:ext>
            </a:extLst>
          </p:cNvPr>
          <p:cNvSpPr txBox="1"/>
          <p:nvPr/>
        </p:nvSpPr>
        <p:spPr>
          <a:xfrm>
            <a:off x="6166716" y="5493986"/>
            <a:ext cx="5406447" cy="830997"/>
          </a:xfrm>
          <a:prstGeom prst="rect">
            <a:avLst/>
          </a:prstGeom>
          <a:noFill/>
        </p:spPr>
        <p:txBody>
          <a:bodyPr wrap="square" rtlCol="0">
            <a:spAutoFit/>
          </a:bodyPr>
          <a:lstStyle/>
          <a:p>
            <a:pPr algn="ctr"/>
            <a:r>
              <a:rPr lang="en-US" sz="1600" dirty="0"/>
              <a:t>Fraudulent transactions generally have higher average amounts compared to non-fraudulent transactions across most categories.</a:t>
            </a:r>
          </a:p>
        </p:txBody>
      </p:sp>
    </p:spTree>
    <p:extLst>
      <p:ext uri="{BB962C8B-B14F-4D97-AF65-F5344CB8AC3E}">
        <p14:creationId xmlns:p14="http://schemas.microsoft.com/office/powerpoint/2010/main" val="212279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1C065B-8108-795D-6767-ECE579D023D5}"/>
              </a:ext>
            </a:extLst>
          </p:cNvPr>
          <p:cNvSpPr>
            <a:spLocks/>
          </p:cNvSpPr>
          <p:nvPr/>
        </p:nvSpPr>
        <p:spPr>
          <a:xfrm>
            <a:off x="725074" y="2514599"/>
            <a:ext cx="2888773" cy="2409825"/>
          </a:xfrm>
          <a:prstGeom prst="rect">
            <a:avLst/>
          </a:prstGeom>
        </p:spPr>
        <p:txBody>
          <a:bodyPr vert="horz" lIns="91440" tIns="45720" rIns="91440" bIns="45720" rtlCol="0" anchor="ctr">
            <a:normAutofit/>
          </a:bodyPr>
          <a:lstStyle/>
          <a:p>
            <a:pPr algn="r">
              <a:spcBef>
                <a:spcPct val="20000"/>
              </a:spcBef>
              <a:spcAft>
                <a:spcPts val="600"/>
              </a:spcAft>
              <a:buClr>
                <a:schemeClr val="tx1"/>
              </a:buClr>
              <a:buSzPct val="80000"/>
            </a:pPr>
            <a:endParaRPr lang="en-US" sz="2100" dirty="0"/>
          </a:p>
        </p:txBody>
      </p:sp>
      <p:sp>
        <p:nvSpPr>
          <p:cNvPr id="4" name="Title 1">
            <a:extLst>
              <a:ext uri="{FF2B5EF4-FFF2-40B4-BE49-F238E27FC236}">
                <a16:creationId xmlns:a16="http://schemas.microsoft.com/office/drawing/2014/main" id="{70C9E2A0-DE18-3A5E-B6D8-00896677A01C}"/>
              </a:ext>
            </a:extLst>
          </p:cNvPr>
          <p:cNvSpPr txBox="1">
            <a:spLocks/>
          </p:cNvSpPr>
          <p:nvPr/>
        </p:nvSpPr>
        <p:spPr>
          <a:xfrm>
            <a:off x="254996" y="228600"/>
            <a:ext cx="4481597" cy="105727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a:t>EDA (CONTD.)</a:t>
            </a:r>
            <a:endParaRPr lang="en-US" sz="4800" dirty="0"/>
          </a:p>
        </p:txBody>
      </p:sp>
      <p:sp>
        <p:nvSpPr>
          <p:cNvPr id="2" name="TextBox 1">
            <a:extLst>
              <a:ext uri="{FF2B5EF4-FFF2-40B4-BE49-F238E27FC236}">
                <a16:creationId xmlns:a16="http://schemas.microsoft.com/office/drawing/2014/main" id="{18A713B2-3E01-20CB-F64A-64256069B6B4}"/>
              </a:ext>
            </a:extLst>
          </p:cNvPr>
          <p:cNvSpPr txBox="1"/>
          <p:nvPr/>
        </p:nvSpPr>
        <p:spPr>
          <a:xfrm>
            <a:off x="254996" y="1304997"/>
            <a:ext cx="5024964" cy="646331"/>
          </a:xfrm>
          <a:prstGeom prst="rect">
            <a:avLst/>
          </a:prstGeom>
          <a:noFill/>
        </p:spPr>
        <p:txBody>
          <a:bodyPr wrap="square" rtlCol="0">
            <a:spAutoFit/>
          </a:bodyPr>
          <a:lstStyle/>
          <a:p>
            <a:pPr algn="ctr"/>
            <a:r>
              <a:rPr lang="fr-FR" b="1" dirty="0"/>
              <a:t>Transaction Type Distribution: </a:t>
            </a:r>
            <a:r>
              <a:rPr lang="fr-FR" b="1" dirty="0" err="1"/>
              <a:t>Fraud</a:t>
            </a:r>
            <a:r>
              <a:rPr lang="fr-FR" b="1" dirty="0"/>
              <a:t> vs Non-</a:t>
            </a:r>
            <a:r>
              <a:rPr lang="fr-FR" b="1" dirty="0" err="1"/>
              <a:t>Fraud</a:t>
            </a:r>
            <a:endParaRPr lang="en-US" b="1" dirty="0"/>
          </a:p>
        </p:txBody>
      </p:sp>
      <p:pic>
        <p:nvPicPr>
          <p:cNvPr id="6146" name="Picture 2">
            <a:extLst>
              <a:ext uri="{FF2B5EF4-FFF2-40B4-BE49-F238E27FC236}">
                <a16:creationId xmlns:a16="http://schemas.microsoft.com/office/drawing/2014/main" id="{3ACB9107-0114-316F-2C13-0C8146860B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996" y="1942059"/>
            <a:ext cx="5024964" cy="35549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7CF1DA5-8368-4E42-5168-2A4928ABAD8A}"/>
              </a:ext>
            </a:extLst>
          </p:cNvPr>
          <p:cNvSpPr txBox="1"/>
          <p:nvPr/>
        </p:nvSpPr>
        <p:spPr>
          <a:xfrm>
            <a:off x="254996" y="5620669"/>
            <a:ext cx="5024964" cy="584775"/>
          </a:xfrm>
          <a:prstGeom prst="rect">
            <a:avLst/>
          </a:prstGeom>
          <a:noFill/>
        </p:spPr>
        <p:txBody>
          <a:bodyPr wrap="square" rtlCol="0">
            <a:spAutoFit/>
          </a:bodyPr>
          <a:lstStyle/>
          <a:p>
            <a:pPr algn="ctr"/>
            <a:r>
              <a:rPr lang="en-US" sz="1600" dirty="0"/>
              <a:t>Fraudulent activities are more likely to be hidden among regular purchase transactions due to their volume</a:t>
            </a:r>
          </a:p>
        </p:txBody>
      </p:sp>
      <p:sp>
        <p:nvSpPr>
          <p:cNvPr id="6" name="TextBox 5">
            <a:extLst>
              <a:ext uri="{FF2B5EF4-FFF2-40B4-BE49-F238E27FC236}">
                <a16:creationId xmlns:a16="http://schemas.microsoft.com/office/drawing/2014/main" id="{008AF9F9-B9D9-81F3-802E-F93EBAA46BFE}"/>
              </a:ext>
            </a:extLst>
          </p:cNvPr>
          <p:cNvSpPr txBox="1"/>
          <p:nvPr/>
        </p:nvSpPr>
        <p:spPr>
          <a:xfrm>
            <a:off x="6381631" y="1366843"/>
            <a:ext cx="5006499" cy="369332"/>
          </a:xfrm>
          <a:prstGeom prst="rect">
            <a:avLst/>
          </a:prstGeom>
          <a:noFill/>
        </p:spPr>
        <p:txBody>
          <a:bodyPr wrap="none" rtlCol="0">
            <a:spAutoFit/>
          </a:bodyPr>
          <a:lstStyle/>
          <a:p>
            <a:r>
              <a:rPr lang="fr-FR" b="1" dirty="0" err="1"/>
              <a:t>Credit</a:t>
            </a:r>
            <a:r>
              <a:rPr lang="fr-FR" b="1" dirty="0"/>
              <a:t> Limit Distribution: </a:t>
            </a:r>
            <a:r>
              <a:rPr lang="fr-FR" b="1" dirty="0" err="1"/>
              <a:t>Fraud</a:t>
            </a:r>
            <a:r>
              <a:rPr lang="fr-FR" b="1" dirty="0"/>
              <a:t> vs Non-</a:t>
            </a:r>
            <a:r>
              <a:rPr lang="fr-FR" b="1" dirty="0" err="1"/>
              <a:t>Fraud</a:t>
            </a:r>
            <a:endParaRPr lang="en-US" b="1" dirty="0"/>
          </a:p>
        </p:txBody>
      </p:sp>
      <p:pic>
        <p:nvPicPr>
          <p:cNvPr id="6150" name="Picture 6">
            <a:extLst>
              <a:ext uri="{FF2B5EF4-FFF2-40B4-BE49-F238E27FC236}">
                <a16:creationId xmlns:a16="http://schemas.microsoft.com/office/drawing/2014/main" id="{E2850041-DE8D-F79D-A6DB-0D59045C4E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9549" y="1936254"/>
            <a:ext cx="5921256" cy="355490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A7E639B-315A-5047-2648-24B4EF6DFE6F}"/>
              </a:ext>
            </a:extLst>
          </p:cNvPr>
          <p:cNvSpPr txBox="1"/>
          <p:nvPr/>
        </p:nvSpPr>
        <p:spPr>
          <a:xfrm>
            <a:off x="5789549" y="5620668"/>
            <a:ext cx="5921256" cy="584775"/>
          </a:xfrm>
          <a:prstGeom prst="rect">
            <a:avLst/>
          </a:prstGeom>
          <a:noFill/>
        </p:spPr>
        <p:txBody>
          <a:bodyPr wrap="square">
            <a:spAutoFit/>
          </a:bodyPr>
          <a:lstStyle/>
          <a:p>
            <a:pPr algn="ctr"/>
            <a:r>
              <a:rPr lang="en-US" sz="1600" dirty="0"/>
              <a:t>No significant difference in the distribution of credit limits between fraud and non-fraud transactions</a:t>
            </a:r>
          </a:p>
        </p:txBody>
      </p:sp>
    </p:spTree>
    <p:extLst>
      <p:ext uri="{BB962C8B-B14F-4D97-AF65-F5344CB8AC3E}">
        <p14:creationId xmlns:p14="http://schemas.microsoft.com/office/powerpoint/2010/main" val="2327969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C20B3-073E-BD8A-CE7B-CAA816049D50}"/>
              </a:ext>
            </a:extLst>
          </p:cNvPr>
          <p:cNvSpPr>
            <a:spLocks noGrp="1"/>
          </p:cNvSpPr>
          <p:nvPr>
            <p:ph type="title"/>
          </p:nvPr>
        </p:nvSpPr>
        <p:spPr>
          <a:xfrm>
            <a:off x="4377434" y="450535"/>
            <a:ext cx="7077667" cy="1057276"/>
          </a:xfrm>
        </p:spPr>
        <p:txBody>
          <a:bodyPr vert="horz" lIns="91440" tIns="45720" rIns="91440" bIns="45720" rtlCol="0" anchor="ctr">
            <a:normAutofit/>
          </a:bodyPr>
          <a:lstStyle/>
          <a:p>
            <a:r>
              <a:rPr lang="en-US" sz="4800" dirty="0"/>
              <a:t>Correlation Analysis</a:t>
            </a:r>
          </a:p>
        </p:txBody>
      </p:sp>
      <p:sp>
        <p:nvSpPr>
          <p:cNvPr id="3" name="Content Placeholder 2">
            <a:extLst>
              <a:ext uri="{FF2B5EF4-FFF2-40B4-BE49-F238E27FC236}">
                <a16:creationId xmlns:a16="http://schemas.microsoft.com/office/drawing/2014/main" id="{151C065B-8108-795D-6767-ECE579D023D5}"/>
              </a:ext>
            </a:extLst>
          </p:cNvPr>
          <p:cNvSpPr>
            <a:spLocks/>
          </p:cNvSpPr>
          <p:nvPr/>
        </p:nvSpPr>
        <p:spPr>
          <a:xfrm>
            <a:off x="1706136" y="384101"/>
            <a:ext cx="2888773" cy="2409825"/>
          </a:xfrm>
          <a:prstGeom prst="rect">
            <a:avLst/>
          </a:prstGeom>
        </p:spPr>
        <p:txBody>
          <a:bodyPr vert="horz" lIns="91440" tIns="45720" rIns="91440" bIns="45720" rtlCol="0" anchor="ctr">
            <a:normAutofit/>
          </a:bodyPr>
          <a:lstStyle/>
          <a:p>
            <a:pPr algn="r">
              <a:spcBef>
                <a:spcPct val="20000"/>
              </a:spcBef>
              <a:spcAft>
                <a:spcPts val="600"/>
              </a:spcAft>
              <a:buClr>
                <a:schemeClr val="tx1"/>
              </a:buClr>
              <a:buSzPct val="80000"/>
            </a:pPr>
            <a:endParaRPr lang="en-US" sz="2100" dirty="0"/>
          </a:p>
        </p:txBody>
      </p:sp>
      <p:sp>
        <p:nvSpPr>
          <p:cNvPr id="4" name="TextBox 3">
            <a:extLst>
              <a:ext uri="{FF2B5EF4-FFF2-40B4-BE49-F238E27FC236}">
                <a16:creationId xmlns:a16="http://schemas.microsoft.com/office/drawing/2014/main" id="{4994C766-B6F1-343C-654B-71BDE29DEF99}"/>
              </a:ext>
            </a:extLst>
          </p:cNvPr>
          <p:cNvSpPr txBox="1"/>
          <p:nvPr/>
        </p:nvSpPr>
        <p:spPr>
          <a:xfrm>
            <a:off x="184808" y="1404347"/>
            <a:ext cx="4948364" cy="369332"/>
          </a:xfrm>
          <a:prstGeom prst="rect">
            <a:avLst/>
          </a:prstGeom>
          <a:noFill/>
        </p:spPr>
        <p:txBody>
          <a:bodyPr wrap="square" rtlCol="0">
            <a:spAutoFit/>
          </a:bodyPr>
          <a:lstStyle/>
          <a:p>
            <a:pPr algn="ctr"/>
            <a:r>
              <a:rPr lang="en-US" b="1" dirty="0"/>
              <a:t>Pearson Correlation:</a:t>
            </a:r>
          </a:p>
        </p:txBody>
      </p:sp>
      <p:sp>
        <p:nvSpPr>
          <p:cNvPr id="5" name="TextBox 4">
            <a:extLst>
              <a:ext uri="{FF2B5EF4-FFF2-40B4-BE49-F238E27FC236}">
                <a16:creationId xmlns:a16="http://schemas.microsoft.com/office/drawing/2014/main" id="{ACFBB4FF-F4D9-CB95-4FBF-E5828B3C6869}"/>
              </a:ext>
            </a:extLst>
          </p:cNvPr>
          <p:cNvSpPr txBox="1"/>
          <p:nvPr/>
        </p:nvSpPr>
        <p:spPr>
          <a:xfrm>
            <a:off x="292124" y="2207436"/>
            <a:ext cx="5225322"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To find the correlation between numerical variables</a:t>
            </a:r>
          </a:p>
          <a:p>
            <a:pPr marL="285750" indent="-285750">
              <a:buFont typeface="Arial" panose="020B0604020202020204" pitchFamily="34" charset="0"/>
              <a:buChar char="•"/>
            </a:pPr>
            <a:r>
              <a:rPr lang="en-US" dirty="0"/>
              <a:t>Straightforward interpretation of how changes in one variable are associated with changes in another</a:t>
            </a:r>
          </a:p>
          <a:p>
            <a:pPr marL="285750" indent="-285750">
              <a:buFont typeface="Arial" panose="020B0604020202020204" pitchFamily="34" charset="0"/>
              <a:buChar char="•"/>
            </a:pPr>
            <a:r>
              <a:rPr lang="en-US" dirty="0"/>
              <a:t>Measures linear correlation between two continuous variables</a:t>
            </a:r>
          </a:p>
          <a:p>
            <a:pPr marL="285750" indent="-285750">
              <a:buFont typeface="Arial" panose="020B0604020202020204" pitchFamily="34" charset="0"/>
              <a:buChar char="•"/>
            </a:pPr>
            <a:r>
              <a:rPr lang="en-US" dirty="0"/>
              <a:t>Ranges from -1 to +1 (-1 meaning negatively correlated, 0 means no correlation, +1 meaning positively correlated)</a:t>
            </a:r>
          </a:p>
        </p:txBody>
      </p:sp>
      <p:pic>
        <p:nvPicPr>
          <p:cNvPr id="1026" name="Picture 2">
            <a:extLst>
              <a:ext uri="{FF2B5EF4-FFF2-40B4-BE49-F238E27FC236}">
                <a16:creationId xmlns:a16="http://schemas.microsoft.com/office/drawing/2014/main" id="{2E72C753-633A-D46D-AE1C-0B56487620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1434" y="1589014"/>
            <a:ext cx="5813442" cy="4654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27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C20B3-073E-BD8A-CE7B-CAA816049D50}"/>
              </a:ext>
            </a:extLst>
          </p:cNvPr>
          <p:cNvSpPr>
            <a:spLocks noGrp="1"/>
          </p:cNvSpPr>
          <p:nvPr>
            <p:ph type="title"/>
          </p:nvPr>
        </p:nvSpPr>
        <p:spPr>
          <a:xfrm>
            <a:off x="4377434" y="450535"/>
            <a:ext cx="7077667" cy="1057276"/>
          </a:xfrm>
        </p:spPr>
        <p:txBody>
          <a:bodyPr vert="horz" lIns="91440" tIns="45720" rIns="91440" bIns="45720" rtlCol="0" anchor="ctr">
            <a:normAutofit/>
          </a:bodyPr>
          <a:lstStyle/>
          <a:p>
            <a:r>
              <a:rPr lang="en-US" sz="4800" dirty="0"/>
              <a:t>Correlation Analysis</a:t>
            </a:r>
          </a:p>
        </p:txBody>
      </p:sp>
      <p:sp>
        <p:nvSpPr>
          <p:cNvPr id="3" name="Content Placeholder 2">
            <a:extLst>
              <a:ext uri="{FF2B5EF4-FFF2-40B4-BE49-F238E27FC236}">
                <a16:creationId xmlns:a16="http://schemas.microsoft.com/office/drawing/2014/main" id="{151C065B-8108-795D-6767-ECE579D023D5}"/>
              </a:ext>
            </a:extLst>
          </p:cNvPr>
          <p:cNvSpPr>
            <a:spLocks/>
          </p:cNvSpPr>
          <p:nvPr/>
        </p:nvSpPr>
        <p:spPr>
          <a:xfrm>
            <a:off x="1706136" y="384101"/>
            <a:ext cx="2888773" cy="2409825"/>
          </a:xfrm>
          <a:prstGeom prst="rect">
            <a:avLst/>
          </a:prstGeom>
        </p:spPr>
        <p:txBody>
          <a:bodyPr vert="horz" lIns="91440" tIns="45720" rIns="91440" bIns="45720" rtlCol="0" anchor="ctr">
            <a:normAutofit/>
          </a:bodyPr>
          <a:lstStyle/>
          <a:p>
            <a:pPr algn="r">
              <a:spcBef>
                <a:spcPct val="20000"/>
              </a:spcBef>
              <a:spcAft>
                <a:spcPts val="600"/>
              </a:spcAft>
              <a:buClr>
                <a:schemeClr val="tx1"/>
              </a:buClr>
              <a:buSzPct val="80000"/>
            </a:pPr>
            <a:endParaRPr lang="en-US" sz="2100" dirty="0"/>
          </a:p>
        </p:txBody>
      </p:sp>
      <p:sp>
        <p:nvSpPr>
          <p:cNvPr id="4" name="TextBox 3">
            <a:extLst>
              <a:ext uri="{FF2B5EF4-FFF2-40B4-BE49-F238E27FC236}">
                <a16:creationId xmlns:a16="http://schemas.microsoft.com/office/drawing/2014/main" id="{4994C766-B6F1-343C-654B-71BDE29DEF99}"/>
              </a:ext>
            </a:extLst>
          </p:cNvPr>
          <p:cNvSpPr txBox="1"/>
          <p:nvPr/>
        </p:nvSpPr>
        <p:spPr>
          <a:xfrm>
            <a:off x="48811" y="1335644"/>
            <a:ext cx="4948364" cy="369332"/>
          </a:xfrm>
          <a:prstGeom prst="rect">
            <a:avLst/>
          </a:prstGeom>
          <a:noFill/>
        </p:spPr>
        <p:txBody>
          <a:bodyPr wrap="square" rtlCol="0">
            <a:spAutoFit/>
          </a:bodyPr>
          <a:lstStyle/>
          <a:p>
            <a:pPr algn="ctr"/>
            <a:r>
              <a:rPr lang="en-US" b="1" dirty="0"/>
              <a:t>Cramér’s V:</a:t>
            </a:r>
          </a:p>
        </p:txBody>
      </p:sp>
      <p:sp>
        <p:nvSpPr>
          <p:cNvPr id="5" name="TextBox 4">
            <a:extLst>
              <a:ext uri="{FF2B5EF4-FFF2-40B4-BE49-F238E27FC236}">
                <a16:creationId xmlns:a16="http://schemas.microsoft.com/office/drawing/2014/main" id="{ACFBB4FF-F4D9-CB95-4FBF-E5828B3C6869}"/>
              </a:ext>
            </a:extLst>
          </p:cNvPr>
          <p:cNvSpPr txBox="1"/>
          <p:nvPr/>
        </p:nvSpPr>
        <p:spPr>
          <a:xfrm>
            <a:off x="292124" y="2207436"/>
            <a:ext cx="522532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To find the correlation between categorical variables.</a:t>
            </a:r>
          </a:p>
          <a:p>
            <a:pPr marL="285750" indent="-285750">
              <a:buFont typeface="Arial" panose="020B0604020202020204" pitchFamily="34" charset="0"/>
              <a:buChar char="•"/>
            </a:pPr>
            <a:r>
              <a:rPr lang="en-US" dirty="0"/>
              <a:t>Measures association between two categorical variables using chi-squared statistic</a:t>
            </a:r>
          </a:p>
          <a:p>
            <a:pPr marL="285750" indent="-285750">
              <a:buFont typeface="Arial" panose="020B0604020202020204" pitchFamily="34" charset="0"/>
              <a:buChar char="•"/>
            </a:pPr>
            <a:r>
              <a:rPr lang="en-US" dirty="0"/>
              <a:t>Ranges from 0 to 1 (0 meaning no correlation, 1 meaning perfect correlation)</a:t>
            </a:r>
          </a:p>
        </p:txBody>
      </p:sp>
      <p:pic>
        <p:nvPicPr>
          <p:cNvPr id="2050" name="Picture 2">
            <a:extLst>
              <a:ext uri="{FF2B5EF4-FFF2-40B4-BE49-F238E27FC236}">
                <a16:creationId xmlns:a16="http://schemas.microsoft.com/office/drawing/2014/main" id="{EB7EAAF5-C85B-018C-1167-68DE28E9AF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9441" y="1643555"/>
            <a:ext cx="6110287" cy="4665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43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C20B3-073E-BD8A-CE7B-CAA816049D50}"/>
              </a:ext>
            </a:extLst>
          </p:cNvPr>
          <p:cNvSpPr>
            <a:spLocks noGrp="1"/>
          </p:cNvSpPr>
          <p:nvPr>
            <p:ph type="title"/>
          </p:nvPr>
        </p:nvSpPr>
        <p:spPr>
          <a:xfrm>
            <a:off x="2557166" y="373434"/>
            <a:ext cx="7077667" cy="1225865"/>
          </a:xfrm>
        </p:spPr>
        <p:txBody>
          <a:bodyPr vert="horz" lIns="91440" tIns="45720" rIns="91440" bIns="45720" rtlCol="0" anchor="ctr">
            <a:normAutofit fontScale="90000"/>
          </a:bodyPr>
          <a:lstStyle/>
          <a:p>
            <a:r>
              <a:rPr lang="en-US" sz="4800" dirty="0"/>
              <a:t>Data Preparation for Modeling</a:t>
            </a:r>
          </a:p>
        </p:txBody>
      </p:sp>
      <p:sp>
        <p:nvSpPr>
          <p:cNvPr id="6" name="TextBox 5">
            <a:extLst>
              <a:ext uri="{FF2B5EF4-FFF2-40B4-BE49-F238E27FC236}">
                <a16:creationId xmlns:a16="http://schemas.microsoft.com/office/drawing/2014/main" id="{9D770EBF-673B-AA21-D0F0-ADB956811695}"/>
              </a:ext>
            </a:extLst>
          </p:cNvPr>
          <p:cNvSpPr txBox="1"/>
          <p:nvPr/>
        </p:nvSpPr>
        <p:spPr>
          <a:xfrm>
            <a:off x="388878" y="2178314"/>
            <a:ext cx="9707848" cy="3693319"/>
          </a:xfrm>
          <a:prstGeom prst="rect">
            <a:avLst/>
          </a:prstGeom>
          <a:noFill/>
        </p:spPr>
        <p:txBody>
          <a:bodyPr wrap="square" rtlCol="0">
            <a:spAutoFit/>
          </a:bodyPr>
          <a:lstStyle/>
          <a:p>
            <a:r>
              <a:rPr lang="en-US" b="1" dirty="0"/>
              <a:t>Feature Engineering:</a:t>
            </a:r>
          </a:p>
          <a:p>
            <a:endParaRPr lang="en-US" b="1" dirty="0"/>
          </a:p>
          <a:p>
            <a:pPr marL="285750" indent="-285750">
              <a:buFont typeface="Arial" panose="020B0604020202020204" pitchFamily="34" charset="0"/>
              <a:buChar char="•"/>
            </a:pPr>
            <a:r>
              <a:rPr lang="en-US" dirty="0"/>
              <a:t>This is a Classification Problem - requires numerical values</a:t>
            </a:r>
          </a:p>
          <a:p>
            <a:endParaRPr lang="en-US" b="1" dirty="0"/>
          </a:p>
          <a:p>
            <a:pPr marL="285750" indent="-285750">
              <a:buFont typeface="Arial" panose="020B0604020202020204" pitchFamily="34" charset="0"/>
              <a:buChar char="•"/>
            </a:pPr>
            <a:r>
              <a:rPr lang="en-US" dirty="0"/>
              <a:t>Created new features such as </a:t>
            </a:r>
            <a:r>
              <a:rPr lang="en-US" dirty="0" err="1"/>
              <a:t>day_of_trans</a:t>
            </a:r>
            <a:r>
              <a:rPr lang="en-US" dirty="0"/>
              <a:t>, </a:t>
            </a:r>
            <a:r>
              <a:rPr lang="en-US" dirty="0" err="1"/>
              <a:t>month_of_trans</a:t>
            </a:r>
            <a:r>
              <a:rPr lang="en-US" dirty="0"/>
              <a:t>, </a:t>
            </a:r>
            <a:r>
              <a:rPr lang="en-US" dirty="0" err="1"/>
              <a:t>year_of_trans</a:t>
            </a:r>
            <a:r>
              <a:rPr lang="en-US" dirty="0"/>
              <a:t>, </a:t>
            </a:r>
            <a:r>
              <a:rPr lang="en-US" dirty="0" err="1"/>
              <a:t>hour_of_trans</a:t>
            </a:r>
            <a:r>
              <a:rPr lang="en-US" dirty="0"/>
              <a:t>.</a:t>
            </a: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Calculated account age, remaining account age, and days since last address change</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One-hot encoded categorical variables </a:t>
            </a:r>
            <a:r>
              <a:rPr lang="en-US" b="1" dirty="0"/>
              <a:t>(Why not ordinal?)</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Dropped insignificant features such as </a:t>
            </a:r>
            <a:r>
              <a:rPr lang="en-US" dirty="0" err="1"/>
              <a:t>accountNumber</a:t>
            </a:r>
            <a:r>
              <a:rPr lang="en-US" dirty="0"/>
              <a:t>, CVV, </a:t>
            </a:r>
            <a:r>
              <a:rPr lang="en-US" dirty="0" err="1"/>
              <a:t>etc</a:t>
            </a:r>
            <a:endParaRPr lang="en-US" dirty="0"/>
          </a:p>
        </p:txBody>
      </p:sp>
    </p:spTree>
    <p:extLst>
      <p:ext uri="{BB962C8B-B14F-4D97-AF65-F5344CB8AC3E}">
        <p14:creationId xmlns:p14="http://schemas.microsoft.com/office/powerpoint/2010/main" val="1691407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C20B3-073E-BD8A-CE7B-CAA816049D50}"/>
              </a:ext>
            </a:extLst>
          </p:cNvPr>
          <p:cNvSpPr>
            <a:spLocks noGrp="1"/>
          </p:cNvSpPr>
          <p:nvPr>
            <p:ph type="title"/>
          </p:nvPr>
        </p:nvSpPr>
        <p:spPr>
          <a:xfrm>
            <a:off x="3600685" y="437535"/>
            <a:ext cx="7077667" cy="914400"/>
          </a:xfrm>
        </p:spPr>
        <p:txBody>
          <a:bodyPr vert="horz" lIns="91440" tIns="45720" rIns="91440" bIns="45720" rtlCol="0" anchor="ctr">
            <a:normAutofit/>
          </a:bodyPr>
          <a:lstStyle/>
          <a:p>
            <a:r>
              <a:rPr lang="en-US" sz="4800" dirty="0"/>
              <a:t>Model Selection</a:t>
            </a:r>
          </a:p>
        </p:txBody>
      </p:sp>
      <p:sp>
        <p:nvSpPr>
          <p:cNvPr id="6" name="TextBox 5">
            <a:extLst>
              <a:ext uri="{FF2B5EF4-FFF2-40B4-BE49-F238E27FC236}">
                <a16:creationId xmlns:a16="http://schemas.microsoft.com/office/drawing/2014/main" id="{9D770EBF-673B-AA21-D0F0-ADB956811695}"/>
              </a:ext>
            </a:extLst>
          </p:cNvPr>
          <p:cNvSpPr txBox="1"/>
          <p:nvPr/>
        </p:nvSpPr>
        <p:spPr>
          <a:xfrm>
            <a:off x="275304" y="1710862"/>
            <a:ext cx="11916696" cy="4524315"/>
          </a:xfrm>
          <a:prstGeom prst="rect">
            <a:avLst/>
          </a:prstGeom>
          <a:noFill/>
        </p:spPr>
        <p:txBody>
          <a:bodyPr wrap="square" rtlCol="0">
            <a:spAutoFit/>
          </a:bodyPr>
          <a:lstStyle/>
          <a:p>
            <a:r>
              <a:rPr lang="en-US" b="1" dirty="0"/>
              <a:t>Logistic Regression:</a:t>
            </a:r>
          </a:p>
          <a:p>
            <a:pPr marL="285750" indent="-285750">
              <a:buFont typeface="Arial" panose="020B0604020202020204" pitchFamily="34" charset="0"/>
              <a:buChar char="•"/>
            </a:pPr>
            <a:r>
              <a:rPr lang="en-US" dirty="0"/>
              <a:t>Simple, Interpretable</a:t>
            </a:r>
          </a:p>
          <a:p>
            <a:pPr marL="285750" indent="-285750">
              <a:buFont typeface="Arial" panose="020B0604020202020204" pitchFamily="34" charset="0"/>
              <a:buChar char="•"/>
            </a:pPr>
            <a:r>
              <a:rPr lang="en-US" dirty="0"/>
              <a:t>Effective for binary classification</a:t>
            </a:r>
          </a:p>
          <a:p>
            <a:pPr marL="285750" indent="-285750">
              <a:buFont typeface="Arial" panose="020B0604020202020204" pitchFamily="34" charset="0"/>
              <a:buChar char="•"/>
            </a:pPr>
            <a:r>
              <a:rPr lang="en-US" dirty="0"/>
              <a:t>Estimates the probability that a given input belongs to a certain class (Fraud/Non-Fraud) based on threshold</a:t>
            </a:r>
          </a:p>
          <a:p>
            <a:endParaRPr lang="en-US" dirty="0"/>
          </a:p>
          <a:p>
            <a:r>
              <a:rPr lang="en-US" b="1" dirty="0"/>
              <a:t>Random Forest:</a:t>
            </a:r>
          </a:p>
          <a:p>
            <a:pPr marL="285750" indent="-285750">
              <a:buFont typeface="Arial" panose="020B0604020202020204" pitchFamily="34" charset="0"/>
              <a:buChar char="•"/>
            </a:pPr>
            <a:r>
              <a:rPr lang="en-US" dirty="0"/>
              <a:t>Handles large datasets with higher dimensionality</a:t>
            </a:r>
          </a:p>
          <a:p>
            <a:pPr marL="285750" indent="-285750">
              <a:buFont typeface="Arial" panose="020B0604020202020204" pitchFamily="34" charset="0"/>
              <a:buChar char="•"/>
            </a:pPr>
            <a:r>
              <a:rPr lang="en-US" dirty="0"/>
              <a:t>Robust to overfitting</a:t>
            </a:r>
          </a:p>
          <a:p>
            <a:pPr marL="285750" indent="-285750">
              <a:buFont typeface="Arial" panose="020B0604020202020204" pitchFamily="34" charset="0"/>
              <a:buChar char="•"/>
            </a:pPr>
            <a:r>
              <a:rPr lang="en-US" dirty="0"/>
              <a:t>Can capture complex interactions between features</a:t>
            </a:r>
          </a:p>
          <a:p>
            <a:pPr marL="285750" indent="-285750">
              <a:buFont typeface="Arial" panose="020B0604020202020204" pitchFamily="34" charset="0"/>
              <a:buChar char="•"/>
            </a:pPr>
            <a:r>
              <a:rPr lang="en-US" dirty="0"/>
              <a:t>Constructs multiple decision trees during training and outputs the mode of the classes for classification tasks</a:t>
            </a:r>
          </a:p>
          <a:p>
            <a:endParaRPr lang="en-US" dirty="0"/>
          </a:p>
          <a:p>
            <a:r>
              <a:rPr lang="en-US" b="1" dirty="0"/>
              <a:t>Other potential models:</a:t>
            </a:r>
          </a:p>
          <a:p>
            <a:pPr marL="285750" indent="-285750">
              <a:buFont typeface="Arial" panose="020B0604020202020204" pitchFamily="34" charset="0"/>
              <a:buChar char="•"/>
            </a:pPr>
            <a:r>
              <a:rPr lang="en-US" b="1" dirty="0"/>
              <a:t>Support Vector Machines:</a:t>
            </a:r>
            <a:r>
              <a:rPr lang="en-US" dirty="0"/>
              <a:t> Not chosen due to longer training times</a:t>
            </a:r>
          </a:p>
          <a:p>
            <a:pPr marL="285750" indent="-285750">
              <a:buFont typeface="Arial" panose="020B0604020202020204" pitchFamily="34" charset="0"/>
              <a:buChar char="•"/>
            </a:pPr>
            <a:r>
              <a:rPr lang="en-US" b="1" dirty="0"/>
              <a:t>Neural Networks: </a:t>
            </a:r>
            <a:r>
              <a:rPr lang="en-US" dirty="0"/>
              <a:t>Not chosen due to the need for extensive computational resources and more complex hyperparameter tuning</a:t>
            </a:r>
          </a:p>
          <a:p>
            <a:pPr marL="285750" indent="-285750">
              <a:buFont typeface="Arial" panose="020B0604020202020204" pitchFamily="34" charset="0"/>
              <a:buChar char="•"/>
            </a:pPr>
            <a:r>
              <a:rPr lang="en-US" b="1" dirty="0"/>
              <a:t>Gradient Boosting Machines: </a:t>
            </a:r>
            <a:r>
              <a:rPr lang="en-US" dirty="0"/>
              <a:t>Not chosen due to higher sensitivity to hyperparameter settings</a:t>
            </a:r>
          </a:p>
        </p:txBody>
      </p:sp>
    </p:spTree>
    <p:extLst>
      <p:ext uri="{BB962C8B-B14F-4D97-AF65-F5344CB8AC3E}">
        <p14:creationId xmlns:p14="http://schemas.microsoft.com/office/powerpoint/2010/main" val="3484927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C20B3-073E-BD8A-CE7B-CAA816049D50}"/>
              </a:ext>
            </a:extLst>
          </p:cNvPr>
          <p:cNvSpPr>
            <a:spLocks noGrp="1"/>
          </p:cNvSpPr>
          <p:nvPr>
            <p:ph type="title"/>
          </p:nvPr>
        </p:nvSpPr>
        <p:spPr>
          <a:xfrm>
            <a:off x="3600685" y="427703"/>
            <a:ext cx="7077667" cy="914400"/>
          </a:xfrm>
        </p:spPr>
        <p:txBody>
          <a:bodyPr vert="horz" lIns="91440" tIns="45720" rIns="91440" bIns="45720" rtlCol="0" anchor="ctr">
            <a:normAutofit/>
          </a:bodyPr>
          <a:lstStyle/>
          <a:p>
            <a:r>
              <a:rPr lang="en-US" sz="4800" dirty="0"/>
              <a:t>Model Evaluation Metrics</a:t>
            </a:r>
          </a:p>
        </p:txBody>
      </p:sp>
      <p:sp>
        <p:nvSpPr>
          <p:cNvPr id="6" name="TextBox 5">
            <a:extLst>
              <a:ext uri="{FF2B5EF4-FFF2-40B4-BE49-F238E27FC236}">
                <a16:creationId xmlns:a16="http://schemas.microsoft.com/office/drawing/2014/main" id="{9D770EBF-673B-AA21-D0F0-ADB956811695}"/>
              </a:ext>
            </a:extLst>
          </p:cNvPr>
          <p:cNvSpPr txBox="1"/>
          <p:nvPr/>
        </p:nvSpPr>
        <p:spPr>
          <a:xfrm>
            <a:off x="359382" y="1887843"/>
            <a:ext cx="11665469" cy="4247317"/>
          </a:xfrm>
          <a:prstGeom prst="rect">
            <a:avLst/>
          </a:prstGeom>
          <a:noFill/>
        </p:spPr>
        <p:txBody>
          <a:bodyPr wrap="square" rtlCol="0">
            <a:spAutoFit/>
          </a:bodyPr>
          <a:lstStyle/>
          <a:p>
            <a:r>
              <a:rPr lang="en-US" b="1" dirty="0"/>
              <a:t>Accuracy:</a:t>
            </a:r>
          </a:p>
          <a:p>
            <a:pPr marL="285750" indent="-285750">
              <a:buFont typeface="Arial" panose="020B0604020202020204" pitchFamily="34" charset="0"/>
              <a:buChar char="•"/>
            </a:pPr>
            <a:r>
              <a:rPr lang="en-US" dirty="0"/>
              <a:t>Ratio of correctly predicted instances to the total instances</a:t>
            </a:r>
          </a:p>
          <a:p>
            <a:pPr marL="285750" indent="-285750">
              <a:buFont typeface="Arial" panose="020B0604020202020204" pitchFamily="34" charset="0"/>
              <a:buChar char="•"/>
            </a:pPr>
            <a:r>
              <a:rPr lang="en-US" dirty="0"/>
              <a:t>Provides an overall measure of the model’s performance</a:t>
            </a:r>
          </a:p>
          <a:p>
            <a:pPr marL="285750" indent="-285750">
              <a:buFont typeface="Arial" panose="020B0604020202020204" pitchFamily="34" charset="0"/>
              <a:buChar char="•"/>
            </a:pPr>
            <a:r>
              <a:rPr lang="en-US" dirty="0"/>
              <a:t>Can be misleading for imbalanced datasets as it may be high due to the majority class.</a:t>
            </a:r>
          </a:p>
          <a:p>
            <a:endParaRPr lang="en-US" dirty="0"/>
          </a:p>
          <a:p>
            <a:r>
              <a:rPr lang="en-US" b="1" dirty="0"/>
              <a:t>Precision:</a:t>
            </a:r>
          </a:p>
          <a:p>
            <a:pPr marL="285750" indent="-285750">
              <a:buFont typeface="Arial" panose="020B0604020202020204" pitchFamily="34" charset="0"/>
              <a:buChar char="•"/>
            </a:pPr>
            <a:r>
              <a:rPr lang="en-US" dirty="0"/>
              <a:t>The ratio of true positive predictions to the total positive predictions</a:t>
            </a:r>
          </a:p>
          <a:p>
            <a:pPr marL="285750" indent="-285750">
              <a:buFont typeface="Arial" panose="020B0604020202020204" pitchFamily="34" charset="0"/>
              <a:buChar char="•"/>
            </a:pPr>
            <a:r>
              <a:rPr lang="en-US" dirty="0"/>
              <a:t>Indicates the model’s ability to correctly identify positive instances (fraudulent transactions)</a:t>
            </a:r>
          </a:p>
          <a:p>
            <a:pPr marL="285750" indent="-285750">
              <a:buFont typeface="Arial" panose="020B0604020202020204" pitchFamily="34" charset="0"/>
              <a:buChar char="•"/>
            </a:pPr>
            <a:r>
              <a:rPr lang="en-US" dirty="0"/>
              <a:t>Ensures that flagged transactions are indeed fraudulent, minimizing false alarms</a:t>
            </a:r>
          </a:p>
          <a:p>
            <a:endParaRPr lang="en-US" dirty="0"/>
          </a:p>
          <a:p>
            <a:r>
              <a:rPr lang="en-US" b="1" dirty="0"/>
              <a:t>Recall:</a:t>
            </a:r>
          </a:p>
          <a:p>
            <a:pPr marL="285750" indent="-285750">
              <a:buFont typeface="Arial" panose="020B0604020202020204" pitchFamily="34" charset="0"/>
              <a:buChar char="•"/>
            </a:pPr>
            <a:r>
              <a:rPr lang="en-US" dirty="0"/>
              <a:t>The ratio of true positive predictions to the total actual positives</a:t>
            </a:r>
          </a:p>
          <a:p>
            <a:pPr marL="285750" indent="-285750">
              <a:buFont typeface="Arial" panose="020B0604020202020204" pitchFamily="34" charset="0"/>
              <a:buChar char="•"/>
            </a:pPr>
            <a:r>
              <a:rPr lang="en-US" dirty="0"/>
              <a:t>Measures the model’s ability to identify all relevant instances</a:t>
            </a:r>
          </a:p>
          <a:p>
            <a:pPr marL="285750" indent="-285750">
              <a:buFont typeface="Arial" panose="020B0604020202020204" pitchFamily="34" charset="0"/>
              <a:buChar char="•"/>
            </a:pPr>
            <a:r>
              <a:rPr lang="en-US" dirty="0"/>
              <a:t>Ensures that most fraudulent transactions are caught, reducing financial losses due to undetected fraud.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82332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C20B3-073E-BD8A-CE7B-CAA816049D50}"/>
              </a:ext>
            </a:extLst>
          </p:cNvPr>
          <p:cNvSpPr>
            <a:spLocks noGrp="1"/>
          </p:cNvSpPr>
          <p:nvPr>
            <p:ph type="title"/>
          </p:nvPr>
        </p:nvSpPr>
        <p:spPr>
          <a:xfrm>
            <a:off x="3610518" y="447367"/>
            <a:ext cx="7077667" cy="1273278"/>
          </a:xfrm>
        </p:spPr>
        <p:txBody>
          <a:bodyPr vert="horz" lIns="91440" tIns="45720" rIns="91440" bIns="45720" rtlCol="0" anchor="ctr">
            <a:normAutofit fontScale="90000"/>
          </a:bodyPr>
          <a:lstStyle/>
          <a:p>
            <a:r>
              <a:rPr lang="en-US" sz="4800" dirty="0"/>
              <a:t>Model Evaluation Metrics </a:t>
            </a:r>
            <a:r>
              <a:rPr lang="en-US" dirty="0"/>
              <a:t>(C</a:t>
            </a:r>
            <a:r>
              <a:rPr lang="en-US" sz="4800" dirty="0"/>
              <a:t>ontd.)</a:t>
            </a:r>
          </a:p>
        </p:txBody>
      </p:sp>
      <p:sp>
        <p:nvSpPr>
          <p:cNvPr id="6" name="TextBox 5">
            <a:extLst>
              <a:ext uri="{FF2B5EF4-FFF2-40B4-BE49-F238E27FC236}">
                <a16:creationId xmlns:a16="http://schemas.microsoft.com/office/drawing/2014/main" id="{9D770EBF-673B-AA21-D0F0-ADB956811695}"/>
              </a:ext>
            </a:extLst>
          </p:cNvPr>
          <p:cNvSpPr txBox="1"/>
          <p:nvPr/>
        </p:nvSpPr>
        <p:spPr>
          <a:xfrm>
            <a:off x="359382" y="1887843"/>
            <a:ext cx="11665469" cy="2862322"/>
          </a:xfrm>
          <a:prstGeom prst="rect">
            <a:avLst/>
          </a:prstGeom>
          <a:noFill/>
        </p:spPr>
        <p:txBody>
          <a:bodyPr wrap="square" rtlCol="0">
            <a:spAutoFit/>
          </a:bodyPr>
          <a:lstStyle/>
          <a:p>
            <a:r>
              <a:rPr lang="en-US" b="1" dirty="0"/>
              <a:t>F1 Score:</a:t>
            </a:r>
          </a:p>
          <a:p>
            <a:pPr marL="285750" indent="-285750">
              <a:buFont typeface="Arial" panose="020B0604020202020204" pitchFamily="34" charset="0"/>
              <a:buChar char="•"/>
            </a:pPr>
            <a:r>
              <a:rPr lang="en-US" dirty="0"/>
              <a:t>The harmonic mean of precision and recall</a:t>
            </a:r>
          </a:p>
          <a:p>
            <a:pPr marL="285750" indent="-285750">
              <a:buFont typeface="Arial" panose="020B0604020202020204" pitchFamily="34" charset="0"/>
              <a:buChar char="•"/>
            </a:pPr>
            <a:r>
              <a:rPr lang="en-US" dirty="0"/>
              <a:t>Provides a single metric that balances both precision and recall</a:t>
            </a:r>
          </a:p>
          <a:p>
            <a:pPr marL="285750" indent="-285750">
              <a:buFont typeface="Arial" panose="020B0604020202020204" pitchFamily="34" charset="0"/>
              <a:buChar char="•"/>
            </a:pPr>
            <a:r>
              <a:rPr lang="en-US" dirty="0"/>
              <a:t>Ensures a good balance between catching fraud and avoiding false positives.</a:t>
            </a:r>
          </a:p>
          <a:p>
            <a:endParaRPr lang="en-US" dirty="0"/>
          </a:p>
          <a:p>
            <a:r>
              <a:rPr lang="en-US" b="1" dirty="0"/>
              <a:t>Confusion Matrix:</a:t>
            </a:r>
          </a:p>
          <a:p>
            <a:pPr marL="285750" indent="-285750">
              <a:buFont typeface="Arial" panose="020B0604020202020204" pitchFamily="34" charset="0"/>
              <a:buChar char="•"/>
            </a:pPr>
            <a:r>
              <a:rPr lang="en-US" dirty="0"/>
              <a:t>A table used to describe the performance of a classification model</a:t>
            </a:r>
          </a:p>
          <a:p>
            <a:pPr marL="285750" indent="-285750">
              <a:buFont typeface="Arial" panose="020B0604020202020204" pitchFamily="34" charset="0"/>
              <a:buChar char="•"/>
            </a:pPr>
            <a:r>
              <a:rPr lang="en-US" dirty="0"/>
              <a:t>Shows the true positives, true negatives, false positives, and false negatives</a:t>
            </a:r>
          </a:p>
          <a:p>
            <a:pPr marL="285750" indent="-285750">
              <a:buFont typeface="Arial" panose="020B0604020202020204" pitchFamily="34" charset="0"/>
              <a:buChar char="•"/>
            </a:pPr>
            <a:r>
              <a:rPr lang="en-US" dirty="0"/>
              <a:t>Helps in understanding the model’s prediction errors and areas of improvement.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61121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C20B3-073E-BD8A-CE7B-CAA816049D50}"/>
              </a:ext>
            </a:extLst>
          </p:cNvPr>
          <p:cNvSpPr>
            <a:spLocks noGrp="1"/>
          </p:cNvSpPr>
          <p:nvPr>
            <p:ph type="title"/>
          </p:nvPr>
        </p:nvSpPr>
        <p:spPr>
          <a:xfrm>
            <a:off x="4377434" y="450535"/>
            <a:ext cx="7077667" cy="1057276"/>
          </a:xfrm>
        </p:spPr>
        <p:txBody>
          <a:bodyPr vert="horz" lIns="91440" tIns="45720" rIns="91440" bIns="45720" rtlCol="0" anchor="ctr">
            <a:normAutofit/>
          </a:bodyPr>
          <a:lstStyle/>
          <a:p>
            <a:r>
              <a:rPr lang="en-US" sz="4800" dirty="0"/>
              <a:t>Project Overview</a:t>
            </a:r>
          </a:p>
        </p:txBody>
      </p:sp>
      <p:sp>
        <p:nvSpPr>
          <p:cNvPr id="3" name="Content Placeholder 2">
            <a:extLst>
              <a:ext uri="{FF2B5EF4-FFF2-40B4-BE49-F238E27FC236}">
                <a16:creationId xmlns:a16="http://schemas.microsoft.com/office/drawing/2014/main" id="{151C065B-8108-795D-6767-ECE579D023D5}"/>
              </a:ext>
            </a:extLst>
          </p:cNvPr>
          <p:cNvSpPr>
            <a:spLocks/>
          </p:cNvSpPr>
          <p:nvPr/>
        </p:nvSpPr>
        <p:spPr>
          <a:xfrm>
            <a:off x="353962" y="2054943"/>
            <a:ext cx="4296696" cy="3382296"/>
          </a:xfrm>
          <a:prstGeom prst="rect">
            <a:avLst/>
          </a:prstGeom>
        </p:spPr>
        <p:txBody>
          <a:bodyPr vert="horz" lIns="91440" tIns="45720" rIns="91440" bIns="45720" rtlCol="0" anchor="ctr">
            <a:normAutofit/>
          </a:bodyPr>
          <a:lstStyle/>
          <a:p>
            <a:pPr>
              <a:spcBef>
                <a:spcPct val="20000"/>
              </a:spcBef>
              <a:spcAft>
                <a:spcPts val="600"/>
              </a:spcAft>
              <a:buClr>
                <a:schemeClr val="tx1"/>
              </a:buClr>
              <a:buSzPct val="80000"/>
            </a:pPr>
            <a:r>
              <a:rPr lang="en-US" sz="2100" b="1" dirty="0"/>
              <a:t>Objective:</a:t>
            </a:r>
            <a:r>
              <a:rPr lang="en-US" sz="2100" dirty="0"/>
              <a:t> To build a robust model to detect fraudulent transactions.</a:t>
            </a:r>
          </a:p>
        </p:txBody>
      </p:sp>
      <p:sp>
        <p:nvSpPr>
          <p:cNvPr id="9" name="TextBox 8">
            <a:extLst>
              <a:ext uri="{FF2B5EF4-FFF2-40B4-BE49-F238E27FC236}">
                <a16:creationId xmlns:a16="http://schemas.microsoft.com/office/drawing/2014/main" id="{BB991F18-E107-5B85-EFFA-6C6590C32160}"/>
              </a:ext>
            </a:extLst>
          </p:cNvPr>
          <p:cNvSpPr txBox="1"/>
          <p:nvPr/>
        </p:nvSpPr>
        <p:spPr>
          <a:xfrm>
            <a:off x="5378449" y="2736009"/>
            <a:ext cx="5391150" cy="2585323"/>
          </a:xfrm>
          <a:prstGeom prst="rect">
            <a:avLst/>
          </a:prstGeom>
          <a:noFill/>
        </p:spPr>
        <p:txBody>
          <a:bodyPr wrap="square" rtlCol="0">
            <a:spAutoFit/>
          </a:bodyPr>
          <a:lstStyle/>
          <a:p>
            <a:r>
              <a:rPr lang="en-US" b="1" dirty="0"/>
              <a:t>Key Steps:</a:t>
            </a:r>
          </a:p>
          <a:p>
            <a:endParaRPr lang="en-US" b="1" dirty="0"/>
          </a:p>
          <a:p>
            <a:r>
              <a:rPr lang="en-US" dirty="0"/>
              <a:t>1) Data Collection and Preprocessing</a:t>
            </a:r>
          </a:p>
          <a:p>
            <a:r>
              <a:rPr lang="en-US" dirty="0"/>
              <a:t>2) Exploratory Data Analysis (EDA)</a:t>
            </a:r>
          </a:p>
          <a:p>
            <a:r>
              <a:rPr lang="en-US" dirty="0"/>
              <a:t>3) Feature Engineering</a:t>
            </a:r>
          </a:p>
          <a:p>
            <a:r>
              <a:rPr lang="en-US" dirty="0"/>
              <a:t>4) Model Training and Evaluation</a:t>
            </a:r>
          </a:p>
          <a:p>
            <a:r>
              <a:rPr lang="en-US" dirty="0"/>
              <a:t>5) Handling Imbalanced Data</a:t>
            </a:r>
          </a:p>
          <a:p>
            <a:r>
              <a:rPr lang="en-US" dirty="0"/>
              <a:t>6) Final Model Selection</a:t>
            </a:r>
          </a:p>
          <a:p>
            <a:endParaRPr lang="en-US" dirty="0"/>
          </a:p>
        </p:txBody>
      </p:sp>
    </p:spTree>
    <p:extLst>
      <p:ext uri="{BB962C8B-B14F-4D97-AF65-F5344CB8AC3E}">
        <p14:creationId xmlns:p14="http://schemas.microsoft.com/office/powerpoint/2010/main" val="26412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C20B3-073E-BD8A-CE7B-CAA816049D50}"/>
              </a:ext>
            </a:extLst>
          </p:cNvPr>
          <p:cNvSpPr>
            <a:spLocks noGrp="1"/>
          </p:cNvSpPr>
          <p:nvPr>
            <p:ph type="title"/>
          </p:nvPr>
        </p:nvSpPr>
        <p:spPr>
          <a:xfrm>
            <a:off x="4377434" y="272921"/>
            <a:ext cx="7077667" cy="1259769"/>
          </a:xfrm>
        </p:spPr>
        <p:txBody>
          <a:bodyPr vert="horz" lIns="91440" tIns="45720" rIns="91440" bIns="45720" rtlCol="0" anchor="ctr">
            <a:normAutofit/>
          </a:bodyPr>
          <a:lstStyle/>
          <a:p>
            <a:r>
              <a:rPr lang="en-US" sz="4800" dirty="0"/>
              <a:t>Model Training</a:t>
            </a:r>
            <a:endParaRPr lang="en-US" sz="4800" dirty="0">
              <a:solidFill>
                <a:schemeClr val="accent1">
                  <a:lumMod val="75000"/>
                </a:schemeClr>
              </a:solidFill>
            </a:endParaRPr>
          </a:p>
        </p:txBody>
      </p:sp>
      <p:sp>
        <p:nvSpPr>
          <p:cNvPr id="3" name="TextBox 2">
            <a:extLst>
              <a:ext uri="{FF2B5EF4-FFF2-40B4-BE49-F238E27FC236}">
                <a16:creationId xmlns:a16="http://schemas.microsoft.com/office/drawing/2014/main" id="{5DA2160E-AD98-16B5-A87F-057B481C08E4}"/>
              </a:ext>
            </a:extLst>
          </p:cNvPr>
          <p:cNvSpPr txBox="1"/>
          <p:nvPr/>
        </p:nvSpPr>
        <p:spPr>
          <a:xfrm>
            <a:off x="130432" y="2215696"/>
            <a:ext cx="4785697" cy="3139321"/>
          </a:xfrm>
          <a:prstGeom prst="rect">
            <a:avLst/>
          </a:prstGeom>
          <a:noFill/>
        </p:spPr>
        <p:txBody>
          <a:bodyPr wrap="square" rtlCol="0">
            <a:spAutoFit/>
          </a:bodyPr>
          <a:lstStyle/>
          <a:p>
            <a:r>
              <a:rPr lang="en-US" b="1" dirty="0"/>
              <a:t>Objective: </a:t>
            </a:r>
            <a:r>
              <a:rPr lang="en-US" dirty="0"/>
              <a:t>To evaluate model performance on the dataset</a:t>
            </a:r>
          </a:p>
          <a:p>
            <a:endParaRPr lang="en-US" dirty="0"/>
          </a:p>
          <a:p>
            <a:r>
              <a:rPr lang="en-US" b="1" dirty="0"/>
              <a:t>Models:</a:t>
            </a:r>
            <a:r>
              <a:rPr lang="en-US" dirty="0"/>
              <a:t> Logistic Regression and Random Forest</a:t>
            </a:r>
          </a:p>
          <a:p>
            <a:endParaRPr lang="en-US" dirty="0"/>
          </a:p>
          <a:p>
            <a:r>
              <a:rPr lang="en-US" b="1" dirty="0"/>
              <a:t>Need for Scaling the data? </a:t>
            </a:r>
            <a:r>
              <a:rPr lang="en-US" b="1" dirty="0">
                <a:solidFill>
                  <a:srgbClr val="C00000"/>
                </a:solidFill>
              </a:rPr>
              <a:t>No</a:t>
            </a:r>
          </a:p>
          <a:p>
            <a:pPr marL="285750" indent="-285750">
              <a:buFont typeface="Arial" panose="020B0604020202020204" pitchFamily="34" charset="0"/>
              <a:buChar char="•"/>
            </a:pPr>
            <a:r>
              <a:rPr lang="en-US" dirty="0"/>
              <a:t>Logistic Regression performs adequately without scaling if the features are not excessively varied in magnitude</a:t>
            </a:r>
          </a:p>
          <a:p>
            <a:pPr marL="285750" indent="-285750">
              <a:buFont typeface="Arial" panose="020B0604020202020204" pitchFamily="34" charset="0"/>
              <a:buChar char="•"/>
            </a:pPr>
            <a:r>
              <a:rPr lang="en-US" dirty="0"/>
              <a:t>Decision Trees are insensitive to feature scaling</a:t>
            </a:r>
          </a:p>
        </p:txBody>
      </p:sp>
      <p:pic>
        <p:nvPicPr>
          <p:cNvPr id="5" name="Picture 4">
            <a:extLst>
              <a:ext uri="{FF2B5EF4-FFF2-40B4-BE49-F238E27FC236}">
                <a16:creationId xmlns:a16="http://schemas.microsoft.com/office/drawing/2014/main" id="{6D25FD30-A15B-5012-9497-BB1BCC1E25C8}"/>
              </a:ext>
            </a:extLst>
          </p:cNvPr>
          <p:cNvPicPr>
            <a:picLocks noChangeAspect="1"/>
          </p:cNvPicPr>
          <p:nvPr/>
        </p:nvPicPr>
        <p:blipFill>
          <a:blip r:embed="rId3"/>
          <a:stretch>
            <a:fillRect/>
          </a:stretch>
        </p:blipFill>
        <p:spPr>
          <a:xfrm>
            <a:off x="5053780" y="2622109"/>
            <a:ext cx="6633496" cy="2326497"/>
          </a:xfrm>
          <a:prstGeom prst="rect">
            <a:avLst/>
          </a:prstGeom>
        </p:spPr>
      </p:pic>
    </p:spTree>
    <p:extLst>
      <p:ext uri="{BB962C8B-B14F-4D97-AF65-F5344CB8AC3E}">
        <p14:creationId xmlns:p14="http://schemas.microsoft.com/office/powerpoint/2010/main" val="31284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C20B3-073E-BD8A-CE7B-CAA816049D50}"/>
              </a:ext>
            </a:extLst>
          </p:cNvPr>
          <p:cNvSpPr>
            <a:spLocks noGrp="1"/>
          </p:cNvSpPr>
          <p:nvPr>
            <p:ph type="title"/>
          </p:nvPr>
        </p:nvSpPr>
        <p:spPr>
          <a:xfrm>
            <a:off x="4377434" y="228600"/>
            <a:ext cx="7077667" cy="1279211"/>
          </a:xfrm>
        </p:spPr>
        <p:txBody>
          <a:bodyPr vert="horz" lIns="91440" tIns="45720" rIns="91440" bIns="45720" rtlCol="0" anchor="ctr">
            <a:normAutofit fontScale="90000"/>
          </a:bodyPr>
          <a:lstStyle/>
          <a:p>
            <a:r>
              <a:rPr lang="en-US" sz="4800" dirty="0"/>
              <a:t>Model Training – </a:t>
            </a:r>
            <a:r>
              <a:rPr lang="en-US" dirty="0">
                <a:solidFill>
                  <a:srgbClr val="C00000"/>
                </a:solidFill>
              </a:rPr>
              <a:t>O</a:t>
            </a:r>
            <a:r>
              <a:rPr lang="en-US" sz="4800" dirty="0">
                <a:solidFill>
                  <a:srgbClr val="C00000"/>
                </a:solidFill>
              </a:rPr>
              <a:t>riginal </a:t>
            </a:r>
            <a:r>
              <a:rPr lang="en-US" dirty="0">
                <a:solidFill>
                  <a:srgbClr val="C00000"/>
                </a:solidFill>
              </a:rPr>
              <a:t>D</a:t>
            </a:r>
            <a:r>
              <a:rPr lang="en-US" sz="4800" dirty="0">
                <a:solidFill>
                  <a:srgbClr val="C00000"/>
                </a:solidFill>
              </a:rPr>
              <a:t>ata</a:t>
            </a:r>
          </a:p>
        </p:txBody>
      </p:sp>
      <p:pic>
        <p:nvPicPr>
          <p:cNvPr id="5122" name="Picture 2">
            <a:extLst>
              <a:ext uri="{FF2B5EF4-FFF2-40B4-BE49-F238E27FC236}">
                <a16:creationId xmlns:a16="http://schemas.microsoft.com/office/drawing/2014/main" id="{D39B8A79-5EAA-DB9A-DADB-92DE638289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2461" y="2040093"/>
            <a:ext cx="5878316" cy="364913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E1108FE-9C89-C641-7D4D-0B88146A3B0D}"/>
              </a:ext>
            </a:extLst>
          </p:cNvPr>
          <p:cNvSpPr txBox="1"/>
          <p:nvPr/>
        </p:nvSpPr>
        <p:spPr>
          <a:xfrm>
            <a:off x="230829" y="1425385"/>
            <a:ext cx="6542532" cy="5078313"/>
          </a:xfrm>
          <a:prstGeom prst="rect">
            <a:avLst/>
          </a:prstGeom>
          <a:noFill/>
        </p:spPr>
        <p:txBody>
          <a:bodyPr wrap="square" rtlCol="0">
            <a:spAutoFit/>
          </a:bodyPr>
          <a:lstStyle/>
          <a:p>
            <a:r>
              <a:rPr lang="en-US" b="1" dirty="0"/>
              <a:t>Results:</a:t>
            </a:r>
          </a:p>
          <a:p>
            <a:endParaRPr lang="en-US" dirty="0"/>
          </a:p>
          <a:p>
            <a:r>
              <a:rPr lang="en-US" b="1" dirty="0"/>
              <a:t>1) Logistic Regression</a:t>
            </a:r>
          </a:p>
          <a:p>
            <a:endParaRPr lang="en-US" b="1" dirty="0"/>
          </a:p>
          <a:p>
            <a:r>
              <a:rPr lang="en-US" b="1" dirty="0"/>
              <a:t>	</a:t>
            </a:r>
            <a:r>
              <a:rPr lang="en-US" dirty="0"/>
              <a:t>Accuracy (Training Data): 98.25%</a:t>
            </a:r>
          </a:p>
          <a:p>
            <a:r>
              <a:rPr lang="en-US" dirty="0"/>
              <a:t>	Accuracy (Test Data): 98.19%</a:t>
            </a:r>
          </a:p>
          <a:p>
            <a:r>
              <a:rPr lang="en-US" dirty="0"/>
              <a:t>	Precision Score: 0</a:t>
            </a:r>
          </a:p>
          <a:p>
            <a:r>
              <a:rPr lang="en-US" dirty="0"/>
              <a:t>	Recall Score: 0</a:t>
            </a:r>
          </a:p>
          <a:p>
            <a:r>
              <a:rPr lang="en-US" dirty="0"/>
              <a:t>	F1 Score: 0</a:t>
            </a:r>
          </a:p>
          <a:p>
            <a:endParaRPr lang="en-US" b="1" dirty="0"/>
          </a:p>
          <a:p>
            <a:r>
              <a:rPr lang="en-US" b="1" dirty="0"/>
              <a:t>2) Random Forest</a:t>
            </a:r>
          </a:p>
          <a:p>
            <a:endParaRPr lang="en-US" b="1" dirty="0"/>
          </a:p>
          <a:p>
            <a:r>
              <a:rPr lang="en-US" b="1" dirty="0"/>
              <a:t>	</a:t>
            </a:r>
            <a:r>
              <a:rPr lang="en-US" dirty="0"/>
              <a:t>Accuracy (Training Data): 99.99%</a:t>
            </a:r>
          </a:p>
          <a:p>
            <a:r>
              <a:rPr lang="en-US" dirty="0"/>
              <a:t>	Accuracy (Test Data): 98.22%</a:t>
            </a:r>
          </a:p>
          <a:p>
            <a:r>
              <a:rPr lang="en-US" dirty="0"/>
              <a:t>	Precision Score: 0.96</a:t>
            </a:r>
          </a:p>
          <a:p>
            <a:r>
              <a:rPr lang="en-US" dirty="0"/>
              <a:t>	Recall Score: 0.01</a:t>
            </a:r>
          </a:p>
          <a:p>
            <a:r>
              <a:rPr lang="en-US" dirty="0"/>
              <a:t>	F1 Score: 0.03</a:t>
            </a:r>
          </a:p>
          <a:p>
            <a:r>
              <a:rPr lang="en-US" dirty="0"/>
              <a:t>	</a:t>
            </a:r>
          </a:p>
        </p:txBody>
      </p:sp>
      <p:pic>
        <p:nvPicPr>
          <p:cNvPr id="8" name="Picture 7">
            <a:extLst>
              <a:ext uri="{FF2B5EF4-FFF2-40B4-BE49-F238E27FC236}">
                <a16:creationId xmlns:a16="http://schemas.microsoft.com/office/drawing/2014/main" id="{71A69EFB-6DD6-45DB-5E67-C72881238B4F}"/>
              </a:ext>
            </a:extLst>
          </p:cNvPr>
          <p:cNvPicPr>
            <a:picLocks noChangeAspect="1"/>
          </p:cNvPicPr>
          <p:nvPr/>
        </p:nvPicPr>
        <p:blipFill>
          <a:blip r:embed="rId4"/>
          <a:stretch>
            <a:fillRect/>
          </a:stretch>
        </p:blipFill>
        <p:spPr>
          <a:xfrm>
            <a:off x="2639367" y="3159934"/>
            <a:ext cx="3180639" cy="881123"/>
          </a:xfrm>
          <a:prstGeom prst="rect">
            <a:avLst/>
          </a:prstGeom>
        </p:spPr>
      </p:pic>
      <p:pic>
        <p:nvPicPr>
          <p:cNvPr id="10" name="Picture 9">
            <a:extLst>
              <a:ext uri="{FF2B5EF4-FFF2-40B4-BE49-F238E27FC236}">
                <a16:creationId xmlns:a16="http://schemas.microsoft.com/office/drawing/2014/main" id="{9758FB06-9B5E-F662-71E3-0D24366B374B}"/>
              </a:ext>
            </a:extLst>
          </p:cNvPr>
          <p:cNvPicPr>
            <a:picLocks noChangeAspect="1"/>
          </p:cNvPicPr>
          <p:nvPr/>
        </p:nvPicPr>
        <p:blipFill>
          <a:blip r:embed="rId5"/>
          <a:stretch>
            <a:fillRect/>
          </a:stretch>
        </p:blipFill>
        <p:spPr>
          <a:xfrm>
            <a:off x="2873966" y="5335045"/>
            <a:ext cx="3083691" cy="881122"/>
          </a:xfrm>
          <a:prstGeom prst="rect">
            <a:avLst/>
          </a:prstGeom>
        </p:spPr>
      </p:pic>
    </p:spTree>
    <p:extLst>
      <p:ext uri="{BB962C8B-B14F-4D97-AF65-F5344CB8AC3E}">
        <p14:creationId xmlns:p14="http://schemas.microsoft.com/office/powerpoint/2010/main" val="657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C20B3-073E-BD8A-CE7B-CAA816049D50}"/>
              </a:ext>
            </a:extLst>
          </p:cNvPr>
          <p:cNvSpPr>
            <a:spLocks noGrp="1"/>
          </p:cNvSpPr>
          <p:nvPr>
            <p:ph type="title"/>
          </p:nvPr>
        </p:nvSpPr>
        <p:spPr>
          <a:xfrm>
            <a:off x="3610518" y="447367"/>
            <a:ext cx="7077667" cy="1273278"/>
          </a:xfrm>
        </p:spPr>
        <p:txBody>
          <a:bodyPr vert="horz" lIns="91440" tIns="45720" rIns="91440" bIns="45720" rtlCol="0" anchor="ctr">
            <a:normAutofit/>
          </a:bodyPr>
          <a:lstStyle/>
          <a:p>
            <a:r>
              <a:rPr lang="en-US" sz="4800" dirty="0"/>
              <a:t>Handling Imbalanced Data</a:t>
            </a:r>
          </a:p>
        </p:txBody>
      </p:sp>
      <p:sp>
        <p:nvSpPr>
          <p:cNvPr id="6" name="TextBox 5">
            <a:extLst>
              <a:ext uri="{FF2B5EF4-FFF2-40B4-BE49-F238E27FC236}">
                <a16:creationId xmlns:a16="http://schemas.microsoft.com/office/drawing/2014/main" id="{9D770EBF-673B-AA21-D0F0-ADB956811695}"/>
              </a:ext>
            </a:extLst>
          </p:cNvPr>
          <p:cNvSpPr txBox="1"/>
          <p:nvPr/>
        </p:nvSpPr>
        <p:spPr>
          <a:xfrm>
            <a:off x="226143" y="1997839"/>
            <a:ext cx="11739715" cy="3139321"/>
          </a:xfrm>
          <a:prstGeom prst="rect">
            <a:avLst/>
          </a:prstGeom>
          <a:noFill/>
        </p:spPr>
        <p:txBody>
          <a:bodyPr wrap="square" rtlCol="0">
            <a:spAutoFit/>
          </a:bodyPr>
          <a:lstStyle/>
          <a:p>
            <a:r>
              <a:rPr lang="en-US" dirty="0"/>
              <a:t>Classes in the dataset are not represented equally - fraudulent transactions are much fewer compared to non-fraudulent ones</a:t>
            </a:r>
          </a:p>
          <a:p>
            <a:endParaRPr lang="en-US" dirty="0"/>
          </a:p>
          <a:p>
            <a:r>
              <a:rPr lang="en-US" b="1" dirty="0"/>
              <a:t>Impact on Prediction:</a:t>
            </a:r>
          </a:p>
          <a:p>
            <a:pPr marL="285750" indent="-285750">
              <a:buFont typeface="Arial" panose="020B0604020202020204" pitchFamily="34" charset="0"/>
              <a:buChar char="•"/>
            </a:pPr>
            <a:r>
              <a:rPr lang="en-US" dirty="0"/>
              <a:t>Models may become biased towards the majority class, leading to high accuracy but poor performance on the minority class (fraud).</a:t>
            </a:r>
          </a:p>
          <a:p>
            <a:pPr marL="285750" indent="-285750">
              <a:buFont typeface="Arial" panose="020B0604020202020204" pitchFamily="34" charset="0"/>
              <a:buChar char="•"/>
            </a:pPr>
            <a:r>
              <a:rPr lang="en-US" dirty="0"/>
              <a:t>The model may miss many fraudulent transactions, which is critical in fraud detection.</a:t>
            </a:r>
          </a:p>
          <a:p>
            <a:endParaRPr lang="en-US" dirty="0"/>
          </a:p>
          <a:p>
            <a:r>
              <a:rPr lang="en-US" b="1" dirty="0"/>
              <a:t>Ways to Handle:</a:t>
            </a:r>
          </a:p>
          <a:p>
            <a:pPr marL="285750" indent="-285750">
              <a:buFont typeface="Arial" panose="020B0604020202020204" pitchFamily="34" charset="0"/>
              <a:buChar char="•"/>
            </a:pPr>
            <a:r>
              <a:rPr lang="en-US" b="1" dirty="0"/>
              <a:t>Resampling Techniques:</a:t>
            </a:r>
            <a:r>
              <a:rPr lang="en-US" dirty="0"/>
              <a:t> Adjust the class distribution by either oversampling the minority class or </a:t>
            </a:r>
            <a:r>
              <a:rPr lang="en-US" dirty="0" err="1"/>
              <a:t>undersampling</a:t>
            </a:r>
            <a:r>
              <a:rPr lang="en-US" dirty="0"/>
              <a:t> the majority class.</a:t>
            </a:r>
          </a:p>
        </p:txBody>
      </p:sp>
    </p:spTree>
    <p:extLst>
      <p:ext uri="{BB962C8B-B14F-4D97-AF65-F5344CB8AC3E}">
        <p14:creationId xmlns:p14="http://schemas.microsoft.com/office/powerpoint/2010/main" val="2075246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C20B3-073E-BD8A-CE7B-CAA816049D50}"/>
              </a:ext>
            </a:extLst>
          </p:cNvPr>
          <p:cNvSpPr>
            <a:spLocks noGrp="1"/>
          </p:cNvSpPr>
          <p:nvPr>
            <p:ph type="title"/>
          </p:nvPr>
        </p:nvSpPr>
        <p:spPr>
          <a:xfrm>
            <a:off x="3561357" y="410519"/>
            <a:ext cx="7077667" cy="1273278"/>
          </a:xfrm>
        </p:spPr>
        <p:txBody>
          <a:bodyPr vert="horz" lIns="91440" tIns="45720" rIns="91440" bIns="45720" rtlCol="0" anchor="ctr">
            <a:normAutofit fontScale="90000"/>
          </a:bodyPr>
          <a:lstStyle/>
          <a:p>
            <a:r>
              <a:rPr lang="en-US" sz="4800" dirty="0"/>
              <a:t>Handling Imbalanced Data (Contd.)</a:t>
            </a:r>
          </a:p>
        </p:txBody>
      </p:sp>
      <p:sp>
        <p:nvSpPr>
          <p:cNvPr id="6" name="TextBox 5">
            <a:extLst>
              <a:ext uri="{FF2B5EF4-FFF2-40B4-BE49-F238E27FC236}">
                <a16:creationId xmlns:a16="http://schemas.microsoft.com/office/drawing/2014/main" id="{9D770EBF-673B-AA21-D0F0-ADB956811695}"/>
              </a:ext>
            </a:extLst>
          </p:cNvPr>
          <p:cNvSpPr txBox="1"/>
          <p:nvPr/>
        </p:nvSpPr>
        <p:spPr>
          <a:xfrm>
            <a:off x="147485" y="1840524"/>
            <a:ext cx="5614218" cy="4247317"/>
          </a:xfrm>
          <a:prstGeom prst="rect">
            <a:avLst/>
          </a:prstGeom>
          <a:noFill/>
        </p:spPr>
        <p:txBody>
          <a:bodyPr wrap="square" rtlCol="0">
            <a:spAutoFit/>
          </a:bodyPr>
          <a:lstStyle/>
          <a:p>
            <a:r>
              <a:rPr lang="en-US" b="1" dirty="0"/>
              <a:t>Types of </a:t>
            </a:r>
            <a:r>
              <a:rPr lang="en-US" b="1" dirty="0" err="1"/>
              <a:t>Downsampling</a:t>
            </a:r>
            <a:r>
              <a:rPr lang="en-US" b="1" dirty="0"/>
              <a:t>:</a:t>
            </a:r>
          </a:p>
          <a:p>
            <a:pPr marL="285750" indent="-285750">
              <a:buFont typeface="Arial" panose="020B0604020202020204" pitchFamily="34" charset="0"/>
              <a:buChar char="•"/>
            </a:pPr>
            <a:r>
              <a:rPr lang="en-US" b="1" dirty="0"/>
              <a:t>Random </a:t>
            </a:r>
            <a:r>
              <a:rPr lang="en-US" b="1" dirty="0" err="1"/>
              <a:t>Downsampling</a:t>
            </a:r>
            <a:r>
              <a:rPr lang="en-US" b="1" dirty="0"/>
              <a:t>:</a:t>
            </a:r>
          </a:p>
          <a:p>
            <a:pPr marL="742950" lvl="1" indent="-285750">
              <a:buFont typeface="Courier New" panose="02070309020205020404" pitchFamily="49" charset="0"/>
              <a:buChar char="o"/>
            </a:pPr>
            <a:r>
              <a:rPr lang="en-US" dirty="0"/>
              <a:t>Randomly removes samples from the majority class to balance the dataset</a:t>
            </a:r>
          </a:p>
          <a:p>
            <a:pPr marL="742950" lvl="1" indent="-285750">
              <a:buFont typeface="Courier New" panose="02070309020205020404" pitchFamily="49" charset="0"/>
              <a:buChar char="o"/>
            </a:pPr>
            <a:r>
              <a:rPr lang="en-US" dirty="0"/>
              <a:t>Simple to implement, reduces training time</a:t>
            </a:r>
          </a:p>
          <a:p>
            <a:pPr marL="742950" lvl="1" indent="-285750">
              <a:buFont typeface="Courier New" panose="02070309020205020404" pitchFamily="49" charset="0"/>
              <a:buChar char="o"/>
            </a:pPr>
            <a:r>
              <a:rPr lang="en-US" dirty="0"/>
              <a:t>May result in loss of important information, leading to underfitting</a:t>
            </a:r>
          </a:p>
          <a:p>
            <a:pPr lvl="1"/>
            <a:endParaRPr lang="en-US" dirty="0"/>
          </a:p>
          <a:p>
            <a:pPr marL="285750" indent="-285750">
              <a:buFont typeface="Arial" panose="020B0604020202020204" pitchFamily="34" charset="0"/>
              <a:buChar char="•"/>
            </a:pPr>
            <a:r>
              <a:rPr lang="en-US" b="1" dirty="0"/>
              <a:t>Cluster Centroid </a:t>
            </a:r>
            <a:r>
              <a:rPr lang="en-US" b="1" dirty="0" err="1"/>
              <a:t>Downsampling</a:t>
            </a:r>
            <a:r>
              <a:rPr lang="en-US" b="1" dirty="0"/>
              <a:t>:</a:t>
            </a:r>
          </a:p>
          <a:p>
            <a:pPr marL="742950" lvl="1" indent="-285750">
              <a:buFont typeface="Courier New" panose="02070309020205020404" pitchFamily="49" charset="0"/>
              <a:buChar char="o"/>
            </a:pPr>
            <a:r>
              <a:rPr lang="en-US" dirty="0"/>
              <a:t>Reduces the majority class by clustering and using the cluster centroids as representatives</a:t>
            </a:r>
          </a:p>
          <a:p>
            <a:pPr marL="742950" lvl="1" indent="-285750">
              <a:buFont typeface="Courier New" panose="02070309020205020404" pitchFamily="49" charset="0"/>
              <a:buChar char="o"/>
            </a:pPr>
            <a:r>
              <a:rPr lang="en-US" dirty="0"/>
              <a:t>Retains more information compared to random </a:t>
            </a:r>
            <a:r>
              <a:rPr lang="en-US" dirty="0" err="1"/>
              <a:t>downsampling</a:t>
            </a:r>
            <a:endParaRPr lang="en-US" dirty="0"/>
          </a:p>
          <a:p>
            <a:pPr marL="742950" lvl="1" indent="-285750">
              <a:buFont typeface="Courier New" panose="02070309020205020404" pitchFamily="49" charset="0"/>
              <a:buChar char="o"/>
            </a:pPr>
            <a:r>
              <a:rPr lang="en-US" dirty="0"/>
              <a:t>More complex to implement, may still lose some variability in the data</a:t>
            </a:r>
          </a:p>
        </p:txBody>
      </p:sp>
      <p:sp>
        <p:nvSpPr>
          <p:cNvPr id="3" name="TextBox 2">
            <a:extLst>
              <a:ext uri="{FF2B5EF4-FFF2-40B4-BE49-F238E27FC236}">
                <a16:creationId xmlns:a16="http://schemas.microsoft.com/office/drawing/2014/main" id="{948D5E89-29F0-19E5-916C-3DAB0A2F2FF5}"/>
              </a:ext>
            </a:extLst>
          </p:cNvPr>
          <p:cNvSpPr txBox="1"/>
          <p:nvPr/>
        </p:nvSpPr>
        <p:spPr>
          <a:xfrm>
            <a:off x="6007511" y="1840524"/>
            <a:ext cx="5934902" cy="4247317"/>
          </a:xfrm>
          <a:prstGeom prst="rect">
            <a:avLst/>
          </a:prstGeom>
          <a:noFill/>
        </p:spPr>
        <p:txBody>
          <a:bodyPr wrap="square" rtlCol="0">
            <a:spAutoFit/>
          </a:bodyPr>
          <a:lstStyle/>
          <a:p>
            <a:r>
              <a:rPr lang="en-US" b="1" dirty="0"/>
              <a:t>Types of </a:t>
            </a:r>
            <a:r>
              <a:rPr lang="en-US" b="1" dirty="0" err="1"/>
              <a:t>Upsampling</a:t>
            </a:r>
            <a:r>
              <a:rPr lang="en-US" b="1" dirty="0"/>
              <a:t>:</a:t>
            </a:r>
          </a:p>
          <a:p>
            <a:pPr marL="285750" indent="-285750">
              <a:buFont typeface="Arial" panose="020B0604020202020204" pitchFamily="34" charset="0"/>
              <a:buChar char="•"/>
            </a:pPr>
            <a:r>
              <a:rPr lang="en-US" b="1" dirty="0"/>
              <a:t>Random </a:t>
            </a:r>
            <a:r>
              <a:rPr lang="en-US" b="1" dirty="0" err="1"/>
              <a:t>Upsampling</a:t>
            </a:r>
            <a:r>
              <a:rPr lang="en-US" b="1" dirty="0"/>
              <a:t>:</a:t>
            </a:r>
          </a:p>
          <a:p>
            <a:pPr marL="742950" lvl="1" indent="-285750">
              <a:buFont typeface="Courier New" panose="02070309020205020404" pitchFamily="49" charset="0"/>
              <a:buChar char="o"/>
            </a:pPr>
            <a:r>
              <a:rPr lang="en-US" dirty="0"/>
              <a:t>Randomly duplicates samples from the minority class to balance the dataset</a:t>
            </a:r>
          </a:p>
          <a:p>
            <a:pPr marL="742950" lvl="1" indent="-285750">
              <a:buFont typeface="Courier New" panose="02070309020205020404" pitchFamily="49" charset="0"/>
              <a:buChar char="o"/>
            </a:pPr>
            <a:r>
              <a:rPr lang="en-US" dirty="0"/>
              <a:t>Simple to implement, retains all original data</a:t>
            </a:r>
          </a:p>
          <a:p>
            <a:pPr marL="742950" lvl="1" indent="-285750">
              <a:buFont typeface="Courier New" panose="02070309020205020404" pitchFamily="49" charset="0"/>
              <a:buChar char="o"/>
            </a:pPr>
            <a:r>
              <a:rPr lang="en-US" dirty="0"/>
              <a:t>Can lead to overfitting, as the model may memorize duplicated samples</a:t>
            </a:r>
          </a:p>
          <a:p>
            <a:pPr lvl="1"/>
            <a:endParaRPr lang="en-US" dirty="0"/>
          </a:p>
          <a:p>
            <a:pPr marL="285750" indent="-285750">
              <a:buFont typeface="Arial" panose="020B0604020202020204" pitchFamily="34" charset="0"/>
              <a:buChar char="•"/>
            </a:pPr>
            <a:r>
              <a:rPr lang="en-US" b="1" dirty="0"/>
              <a:t>SMOTE (Synthetic Minority Over-sampling </a:t>
            </a:r>
            <a:r>
              <a:rPr lang="en-US" b="1" dirty="0" err="1"/>
              <a:t>TEchnique</a:t>
            </a:r>
            <a:r>
              <a:rPr lang="en-US" b="1" dirty="0"/>
              <a:t>)</a:t>
            </a:r>
          </a:p>
          <a:p>
            <a:pPr marL="742950" lvl="1" indent="-285750">
              <a:buFont typeface="Courier New" panose="02070309020205020404" pitchFamily="49" charset="0"/>
              <a:buChar char="o"/>
            </a:pPr>
            <a:r>
              <a:rPr lang="en-US" dirty="0"/>
              <a:t>Generates synthetic samples for the minority class by interpolating between existing samples.</a:t>
            </a:r>
          </a:p>
          <a:p>
            <a:pPr marL="742950" lvl="1" indent="-285750">
              <a:buFont typeface="Courier New" panose="02070309020205020404" pitchFamily="49" charset="0"/>
              <a:buChar char="o"/>
            </a:pPr>
            <a:r>
              <a:rPr lang="en-US" dirty="0"/>
              <a:t>Reduces overfitting, improves generalization by creating more diverse samples</a:t>
            </a:r>
          </a:p>
          <a:p>
            <a:pPr marL="742950" lvl="1" indent="-285750">
              <a:buFont typeface="Courier New" panose="02070309020205020404" pitchFamily="49" charset="0"/>
              <a:buChar char="o"/>
            </a:pPr>
            <a:r>
              <a:rPr lang="en-US" dirty="0"/>
              <a:t>More complex to implement, can introduce noise if not done carefully</a:t>
            </a:r>
          </a:p>
        </p:txBody>
      </p:sp>
    </p:spTree>
    <p:extLst>
      <p:ext uri="{BB962C8B-B14F-4D97-AF65-F5344CB8AC3E}">
        <p14:creationId xmlns:p14="http://schemas.microsoft.com/office/powerpoint/2010/main" val="843369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C20B3-073E-BD8A-CE7B-CAA816049D50}"/>
              </a:ext>
            </a:extLst>
          </p:cNvPr>
          <p:cNvSpPr>
            <a:spLocks noGrp="1"/>
          </p:cNvSpPr>
          <p:nvPr>
            <p:ph type="title"/>
          </p:nvPr>
        </p:nvSpPr>
        <p:spPr>
          <a:xfrm>
            <a:off x="4377435" y="450535"/>
            <a:ext cx="5717542" cy="1082156"/>
          </a:xfrm>
        </p:spPr>
        <p:txBody>
          <a:bodyPr vert="horz" lIns="91440" tIns="45720" rIns="91440" bIns="45720" rtlCol="0" anchor="ctr">
            <a:normAutofit fontScale="90000"/>
          </a:bodyPr>
          <a:lstStyle/>
          <a:p>
            <a:r>
              <a:rPr lang="en-US" dirty="0"/>
              <a:t>Model Training </a:t>
            </a:r>
            <a:r>
              <a:rPr lang="en-US" sz="4800" dirty="0"/>
              <a:t>– </a:t>
            </a:r>
            <a:r>
              <a:rPr lang="en-US" dirty="0" err="1">
                <a:solidFill>
                  <a:srgbClr val="C00000"/>
                </a:solidFill>
              </a:rPr>
              <a:t>D</a:t>
            </a:r>
            <a:r>
              <a:rPr lang="en-US" sz="4800" dirty="0" err="1">
                <a:solidFill>
                  <a:srgbClr val="C00000"/>
                </a:solidFill>
              </a:rPr>
              <a:t>ownsampling</a:t>
            </a:r>
            <a:endParaRPr lang="en-US" sz="4800" dirty="0"/>
          </a:p>
        </p:txBody>
      </p:sp>
      <p:sp>
        <p:nvSpPr>
          <p:cNvPr id="3" name="TextBox 2">
            <a:extLst>
              <a:ext uri="{FF2B5EF4-FFF2-40B4-BE49-F238E27FC236}">
                <a16:creationId xmlns:a16="http://schemas.microsoft.com/office/drawing/2014/main" id="{AAC1E169-391C-3F1F-AB68-E9DC0D124C74}"/>
              </a:ext>
            </a:extLst>
          </p:cNvPr>
          <p:cNvSpPr txBox="1"/>
          <p:nvPr/>
        </p:nvSpPr>
        <p:spPr>
          <a:xfrm>
            <a:off x="200265" y="1410246"/>
            <a:ext cx="5578759" cy="4801314"/>
          </a:xfrm>
          <a:prstGeom prst="rect">
            <a:avLst/>
          </a:prstGeom>
          <a:noFill/>
        </p:spPr>
        <p:txBody>
          <a:bodyPr wrap="square" rtlCol="0">
            <a:spAutoFit/>
          </a:bodyPr>
          <a:lstStyle/>
          <a:p>
            <a:r>
              <a:rPr lang="en-US" b="1" dirty="0"/>
              <a:t>Results:</a:t>
            </a:r>
          </a:p>
          <a:p>
            <a:endParaRPr lang="en-US" dirty="0"/>
          </a:p>
          <a:p>
            <a:r>
              <a:rPr lang="en-US" b="1" dirty="0"/>
              <a:t>1) Logistic Regression</a:t>
            </a:r>
          </a:p>
          <a:p>
            <a:endParaRPr lang="en-US" b="1" dirty="0"/>
          </a:p>
          <a:p>
            <a:r>
              <a:rPr lang="en-US" b="1" dirty="0"/>
              <a:t>	</a:t>
            </a:r>
            <a:r>
              <a:rPr lang="en-US" dirty="0"/>
              <a:t>Accuracy (Training Data): 67.15%</a:t>
            </a:r>
          </a:p>
          <a:p>
            <a:r>
              <a:rPr lang="en-US" dirty="0"/>
              <a:t>	Accuracy (Test Data): 66.82%</a:t>
            </a:r>
          </a:p>
          <a:p>
            <a:r>
              <a:rPr lang="en-US" dirty="0"/>
              <a:t>	Precision Score: 0.67</a:t>
            </a:r>
          </a:p>
          <a:p>
            <a:r>
              <a:rPr lang="en-US" dirty="0"/>
              <a:t>	Recall Score: 0.65</a:t>
            </a:r>
          </a:p>
          <a:p>
            <a:r>
              <a:rPr lang="en-US" b="1" dirty="0"/>
              <a:t>	</a:t>
            </a:r>
            <a:r>
              <a:rPr lang="en-US" dirty="0"/>
              <a:t>F1 Score: 0.66</a:t>
            </a:r>
            <a:r>
              <a:rPr lang="en-US" b="1" dirty="0"/>
              <a:t>	</a:t>
            </a:r>
          </a:p>
          <a:p>
            <a:endParaRPr lang="en-US" b="1" dirty="0"/>
          </a:p>
          <a:p>
            <a:r>
              <a:rPr lang="en-US" b="1" dirty="0"/>
              <a:t>2) Random Forest</a:t>
            </a:r>
          </a:p>
          <a:p>
            <a:endParaRPr lang="en-US" b="1" dirty="0"/>
          </a:p>
          <a:p>
            <a:r>
              <a:rPr lang="en-US" b="1" dirty="0"/>
              <a:t>	</a:t>
            </a:r>
            <a:r>
              <a:rPr lang="en-US" dirty="0"/>
              <a:t>Accuracy (Training Data): 94.10%</a:t>
            </a:r>
          </a:p>
          <a:p>
            <a:r>
              <a:rPr lang="en-US" dirty="0"/>
              <a:t>	Accuracy (Test Data): 69.42%</a:t>
            </a:r>
          </a:p>
          <a:p>
            <a:r>
              <a:rPr lang="en-US" dirty="0"/>
              <a:t>	Precision Score: 0.68</a:t>
            </a:r>
          </a:p>
          <a:p>
            <a:r>
              <a:rPr lang="en-US" dirty="0"/>
              <a:t>	Recall Score: 0.71</a:t>
            </a:r>
          </a:p>
          <a:p>
            <a:r>
              <a:rPr lang="en-US" dirty="0"/>
              <a:t>	F1 Score: 0.70</a:t>
            </a:r>
          </a:p>
        </p:txBody>
      </p:sp>
      <p:pic>
        <p:nvPicPr>
          <p:cNvPr id="5" name="Picture 4">
            <a:extLst>
              <a:ext uri="{FF2B5EF4-FFF2-40B4-BE49-F238E27FC236}">
                <a16:creationId xmlns:a16="http://schemas.microsoft.com/office/drawing/2014/main" id="{A6BA69A7-BF37-45AE-DB56-DE4F04655C8C}"/>
              </a:ext>
            </a:extLst>
          </p:cNvPr>
          <p:cNvPicPr>
            <a:picLocks noChangeAspect="1"/>
          </p:cNvPicPr>
          <p:nvPr/>
        </p:nvPicPr>
        <p:blipFill>
          <a:blip r:embed="rId3"/>
          <a:stretch>
            <a:fillRect/>
          </a:stretch>
        </p:blipFill>
        <p:spPr>
          <a:xfrm>
            <a:off x="4777463" y="2060684"/>
            <a:ext cx="5317514" cy="1535745"/>
          </a:xfrm>
          <a:prstGeom prst="rect">
            <a:avLst/>
          </a:prstGeom>
        </p:spPr>
      </p:pic>
      <p:pic>
        <p:nvPicPr>
          <p:cNvPr id="7" name="Picture 6">
            <a:extLst>
              <a:ext uri="{FF2B5EF4-FFF2-40B4-BE49-F238E27FC236}">
                <a16:creationId xmlns:a16="http://schemas.microsoft.com/office/drawing/2014/main" id="{8B7907E9-6A60-8CF0-8B4A-C8AA28826AAB}"/>
              </a:ext>
            </a:extLst>
          </p:cNvPr>
          <p:cNvPicPr>
            <a:picLocks noChangeAspect="1"/>
          </p:cNvPicPr>
          <p:nvPr/>
        </p:nvPicPr>
        <p:blipFill>
          <a:blip r:embed="rId4"/>
          <a:stretch>
            <a:fillRect/>
          </a:stretch>
        </p:blipFill>
        <p:spPr>
          <a:xfrm>
            <a:off x="4777463" y="4301405"/>
            <a:ext cx="5317514" cy="1772503"/>
          </a:xfrm>
          <a:prstGeom prst="rect">
            <a:avLst/>
          </a:prstGeom>
        </p:spPr>
      </p:pic>
    </p:spTree>
    <p:extLst>
      <p:ext uri="{BB962C8B-B14F-4D97-AF65-F5344CB8AC3E}">
        <p14:creationId xmlns:p14="http://schemas.microsoft.com/office/powerpoint/2010/main" val="250587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C20B3-073E-BD8A-CE7B-CAA816049D50}"/>
              </a:ext>
            </a:extLst>
          </p:cNvPr>
          <p:cNvSpPr>
            <a:spLocks noGrp="1"/>
          </p:cNvSpPr>
          <p:nvPr>
            <p:ph type="title"/>
          </p:nvPr>
        </p:nvSpPr>
        <p:spPr>
          <a:xfrm>
            <a:off x="4377434" y="450535"/>
            <a:ext cx="7077667" cy="1057276"/>
          </a:xfrm>
        </p:spPr>
        <p:txBody>
          <a:bodyPr vert="horz" lIns="91440" tIns="45720" rIns="91440" bIns="45720" rtlCol="0" anchor="ctr">
            <a:normAutofit/>
          </a:bodyPr>
          <a:lstStyle/>
          <a:p>
            <a:r>
              <a:rPr lang="en-US" dirty="0"/>
              <a:t>Model Training</a:t>
            </a:r>
            <a:r>
              <a:rPr lang="en-US" sz="4800" dirty="0"/>
              <a:t>– </a:t>
            </a:r>
            <a:r>
              <a:rPr lang="en-US" sz="4800" dirty="0" err="1">
                <a:solidFill>
                  <a:srgbClr val="C00000"/>
                </a:solidFill>
              </a:rPr>
              <a:t>Upsampling</a:t>
            </a:r>
            <a:endParaRPr lang="en-US" sz="4800" dirty="0"/>
          </a:p>
        </p:txBody>
      </p:sp>
      <p:sp>
        <p:nvSpPr>
          <p:cNvPr id="3" name="TextBox 2">
            <a:extLst>
              <a:ext uri="{FF2B5EF4-FFF2-40B4-BE49-F238E27FC236}">
                <a16:creationId xmlns:a16="http://schemas.microsoft.com/office/drawing/2014/main" id="{DB1125A1-263D-B222-CD7C-B8DF37C89230}"/>
              </a:ext>
            </a:extLst>
          </p:cNvPr>
          <p:cNvSpPr txBox="1"/>
          <p:nvPr/>
        </p:nvSpPr>
        <p:spPr>
          <a:xfrm>
            <a:off x="244957" y="1507811"/>
            <a:ext cx="5578759" cy="4801314"/>
          </a:xfrm>
          <a:prstGeom prst="rect">
            <a:avLst/>
          </a:prstGeom>
          <a:noFill/>
        </p:spPr>
        <p:txBody>
          <a:bodyPr wrap="square" rtlCol="0">
            <a:spAutoFit/>
          </a:bodyPr>
          <a:lstStyle/>
          <a:p>
            <a:r>
              <a:rPr lang="en-US" b="1" dirty="0"/>
              <a:t>Results:</a:t>
            </a:r>
          </a:p>
          <a:p>
            <a:endParaRPr lang="en-US" dirty="0"/>
          </a:p>
          <a:p>
            <a:r>
              <a:rPr lang="en-US" b="1" dirty="0"/>
              <a:t>1) Logistic Regression</a:t>
            </a:r>
          </a:p>
          <a:p>
            <a:endParaRPr lang="en-US" b="1" dirty="0"/>
          </a:p>
          <a:p>
            <a:r>
              <a:rPr lang="en-US" b="1" dirty="0"/>
              <a:t>	</a:t>
            </a:r>
            <a:r>
              <a:rPr lang="en-US" dirty="0"/>
              <a:t>Accuracy (Training Data): 66.9%</a:t>
            </a:r>
          </a:p>
          <a:p>
            <a:r>
              <a:rPr lang="en-US" dirty="0"/>
              <a:t>	Accuracy (Test Data): 66.82%</a:t>
            </a:r>
          </a:p>
          <a:p>
            <a:r>
              <a:rPr lang="en-US" dirty="0"/>
              <a:t>	Precision Score: 0.67</a:t>
            </a:r>
          </a:p>
          <a:p>
            <a:r>
              <a:rPr lang="en-US" dirty="0"/>
              <a:t>	Recall Score: 0.67</a:t>
            </a:r>
          </a:p>
          <a:p>
            <a:r>
              <a:rPr lang="en-US" dirty="0"/>
              <a:t>	F1 Score: 0.66</a:t>
            </a:r>
          </a:p>
          <a:p>
            <a:r>
              <a:rPr lang="en-US" b="1" dirty="0"/>
              <a:t>	</a:t>
            </a:r>
          </a:p>
          <a:p>
            <a:r>
              <a:rPr lang="en-US" b="1" dirty="0"/>
              <a:t>2) Random Forest</a:t>
            </a:r>
          </a:p>
          <a:p>
            <a:endParaRPr lang="en-US" b="1" dirty="0"/>
          </a:p>
          <a:p>
            <a:r>
              <a:rPr lang="en-US" b="1" dirty="0"/>
              <a:t>	</a:t>
            </a:r>
            <a:r>
              <a:rPr lang="en-US" dirty="0"/>
              <a:t>Accuracy (Training Data): 99.99%</a:t>
            </a:r>
          </a:p>
          <a:p>
            <a:r>
              <a:rPr lang="en-US" dirty="0"/>
              <a:t>	Accuracy (Test Data): 99.98%</a:t>
            </a:r>
          </a:p>
          <a:p>
            <a:r>
              <a:rPr lang="en-US" dirty="0"/>
              <a:t>	Precision Score: 0.99</a:t>
            </a:r>
          </a:p>
          <a:p>
            <a:r>
              <a:rPr lang="en-US" dirty="0"/>
              <a:t>	Recall Score: 0.99</a:t>
            </a:r>
          </a:p>
          <a:p>
            <a:r>
              <a:rPr lang="en-US" dirty="0"/>
              <a:t>	F1 Score: 0.99</a:t>
            </a:r>
          </a:p>
        </p:txBody>
      </p:sp>
      <p:pic>
        <p:nvPicPr>
          <p:cNvPr id="5" name="Picture 4">
            <a:extLst>
              <a:ext uri="{FF2B5EF4-FFF2-40B4-BE49-F238E27FC236}">
                <a16:creationId xmlns:a16="http://schemas.microsoft.com/office/drawing/2014/main" id="{0B436655-AE24-FCEA-CDD3-8E4EF90C9EA6}"/>
              </a:ext>
            </a:extLst>
          </p:cNvPr>
          <p:cNvPicPr>
            <a:picLocks noChangeAspect="1"/>
          </p:cNvPicPr>
          <p:nvPr/>
        </p:nvPicPr>
        <p:blipFill>
          <a:blip r:embed="rId3"/>
          <a:stretch>
            <a:fillRect/>
          </a:stretch>
        </p:blipFill>
        <p:spPr>
          <a:xfrm>
            <a:off x="6792886" y="2198652"/>
            <a:ext cx="5070559" cy="3810001"/>
          </a:xfrm>
          <a:prstGeom prst="rect">
            <a:avLst/>
          </a:prstGeom>
        </p:spPr>
      </p:pic>
      <p:pic>
        <p:nvPicPr>
          <p:cNvPr id="11" name="Picture 10">
            <a:extLst>
              <a:ext uri="{FF2B5EF4-FFF2-40B4-BE49-F238E27FC236}">
                <a16:creationId xmlns:a16="http://schemas.microsoft.com/office/drawing/2014/main" id="{BC57EBE6-C057-E618-B3BF-00AF01DA2B01}"/>
              </a:ext>
            </a:extLst>
          </p:cNvPr>
          <p:cNvPicPr>
            <a:picLocks noChangeAspect="1"/>
          </p:cNvPicPr>
          <p:nvPr/>
        </p:nvPicPr>
        <p:blipFill>
          <a:blip r:embed="rId4"/>
          <a:stretch>
            <a:fillRect/>
          </a:stretch>
        </p:blipFill>
        <p:spPr>
          <a:xfrm>
            <a:off x="3034336" y="3429000"/>
            <a:ext cx="3243261" cy="896320"/>
          </a:xfrm>
          <a:prstGeom prst="rect">
            <a:avLst/>
          </a:prstGeom>
        </p:spPr>
      </p:pic>
    </p:spTree>
    <p:extLst>
      <p:ext uri="{BB962C8B-B14F-4D97-AF65-F5344CB8AC3E}">
        <p14:creationId xmlns:p14="http://schemas.microsoft.com/office/powerpoint/2010/main" val="340394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C20B3-073E-BD8A-CE7B-CAA816049D50}"/>
              </a:ext>
            </a:extLst>
          </p:cNvPr>
          <p:cNvSpPr>
            <a:spLocks noGrp="1"/>
          </p:cNvSpPr>
          <p:nvPr>
            <p:ph type="title"/>
          </p:nvPr>
        </p:nvSpPr>
        <p:spPr>
          <a:xfrm>
            <a:off x="4328273" y="509498"/>
            <a:ext cx="7077667" cy="1057276"/>
          </a:xfrm>
        </p:spPr>
        <p:txBody>
          <a:bodyPr vert="horz" lIns="91440" tIns="45720" rIns="91440" bIns="45720" rtlCol="0" anchor="ctr">
            <a:normAutofit/>
          </a:bodyPr>
          <a:lstStyle/>
          <a:p>
            <a:r>
              <a:rPr lang="en-US" sz="4800" dirty="0"/>
              <a:t>Final Model Selection</a:t>
            </a:r>
          </a:p>
        </p:txBody>
      </p:sp>
      <p:sp>
        <p:nvSpPr>
          <p:cNvPr id="7" name="TextBox 6">
            <a:extLst>
              <a:ext uri="{FF2B5EF4-FFF2-40B4-BE49-F238E27FC236}">
                <a16:creationId xmlns:a16="http://schemas.microsoft.com/office/drawing/2014/main" id="{A60E4E99-C5E7-960C-1E45-5E9A1CD6AFD6}"/>
              </a:ext>
            </a:extLst>
          </p:cNvPr>
          <p:cNvSpPr txBox="1"/>
          <p:nvPr/>
        </p:nvSpPr>
        <p:spPr>
          <a:xfrm>
            <a:off x="605929" y="2080820"/>
            <a:ext cx="5231804" cy="3139321"/>
          </a:xfrm>
          <a:prstGeom prst="rect">
            <a:avLst/>
          </a:prstGeom>
          <a:noFill/>
        </p:spPr>
        <p:txBody>
          <a:bodyPr wrap="square" rtlCol="0">
            <a:spAutoFit/>
          </a:bodyPr>
          <a:lstStyle/>
          <a:p>
            <a:r>
              <a:rPr lang="en-US" b="1" dirty="0"/>
              <a:t>Selected Model:</a:t>
            </a:r>
            <a:r>
              <a:rPr lang="en-US" dirty="0"/>
              <a:t> </a:t>
            </a:r>
            <a:r>
              <a:rPr lang="en-US" dirty="0">
                <a:solidFill>
                  <a:srgbClr val="C00000"/>
                </a:solidFill>
              </a:rPr>
              <a:t>Random Forest with SMOTE</a:t>
            </a:r>
          </a:p>
          <a:p>
            <a:endParaRPr lang="en-US" dirty="0"/>
          </a:p>
          <a:p>
            <a:r>
              <a:rPr lang="en-US" b="1" dirty="0"/>
              <a:t>Reason:</a:t>
            </a:r>
            <a:r>
              <a:rPr lang="en-US" dirty="0"/>
              <a:t> Achieved near-perfect precision and recall, ensuring comprehensive fraud detection</a:t>
            </a:r>
          </a:p>
          <a:p>
            <a:endParaRPr lang="en-US" dirty="0"/>
          </a:p>
          <a:p>
            <a:r>
              <a:rPr lang="en-US" b="1" dirty="0"/>
              <a:t>Impact:</a:t>
            </a:r>
            <a:r>
              <a:rPr lang="en-US" dirty="0"/>
              <a:t> Enhanced ability to detect fraudulent transactions, minimizing financial loss</a:t>
            </a:r>
          </a:p>
          <a:p>
            <a:endParaRPr lang="en-US" dirty="0"/>
          </a:p>
          <a:p>
            <a:r>
              <a:rPr lang="en-US" b="1" dirty="0"/>
              <a:t>Future Work:</a:t>
            </a:r>
            <a:r>
              <a:rPr lang="en-US" dirty="0"/>
              <a:t> Regular updates and exploring ensemble models for further improvement (SVM, Neural networks)</a:t>
            </a:r>
          </a:p>
        </p:txBody>
      </p:sp>
      <p:pic>
        <p:nvPicPr>
          <p:cNvPr id="9" name="Picture 8">
            <a:extLst>
              <a:ext uri="{FF2B5EF4-FFF2-40B4-BE49-F238E27FC236}">
                <a16:creationId xmlns:a16="http://schemas.microsoft.com/office/drawing/2014/main" id="{CF754365-9312-85C7-D9A7-FCDAB56EC569}"/>
              </a:ext>
            </a:extLst>
          </p:cNvPr>
          <p:cNvPicPr>
            <a:picLocks noChangeAspect="1"/>
          </p:cNvPicPr>
          <p:nvPr/>
        </p:nvPicPr>
        <p:blipFill>
          <a:blip r:embed="rId3"/>
          <a:stretch>
            <a:fillRect/>
          </a:stretch>
        </p:blipFill>
        <p:spPr>
          <a:xfrm>
            <a:off x="5837733" y="2529490"/>
            <a:ext cx="5994254" cy="1647967"/>
          </a:xfrm>
          <a:prstGeom prst="rect">
            <a:avLst/>
          </a:prstGeom>
        </p:spPr>
      </p:pic>
    </p:spTree>
    <p:extLst>
      <p:ext uri="{BB962C8B-B14F-4D97-AF65-F5344CB8AC3E}">
        <p14:creationId xmlns:p14="http://schemas.microsoft.com/office/powerpoint/2010/main" val="296136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C20B3-073E-BD8A-CE7B-CAA816049D50}"/>
              </a:ext>
            </a:extLst>
          </p:cNvPr>
          <p:cNvSpPr>
            <a:spLocks noGrp="1"/>
          </p:cNvSpPr>
          <p:nvPr>
            <p:ph type="title"/>
          </p:nvPr>
        </p:nvSpPr>
        <p:spPr>
          <a:xfrm>
            <a:off x="379741" y="2455333"/>
            <a:ext cx="11356847" cy="1137356"/>
          </a:xfrm>
        </p:spPr>
        <p:txBody>
          <a:bodyPr vert="horz" lIns="91440" tIns="45720" rIns="91440" bIns="45720" rtlCol="0" anchor="ctr">
            <a:normAutofit/>
          </a:bodyPr>
          <a:lstStyle/>
          <a:p>
            <a:pPr algn="ctr"/>
            <a:r>
              <a:rPr lang="en-US" sz="3500" dirty="0"/>
              <a:t>QUESTIONS AND DISCUSSION</a:t>
            </a:r>
          </a:p>
        </p:txBody>
      </p:sp>
    </p:spTree>
    <p:extLst>
      <p:ext uri="{BB962C8B-B14F-4D97-AF65-F5344CB8AC3E}">
        <p14:creationId xmlns:p14="http://schemas.microsoft.com/office/powerpoint/2010/main" val="3227263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C20B3-073E-BD8A-CE7B-CAA816049D50}"/>
              </a:ext>
            </a:extLst>
          </p:cNvPr>
          <p:cNvSpPr>
            <a:spLocks noGrp="1"/>
          </p:cNvSpPr>
          <p:nvPr>
            <p:ph type="title"/>
          </p:nvPr>
        </p:nvSpPr>
        <p:spPr>
          <a:xfrm>
            <a:off x="4377435" y="450535"/>
            <a:ext cx="5852416" cy="1057276"/>
          </a:xfrm>
        </p:spPr>
        <p:txBody>
          <a:bodyPr vert="horz" lIns="91440" tIns="45720" rIns="91440" bIns="45720" rtlCol="0" anchor="ctr">
            <a:normAutofit/>
          </a:bodyPr>
          <a:lstStyle/>
          <a:p>
            <a:r>
              <a:rPr lang="en-US" sz="4800" dirty="0"/>
              <a:t>Data Collection</a:t>
            </a:r>
          </a:p>
        </p:txBody>
      </p:sp>
      <p:sp>
        <p:nvSpPr>
          <p:cNvPr id="3" name="Content Placeholder 2">
            <a:extLst>
              <a:ext uri="{FF2B5EF4-FFF2-40B4-BE49-F238E27FC236}">
                <a16:creationId xmlns:a16="http://schemas.microsoft.com/office/drawing/2014/main" id="{151C065B-8108-795D-6767-ECE579D023D5}"/>
              </a:ext>
            </a:extLst>
          </p:cNvPr>
          <p:cNvSpPr>
            <a:spLocks/>
          </p:cNvSpPr>
          <p:nvPr/>
        </p:nvSpPr>
        <p:spPr>
          <a:xfrm>
            <a:off x="725074" y="2514599"/>
            <a:ext cx="2888773" cy="2409825"/>
          </a:xfrm>
          <a:prstGeom prst="rect">
            <a:avLst/>
          </a:prstGeom>
        </p:spPr>
        <p:txBody>
          <a:bodyPr vert="horz" lIns="91440" tIns="45720" rIns="91440" bIns="45720" rtlCol="0" anchor="ctr">
            <a:normAutofit/>
          </a:bodyPr>
          <a:lstStyle/>
          <a:p>
            <a:pPr algn="r">
              <a:spcBef>
                <a:spcPct val="20000"/>
              </a:spcBef>
              <a:spcAft>
                <a:spcPts val="600"/>
              </a:spcAft>
              <a:buClr>
                <a:schemeClr val="tx1"/>
              </a:buClr>
              <a:buSzPct val="80000"/>
            </a:pPr>
            <a:endParaRPr lang="en-US" sz="2100" dirty="0"/>
          </a:p>
        </p:txBody>
      </p:sp>
      <p:sp>
        <p:nvSpPr>
          <p:cNvPr id="4" name="TextBox 3">
            <a:extLst>
              <a:ext uri="{FF2B5EF4-FFF2-40B4-BE49-F238E27FC236}">
                <a16:creationId xmlns:a16="http://schemas.microsoft.com/office/drawing/2014/main" id="{B711E39E-79C6-46B9-58F7-D7D5F1CEA550}"/>
              </a:ext>
            </a:extLst>
          </p:cNvPr>
          <p:cNvSpPr txBox="1"/>
          <p:nvPr/>
        </p:nvSpPr>
        <p:spPr>
          <a:xfrm>
            <a:off x="4377434" y="1800225"/>
            <a:ext cx="7077667" cy="1754326"/>
          </a:xfrm>
          <a:prstGeom prst="rect">
            <a:avLst/>
          </a:prstGeom>
          <a:noFill/>
        </p:spPr>
        <p:txBody>
          <a:bodyPr wrap="square" rtlCol="0">
            <a:spAutoFit/>
          </a:bodyPr>
          <a:lstStyle/>
          <a:p>
            <a:r>
              <a:rPr lang="en-US" b="1" dirty="0"/>
              <a:t>Source: </a:t>
            </a:r>
            <a:r>
              <a:rPr lang="en-US" dirty="0"/>
              <a:t>Dataset containing financial transactions (Provided by Capital One), available publicly</a:t>
            </a:r>
          </a:p>
          <a:p>
            <a:endParaRPr lang="en-US" dirty="0"/>
          </a:p>
          <a:p>
            <a:r>
              <a:rPr lang="en-US" b="1" dirty="0"/>
              <a:t>Initial Data Size:</a:t>
            </a:r>
            <a:r>
              <a:rPr lang="en-US" dirty="0"/>
              <a:t> 641,914 transactions</a:t>
            </a:r>
          </a:p>
          <a:p>
            <a:endParaRPr lang="en-US" dirty="0"/>
          </a:p>
          <a:p>
            <a:r>
              <a:rPr lang="en-US" b="1" dirty="0"/>
              <a:t>Attributes:</a:t>
            </a:r>
            <a:endParaRPr lang="en-US" dirty="0"/>
          </a:p>
        </p:txBody>
      </p:sp>
      <p:pic>
        <p:nvPicPr>
          <p:cNvPr id="6" name="Picture 5">
            <a:extLst>
              <a:ext uri="{FF2B5EF4-FFF2-40B4-BE49-F238E27FC236}">
                <a16:creationId xmlns:a16="http://schemas.microsoft.com/office/drawing/2014/main" id="{50D71E10-AF9F-E344-426F-D8A126A873AC}"/>
              </a:ext>
            </a:extLst>
          </p:cNvPr>
          <p:cNvPicPr>
            <a:picLocks noChangeAspect="1"/>
          </p:cNvPicPr>
          <p:nvPr/>
        </p:nvPicPr>
        <p:blipFill>
          <a:blip r:embed="rId2"/>
          <a:stretch>
            <a:fillRect/>
          </a:stretch>
        </p:blipFill>
        <p:spPr>
          <a:xfrm>
            <a:off x="4442522" y="3798367"/>
            <a:ext cx="6357061" cy="2078558"/>
          </a:xfrm>
          <a:prstGeom prst="rect">
            <a:avLst/>
          </a:prstGeom>
        </p:spPr>
      </p:pic>
      <p:pic>
        <p:nvPicPr>
          <p:cNvPr id="8" name="Picture 7">
            <a:extLst>
              <a:ext uri="{FF2B5EF4-FFF2-40B4-BE49-F238E27FC236}">
                <a16:creationId xmlns:a16="http://schemas.microsoft.com/office/drawing/2014/main" id="{5567FF27-F19B-89F5-624E-34A9393B4EF4}"/>
              </a:ext>
            </a:extLst>
          </p:cNvPr>
          <p:cNvPicPr>
            <a:picLocks noChangeAspect="1"/>
          </p:cNvPicPr>
          <p:nvPr/>
        </p:nvPicPr>
        <p:blipFill>
          <a:blip r:embed="rId3"/>
          <a:stretch>
            <a:fillRect/>
          </a:stretch>
        </p:blipFill>
        <p:spPr>
          <a:xfrm>
            <a:off x="212465" y="1507811"/>
            <a:ext cx="3718882" cy="4369114"/>
          </a:xfrm>
          <a:prstGeom prst="rect">
            <a:avLst/>
          </a:prstGeom>
        </p:spPr>
      </p:pic>
    </p:spTree>
    <p:extLst>
      <p:ext uri="{BB962C8B-B14F-4D97-AF65-F5344CB8AC3E}">
        <p14:creationId xmlns:p14="http://schemas.microsoft.com/office/powerpoint/2010/main" val="2391626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C20B3-073E-BD8A-CE7B-CAA816049D50}"/>
              </a:ext>
            </a:extLst>
          </p:cNvPr>
          <p:cNvSpPr>
            <a:spLocks noGrp="1"/>
          </p:cNvSpPr>
          <p:nvPr>
            <p:ph type="title"/>
          </p:nvPr>
        </p:nvSpPr>
        <p:spPr>
          <a:xfrm>
            <a:off x="4377434" y="450535"/>
            <a:ext cx="7077667" cy="1057276"/>
          </a:xfrm>
        </p:spPr>
        <p:txBody>
          <a:bodyPr vert="horz" lIns="91440" tIns="45720" rIns="91440" bIns="45720" rtlCol="0" anchor="ctr">
            <a:normAutofit/>
          </a:bodyPr>
          <a:lstStyle/>
          <a:p>
            <a:r>
              <a:rPr lang="en-US" sz="4800" dirty="0"/>
              <a:t>Data Preprocessing</a:t>
            </a:r>
          </a:p>
        </p:txBody>
      </p:sp>
      <p:sp>
        <p:nvSpPr>
          <p:cNvPr id="3" name="Content Placeholder 2">
            <a:extLst>
              <a:ext uri="{FF2B5EF4-FFF2-40B4-BE49-F238E27FC236}">
                <a16:creationId xmlns:a16="http://schemas.microsoft.com/office/drawing/2014/main" id="{151C065B-8108-795D-6767-ECE579D023D5}"/>
              </a:ext>
            </a:extLst>
          </p:cNvPr>
          <p:cNvSpPr>
            <a:spLocks/>
          </p:cNvSpPr>
          <p:nvPr/>
        </p:nvSpPr>
        <p:spPr>
          <a:xfrm>
            <a:off x="725074" y="2514599"/>
            <a:ext cx="2888773" cy="2409825"/>
          </a:xfrm>
          <a:prstGeom prst="rect">
            <a:avLst/>
          </a:prstGeom>
        </p:spPr>
        <p:txBody>
          <a:bodyPr vert="horz" lIns="91440" tIns="45720" rIns="91440" bIns="45720" rtlCol="0" anchor="ctr">
            <a:normAutofit/>
          </a:bodyPr>
          <a:lstStyle/>
          <a:p>
            <a:pPr algn="r">
              <a:spcBef>
                <a:spcPct val="20000"/>
              </a:spcBef>
              <a:spcAft>
                <a:spcPts val="600"/>
              </a:spcAft>
              <a:buClr>
                <a:schemeClr val="tx1"/>
              </a:buClr>
              <a:buSzPct val="80000"/>
            </a:pPr>
            <a:endParaRPr lang="en-US" sz="2100" dirty="0"/>
          </a:p>
        </p:txBody>
      </p:sp>
      <p:sp>
        <p:nvSpPr>
          <p:cNvPr id="4" name="TextBox 3">
            <a:extLst>
              <a:ext uri="{FF2B5EF4-FFF2-40B4-BE49-F238E27FC236}">
                <a16:creationId xmlns:a16="http://schemas.microsoft.com/office/drawing/2014/main" id="{8B85694C-87D2-58F4-0A54-E28F0FAF7B2D}"/>
              </a:ext>
            </a:extLst>
          </p:cNvPr>
          <p:cNvSpPr txBox="1"/>
          <p:nvPr/>
        </p:nvSpPr>
        <p:spPr>
          <a:xfrm>
            <a:off x="411856" y="1106952"/>
            <a:ext cx="3113501" cy="923330"/>
          </a:xfrm>
          <a:prstGeom prst="rect">
            <a:avLst/>
          </a:prstGeom>
          <a:noFill/>
        </p:spPr>
        <p:txBody>
          <a:bodyPr wrap="square" rtlCol="0">
            <a:spAutoFit/>
          </a:bodyPr>
          <a:lstStyle/>
          <a:p>
            <a:r>
              <a:rPr lang="en-US" b="1" dirty="0"/>
              <a:t>Objective:</a:t>
            </a:r>
            <a:r>
              <a:rPr lang="en-US" dirty="0"/>
              <a:t> To clean and prepare the data for analysis and modeling.</a:t>
            </a:r>
          </a:p>
        </p:txBody>
      </p:sp>
      <p:sp>
        <p:nvSpPr>
          <p:cNvPr id="5" name="TextBox 4">
            <a:extLst>
              <a:ext uri="{FF2B5EF4-FFF2-40B4-BE49-F238E27FC236}">
                <a16:creationId xmlns:a16="http://schemas.microsoft.com/office/drawing/2014/main" id="{2F4D3E27-98FB-3FEF-A252-48233A4D817B}"/>
              </a:ext>
            </a:extLst>
          </p:cNvPr>
          <p:cNvSpPr txBox="1"/>
          <p:nvPr/>
        </p:nvSpPr>
        <p:spPr>
          <a:xfrm>
            <a:off x="4103887" y="1841242"/>
            <a:ext cx="7787579" cy="5016758"/>
          </a:xfrm>
          <a:prstGeom prst="rect">
            <a:avLst/>
          </a:prstGeom>
          <a:noFill/>
        </p:spPr>
        <p:txBody>
          <a:bodyPr wrap="square" rtlCol="0">
            <a:spAutoFit/>
          </a:bodyPr>
          <a:lstStyle/>
          <a:p>
            <a:r>
              <a:rPr lang="en-US" sz="1600" b="1" dirty="0"/>
              <a:t>Steps:</a:t>
            </a:r>
          </a:p>
          <a:p>
            <a:endParaRPr lang="en-US" sz="1600" b="1" dirty="0"/>
          </a:p>
          <a:p>
            <a:pPr marL="285750" indent="-285750">
              <a:buFont typeface="Arial" panose="020B0604020202020204" pitchFamily="34" charset="0"/>
              <a:buChar char="•"/>
            </a:pPr>
            <a:r>
              <a:rPr lang="en-US" sz="1600" b="1" dirty="0"/>
              <a:t>Convert Date Columns: </a:t>
            </a:r>
            <a:r>
              <a:rPr lang="en-US" sz="1600" dirty="0"/>
              <a:t>Converted </a:t>
            </a:r>
            <a:r>
              <a:rPr lang="en-US" sz="1600" dirty="0" err="1"/>
              <a:t>transactionDateTime</a:t>
            </a:r>
            <a:r>
              <a:rPr lang="en-US" sz="1600" dirty="0"/>
              <a:t>, </a:t>
            </a:r>
            <a:r>
              <a:rPr lang="en-US" sz="1600" dirty="0" err="1"/>
              <a:t>accountOpenDate</a:t>
            </a:r>
            <a:r>
              <a:rPr lang="en-US" sz="1600" dirty="0"/>
              <a:t>, </a:t>
            </a:r>
            <a:r>
              <a:rPr lang="en-US" sz="1600" dirty="0" err="1"/>
              <a:t>dateOfLastAddressChange</a:t>
            </a:r>
            <a:r>
              <a:rPr lang="en-US" sz="1600" dirty="0"/>
              <a:t>, and </a:t>
            </a:r>
            <a:r>
              <a:rPr lang="en-US" sz="1600" dirty="0" err="1"/>
              <a:t>currentExpDate</a:t>
            </a:r>
            <a:r>
              <a:rPr lang="en-US" sz="1600" dirty="0"/>
              <a:t> to datetime format.</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Convert Numeric Columns:</a:t>
            </a:r>
            <a:r>
              <a:rPr lang="en-US" sz="1600" dirty="0"/>
              <a:t> Converted numeric columns stored as strings to integers</a:t>
            </a:r>
            <a:endParaRPr lang="en-US" sz="1600" b="1" dirty="0"/>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Handle Missing Values:</a:t>
            </a:r>
            <a:r>
              <a:rPr lang="en-US" sz="1600" dirty="0"/>
              <a:t> Replaced empty strings with </a:t>
            </a:r>
            <a:r>
              <a:rPr lang="en-US" sz="1600" dirty="0" err="1"/>
              <a:t>NaN</a:t>
            </a:r>
            <a:r>
              <a:rPr lang="en-US" sz="1600" dirty="0"/>
              <a:t> to identify all missing values.</a:t>
            </a:r>
            <a:endParaRPr lang="en-US" sz="1600" b="1" dirty="0"/>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Drop Columns:</a:t>
            </a:r>
            <a:r>
              <a:rPr lang="en-US" sz="1600" dirty="0"/>
              <a:t> Dropped columns with too many missing values (e.g., </a:t>
            </a:r>
            <a:r>
              <a:rPr lang="en-US" sz="1600" dirty="0" err="1"/>
              <a:t>echoBuffer</a:t>
            </a:r>
            <a:r>
              <a:rPr lang="en-US" sz="1600" dirty="0"/>
              <a:t>, </a:t>
            </a:r>
            <a:r>
              <a:rPr lang="en-US" sz="1600" dirty="0" err="1"/>
              <a:t>merchantCity</a:t>
            </a:r>
            <a:r>
              <a:rPr lang="en-US" sz="1600" dirty="0"/>
              <a:t>).</a:t>
            </a:r>
            <a:endParaRPr lang="en-US" sz="1600" b="1" dirty="0"/>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Fill Missing Values:</a:t>
            </a:r>
            <a:r>
              <a:rPr lang="en-US" sz="1600" dirty="0"/>
              <a:t> Used the most frequent value or created a new category for other missing values.</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One-Hot Encoding:</a:t>
            </a:r>
            <a:r>
              <a:rPr lang="en-US" sz="1600" dirty="0"/>
              <a:t> Converted categorical variables into numerical format using one-hot encoding.</a:t>
            </a:r>
            <a:endParaRPr lang="en-US" sz="1600" b="1" dirty="0"/>
          </a:p>
        </p:txBody>
      </p:sp>
      <p:pic>
        <p:nvPicPr>
          <p:cNvPr id="7" name="Picture 6">
            <a:extLst>
              <a:ext uri="{FF2B5EF4-FFF2-40B4-BE49-F238E27FC236}">
                <a16:creationId xmlns:a16="http://schemas.microsoft.com/office/drawing/2014/main" id="{298206CF-2223-6600-E07B-AFF2F339998A}"/>
              </a:ext>
            </a:extLst>
          </p:cNvPr>
          <p:cNvPicPr>
            <a:picLocks noChangeAspect="1"/>
          </p:cNvPicPr>
          <p:nvPr/>
        </p:nvPicPr>
        <p:blipFill>
          <a:blip r:embed="rId3"/>
          <a:stretch>
            <a:fillRect/>
          </a:stretch>
        </p:blipFill>
        <p:spPr>
          <a:xfrm>
            <a:off x="300534" y="2034335"/>
            <a:ext cx="3513124" cy="4229101"/>
          </a:xfrm>
          <a:prstGeom prst="rect">
            <a:avLst/>
          </a:prstGeom>
        </p:spPr>
      </p:pic>
    </p:spTree>
    <p:extLst>
      <p:ext uri="{BB962C8B-B14F-4D97-AF65-F5344CB8AC3E}">
        <p14:creationId xmlns:p14="http://schemas.microsoft.com/office/powerpoint/2010/main" val="135390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C20B3-073E-BD8A-CE7B-CAA816049D50}"/>
              </a:ext>
            </a:extLst>
          </p:cNvPr>
          <p:cNvSpPr>
            <a:spLocks noGrp="1"/>
          </p:cNvSpPr>
          <p:nvPr>
            <p:ph type="title"/>
          </p:nvPr>
        </p:nvSpPr>
        <p:spPr>
          <a:xfrm>
            <a:off x="4305300" y="450535"/>
            <a:ext cx="7149801" cy="844865"/>
          </a:xfrm>
        </p:spPr>
        <p:txBody>
          <a:bodyPr vert="horz" lIns="91440" tIns="45720" rIns="91440" bIns="45720" rtlCol="0" anchor="ctr">
            <a:normAutofit/>
          </a:bodyPr>
          <a:lstStyle/>
          <a:p>
            <a:r>
              <a:rPr lang="en-US" dirty="0"/>
              <a:t>Handle Missing Values</a:t>
            </a:r>
            <a:endParaRPr lang="en-US" sz="4800" dirty="0"/>
          </a:p>
        </p:txBody>
      </p:sp>
      <p:sp>
        <p:nvSpPr>
          <p:cNvPr id="3" name="Content Placeholder 2">
            <a:extLst>
              <a:ext uri="{FF2B5EF4-FFF2-40B4-BE49-F238E27FC236}">
                <a16:creationId xmlns:a16="http://schemas.microsoft.com/office/drawing/2014/main" id="{151C065B-8108-795D-6767-ECE579D023D5}"/>
              </a:ext>
            </a:extLst>
          </p:cNvPr>
          <p:cNvSpPr>
            <a:spLocks/>
          </p:cNvSpPr>
          <p:nvPr/>
        </p:nvSpPr>
        <p:spPr>
          <a:xfrm>
            <a:off x="725074" y="2514599"/>
            <a:ext cx="2888773" cy="2409825"/>
          </a:xfrm>
          <a:prstGeom prst="rect">
            <a:avLst/>
          </a:prstGeom>
        </p:spPr>
        <p:txBody>
          <a:bodyPr vert="horz" lIns="91440" tIns="45720" rIns="91440" bIns="45720" rtlCol="0" anchor="ctr">
            <a:normAutofit/>
          </a:bodyPr>
          <a:lstStyle/>
          <a:p>
            <a:pPr algn="r">
              <a:spcBef>
                <a:spcPct val="20000"/>
              </a:spcBef>
              <a:spcAft>
                <a:spcPts val="600"/>
              </a:spcAft>
              <a:buClr>
                <a:schemeClr val="tx1"/>
              </a:buClr>
              <a:buSzPct val="80000"/>
            </a:pPr>
            <a:endParaRPr lang="en-US" sz="2100" dirty="0"/>
          </a:p>
        </p:txBody>
      </p:sp>
      <p:sp>
        <p:nvSpPr>
          <p:cNvPr id="6" name="TextBox 5">
            <a:extLst>
              <a:ext uri="{FF2B5EF4-FFF2-40B4-BE49-F238E27FC236}">
                <a16:creationId xmlns:a16="http://schemas.microsoft.com/office/drawing/2014/main" id="{A9331154-6EAC-6F69-36F8-ABDDC59EE4B1}"/>
              </a:ext>
            </a:extLst>
          </p:cNvPr>
          <p:cNvSpPr txBox="1"/>
          <p:nvPr/>
        </p:nvSpPr>
        <p:spPr>
          <a:xfrm>
            <a:off x="4429126" y="1914434"/>
            <a:ext cx="7149801" cy="1200329"/>
          </a:xfrm>
          <a:prstGeom prst="rect">
            <a:avLst/>
          </a:prstGeom>
          <a:noFill/>
        </p:spPr>
        <p:txBody>
          <a:bodyPr wrap="square" rtlCol="0">
            <a:spAutoFit/>
          </a:bodyPr>
          <a:lstStyle/>
          <a:p>
            <a:r>
              <a:rPr lang="en-US" b="1" dirty="0"/>
              <a:t>Columns with Missing Values:</a:t>
            </a:r>
            <a:r>
              <a:rPr lang="en-US" dirty="0"/>
              <a:t> </a:t>
            </a:r>
            <a:r>
              <a:rPr lang="en-US" dirty="0" err="1"/>
              <a:t>echoBuffer</a:t>
            </a:r>
            <a:r>
              <a:rPr lang="en-US" dirty="0"/>
              <a:t>, </a:t>
            </a:r>
            <a:r>
              <a:rPr lang="en-US" dirty="0" err="1"/>
              <a:t>merchantCity</a:t>
            </a:r>
            <a:r>
              <a:rPr lang="en-US" dirty="0"/>
              <a:t>, </a:t>
            </a:r>
            <a:r>
              <a:rPr lang="en-US" dirty="0" err="1"/>
              <a:t>merchantState</a:t>
            </a:r>
            <a:r>
              <a:rPr lang="en-US" dirty="0"/>
              <a:t>, </a:t>
            </a:r>
            <a:r>
              <a:rPr lang="en-US" dirty="0" err="1"/>
              <a:t>merchantZip</a:t>
            </a:r>
            <a:r>
              <a:rPr lang="en-US" dirty="0"/>
              <a:t>, </a:t>
            </a:r>
            <a:r>
              <a:rPr lang="en-US" dirty="0" err="1"/>
              <a:t>posOnPremises</a:t>
            </a:r>
            <a:r>
              <a:rPr lang="en-US" dirty="0"/>
              <a:t>, </a:t>
            </a:r>
            <a:r>
              <a:rPr lang="en-US" dirty="0" err="1"/>
              <a:t>recurringAuthInd</a:t>
            </a:r>
            <a:r>
              <a:rPr lang="en-US" dirty="0"/>
              <a:t>, </a:t>
            </a:r>
            <a:r>
              <a:rPr lang="en-US" dirty="0" err="1"/>
              <a:t>acqCountry</a:t>
            </a:r>
            <a:r>
              <a:rPr lang="en-US" dirty="0"/>
              <a:t>, </a:t>
            </a:r>
            <a:r>
              <a:rPr lang="en-US" dirty="0" err="1"/>
              <a:t>merchantCountryCode</a:t>
            </a:r>
            <a:r>
              <a:rPr lang="en-US" dirty="0"/>
              <a:t>, </a:t>
            </a:r>
            <a:r>
              <a:rPr lang="en-US" dirty="0" err="1"/>
              <a:t>posEntryMode</a:t>
            </a:r>
            <a:r>
              <a:rPr lang="en-US" dirty="0"/>
              <a:t>, </a:t>
            </a:r>
            <a:r>
              <a:rPr lang="en-US" dirty="0" err="1"/>
              <a:t>posConditionCode</a:t>
            </a:r>
            <a:r>
              <a:rPr lang="en-US" dirty="0"/>
              <a:t>, </a:t>
            </a:r>
            <a:r>
              <a:rPr lang="en-US" dirty="0" err="1"/>
              <a:t>transactionType</a:t>
            </a:r>
            <a:r>
              <a:rPr lang="en-US" dirty="0"/>
              <a:t>.</a:t>
            </a:r>
          </a:p>
        </p:txBody>
      </p:sp>
      <p:pic>
        <p:nvPicPr>
          <p:cNvPr id="9" name="Picture 8">
            <a:extLst>
              <a:ext uri="{FF2B5EF4-FFF2-40B4-BE49-F238E27FC236}">
                <a16:creationId xmlns:a16="http://schemas.microsoft.com/office/drawing/2014/main" id="{1F13D0D3-4DFF-BF8E-2C2A-ACD8BE7F1771}"/>
              </a:ext>
            </a:extLst>
          </p:cNvPr>
          <p:cNvPicPr>
            <a:picLocks noChangeAspect="1"/>
          </p:cNvPicPr>
          <p:nvPr/>
        </p:nvPicPr>
        <p:blipFill>
          <a:blip r:embed="rId2"/>
          <a:stretch>
            <a:fillRect/>
          </a:stretch>
        </p:blipFill>
        <p:spPr>
          <a:xfrm>
            <a:off x="369030" y="1633472"/>
            <a:ext cx="3595307" cy="4410909"/>
          </a:xfrm>
          <a:prstGeom prst="rect">
            <a:avLst/>
          </a:prstGeom>
        </p:spPr>
      </p:pic>
      <p:sp>
        <p:nvSpPr>
          <p:cNvPr id="10" name="TextBox 9">
            <a:extLst>
              <a:ext uri="{FF2B5EF4-FFF2-40B4-BE49-F238E27FC236}">
                <a16:creationId xmlns:a16="http://schemas.microsoft.com/office/drawing/2014/main" id="{BBF58B49-714B-FFB4-0DF7-137AAADF3EDC}"/>
              </a:ext>
            </a:extLst>
          </p:cNvPr>
          <p:cNvSpPr txBox="1"/>
          <p:nvPr/>
        </p:nvSpPr>
        <p:spPr>
          <a:xfrm>
            <a:off x="4543425" y="3495675"/>
            <a:ext cx="7149801" cy="2031325"/>
          </a:xfrm>
          <a:prstGeom prst="rect">
            <a:avLst/>
          </a:prstGeom>
          <a:noFill/>
        </p:spPr>
        <p:txBody>
          <a:bodyPr wrap="square" rtlCol="0">
            <a:spAutoFit/>
          </a:bodyPr>
          <a:lstStyle/>
          <a:p>
            <a:r>
              <a:rPr lang="en-US" b="1" dirty="0"/>
              <a:t>Approach:</a:t>
            </a:r>
          </a:p>
          <a:p>
            <a:endParaRPr lang="en-US" b="1" dirty="0"/>
          </a:p>
          <a:p>
            <a:pPr marL="285750" indent="-285750">
              <a:buFont typeface="Arial" panose="020B0604020202020204" pitchFamily="34" charset="0"/>
              <a:buChar char="•"/>
            </a:pPr>
            <a:r>
              <a:rPr lang="en-US" dirty="0"/>
              <a:t>Dropped columns with a high percentage of missing values.</a:t>
            </a:r>
          </a:p>
          <a:p>
            <a:endParaRPr lang="en-US" dirty="0"/>
          </a:p>
          <a:p>
            <a:pPr marL="285750" indent="-285750">
              <a:buFont typeface="Arial" panose="020B0604020202020204" pitchFamily="34" charset="0"/>
              <a:buChar char="•"/>
            </a:pPr>
            <a:r>
              <a:rPr lang="en-US" dirty="0"/>
              <a:t>Filled missing values in other columns with the most frequent value or a new category ('00' for </a:t>
            </a:r>
            <a:r>
              <a:rPr lang="en-US" dirty="0" err="1"/>
              <a:t>posEntryMode</a:t>
            </a:r>
            <a:r>
              <a:rPr lang="en-US" dirty="0"/>
              <a:t>).</a:t>
            </a:r>
          </a:p>
          <a:p>
            <a:endParaRPr lang="en-US" dirty="0"/>
          </a:p>
        </p:txBody>
      </p:sp>
    </p:spTree>
    <p:extLst>
      <p:ext uri="{BB962C8B-B14F-4D97-AF65-F5344CB8AC3E}">
        <p14:creationId xmlns:p14="http://schemas.microsoft.com/office/powerpoint/2010/main" val="9674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C20B3-073E-BD8A-CE7B-CAA816049D50}"/>
              </a:ext>
            </a:extLst>
          </p:cNvPr>
          <p:cNvSpPr>
            <a:spLocks noGrp="1"/>
          </p:cNvSpPr>
          <p:nvPr>
            <p:ph type="title"/>
          </p:nvPr>
        </p:nvSpPr>
        <p:spPr>
          <a:xfrm>
            <a:off x="4377434" y="450535"/>
            <a:ext cx="7077667" cy="1057276"/>
          </a:xfrm>
        </p:spPr>
        <p:txBody>
          <a:bodyPr vert="horz" lIns="91440" tIns="45720" rIns="91440" bIns="45720" rtlCol="0" anchor="ctr">
            <a:normAutofit fontScale="90000"/>
          </a:bodyPr>
          <a:lstStyle/>
          <a:p>
            <a:r>
              <a:rPr lang="en-US" dirty="0"/>
              <a:t>Handle Missing Values </a:t>
            </a:r>
            <a:r>
              <a:rPr lang="en-US" sz="4800" dirty="0"/>
              <a:t>(</a:t>
            </a:r>
            <a:r>
              <a:rPr lang="en-US" dirty="0"/>
              <a:t>C</a:t>
            </a:r>
            <a:r>
              <a:rPr lang="en-US" sz="4800" dirty="0"/>
              <a:t>ontd.)</a:t>
            </a:r>
          </a:p>
        </p:txBody>
      </p:sp>
      <p:sp>
        <p:nvSpPr>
          <p:cNvPr id="3" name="Content Placeholder 2">
            <a:extLst>
              <a:ext uri="{FF2B5EF4-FFF2-40B4-BE49-F238E27FC236}">
                <a16:creationId xmlns:a16="http://schemas.microsoft.com/office/drawing/2014/main" id="{151C065B-8108-795D-6767-ECE579D023D5}"/>
              </a:ext>
            </a:extLst>
          </p:cNvPr>
          <p:cNvSpPr>
            <a:spLocks/>
          </p:cNvSpPr>
          <p:nvPr/>
        </p:nvSpPr>
        <p:spPr>
          <a:xfrm>
            <a:off x="725074" y="2514599"/>
            <a:ext cx="2888773" cy="2409825"/>
          </a:xfrm>
          <a:prstGeom prst="rect">
            <a:avLst/>
          </a:prstGeom>
        </p:spPr>
        <p:txBody>
          <a:bodyPr vert="horz" lIns="91440" tIns="45720" rIns="91440" bIns="45720" rtlCol="0" anchor="ctr">
            <a:normAutofit/>
          </a:bodyPr>
          <a:lstStyle/>
          <a:p>
            <a:pPr algn="r">
              <a:spcBef>
                <a:spcPct val="20000"/>
              </a:spcBef>
              <a:spcAft>
                <a:spcPts val="600"/>
              </a:spcAft>
              <a:buClr>
                <a:schemeClr val="tx1"/>
              </a:buClr>
              <a:buSzPct val="80000"/>
            </a:pPr>
            <a:endParaRPr lang="en-US" sz="2100" dirty="0"/>
          </a:p>
        </p:txBody>
      </p:sp>
      <p:sp>
        <p:nvSpPr>
          <p:cNvPr id="4" name="TextBox 3">
            <a:extLst>
              <a:ext uri="{FF2B5EF4-FFF2-40B4-BE49-F238E27FC236}">
                <a16:creationId xmlns:a16="http://schemas.microsoft.com/office/drawing/2014/main" id="{9B4A8C7B-59AF-3186-4AA2-09A339C34E0F}"/>
              </a:ext>
            </a:extLst>
          </p:cNvPr>
          <p:cNvSpPr txBox="1"/>
          <p:nvPr/>
        </p:nvSpPr>
        <p:spPr>
          <a:xfrm>
            <a:off x="313780" y="1853418"/>
            <a:ext cx="2046632" cy="646331"/>
          </a:xfrm>
          <a:prstGeom prst="rect">
            <a:avLst/>
          </a:prstGeom>
          <a:noFill/>
        </p:spPr>
        <p:txBody>
          <a:bodyPr wrap="square" rtlCol="0">
            <a:spAutoFit/>
          </a:bodyPr>
          <a:lstStyle/>
          <a:p>
            <a:r>
              <a:rPr lang="en-US" b="1" dirty="0"/>
              <a:t>Filling with most frequent values:</a:t>
            </a:r>
          </a:p>
        </p:txBody>
      </p:sp>
      <p:pic>
        <p:nvPicPr>
          <p:cNvPr id="8" name="Picture 7">
            <a:extLst>
              <a:ext uri="{FF2B5EF4-FFF2-40B4-BE49-F238E27FC236}">
                <a16:creationId xmlns:a16="http://schemas.microsoft.com/office/drawing/2014/main" id="{CC03B62D-AA7D-98B3-18F8-EFA9D8CBCE06}"/>
              </a:ext>
            </a:extLst>
          </p:cNvPr>
          <p:cNvPicPr>
            <a:picLocks noChangeAspect="1"/>
          </p:cNvPicPr>
          <p:nvPr/>
        </p:nvPicPr>
        <p:blipFill>
          <a:blip r:embed="rId2"/>
          <a:stretch>
            <a:fillRect/>
          </a:stretch>
        </p:blipFill>
        <p:spPr>
          <a:xfrm>
            <a:off x="2887305" y="2066845"/>
            <a:ext cx="3217690" cy="1192587"/>
          </a:xfrm>
          <a:prstGeom prst="rect">
            <a:avLst/>
          </a:prstGeom>
        </p:spPr>
      </p:pic>
      <p:pic>
        <p:nvPicPr>
          <p:cNvPr id="10" name="Picture 9">
            <a:extLst>
              <a:ext uri="{FF2B5EF4-FFF2-40B4-BE49-F238E27FC236}">
                <a16:creationId xmlns:a16="http://schemas.microsoft.com/office/drawing/2014/main" id="{F63DBE58-2DC5-CC7A-324C-3FE7E71C8310}"/>
              </a:ext>
            </a:extLst>
          </p:cNvPr>
          <p:cNvPicPr>
            <a:picLocks noChangeAspect="1"/>
          </p:cNvPicPr>
          <p:nvPr/>
        </p:nvPicPr>
        <p:blipFill>
          <a:blip r:embed="rId3"/>
          <a:stretch>
            <a:fillRect/>
          </a:stretch>
        </p:blipFill>
        <p:spPr>
          <a:xfrm>
            <a:off x="6997170" y="2068373"/>
            <a:ext cx="3388865" cy="1189307"/>
          </a:xfrm>
          <a:prstGeom prst="rect">
            <a:avLst/>
          </a:prstGeom>
        </p:spPr>
      </p:pic>
      <p:pic>
        <p:nvPicPr>
          <p:cNvPr id="12" name="Picture 11">
            <a:extLst>
              <a:ext uri="{FF2B5EF4-FFF2-40B4-BE49-F238E27FC236}">
                <a16:creationId xmlns:a16="http://schemas.microsoft.com/office/drawing/2014/main" id="{5151E9DC-84C4-DC8B-68AC-CF75203514F5}"/>
              </a:ext>
            </a:extLst>
          </p:cNvPr>
          <p:cNvPicPr>
            <a:picLocks noChangeAspect="1"/>
          </p:cNvPicPr>
          <p:nvPr/>
        </p:nvPicPr>
        <p:blipFill>
          <a:blip r:embed="rId4"/>
          <a:stretch>
            <a:fillRect/>
          </a:stretch>
        </p:blipFill>
        <p:spPr>
          <a:xfrm>
            <a:off x="2866141" y="3341778"/>
            <a:ext cx="3217690" cy="1192586"/>
          </a:xfrm>
          <a:prstGeom prst="rect">
            <a:avLst/>
          </a:prstGeom>
        </p:spPr>
      </p:pic>
      <p:pic>
        <p:nvPicPr>
          <p:cNvPr id="14" name="Picture 13">
            <a:extLst>
              <a:ext uri="{FF2B5EF4-FFF2-40B4-BE49-F238E27FC236}">
                <a16:creationId xmlns:a16="http://schemas.microsoft.com/office/drawing/2014/main" id="{2E884E3A-0CF3-3FBC-6723-40CFBA0E3436}"/>
              </a:ext>
            </a:extLst>
          </p:cNvPr>
          <p:cNvPicPr>
            <a:picLocks noChangeAspect="1"/>
          </p:cNvPicPr>
          <p:nvPr/>
        </p:nvPicPr>
        <p:blipFill>
          <a:blip r:embed="rId5"/>
          <a:stretch>
            <a:fillRect/>
          </a:stretch>
        </p:blipFill>
        <p:spPr>
          <a:xfrm>
            <a:off x="6997170" y="3335495"/>
            <a:ext cx="3388865" cy="1198869"/>
          </a:xfrm>
          <a:prstGeom prst="rect">
            <a:avLst/>
          </a:prstGeom>
        </p:spPr>
      </p:pic>
      <p:sp>
        <p:nvSpPr>
          <p:cNvPr id="15" name="TextBox 14">
            <a:extLst>
              <a:ext uri="{FF2B5EF4-FFF2-40B4-BE49-F238E27FC236}">
                <a16:creationId xmlns:a16="http://schemas.microsoft.com/office/drawing/2014/main" id="{D30BD62F-C48E-F5C4-3373-F320509B069D}"/>
              </a:ext>
            </a:extLst>
          </p:cNvPr>
          <p:cNvSpPr txBox="1"/>
          <p:nvPr/>
        </p:nvSpPr>
        <p:spPr>
          <a:xfrm>
            <a:off x="981075" y="4953000"/>
            <a:ext cx="10591800" cy="1200329"/>
          </a:xfrm>
          <a:prstGeom prst="rect">
            <a:avLst/>
          </a:prstGeom>
          <a:noFill/>
        </p:spPr>
        <p:txBody>
          <a:bodyPr wrap="square" rtlCol="0">
            <a:spAutoFit/>
          </a:bodyPr>
          <a:lstStyle/>
          <a:p>
            <a:r>
              <a:rPr lang="en-US" b="1" dirty="0"/>
              <a:t>Reason</a:t>
            </a:r>
            <a:r>
              <a:rPr lang="en-US" dirty="0"/>
              <a:t> to go with most frequent value:</a:t>
            </a:r>
          </a:p>
          <a:p>
            <a:pPr marL="285750" indent="-285750">
              <a:buFont typeface="Arial" panose="020B0604020202020204" pitchFamily="34" charset="0"/>
              <a:buChar char="•"/>
            </a:pPr>
            <a:r>
              <a:rPr lang="en-US" dirty="0"/>
              <a:t>Categorical variable – Can’t go with Mean Imputation</a:t>
            </a:r>
          </a:p>
          <a:p>
            <a:pPr marL="285750" indent="-285750">
              <a:buFont typeface="Arial" panose="020B0604020202020204" pitchFamily="34" charset="0"/>
              <a:buChar char="•"/>
            </a:pPr>
            <a:r>
              <a:rPr lang="en-US" dirty="0"/>
              <a:t>Can use Regression techniques for imputation, but most frequent element will dominate the column by large margin, and would have resulted in the most frequent element only</a:t>
            </a:r>
          </a:p>
        </p:txBody>
      </p:sp>
    </p:spTree>
    <p:extLst>
      <p:ext uri="{BB962C8B-B14F-4D97-AF65-F5344CB8AC3E}">
        <p14:creationId xmlns:p14="http://schemas.microsoft.com/office/powerpoint/2010/main" val="1019304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C20B3-073E-BD8A-CE7B-CAA816049D50}"/>
              </a:ext>
            </a:extLst>
          </p:cNvPr>
          <p:cNvSpPr>
            <a:spLocks noGrp="1"/>
          </p:cNvSpPr>
          <p:nvPr>
            <p:ph type="title"/>
          </p:nvPr>
        </p:nvSpPr>
        <p:spPr>
          <a:xfrm>
            <a:off x="4377434" y="450535"/>
            <a:ext cx="7077667" cy="1057276"/>
          </a:xfrm>
        </p:spPr>
        <p:txBody>
          <a:bodyPr vert="horz" lIns="91440" tIns="45720" rIns="91440" bIns="45720" rtlCol="0" anchor="ctr">
            <a:normAutofit fontScale="90000"/>
          </a:bodyPr>
          <a:lstStyle/>
          <a:p>
            <a:r>
              <a:rPr lang="en-US" sz="4800" dirty="0"/>
              <a:t>Handle Missing Values (</a:t>
            </a:r>
            <a:r>
              <a:rPr lang="en-US" dirty="0"/>
              <a:t>C</a:t>
            </a:r>
            <a:r>
              <a:rPr lang="en-US" sz="4800" dirty="0"/>
              <a:t>ontd.)</a:t>
            </a:r>
          </a:p>
        </p:txBody>
      </p:sp>
      <p:sp>
        <p:nvSpPr>
          <p:cNvPr id="3" name="Content Placeholder 2">
            <a:extLst>
              <a:ext uri="{FF2B5EF4-FFF2-40B4-BE49-F238E27FC236}">
                <a16:creationId xmlns:a16="http://schemas.microsoft.com/office/drawing/2014/main" id="{151C065B-8108-795D-6767-ECE579D023D5}"/>
              </a:ext>
            </a:extLst>
          </p:cNvPr>
          <p:cNvSpPr>
            <a:spLocks/>
          </p:cNvSpPr>
          <p:nvPr/>
        </p:nvSpPr>
        <p:spPr>
          <a:xfrm>
            <a:off x="725074" y="2514599"/>
            <a:ext cx="2888773" cy="2409825"/>
          </a:xfrm>
          <a:prstGeom prst="rect">
            <a:avLst/>
          </a:prstGeom>
        </p:spPr>
        <p:txBody>
          <a:bodyPr vert="horz" lIns="91440" tIns="45720" rIns="91440" bIns="45720" rtlCol="0" anchor="ctr">
            <a:normAutofit/>
          </a:bodyPr>
          <a:lstStyle/>
          <a:p>
            <a:pPr algn="r">
              <a:spcBef>
                <a:spcPct val="20000"/>
              </a:spcBef>
              <a:spcAft>
                <a:spcPts val="600"/>
              </a:spcAft>
              <a:buClr>
                <a:schemeClr val="tx1"/>
              </a:buClr>
              <a:buSzPct val="80000"/>
            </a:pPr>
            <a:endParaRPr lang="en-US" sz="2100" dirty="0"/>
          </a:p>
        </p:txBody>
      </p:sp>
      <p:sp>
        <p:nvSpPr>
          <p:cNvPr id="4" name="TextBox 3">
            <a:extLst>
              <a:ext uri="{FF2B5EF4-FFF2-40B4-BE49-F238E27FC236}">
                <a16:creationId xmlns:a16="http://schemas.microsoft.com/office/drawing/2014/main" id="{89F2E6A0-570D-8938-7553-EC104C152377}"/>
              </a:ext>
            </a:extLst>
          </p:cNvPr>
          <p:cNvSpPr txBox="1"/>
          <p:nvPr/>
        </p:nvSpPr>
        <p:spPr>
          <a:xfrm>
            <a:off x="1146144" y="2800765"/>
            <a:ext cx="2046632" cy="646331"/>
          </a:xfrm>
          <a:prstGeom prst="rect">
            <a:avLst/>
          </a:prstGeom>
          <a:noFill/>
        </p:spPr>
        <p:txBody>
          <a:bodyPr wrap="square" rtlCol="0">
            <a:spAutoFit/>
          </a:bodyPr>
          <a:lstStyle/>
          <a:p>
            <a:r>
              <a:rPr lang="en-US" b="1" dirty="0"/>
              <a:t>Creating new category:</a:t>
            </a:r>
          </a:p>
        </p:txBody>
      </p:sp>
      <p:pic>
        <p:nvPicPr>
          <p:cNvPr id="6" name="Picture 5">
            <a:extLst>
              <a:ext uri="{FF2B5EF4-FFF2-40B4-BE49-F238E27FC236}">
                <a16:creationId xmlns:a16="http://schemas.microsoft.com/office/drawing/2014/main" id="{1FC55C5B-BEA1-0EF5-9400-BE33E825A3D7}"/>
              </a:ext>
            </a:extLst>
          </p:cNvPr>
          <p:cNvPicPr>
            <a:picLocks noChangeAspect="1"/>
          </p:cNvPicPr>
          <p:nvPr/>
        </p:nvPicPr>
        <p:blipFill>
          <a:blip r:embed="rId2"/>
          <a:stretch>
            <a:fillRect/>
          </a:stretch>
        </p:blipFill>
        <p:spPr>
          <a:xfrm>
            <a:off x="3525683" y="2381250"/>
            <a:ext cx="4390584" cy="1606516"/>
          </a:xfrm>
          <a:prstGeom prst="rect">
            <a:avLst/>
          </a:prstGeom>
        </p:spPr>
      </p:pic>
      <p:sp>
        <p:nvSpPr>
          <p:cNvPr id="7" name="TextBox 6">
            <a:extLst>
              <a:ext uri="{FF2B5EF4-FFF2-40B4-BE49-F238E27FC236}">
                <a16:creationId xmlns:a16="http://schemas.microsoft.com/office/drawing/2014/main" id="{B4EFF778-55CC-AA14-17F3-05134BECBEA1}"/>
              </a:ext>
            </a:extLst>
          </p:cNvPr>
          <p:cNvSpPr txBox="1"/>
          <p:nvPr/>
        </p:nvSpPr>
        <p:spPr>
          <a:xfrm>
            <a:off x="1337096" y="4476750"/>
            <a:ext cx="10292929" cy="1477328"/>
          </a:xfrm>
          <a:prstGeom prst="rect">
            <a:avLst/>
          </a:prstGeom>
          <a:noFill/>
        </p:spPr>
        <p:txBody>
          <a:bodyPr wrap="square" rtlCol="0">
            <a:spAutoFit/>
          </a:bodyPr>
          <a:lstStyle/>
          <a:p>
            <a:r>
              <a:rPr lang="en-US" b="1" dirty="0"/>
              <a:t>Reason:</a:t>
            </a:r>
          </a:p>
          <a:p>
            <a:pPr marL="285750" indent="-285750">
              <a:buFont typeface="Arial" panose="020B0604020202020204" pitchFamily="34" charset="0"/>
              <a:buChar char="•"/>
            </a:pPr>
            <a:r>
              <a:rPr lang="en-US" dirty="0"/>
              <a:t>Top 3 categories have around same distribution, so cannot replace with the most frequent element</a:t>
            </a:r>
          </a:p>
          <a:p>
            <a:pPr marL="285750" indent="-285750">
              <a:buFont typeface="Arial" panose="020B0604020202020204" pitchFamily="34" charset="0"/>
              <a:buChar char="•"/>
            </a:pPr>
            <a:r>
              <a:rPr lang="en-US" dirty="0"/>
              <a:t>Can apply multi-class classification to predict the category – High computational task for 0.5% of the rows for a single column, no guarantee of correct imputation</a:t>
            </a:r>
          </a:p>
        </p:txBody>
      </p:sp>
    </p:spTree>
    <p:extLst>
      <p:ext uri="{BB962C8B-B14F-4D97-AF65-F5344CB8AC3E}">
        <p14:creationId xmlns:p14="http://schemas.microsoft.com/office/powerpoint/2010/main" val="2141614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C20B3-073E-BD8A-CE7B-CAA816049D50}"/>
              </a:ext>
            </a:extLst>
          </p:cNvPr>
          <p:cNvSpPr>
            <a:spLocks noGrp="1"/>
          </p:cNvSpPr>
          <p:nvPr>
            <p:ph type="title"/>
          </p:nvPr>
        </p:nvSpPr>
        <p:spPr>
          <a:xfrm>
            <a:off x="4377434" y="450534"/>
            <a:ext cx="7077667" cy="1225865"/>
          </a:xfrm>
        </p:spPr>
        <p:txBody>
          <a:bodyPr vert="horz" lIns="91440" tIns="45720" rIns="91440" bIns="45720" rtlCol="0" anchor="ctr">
            <a:normAutofit fontScale="90000"/>
          </a:bodyPr>
          <a:lstStyle/>
          <a:p>
            <a:r>
              <a:rPr lang="en-US" sz="4800" dirty="0"/>
              <a:t>Exploratory Data Analysis (EDA)</a:t>
            </a:r>
          </a:p>
        </p:txBody>
      </p:sp>
      <p:sp>
        <p:nvSpPr>
          <p:cNvPr id="4" name="TextBox 3">
            <a:extLst>
              <a:ext uri="{FF2B5EF4-FFF2-40B4-BE49-F238E27FC236}">
                <a16:creationId xmlns:a16="http://schemas.microsoft.com/office/drawing/2014/main" id="{94B89FE9-8B5C-5A30-638A-4EEEFA3EF2FD}"/>
              </a:ext>
            </a:extLst>
          </p:cNvPr>
          <p:cNvSpPr txBox="1"/>
          <p:nvPr/>
        </p:nvSpPr>
        <p:spPr>
          <a:xfrm>
            <a:off x="359446" y="2705100"/>
            <a:ext cx="3086655" cy="923330"/>
          </a:xfrm>
          <a:prstGeom prst="rect">
            <a:avLst/>
          </a:prstGeom>
          <a:noFill/>
        </p:spPr>
        <p:txBody>
          <a:bodyPr wrap="square" rtlCol="0">
            <a:spAutoFit/>
          </a:bodyPr>
          <a:lstStyle/>
          <a:p>
            <a:r>
              <a:rPr lang="en-US" b="1" dirty="0"/>
              <a:t>Objective:</a:t>
            </a:r>
            <a:r>
              <a:rPr lang="en-US" dirty="0"/>
              <a:t> To understand the data distribution and identify patterns.</a:t>
            </a:r>
          </a:p>
        </p:txBody>
      </p:sp>
      <p:sp>
        <p:nvSpPr>
          <p:cNvPr id="5" name="TextBox 4">
            <a:extLst>
              <a:ext uri="{FF2B5EF4-FFF2-40B4-BE49-F238E27FC236}">
                <a16:creationId xmlns:a16="http://schemas.microsoft.com/office/drawing/2014/main" id="{59322484-BDF7-8974-E13D-479A836A14CE}"/>
              </a:ext>
            </a:extLst>
          </p:cNvPr>
          <p:cNvSpPr txBox="1"/>
          <p:nvPr/>
        </p:nvSpPr>
        <p:spPr>
          <a:xfrm>
            <a:off x="4569526" y="2477513"/>
            <a:ext cx="7468486" cy="3416320"/>
          </a:xfrm>
          <a:prstGeom prst="rect">
            <a:avLst/>
          </a:prstGeom>
          <a:noFill/>
        </p:spPr>
        <p:txBody>
          <a:bodyPr wrap="square" rtlCol="0">
            <a:spAutoFit/>
          </a:bodyPr>
          <a:lstStyle/>
          <a:p>
            <a:r>
              <a:rPr lang="en-US" b="1" dirty="0"/>
              <a:t>Visualizations:</a:t>
            </a:r>
          </a:p>
          <a:p>
            <a:pPr marL="285750" indent="-285750">
              <a:buFont typeface="Arial" panose="020B0604020202020204" pitchFamily="34" charset="0"/>
              <a:buChar char="•"/>
            </a:pPr>
            <a:r>
              <a:rPr lang="en-US" dirty="0"/>
              <a:t>Histogram of Transaction Amount</a:t>
            </a:r>
          </a:p>
          <a:p>
            <a:pPr marL="285750" indent="-285750">
              <a:buFont typeface="Arial" panose="020B0604020202020204" pitchFamily="34" charset="0"/>
              <a:buChar char="•"/>
            </a:pPr>
            <a:r>
              <a:rPr lang="en-US" dirty="0"/>
              <a:t>Mean Transaction Amount by Merchant Category</a:t>
            </a:r>
          </a:p>
          <a:p>
            <a:pPr marL="285750" indent="-285750">
              <a:buFont typeface="Arial" panose="020B0604020202020204" pitchFamily="34" charset="0"/>
              <a:buChar char="•"/>
            </a:pPr>
            <a:r>
              <a:rPr lang="en-US" dirty="0"/>
              <a:t>Transaction Amount for Fraud vs Non-Fraud Transactions</a:t>
            </a:r>
          </a:p>
          <a:p>
            <a:pPr marL="285750" indent="-285750">
              <a:buFont typeface="Arial" panose="020B0604020202020204" pitchFamily="34" charset="0"/>
              <a:buChar char="•"/>
            </a:pPr>
            <a:r>
              <a:rPr lang="en-US" dirty="0"/>
              <a:t>Transaction Frequency by Hour and Day of the Week</a:t>
            </a:r>
          </a:p>
          <a:p>
            <a:pPr marL="285750" indent="-285750">
              <a:buFont typeface="Arial" panose="020B0604020202020204" pitchFamily="34" charset="0"/>
              <a:buChar char="•"/>
            </a:pPr>
            <a:r>
              <a:rPr lang="en-US" dirty="0"/>
              <a:t>Fraud Rate by Merchant Category</a:t>
            </a:r>
          </a:p>
          <a:p>
            <a:pPr marL="285750" indent="-285750">
              <a:buFont typeface="Arial" panose="020B0604020202020204" pitchFamily="34" charset="0"/>
              <a:buChar char="•"/>
            </a:pPr>
            <a:r>
              <a:rPr lang="en-US" dirty="0"/>
              <a:t>Average Transaction Amount by Merchant Category: Fraud vs Non-Fraud</a:t>
            </a:r>
          </a:p>
          <a:p>
            <a:pPr marL="285750" indent="-285750">
              <a:buFont typeface="Arial" panose="020B0604020202020204" pitchFamily="34" charset="0"/>
              <a:buChar char="•"/>
            </a:pPr>
            <a:r>
              <a:rPr lang="fr-FR" dirty="0"/>
              <a:t>Transaction Type Distribution: </a:t>
            </a:r>
            <a:r>
              <a:rPr lang="fr-FR" dirty="0" err="1"/>
              <a:t>Fraud</a:t>
            </a:r>
            <a:r>
              <a:rPr lang="fr-FR" dirty="0"/>
              <a:t> vs Non-</a:t>
            </a:r>
            <a:r>
              <a:rPr lang="fr-FR" dirty="0" err="1"/>
              <a:t>Fraud</a:t>
            </a:r>
            <a:endParaRPr lang="fr-FR" dirty="0"/>
          </a:p>
          <a:p>
            <a:pPr marL="285750" indent="-285750">
              <a:buFont typeface="Arial" panose="020B0604020202020204" pitchFamily="34" charset="0"/>
              <a:buChar char="•"/>
            </a:pPr>
            <a:r>
              <a:rPr lang="fr-FR" dirty="0" err="1"/>
              <a:t>Credit</a:t>
            </a:r>
            <a:r>
              <a:rPr lang="fr-FR" dirty="0"/>
              <a:t> Limit Distribution: </a:t>
            </a:r>
            <a:r>
              <a:rPr lang="fr-FR" dirty="0" err="1"/>
              <a:t>Fraud</a:t>
            </a:r>
            <a:r>
              <a:rPr lang="fr-FR" dirty="0"/>
              <a:t> vs Non-</a:t>
            </a:r>
            <a:r>
              <a:rPr lang="fr-FR" dirty="0" err="1"/>
              <a:t>Fraud</a:t>
            </a:r>
            <a:endParaRPr lang="fr-FR"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50093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C20B3-073E-BD8A-CE7B-CAA816049D50}"/>
              </a:ext>
            </a:extLst>
          </p:cNvPr>
          <p:cNvSpPr>
            <a:spLocks noGrp="1"/>
          </p:cNvSpPr>
          <p:nvPr>
            <p:ph type="title"/>
          </p:nvPr>
        </p:nvSpPr>
        <p:spPr>
          <a:xfrm>
            <a:off x="254996" y="228600"/>
            <a:ext cx="4481597" cy="1057276"/>
          </a:xfrm>
        </p:spPr>
        <p:txBody>
          <a:bodyPr vert="horz" lIns="91440" tIns="45720" rIns="91440" bIns="45720" rtlCol="0" anchor="ctr">
            <a:normAutofit/>
          </a:bodyPr>
          <a:lstStyle/>
          <a:p>
            <a:r>
              <a:rPr lang="en-US" sz="4800" dirty="0"/>
              <a:t>EDA (CONTD.)</a:t>
            </a:r>
          </a:p>
        </p:txBody>
      </p:sp>
      <p:sp>
        <p:nvSpPr>
          <p:cNvPr id="3" name="Content Placeholder 2">
            <a:extLst>
              <a:ext uri="{FF2B5EF4-FFF2-40B4-BE49-F238E27FC236}">
                <a16:creationId xmlns:a16="http://schemas.microsoft.com/office/drawing/2014/main" id="{151C065B-8108-795D-6767-ECE579D023D5}"/>
              </a:ext>
            </a:extLst>
          </p:cNvPr>
          <p:cNvSpPr>
            <a:spLocks/>
          </p:cNvSpPr>
          <p:nvPr/>
        </p:nvSpPr>
        <p:spPr>
          <a:xfrm>
            <a:off x="725074" y="2514599"/>
            <a:ext cx="2888773" cy="2409825"/>
          </a:xfrm>
          <a:prstGeom prst="rect">
            <a:avLst/>
          </a:prstGeom>
        </p:spPr>
        <p:txBody>
          <a:bodyPr vert="horz" lIns="91440" tIns="45720" rIns="91440" bIns="45720" rtlCol="0" anchor="ctr">
            <a:normAutofit/>
          </a:bodyPr>
          <a:lstStyle/>
          <a:p>
            <a:pPr algn="r">
              <a:spcBef>
                <a:spcPct val="20000"/>
              </a:spcBef>
              <a:spcAft>
                <a:spcPts val="600"/>
              </a:spcAft>
              <a:buClr>
                <a:schemeClr val="tx1"/>
              </a:buClr>
              <a:buSzPct val="80000"/>
            </a:pPr>
            <a:endParaRPr lang="en-US" sz="2100" dirty="0"/>
          </a:p>
        </p:txBody>
      </p:sp>
      <p:sp>
        <p:nvSpPr>
          <p:cNvPr id="4" name="TextBox 3">
            <a:extLst>
              <a:ext uri="{FF2B5EF4-FFF2-40B4-BE49-F238E27FC236}">
                <a16:creationId xmlns:a16="http://schemas.microsoft.com/office/drawing/2014/main" id="{8D93F283-BB50-5A6D-6F5B-EF6AE0345E62}"/>
              </a:ext>
            </a:extLst>
          </p:cNvPr>
          <p:cNvSpPr txBox="1"/>
          <p:nvPr/>
        </p:nvSpPr>
        <p:spPr>
          <a:xfrm>
            <a:off x="269019" y="1350004"/>
            <a:ext cx="4352542" cy="369332"/>
          </a:xfrm>
          <a:prstGeom prst="rect">
            <a:avLst/>
          </a:prstGeom>
          <a:noFill/>
        </p:spPr>
        <p:txBody>
          <a:bodyPr wrap="square" rtlCol="0">
            <a:spAutoFit/>
          </a:bodyPr>
          <a:lstStyle/>
          <a:p>
            <a:pPr algn="ctr"/>
            <a:r>
              <a:rPr lang="en-US" b="1" dirty="0"/>
              <a:t>Histogram of Transaction Amount</a:t>
            </a:r>
          </a:p>
        </p:txBody>
      </p:sp>
      <p:pic>
        <p:nvPicPr>
          <p:cNvPr id="2050" name="Picture 2">
            <a:extLst>
              <a:ext uri="{FF2B5EF4-FFF2-40B4-BE49-F238E27FC236}">
                <a16:creationId xmlns:a16="http://schemas.microsoft.com/office/drawing/2014/main" id="{24286608-44DB-F123-CD4B-00316275AC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995" y="1900237"/>
            <a:ext cx="4582605" cy="28221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A838335-AC0B-B00B-BFC2-DD1129714EDC}"/>
              </a:ext>
            </a:extLst>
          </p:cNvPr>
          <p:cNvSpPr txBox="1"/>
          <p:nvPr/>
        </p:nvSpPr>
        <p:spPr>
          <a:xfrm>
            <a:off x="254995" y="5127485"/>
            <a:ext cx="4582605" cy="830997"/>
          </a:xfrm>
          <a:prstGeom prst="rect">
            <a:avLst/>
          </a:prstGeom>
          <a:noFill/>
        </p:spPr>
        <p:txBody>
          <a:bodyPr wrap="square" rtlCol="0">
            <a:spAutoFit/>
          </a:bodyPr>
          <a:lstStyle/>
          <a:p>
            <a:pPr algn="ctr"/>
            <a:r>
              <a:rPr lang="en-US" sz="1600" dirty="0"/>
              <a:t>Most transactions are of lower amounts, indicating users frequently use credit cards for smaller transactions.</a:t>
            </a:r>
          </a:p>
        </p:txBody>
      </p:sp>
      <p:pic>
        <p:nvPicPr>
          <p:cNvPr id="2052" name="Picture 4">
            <a:extLst>
              <a:ext uri="{FF2B5EF4-FFF2-40B4-BE49-F238E27FC236}">
                <a16:creationId xmlns:a16="http://schemas.microsoft.com/office/drawing/2014/main" id="{9D0E2341-BB83-6955-0EA1-DD717A0FC2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2077" y="1936126"/>
            <a:ext cx="6080654" cy="297456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3635FB1-B871-A0C9-EFC1-A674FDA19B82}"/>
              </a:ext>
            </a:extLst>
          </p:cNvPr>
          <p:cNvSpPr txBox="1"/>
          <p:nvPr/>
        </p:nvSpPr>
        <p:spPr>
          <a:xfrm>
            <a:off x="5662080" y="1350004"/>
            <a:ext cx="6080651" cy="369332"/>
          </a:xfrm>
          <a:prstGeom prst="rect">
            <a:avLst/>
          </a:prstGeom>
          <a:noFill/>
        </p:spPr>
        <p:txBody>
          <a:bodyPr wrap="square" rtlCol="0">
            <a:spAutoFit/>
          </a:bodyPr>
          <a:lstStyle/>
          <a:p>
            <a:pPr algn="ctr"/>
            <a:r>
              <a:rPr lang="en-US" b="1" dirty="0"/>
              <a:t>Mean Transaction Amount by Merchant Category</a:t>
            </a:r>
          </a:p>
        </p:txBody>
      </p:sp>
      <p:sp>
        <p:nvSpPr>
          <p:cNvPr id="7" name="TextBox 6">
            <a:extLst>
              <a:ext uri="{FF2B5EF4-FFF2-40B4-BE49-F238E27FC236}">
                <a16:creationId xmlns:a16="http://schemas.microsoft.com/office/drawing/2014/main" id="{9A2DB238-45AE-7DC3-47A7-BC94F0924397}"/>
              </a:ext>
            </a:extLst>
          </p:cNvPr>
          <p:cNvSpPr txBox="1"/>
          <p:nvPr/>
        </p:nvSpPr>
        <p:spPr>
          <a:xfrm>
            <a:off x="5662077" y="5004374"/>
            <a:ext cx="6080651" cy="1077218"/>
          </a:xfrm>
          <a:prstGeom prst="rect">
            <a:avLst/>
          </a:prstGeom>
          <a:noFill/>
        </p:spPr>
        <p:txBody>
          <a:bodyPr wrap="square" rtlCol="0">
            <a:spAutoFit/>
          </a:bodyPr>
          <a:lstStyle/>
          <a:p>
            <a:pPr algn="ctr"/>
            <a:r>
              <a:rPr lang="en-US" sz="1600" dirty="0">
                <a:latin typeface="LiberationSerif"/>
              </a:rPr>
              <a:t>F</a:t>
            </a:r>
            <a:r>
              <a:rPr lang="en-US" sz="1600" b="0" i="0" u="none" strike="noStrike" baseline="0" dirty="0">
                <a:latin typeface="LiberationSerif"/>
              </a:rPr>
              <a:t>or most of the merchant categories, average amount is around 140. For fuels, gym, mobile apps and online subscriptions, the average amount lies around 20-40$. The reason is these are monthly one time expenses and generally aren’t much costlier.</a:t>
            </a:r>
            <a:endParaRPr lang="en-US" sz="1600" dirty="0"/>
          </a:p>
        </p:txBody>
      </p:sp>
    </p:spTree>
    <p:extLst>
      <p:ext uri="{BB962C8B-B14F-4D97-AF65-F5344CB8AC3E}">
        <p14:creationId xmlns:p14="http://schemas.microsoft.com/office/powerpoint/2010/main" val="2879671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CDE28BB-94EA-4377-883B-9D527FCF3A6D}">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Retrospect</Template>
  <TotalTime>1024</TotalTime>
  <Words>1779</Words>
  <Application>Microsoft Office PowerPoint</Application>
  <PresentationFormat>Widescreen</PresentationFormat>
  <Paragraphs>263</Paragraphs>
  <Slides>27</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Aptos</vt:lpstr>
      <vt:lpstr>Arial</vt:lpstr>
      <vt:lpstr>Calibri</vt:lpstr>
      <vt:lpstr>Calibri Light</vt:lpstr>
      <vt:lpstr>Courier New</vt:lpstr>
      <vt:lpstr>LiberationSerif</vt:lpstr>
      <vt:lpstr>Retrospect</vt:lpstr>
      <vt:lpstr>Fraud Detection in Financial Transactions</vt:lpstr>
      <vt:lpstr>Project Overview</vt:lpstr>
      <vt:lpstr>Data Collection</vt:lpstr>
      <vt:lpstr>Data Preprocessing</vt:lpstr>
      <vt:lpstr>Handle Missing Values</vt:lpstr>
      <vt:lpstr>Handle Missing Values (Contd.)</vt:lpstr>
      <vt:lpstr>Handle Missing Values (Contd.)</vt:lpstr>
      <vt:lpstr>Exploratory Data Analysis (EDA)</vt:lpstr>
      <vt:lpstr>EDA (CONTD.)</vt:lpstr>
      <vt:lpstr>PowerPoint Presentation</vt:lpstr>
      <vt:lpstr>PowerPoint Presentation</vt:lpstr>
      <vt:lpstr>PowerPoint Presentation</vt:lpstr>
      <vt:lpstr>PowerPoint Presentation</vt:lpstr>
      <vt:lpstr>Correlation Analysis</vt:lpstr>
      <vt:lpstr>Correlation Analysis</vt:lpstr>
      <vt:lpstr>Data Preparation for Modeling</vt:lpstr>
      <vt:lpstr>Model Selection</vt:lpstr>
      <vt:lpstr>Model Evaluation Metrics</vt:lpstr>
      <vt:lpstr>Model Evaluation Metrics (Contd.)</vt:lpstr>
      <vt:lpstr>Model Training</vt:lpstr>
      <vt:lpstr>Model Training – Original Data</vt:lpstr>
      <vt:lpstr>Handling Imbalanced Data</vt:lpstr>
      <vt:lpstr>Handling Imbalanced Data (Contd.)</vt:lpstr>
      <vt:lpstr>Model Training – Downsampling</vt:lpstr>
      <vt:lpstr>Model Training– Upsampling</vt:lpstr>
      <vt:lpstr>Final Model Selection</vt:lpstr>
      <vt:lpstr>QUESTIONS AND 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Kulkarni, Nikhil Prashant</dc:creator>
  <cp:lastModifiedBy>Kulkarni, Nikhil Prashant</cp:lastModifiedBy>
  <cp:revision>5</cp:revision>
  <dcterms:created xsi:type="dcterms:W3CDTF">2024-06-23T23:59:01Z</dcterms:created>
  <dcterms:modified xsi:type="dcterms:W3CDTF">2024-06-25T19:15:49Z</dcterms:modified>
</cp:coreProperties>
</file>