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71266E-3D27-4BB0-A877-6FACC6E149D3}">
  <a:tblStyle styleId="{9A71266E-3D27-4BB0-A877-6FACC6E149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6cb77b6ac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g26cb77b6ac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cb77b6ac9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cb77b6ac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cb77b6ac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cb77b6ac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cb77b6ac9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26cb77b6ac9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cb77b6ac9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26cb77b6ac9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cb77b6ac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cb77b6ac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cb77b6ac9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cb77b6ac9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cb77b6ac9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g26cb77b6ac9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cb77b6ac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cb77b6ac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cb77b6ac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cb77b6ac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6cb77b6ac9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g26cb77b6ac9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cb77b6ac9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g26cb77b6ac9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cb77b6ac9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cb77b6ac9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0" name="Google Shape;20;p3"/>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1" name="Google Shape;21;p3"/>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2" name="Google Shape;22;p3"/>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3" name="Google Shape;23;p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4" name="Google Shape;24;p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 name="Google Shape;25;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4"/>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29" name="Google Shape;29;p4"/>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0" name="Google Shape;30;p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5"/>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p:nvPr>
            <p:ph idx="2" type="pic"/>
          </p:nvPr>
        </p:nvSpPr>
        <p:spPr>
          <a:xfrm>
            <a:off x="1792289" y="459581"/>
            <a:ext cx="5486400" cy="3086100"/>
          </a:xfrm>
          <a:prstGeom prst="rect">
            <a:avLst/>
          </a:prstGeom>
          <a:noFill/>
          <a:ln>
            <a:noFill/>
          </a:ln>
        </p:spPr>
      </p:sp>
      <p:sp>
        <p:nvSpPr>
          <p:cNvPr id="36" name="Google Shape;36;p5"/>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43" name="Google Shape;43;p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4" name="Google Shape;44;p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 name="Shape 46"/>
        <p:cNvGrpSpPr/>
        <p:nvPr/>
      </p:nvGrpSpPr>
      <p:grpSpPr>
        <a:xfrm>
          <a:off x="0" y="0"/>
          <a:ext cx="0" cy="0"/>
          <a:chOff x="0" y="0"/>
          <a:chExt cx="0" cy="0"/>
        </a:xfrm>
      </p:grpSpPr>
      <p:sp>
        <p:nvSpPr>
          <p:cNvPr id="47" name="Google Shape;47;p7"/>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49" name="Google Shape;49;p7"/>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0" name="Google Shape;50;p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ph idx="1" type="body"/>
          </p:nvPr>
        </p:nvSpPr>
        <p:spPr>
          <a:xfrm>
            <a:off x="345388" y="2220803"/>
            <a:ext cx="7815300" cy="2661000"/>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57" name="Google Shape;57;p8"/>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58" name="Google Shape;58;p8"/>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59" name="Google Shape;59;p8"/>
          <p:cNvSpPr txBox="1"/>
          <p:nvPr>
            <p:ph type="title"/>
          </p:nvPr>
        </p:nvSpPr>
        <p:spPr>
          <a:xfrm>
            <a:off x="138224" y="694236"/>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1600">
                <a:latin typeface="Bookman Old Style"/>
                <a:ea typeface="Bookman Old Style"/>
                <a:cs typeface="Bookman Old Style"/>
                <a:sym typeface="Bookman Old Style"/>
              </a:rPr>
              <a:t>A Seminar on</a:t>
            </a:r>
            <a:br>
              <a:rPr lang="en-US" sz="3600">
                <a:latin typeface="Bookman Old Style"/>
                <a:ea typeface="Bookman Old Style"/>
                <a:cs typeface="Bookman Old Style"/>
                <a:sym typeface="Bookman Old Style"/>
              </a:rPr>
            </a:br>
            <a:r>
              <a:rPr b="1" lang="en-US" sz="2200">
                <a:solidFill>
                  <a:srgbClr val="374151"/>
                </a:solidFill>
                <a:latin typeface="Times New Roman"/>
                <a:ea typeface="Times New Roman"/>
                <a:cs typeface="Times New Roman"/>
                <a:sym typeface="Times New Roman"/>
              </a:rPr>
              <a:t>SmartQuiz: AI MCQ Generation</a:t>
            </a:r>
            <a:endParaRPr sz="4400">
              <a:latin typeface="Bookman Old Style"/>
              <a:ea typeface="Bookman Old Style"/>
              <a:cs typeface="Bookman Old Style"/>
              <a:sym typeface="Bookman Old Style"/>
            </a:endParaRPr>
          </a:p>
        </p:txBody>
      </p:sp>
      <p:sp>
        <p:nvSpPr>
          <p:cNvPr id="60" name="Google Shape;60;p8"/>
          <p:cNvSpPr txBox="1"/>
          <p:nvPr/>
        </p:nvSpPr>
        <p:spPr>
          <a:xfrm>
            <a:off x="524877" y="3431313"/>
            <a:ext cx="8051400" cy="117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Team Details </a:t>
            </a:r>
            <a:endParaRPr sz="1600">
              <a:latin typeface="Times New Roman"/>
              <a:ea typeface="Times New Roman"/>
              <a:cs typeface="Times New Roman"/>
              <a:sym typeface="Times New Roman"/>
            </a:endParaRPr>
          </a:p>
          <a:p>
            <a:pPr indent="-330200" lvl="0" marL="457200" rtl="0" algn="just">
              <a:lnSpc>
                <a:spcPct val="120000"/>
              </a:lnSpc>
              <a:spcBef>
                <a:spcPts val="0"/>
              </a:spcBef>
              <a:spcAft>
                <a:spcPts val="0"/>
              </a:spcAft>
              <a:buSzPts val="1600"/>
              <a:buFont typeface="Times New Roman"/>
              <a:buAutoNum type="arabicPeriod"/>
            </a:pPr>
            <a:r>
              <a:rPr lang="en-US" sz="1600">
                <a:solidFill>
                  <a:srgbClr val="374151"/>
                </a:solidFill>
                <a:latin typeface="Times New Roman"/>
                <a:ea typeface="Times New Roman"/>
                <a:cs typeface="Times New Roman"/>
                <a:sym typeface="Times New Roman"/>
              </a:rPr>
              <a:t>Garlapati Akshay Reddy [20EG105314]                  				</a:t>
            </a:r>
            <a:endParaRPr sz="1600">
              <a:solidFill>
                <a:srgbClr val="374151"/>
              </a:solidFill>
              <a:latin typeface="Times New Roman"/>
              <a:ea typeface="Times New Roman"/>
              <a:cs typeface="Times New Roman"/>
              <a:sym typeface="Times New Roman"/>
            </a:endParaRPr>
          </a:p>
          <a:p>
            <a:pPr indent="-330200" lvl="0" marL="457200" rtl="0" algn="just">
              <a:lnSpc>
                <a:spcPct val="120000"/>
              </a:lnSpc>
              <a:spcBef>
                <a:spcPts val="0"/>
              </a:spcBef>
              <a:spcAft>
                <a:spcPts val="0"/>
              </a:spcAft>
              <a:buSzPts val="1600"/>
              <a:buFont typeface="Times New Roman"/>
              <a:buAutoNum type="arabicPeriod"/>
            </a:pPr>
            <a:r>
              <a:rPr lang="en-US" sz="1600">
                <a:solidFill>
                  <a:srgbClr val="374151"/>
                </a:solidFill>
                <a:latin typeface="Times New Roman"/>
                <a:ea typeface="Times New Roman"/>
                <a:cs typeface="Times New Roman"/>
                <a:sym typeface="Times New Roman"/>
              </a:rPr>
              <a:t>Lakshmishetty Nikhil Shetty [20EG105325]             			</a:t>
            </a:r>
            <a:endParaRPr sz="1600">
              <a:solidFill>
                <a:srgbClr val="374151"/>
              </a:solidFill>
              <a:latin typeface="Times New Roman"/>
              <a:ea typeface="Times New Roman"/>
              <a:cs typeface="Times New Roman"/>
              <a:sym typeface="Times New Roman"/>
            </a:endParaRPr>
          </a:p>
          <a:p>
            <a:pPr indent="-317500" lvl="0" marL="457200" rtl="0" algn="just">
              <a:lnSpc>
                <a:spcPct val="120000"/>
              </a:lnSpc>
              <a:spcBef>
                <a:spcPts val="0"/>
              </a:spcBef>
              <a:spcAft>
                <a:spcPts val="0"/>
              </a:spcAft>
              <a:buSzPts val="1400"/>
              <a:buAutoNum type="arabicPeriod"/>
            </a:pPr>
            <a:r>
              <a:rPr lang="en-US" sz="1600">
                <a:solidFill>
                  <a:srgbClr val="374151"/>
                </a:solidFill>
                <a:latin typeface="Times New Roman"/>
                <a:ea typeface="Times New Roman"/>
                <a:cs typeface="Times New Roman"/>
                <a:sym typeface="Times New Roman"/>
              </a:rPr>
              <a:t>Ramankol Srikanth [20EG105343]</a:t>
            </a:r>
            <a:r>
              <a:rPr lang="en-US" sz="1500">
                <a:solidFill>
                  <a:srgbClr val="374151"/>
                </a:solidFill>
                <a:latin typeface="Times New Roman"/>
                <a:ea typeface="Times New Roman"/>
                <a:cs typeface="Times New Roman"/>
                <a:sym typeface="Times New Roman"/>
              </a:rPr>
              <a:t>   </a:t>
            </a:r>
            <a:r>
              <a:rPr lang="en-US" sz="1150">
                <a:solidFill>
                  <a:srgbClr val="374151"/>
                </a:solidFill>
                <a:latin typeface="Times New Roman"/>
                <a:ea typeface="Times New Roman"/>
                <a:cs typeface="Times New Roman"/>
                <a:sym typeface="Times New Roman"/>
              </a:rPr>
              <a:t>                        				</a:t>
            </a:r>
            <a:endParaRPr>
              <a:latin typeface="Bookman Old Style"/>
              <a:ea typeface="Bookman Old Style"/>
              <a:cs typeface="Bookman Old Style"/>
              <a:sym typeface="Bookman Old Style"/>
            </a:endParaRPr>
          </a:p>
        </p:txBody>
      </p:sp>
      <p:sp>
        <p:nvSpPr>
          <p:cNvPr id="61" name="Google Shape;61;p8"/>
          <p:cNvSpPr txBox="1"/>
          <p:nvPr/>
        </p:nvSpPr>
        <p:spPr>
          <a:xfrm>
            <a:off x="6144857" y="3566763"/>
            <a:ext cx="2070600" cy="905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i="0" lang="en-US" sz="1600" u="none" cap="none" strike="noStrike">
                <a:solidFill>
                  <a:srgbClr val="000000"/>
                </a:solidFill>
                <a:latin typeface="Times New Roman"/>
                <a:ea typeface="Times New Roman"/>
                <a:cs typeface="Times New Roman"/>
                <a:sym typeface="Times New Roman"/>
              </a:rPr>
              <a:t>Project Supervisor </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600">
                <a:solidFill>
                  <a:srgbClr val="374151"/>
                </a:solidFill>
                <a:latin typeface="Times New Roman"/>
                <a:ea typeface="Times New Roman"/>
                <a:cs typeface="Times New Roman"/>
                <a:sym typeface="Times New Roman"/>
              </a:rPr>
              <a:t>P.Chakradhar</a:t>
            </a:r>
            <a:endParaRPr sz="1600">
              <a:solidFill>
                <a:srgbClr val="37415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1600">
                <a:solidFill>
                  <a:srgbClr val="374151"/>
                </a:solidFill>
                <a:latin typeface="Times New Roman"/>
                <a:ea typeface="Times New Roman"/>
                <a:cs typeface="Times New Roman"/>
                <a:sym typeface="Times New Roman"/>
              </a:rPr>
              <a:t>Assistant Professor </a:t>
            </a:r>
            <a:endParaRPr i="0" sz="1600" u="none" cap="none" strike="noStrike">
              <a:solidFill>
                <a:srgbClr val="000000"/>
              </a:solidFill>
              <a:latin typeface="Times New Roman"/>
              <a:ea typeface="Times New Roman"/>
              <a:cs typeface="Times New Roman"/>
              <a:sym typeface="Times New Roman"/>
            </a:endParaRPr>
          </a:p>
        </p:txBody>
      </p:sp>
      <p:sp>
        <p:nvSpPr>
          <p:cNvPr id="62" name="Google Shape;62;p8"/>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63" name="Google Shape;63;p8"/>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7"/>
          <p:cNvPicPr preferRelativeResize="0"/>
          <p:nvPr/>
        </p:nvPicPr>
        <p:blipFill>
          <a:blip r:embed="rId3">
            <a:alphaModFix/>
          </a:blip>
          <a:stretch>
            <a:fillRect/>
          </a:stretch>
        </p:blipFill>
        <p:spPr>
          <a:xfrm>
            <a:off x="909075" y="720575"/>
            <a:ext cx="6880049" cy="2161125"/>
          </a:xfrm>
          <a:prstGeom prst="rect">
            <a:avLst/>
          </a:prstGeom>
          <a:noFill/>
          <a:ln>
            <a:noFill/>
          </a:ln>
        </p:spPr>
      </p:pic>
      <p:pic>
        <p:nvPicPr>
          <p:cNvPr id="143" name="Google Shape;143;p17"/>
          <p:cNvPicPr preferRelativeResize="0"/>
          <p:nvPr/>
        </p:nvPicPr>
        <p:blipFill>
          <a:blip r:embed="rId4">
            <a:alphaModFix/>
          </a:blip>
          <a:stretch>
            <a:fillRect/>
          </a:stretch>
        </p:blipFill>
        <p:spPr>
          <a:xfrm>
            <a:off x="1183225" y="3019600"/>
            <a:ext cx="5875950" cy="186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8"/>
          <p:cNvPicPr preferRelativeResize="0"/>
          <p:nvPr/>
        </p:nvPicPr>
        <p:blipFill>
          <a:blip r:embed="rId3">
            <a:alphaModFix/>
          </a:blip>
          <a:stretch>
            <a:fillRect/>
          </a:stretch>
        </p:blipFill>
        <p:spPr>
          <a:xfrm>
            <a:off x="2894200" y="1040025"/>
            <a:ext cx="3728826" cy="3063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4" name="Google Shape;154;p19"/>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55" name="Google Shape;155;p19"/>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Experiment Results </a:t>
            </a:r>
            <a:endParaRPr sz="3600"/>
          </a:p>
        </p:txBody>
      </p:sp>
      <p:sp>
        <p:nvSpPr>
          <p:cNvPr id="156" name="Google Shape;156;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57" name="Google Shape;157;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58" name="Google Shape;158;p19"/>
          <p:cNvPicPr preferRelativeResize="0"/>
          <p:nvPr/>
        </p:nvPicPr>
        <p:blipFill>
          <a:blip r:embed="rId3">
            <a:alphaModFix/>
          </a:blip>
          <a:stretch>
            <a:fillRect/>
          </a:stretch>
        </p:blipFill>
        <p:spPr>
          <a:xfrm>
            <a:off x="917925" y="1198126"/>
            <a:ext cx="6531701" cy="16172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4" name="Google Shape;164;p20"/>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65" name="Google Shape;165;p20"/>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Experiment Results </a:t>
            </a:r>
            <a:endParaRPr sz="3600"/>
          </a:p>
        </p:txBody>
      </p:sp>
      <p:sp>
        <p:nvSpPr>
          <p:cNvPr id="166" name="Google Shape;166;p20"/>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67" name="Google Shape;167;p20"/>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68" name="Google Shape;168;p20"/>
          <p:cNvPicPr preferRelativeResize="0"/>
          <p:nvPr/>
        </p:nvPicPr>
        <p:blipFill>
          <a:blip r:embed="rId3">
            <a:alphaModFix/>
          </a:blip>
          <a:stretch>
            <a:fillRect/>
          </a:stretch>
        </p:blipFill>
        <p:spPr>
          <a:xfrm>
            <a:off x="552975" y="845575"/>
            <a:ext cx="3954977" cy="3921701"/>
          </a:xfrm>
          <a:prstGeom prst="rect">
            <a:avLst/>
          </a:prstGeom>
          <a:noFill/>
          <a:ln>
            <a:noFill/>
          </a:ln>
        </p:spPr>
      </p:pic>
      <p:pic>
        <p:nvPicPr>
          <p:cNvPr id="169" name="Google Shape;169;p20"/>
          <p:cNvPicPr preferRelativeResize="0"/>
          <p:nvPr/>
        </p:nvPicPr>
        <p:blipFill>
          <a:blip r:embed="rId4">
            <a:alphaModFix/>
          </a:blip>
          <a:stretch>
            <a:fillRect/>
          </a:stretch>
        </p:blipFill>
        <p:spPr>
          <a:xfrm>
            <a:off x="4640150" y="1031775"/>
            <a:ext cx="4101476" cy="3549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5" name="Google Shape;175;p21"/>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76" name="Google Shape;176;p21"/>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Finding </a:t>
            </a:r>
            <a:endParaRPr sz="3600">
              <a:latin typeface="Bookman Old Style"/>
              <a:ea typeface="Bookman Old Style"/>
              <a:cs typeface="Bookman Old Style"/>
              <a:sym typeface="Bookman Old Style"/>
            </a:endParaRPr>
          </a:p>
        </p:txBody>
      </p:sp>
      <p:sp>
        <p:nvSpPr>
          <p:cNvPr id="177" name="Google Shape;177;p2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78" name="Google Shape;178;p2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graphicFrame>
        <p:nvGraphicFramePr>
          <p:cNvPr id="179" name="Google Shape;179;p21"/>
          <p:cNvGraphicFramePr/>
          <p:nvPr/>
        </p:nvGraphicFramePr>
        <p:xfrm>
          <a:off x="307325" y="627325"/>
          <a:ext cx="3000000" cy="3000000"/>
        </p:xfrm>
        <a:graphic>
          <a:graphicData uri="http://schemas.openxmlformats.org/drawingml/2006/table">
            <a:tbl>
              <a:tblPr>
                <a:noFill/>
                <a:tableStyleId>{9A71266E-3D27-4BB0-A877-6FACC6E149D3}</a:tableStyleId>
              </a:tblPr>
              <a:tblGrid>
                <a:gridCol w="4092175"/>
                <a:gridCol w="4092175"/>
              </a:tblGrid>
              <a:tr h="381000">
                <a:tc>
                  <a:txBody>
                    <a:bodyPr/>
                    <a:lstStyle/>
                    <a:p>
                      <a:pPr indent="0" lvl="0" marL="0" rtl="0" algn="l">
                        <a:lnSpc>
                          <a:spcPct val="107916"/>
                        </a:lnSpc>
                        <a:spcBef>
                          <a:spcPts val="0"/>
                        </a:spcBef>
                        <a:spcAft>
                          <a:spcPts val="0"/>
                        </a:spcAft>
                        <a:buNone/>
                      </a:pPr>
                      <a:r>
                        <a:rPr b="1" lang="en-US" sz="1600">
                          <a:solidFill>
                            <a:schemeClr val="dk1"/>
                          </a:solidFill>
                          <a:latin typeface="Bookman Old Style"/>
                          <a:ea typeface="Bookman Old Style"/>
                          <a:cs typeface="Bookman Old Style"/>
                          <a:sym typeface="Bookman Old Style"/>
                        </a:rPr>
                        <a:t>Experiment 1</a:t>
                      </a:r>
                      <a:r>
                        <a:rPr b="1" lang="en-US" sz="1600">
                          <a:latin typeface="Bookman Old Style"/>
                          <a:ea typeface="Bookman Old Style"/>
                          <a:cs typeface="Bookman Old Style"/>
                          <a:sym typeface="Bookman Old Style"/>
                        </a:rPr>
                        <a:t>:</a:t>
                      </a:r>
                      <a:endParaRPr b="1" sz="1600">
                        <a:latin typeface="Bookman Old Style"/>
                        <a:ea typeface="Bookman Old Style"/>
                        <a:cs typeface="Bookman Old Style"/>
                        <a:sym typeface="Bookman Old Style"/>
                      </a:endParaRPr>
                    </a:p>
                    <a:p>
                      <a:pPr indent="0" lvl="0" marL="0" rtl="0" algn="just">
                        <a:lnSpc>
                          <a:spcPct val="115000"/>
                        </a:lnSpc>
                        <a:spcBef>
                          <a:spcPts val="800"/>
                        </a:spcBef>
                        <a:spcAft>
                          <a:spcPts val="800"/>
                        </a:spcAft>
                        <a:buNone/>
                      </a:pPr>
                      <a:r>
                        <a:rPr lang="en-US" sz="1200">
                          <a:latin typeface="Bookman Old Style"/>
                          <a:ea typeface="Bookman Old Style"/>
                          <a:cs typeface="Bookman Old Style"/>
                          <a:sym typeface="Bookman Old Style"/>
                        </a:rPr>
                        <a:t>The training loss graph for the T5 model displays a typical learning curve, indicating effective learning from the SQuAD and C language question datasets. While the sharp decline in loss values reflects initial learning, the plateau phase suggests convergence to optimal parameters, highlighting the model's efficiency. However, it's crucial to monitor for overfitting during this phase to maintain generalization ability. In experiment 1 (SQuAD + C dataset), the model demonstrates commendable abilities in generating general questions, but the training loss curve hints at potential challenges in capturing the nuances of C programming. Despite this, the model excels in producing questions that align perfectly with human-written ones, particularly within the context of C programming. This suggests a strong proficiency in specific domains despite potential limitations in broader question generation.</a:t>
                      </a:r>
                      <a:endParaRPr b="1" sz="1600">
                        <a:latin typeface="Bookman Old Style"/>
                        <a:ea typeface="Bookman Old Style"/>
                        <a:cs typeface="Bookman Old Style"/>
                        <a:sym typeface="Bookman Old Style"/>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800"/>
                        </a:spcAft>
                        <a:buClr>
                          <a:schemeClr val="dk1"/>
                        </a:buClr>
                        <a:buSzPts val="1100"/>
                        <a:buFont typeface="Arial"/>
                        <a:buNone/>
                      </a:pPr>
                      <a:r>
                        <a:rPr b="1" lang="en-US" sz="1100">
                          <a:solidFill>
                            <a:schemeClr val="dk1"/>
                          </a:solidFill>
                          <a:latin typeface="Bookman Old Style"/>
                          <a:ea typeface="Bookman Old Style"/>
                          <a:cs typeface="Bookman Old Style"/>
                          <a:sym typeface="Bookman Old Style"/>
                        </a:rPr>
                        <a:t>Training loss values graph fine tuning t5 on SQUAD and C language datasets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80" name="Google Shape;180;p21"/>
          <p:cNvPicPr preferRelativeResize="0"/>
          <p:nvPr/>
        </p:nvPicPr>
        <p:blipFill>
          <a:blip r:embed="rId3">
            <a:alphaModFix/>
          </a:blip>
          <a:stretch>
            <a:fillRect/>
          </a:stretch>
        </p:blipFill>
        <p:spPr>
          <a:xfrm>
            <a:off x="4713450" y="958850"/>
            <a:ext cx="3362325" cy="2724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6" name="Google Shape;186;p22"/>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87" name="Google Shape;187;p22"/>
          <p:cNvSpPr txBox="1"/>
          <p:nvPr>
            <p:ph type="title"/>
          </p:nvPr>
        </p:nvSpPr>
        <p:spPr>
          <a:xfrm>
            <a:off x="435769" y="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Finding </a:t>
            </a:r>
            <a:endParaRPr sz="3600">
              <a:latin typeface="Bookman Old Style"/>
              <a:ea typeface="Bookman Old Style"/>
              <a:cs typeface="Bookman Old Style"/>
              <a:sym typeface="Bookman Old Style"/>
            </a:endParaRPr>
          </a:p>
        </p:txBody>
      </p:sp>
      <p:sp>
        <p:nvSpPr>
          <p:cNvPr id="188" name="Google Shape;188;p22"/>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89" name="Google Shape;189;p22"/>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graphicFrame>
        <p:nvGraphicFramePr>
          <p:cNvPr id="190" name="Google Shape;190;p22"/>
          <p:cNvGraphicFramePr/>
          <p:nvPr/>
        </p:nvGraphicFramePr>
        <p:xfrm>
          <a:off x="280450" y="932000"/>
          <a:ext cx="3000000" cy="3000000"/>
        </p:xfrm>
        <a:graphic>
          <a:graphicData uri="http://schemas.openxmlformats.org/drawingml/2006/table">
            <a:tbl>
              <a:tblPr>
                <a:noFill/>
                <a:tableStyleId>{9A71266E-3D27-4BB0-A877-6FACC6E149D3}</a:tableStyleId>
              </a:tblPr>
              <a:tblGrid>
                <a:gridCol w="4092175"/>
                <a:gridCol w="4092175"/>
              </a:tblGrid>
              <a:tr h="381000">
                <a:tc>
                  <a:txBody>
                    <a:bodyPr/>
                    <a:lstStyle/>
                    <a:p>
                      <a:pPr indent="0" lvl="0" marL="0" rtl="0" algn="l">
                        <a:lnSpc>
                          <a:spcPct val="107916"/>
                        </a:lnSpc>
                        <a:spcBef>
                          <a:spcPts val="0"/>
                        </a:spcBef>
                        <a:spcAft>
                          <a:spcPts val="0"/>
                        </a:spcAft>
                        <a:buNone/>
                      </a:pPr>
                      <a:r>
                        <a:rPr b="1" lang="en-US" sz="1600">
                          <a:solidFill>
                            <a:schemeClr val="dk1"/>
                          </a:solidFill>
                          <a:latin typeface="Bookman Old Style"/>
                          <a:ea typeface="Bookman Old Style"/>
                          <a:cs typeface="Bookman Old Style"/>
                          <a:sym typeface="Bookman Old Style"/>
                        </a:rPr>
                        <a:t>Experiment 2</a:t>
                      </a:r>
                      <a:r>
                        <a:rPr b="1" lang="en-US" sz="1600">
                          <a:latin typeface="Bookman Old Style"/>
                          <a:ea typeface="Bookman Old Style"/>
                          <a:cs typeface="Bookman Old Style"/>
                          <a:sym typeface="Bookman Old Style"/>
                        </a:rPr>
                        <a:t>:</a:t>
                      </a:r>
                      <a:endParaRPr b="1" sz="1600">
                        <a:latin typeface="Bookman Old Style"/>
                        <a:ea typeface="Bookman Old Style"/>
                        <a:cs typeface="Bookman Old Style"/>
                        <a:sym typeface="Bookman Old Style"/>
                      </a:endParaRPr>
                    </a:p>
                    <a:p>
                      <a:pPr indent="0" lvl="0" marL="0" rtl="0" algn="l">
                        <a:lnSpc>
                          <a:spcPct val="115000"/>
                        </a:lnSpc>
                        <a:spcBef>
                          <a:spcPts val="800"/>
                        </a:spcBef>
                        <a:spcAft>
                          <a:spcPts val="0"/>
                        </a:spcAft>
                        <a:buClr>
                          <a:schemeClr val="dk1"/>
                        </a:buClr>
                        <a:buSzPts val="1100"/>
                        <a:buFont typeface="Arial"/>
                        <a:buNone/>
                      </a:pPr>
                      <a:r>
                        <a:rPr b="1" lang="en-US" sz="1200">
                          <a:solidFill>
                            <a:schemeClr val="dk1"/>
                          </a:solidFill>
                          <a:latin typeface="Bookman Old Style"/>
                          <a:ea typeface="Bookman Old Style"/>
                          <a:cs typeface="Bookman Old Style"/>
                          <a:sym typeface="Bookman Old Style"/>
                        </a:rPr>
                        <a:t>Findings:</a:t>
                      </a:r>
                      <a:endParaRPr b="1" sz="1200">
                        <a:solidFill>
                          <a:schemeClr val="dk1"/>
                        </a:solidFill>
                        <a:latin typeface="Bookman Old Style"/>
                        <a:ea typeface="Bookman Old Style"/>
                        <a:cs typeface="Bookman Old Style"/>
                        <a:sym typeface="Bookman Old Style"/>
                      </a:endParaRPr>
                    </a:p>
                    <a:p>
                      <a:pPr indent="0" lvl="0" marL="0" rtl="0" algn="just">
                        <a:lnSpc>
                          <a:spcPct val="115000"/>
                        </a:lnSpc>
                        <a:spcBef>
                          <a:spcPts val="800"/>
                        </a:spcBef>
                        <a:spcAft>
                          <a:spcPts val="800"/>
                        </a:spcAft>
                        <a:buClr>
                          <a:schemeClr val="dk1"/>
                        </a:buClr>
                        <a:buSzPts val="1100"/>
                        <a:buFont typeface="Arial"/>
                        <a:buNone/>
                      </a:pPr>
                      <a:r>
                        <a:rPr lang="en-US" sz="1200">
                          <a:solidFill>
                            <a:schemeClr val="dk1"/>
                          </a:solidFill>
                          <a:latin typeface="Bookman Old Style"/>
                          <a:ea typeface="Bookman Old Style"/>
                          <a:cs typeface="Bookman Old Style"/>
                          <a:sym typeface="Bookman Old Style"/>
                        </a:rPr>
                        <a:t>The model's proficiency in general question generation, as evidenced by a potentially lower final loss value in the training phase. However, there are indications of limitations in generating C-specific questions, as suggested by potentially lower Exact Match, F1 scores, especially for less complex questions. While the model excels in generating questions across various topics, it may require further refinement to cater specifically to C programming.</a:t>
                      </a:r>
                      <a:endParaRPr sz="1200">
                        <a:latin typeface="Bookman Old Style"/>
                        <a:ea typeface="Bookman Old Style"/>
                        <a:cs typeface="Bookman Old Style"/>
                        <a:sym typeface="Bookman Old Style"/>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800"/>
                        </a:spcAft>
                        <a:buNone/>
                      </a:pPr>
                      <a:r>
                        <a:rPr b="1" lang="en-US" sz="1100">
                          <a:solidFill>
                            <a:schemeClr val="dk1"/>
                          </a:solidFill>
                          <a:latin typeface="Bookman Old Style"/>
                          <a:ea typeface="Bookman Old Style"/>
                          <a:cs typeface="Bookman Old Style"/>
                          <a:sym typeface="Bookman Old Style"/>
                        </a:rPr>
                        <a:t>Training loss values graph fine tuning t5 on SQUAD and EduQG datasets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91" name="Google Shape;191;p22"/>
          <p:cNvPicPr preferRelativeResize="0"/>
          <p:nvPr/>
        </p:nvPicPr>
        <p:blipFill>
          <a:blip r:embed="rId3">
            <a:alphaModFix/>
          </a:blip>
          <a:stretch>
            <a:fillRect/>
          </a:stretch>
        </p:blipFill>
        <p:spPr>
          <a:xfrm>
            <a:off x="4698075" y="994800"/>
            <a:ext cx="3333750" cy="268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7" name="Google Shape;197;p23"/>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98" name="Google Shape;198;p23"/>
          <p:cNvSpPr txBox="1"/>
          <p:nvPr>
            <p:ph type="title"/>
          </p:nvPr>
        </p:nvSpPr>
        <p:spPr>
          <a:xfrm>
            <a:off x="435769" y="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Finding </a:t>
            </a:r>
            <a:endParaRPr sz="3600">
              <a:latin typeface="Bookman Old Style"/>
              <a:ea typeface="Bookman Old Style"/>
              <a:cs typeface="Bookman Old Style"/>
              <a:sym typeface="Bookman Old Style"/>
            </a:endParaRPr>
          </a:p>
        </p:txBody>
      </p:sp>
      <p:sp>
        <p:nvSpPr>
          <p:cNvPr id="199" name="Google Shape;199;p2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200" name="Google Shape;200;p2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graphicFrame>
        <p:nvGraphicFramePr>
          <p:cNvPr id="201" name="Google Shape;201;p23"/>
          <p:cNvGraphicFramePr/>
          <p:nvPr/>
        </p:nvGraphicFramePr>
        <p:xfrm>
          <a:off x="280450" y="932000"/>
          <a:ext cx="3000000" cy="3000000"/>
        </p:xfrm>
        <a:graphic>
          <a:graphicData uri="http://schemas.openxmlformats.org/drawingml/2006/table">
            <a:tbl>
              <a:tblPr>
                <a:noFill/>
                <a:tableStyleId>{9A71266E-3D27-4BB0-A877-6FACC6E149D3}</a:tableStyleId>
              </a:tblPr>
              <a:tblGrid>
                <a:gridCol w="4092175"/>
                <a:gridCol w="4092175"/>
              </a:tblGrid>
              <a:tr h="381000">
                <a:tc>
                  <a:txBody>
                    <a:bodyPr/>
                    <a:lstStyle/>
                    <a:p>
                      <a:pPr indent="0" lvl="0" marL="0" rtl="0" algn="l">
                        <a:lnSpc>
                          <a:spcPct val="107916"/>
                        </a:lnSpc>
                        <a:spcBef>
                          <a:spcPts val="0"/>
                        </a:spcBef>
                        <a:spcAft>
                          <a:spcPts val="0"/>
                        </a:spcAft>
                        <a:buNone/>
                      </a:pPr>
                      <a:r>
                        <a:rPr b="1" lang="en-US" sz="1600">
                          <a:solidFill>
                            <a:schemeClr val="dk1"/>
                          </a:solidFill>
                          <a:latin typeface="Bookman Old Style"/>
                          <a:ea typeface="Bookman Old Style"/>
                          <a:cs typeface="Bookman Old Style"/>
                          <a:sym typeface="Bookman Old Style"/>
                        </a:rPr>
                        <a:t>Experiment 3</a:t>
                      </a:r>
                      <a:r>
                        <a:rPr b="1" lang="en-US" sz="1600">
                          <a:latin typeface="Bookman Old Style"/>
                          <a:ea typeface="Bookman Old Style"/>
                          <a:cs typeface="Bookman Old Style"/>
                          <a:sym typeface="Bookman Old Style"/>
                        </a:rPr>
                        <a:t>:</a:t>
                      </a:r>
                      <a:endParaRPr b="1" sz="1600">
                        <a:latin typeface="Bookman Old Style"/>
                        <a:ea typeface="Bookman Old Style"/>
                        <a:cs typeface="Bookman Old Style"/>
                        <a:sym typeface="Bookman Old Style"/>
                      </a:endParaRPr>
                    </a:p>
                    <a:p>
                      <a:pPr indent="0" lvl="0" marL="0" rtl="0" algn="just">
                        <a:spcBef>
                          <a:spcPts val="800"/>
                        </a:spcBef>
                        <a:spcAft>
                          <a:spcPts val="0"/>
                        </a:spcAft>
                        <a:buNone/>
                      </a:pPr>
                      <a:r>
                        <a:rPr b="1" lang="en-US" sz="1100">
                          <a:solidFill>
                            <a:schemeClr val="dk1"/>
                          </a:solidFill>
                          <a:latin typeface="Bookman Old Style"/>
                          <a:ea typeface="Bookman Old Style"/>
                          <a:cs typeface="Bookman Old Style"/>
                          <a:sym typeface="Bookman Old Style"/>
                        </a:rPr>
                        <a:t>Findings:</a:t>
                      </a:r>
                      <a:endParaRPr b="1" sz="11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just">
                        <a:lnSpc>
                          <a:spcPct val="115000"/>
                        </a:lnSpc>
                        <a:spcBef>
                          <a:spcPts val="0"/>
                        </a:spcBef>
                        <a:spcAft>
                          <a:spcPts val="0"/>
                        </a:spcAft>
                        <a:buNone/>
                      </a:pPr>
                      <a:r>
                        <a:rPr lang="en-US" sz="1100">
                          <a:solidFill>
                            <a:schemeClr val="dk1"/>
                          </a:solidFill>
                          <a:latin typeface="Bookman Old Style"/>
                          <a:ea typeface="Bookman Old Style"/>
                          <a:cs typeface="Bookman Old Style"/>
                          <a:sym typeface="Bookman Old Style"/>
                        </a:rPr>
                        <a:t>This graph represents a well-balanced approach, showcasing strong capabilities in both general question generation and C programming-specific question generation. The training loss curve demonstrates effective learning across diverse topics, including C programming. Additionally, the model maintains robust Exact Match, F1 scores, potentially comparable to or slightly lower than those in experiment 1, indicating a high level of proficiency in generating questions that precisely match human-written ones. Overall, experiment 3 emerges as the optimal choice, striking a fine balance between general question generation and competency in C programming question generation.</a:t>
                      </a:r>
                      <a:endParaRPr b="1" sz="1200">
                        <a:solidFill>
                          <a:schemeClr val="dk1"/>
                        </a:solidFill>
                        <a:latin typeface="Bookman Old Style"/>
                        <a:ea typeface="Bookman Old Style"/>
                        <a:cs typeface="Bookman Old Style"/>
                        <a:sym typeface="Bookman Old Style"/>
                      </a:endParaRPr>
                    </a:p>
                  </a:txBody>
                  <a:tcPr marT="63500" marB="63500" marR="63500" marL="635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7916"/>
                        </a:lnSpc>
                        <a:spcBef>
                          <a:spcPts val="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t/>
                      </a:r>
                      <a:endParaRPr b="1" sz="11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800"/>
                        </a:spcAft>
                        <a:buNone/>
                      </a:pPr>
                      <a:r>
                        <a:rPr b="1" lang="en-US" sz="1100">
                          <a:solidFill>
                            <a:schemeClr val="dk1"/>
                          </a:solidFill>
                          <a:latin typeface="Bookman Old Style"/>
                          <a:ea typeface="Bookman Old Style"/>
                          <a:cs typeface="Bookman Old Style"/>
                          <a:sym typeface="Bookman Old Style"/>
                        </a:rPr>
                        <a:t>Training loss values graph fine tuning t5 on SQUAD , C language and EduQG datasets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202" name="Google Shape;202;p23"/>
          <p:cNvPicPr preferRelativeResize="0"/>
          <p:nvPr/>
        </p:nvPicPr>
        <p:blipFill>
          <a:blip r:embed="rId3">
            <a:alphaModFix/>
          </a:blip>
          <a:stretch>
            <a:fillRect/>
          </a:stretch>
        </p:blipFill>
        <p:spPr>
          <a:xfrm>
            <a:off x="4572000" y="1057450"/>
            <a:ext cx="3533775" cy="279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8" name="Google Shape;208;p24"/>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209" name="Google Shape;209;p24"/>
          <p:cNvSpPr txBox="1"/>
          <p:nvPr>
            <p:ph type="title"/>
          </p:nvPr>
        </p:nvSpPr>
        <p:spPr>
          <a:xfrm>
            <a:off x="457200" y="410966"/>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Justification</a:t>
            </a:r>
            <a:endParaRPr sz="3600">
              <a:latin typeface="Bookman Old Style"/>
              <a:ea typeface="Bookman Old Style"/>
              <a:cs typeface="Bookman Old Style"/>
              <a:sym typeface="Bookman Old Style"/>
            </a:endParaRPr>
          </a:p>
        </p:txBody>
      </p:sp>
      <p:sp>
        <p:nvSpPr>
          <p:cNvPr id="210" name="Google Shape;210;p2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211" name="Google Shape;211;p2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212" name="Google Shape;212;p24"/>
          <p:cNvSpPr txBox="1"/>
          <p:nvPr/>
        </p:nvSpPr>
        <p:spPr>
          <a:xfrm>
            <a:off x="457200" y="1148075"/>
            <a:ext cx="8100600" cy="3509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Parameters Improved by Our Method:</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Our method has significantly improved several key parameters, leading to more efficient question generation:</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200">
              <a:solidFill>
                <a:schemeClr val="dk1"/>
              </a:solidFill>
              <a:latin typeface="Bookman Old Style"/>
              <a:ea typeface="Bookman Old Style"/>
              <a:cs typeface="Bookman Old Style"/>
              <a:sym typeface="Bookman Old Style"/>
            </a:endParaRPr>
          </a:p>
          <a:p>
            <a:pPr indent="-304800" lvl="0" marL="457200" rtl="0" algn="l">
              <a:spcBef>
                <a:spcPts val="0"/>
              </a:spcBef>
              <a:spcAft>
                <a:spcPts val="0"/>
              </a:spcAft>
              <a:buClr>
                <a:schemeClr val="dk1"/>
              </a:buClr>
              <a:buSzPts val="1200"/>
              <a:buFont typeface="Calibri"/>
              <a:buChar char="●"/>
            </a:pPr>
            <a:r>
              <a:rPr b="1" lang="en-US" sz="1200">
                <a:solidFill>
                  <a:schemeClr val="dk1"/>
                </a:solidFill>
                <a:latin typeface="Bookman Old Style"/>
                <a:ea typeface="Bookman Old Style"/>
                <a:cs typeface="Bookman Old Style"/>
                <a:sym typeface="Bookman Old Style"/>
              </a:rPr>
              <a:t>Increased AVG F1 Score: </a:t>
            </a:r>
            <a:r>
              <a:rPr lang="en-US" sz="1200">
                <a:solidFill>
                  <a:schemeClr val="dk1"/>
                </a:solidFill>
                <a:latin typeface="Bookman Old Style"/>
                <a:ea typeface="Bookman Old Style"/>
                <a:cs typeface="Bookman Old Style"/>
                <a:sym typeface="Bookman Old Style"/>
              </a:rPr>
              <a:t>We achieved a notable increase in the Average F1 Score, rising from 53.89 to 69.18. This improvement demonstrates a better balance between precision and recall in the generated questions.</a:t>
            </a:r>
            <a:endParaRPr sz="1200">
              <a:solidFill>
                <a:schemeClr val="dk1"/>
              </a:solidFill>
              <a:latin typeface="Bookman Old Style"/>
              <a:ea typeface="Bookman Old Style"/>
              <a:cs typeface="Bookman Old Style"/>
              <a:sym typeface="Bookman Old Style"/>
            </a:endParaRPr>
          </a:p>
          <a:p>
            <a:pPr indent="-304800" lvl="0" marL="457200" rtl="0" algn="l">
              <a:spcBef>
                <a:spcPts val="0"/>
              </a:spcBef>
              <a:spcAft>
                <a:spcPts val="0"/>
              </a:spcAft>
              <a:buClr>
                <a:schemeClr val="dk1"/>
              </a:buClr>
              <a:buSzPts val="1200"/>
              <a:buFont typeface="Calibri"/>
              <a:buChar char="●"/>
            </a:pPr>
            <a:r>
              <a:rPr b="1" lang="en-US" sz="1200">
                <a:solidFill>
                  <a:schemeClr val="dk1"/>
                </a:solidFill>
                <a:latin typeface="Bookman Old Style"/>
                <a:ea typeface="Bookman Old Style"/>
                <a:cs typeface="Bookman Old Style"/>
                <a:sym typeface="Bookman Old Style"/>
              </a:rPr>
              <a:t>Improved Meteor Score:</a:t>
            </a:r>
            <a:r>
              <a:rPr lang="en-US" sz="1200">
                <a:solidFill>
                  <a:schemeClr val="dk1"/>
                </a:solidFill>
                <a:latin typeface="Bookman Old Style"/>
                <a:ea typeface="Bookman Old Style"/>
                <a:cs typeface="Bookman Old Style"/>
                <a:sym typeface="Bookman Old Style"/>
              </a:rPr>
              <a:t> Our method has substantially enhanced the Meteor Score from 0.5094 to 0.64, indicating a significant improvement in the linguistic similarity and coherence between the generated questions and reference questions.</a:t>
            </a:r>
            <a:endParaRPr sz="1200">
              <a:solidFill>
                <a:schemeClr val="dk1"/>
              </a:solidFill>
              <a:latin typeface="Bookman Old Style"/>
              <a:ea typeface="Bookman Old Style"/>
              <a:cs typeface="Bookman Old Style"/>
              <a:sym typeface="Bookman Old Style"/>
            </a:endParaRPr>
          </a:p>
          <a:p>
            <a:pPr indent="-304800" lvl="0" marL="457200" rtl="0" algn="l">
              <a:spcBef>
                <a:spcPts val="0"/>
              </a:spcBef>
              <a:spcAft>
                <a:spcPts val="0"/>
              </a:spcAft>
              <a:buClr>
                <a:schemeClr val="dk1"/>
              </a:buClr>
              <a:buSzPts val="1200"/>
              <a:buFont typeface="Calibri"/>
              <a:buChar char="●"/>
            </a:pPr>
            <a:r>
              <a:rPr b="1" lang="en-US" sz="1200">
                <a:solidFill>
                  <a:schemeClr val="dk1"/>
                </a:solidFill>
                <a:latin typeface="Bookman Old Style"/>
                <a:ea typeface="Bookman Old Style"/>
                <a:cs typeface="Bookman Old Style"/>
                <a:sym typeface="Bookman Old Style"/>
              </a:rPr>
              <a:t>Enhanced Average Exact Match: </a:t>
            </a:r>
            <a:r>
              <a:rPr lang="en-US" sz="1200">
                <a:solidFill>
                  <a:schemeClr val="dk1"/>
                </a:solidFill>
                <a:latin typeface="Bookman Old Style"/>
                <a:ea typeface="Bookman Old Style"/>
                <a:cs typeface="Bookman Old Style"/>
                <a:sym typeface="Bookman Old Style"/>
              </a:rPr>
              <a:t>There has been a remarkable enhancement in the Average Exact Match, improving from 3.23 to 11.29. This improvement underscores the efficiency and accuracy of our approach in generating questions that exactly match the reference questions.</a:t>
            </a:r>
            <a:endParaRPr sz="1200">
              <a:solidFill>
                <a:schemeClr val="dk1"/>
              </a:solidFill>
              <a:latin typeface="Bookman Old Style"/>
              <a:ea typeface="Bookman Old Style"/>
              <a:cs typeface="Bookman Old Style"/>
              <a:sym typeface="Bookman Old Style"/>
            </a:endParaRPr>
          </a:p>
          <a:p>
            <a:pPr indent="-304800" lvl="0" marL="457200" rtl="0" algn="l">
              <a:spcBef>
                <a:spcPts val="0"/>
              </a:spcBef>
              <a:spcAft>
                <a:spcPts val="0"/>
              </a:spcAft>
              <a:buClr>
                <a:schemeClr val="dk1"/>
              </a:buClr>
              <a:buSzPts val="1200"/>
              <a:buFont typeface="Calibri"/>
              <a:buChar char="●"/>
            </a:pPr>
            <a:r>
              <a:rPr b="1" lang="en-US" sz="1200">
                <a:solidFill>
                  <a:schemeClr val="dk1"/>
                </a:solidFill>
                <a:latin typeface="Bookman Old Style"/>
                <a:ea typeface="Bookman Old Style"/>
                <a:cs typeface="Bookman Old Style"/>
                <a:sym typeface="Bookman Old Style"/>
              </a:rPr>
              <a:t>Enhanced Rouge-l sum Score: </a:t>
            </a:r>
            <a:r>
              <a:rPr lang="en-US" sz="1200">
                <a:solidFill>
                  <a:schemeClr val="dk1"/>
                </a:solidFill>
                <a:latin typeface="Bookman Old Style"/>
                <a:ea typeface="Bookman Old Style"/>
                <a:cs typeface="Bookman Old Style"/>
                <a:sym typeface="Bookman Old Style"/>
              </a:rPr>
              <a:t>Our method achieved a substantial increase in the Rouge-lsum Score from 51.8 to 66.3, indicating a significant improvement in the overlap and relevance of the generated questions with the reference questions.</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Overall, these improvements highlight the effectiveness of our method in producing more accurate, relevant, and efficient questions across various evaluation metrics.</a:t>
            </a:r>
            <a:endParaRPr sz="12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18" name="Google Shape;218;p25"/>
          <p:cNvSpPr txBox="1"/>
          <p:nvPr/>
        </p:nvSpPr>
        <p:spPr>
          <a:xfrm>
            <a:off x="636250" y="192275"/>
            <a:ext cx="7070100" cy="472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latin typeface="Bookman Old Style"/>
                <a:ea typeface="Bookman Old Style"/>
                <a:cs typeface="Bookman Old Style"/>
                <a:sym typeface="Bookman Old Style"/>
              </a:rPr>
              <a:t>                 </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rPr b="1" lang="en-US" sz="1200">
                <a:solidFill>
                  <a:schemeClr val="dk1"/>
                </a:solidFill>
                <a:latin typeface="Bookman Old Style"/>
                <a:ea typeface="Bookman Old Style"/>
                <a:cs typeface="Bookman Old Style"/>
                <a:sym typeface="Bookman Old Style"/>
              </a:rPr>
              <a:t>Mathematical formulas for calculating parameter values</a:t>
            </a:r>
            <a:r>
              <a:rPr lang="en-US" sz="1200">
                <a:solidFill>
                  <a:schemeClr val="dk1"/>
                </a:solidFill>
                <a:latin typeface="Bookman Old Style"/>
                <a:ea typeface="Bookman Old Style"/>
                <a:cs typeface="Bookman Old Style"/>
                <a:sym typeface="Bookman Old Style"/>
              </a:rPr>
              <a:t>:</a:t>
            </a:r>
            <a:endParaRPr sz="12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200">
              <a:solidFill>
                <a:schemeClr val="dk1"/>
              </a:solidFill>
              <a:latin typeface="Bookman Old Style"/>
              <a:ea typeface="Bookman Old Style"/>
              <a:cs typeface="Bookman Old Style"/>
              <a:sym typeface="Bookman Old Style"/>
            </a:endParaRPr>
          </a:p>
          <a:p>
            <a:pPr indent="-304800" lvl="0" marL="457200" rtl="0" algn="just">
              <a:lnSpc>
                <a:spcPct val="107916"/>
              </a:lnSpc>
              <a:spcBef>
                <a:spcPts val="0"/>
              </a:spcBef>
              <a:spcAft>
                <a:spcPts val="0"/>
              </a:spcAft>
              <a:buClr>
                <a:schemeClr val="dk1"/>
              </a:buClr>
              <a:buSzPts val="1200"/>
              <a:buFont typeface="Bookman Old Style"/>
              <a:buAutoNum type="alphaLcParenR"/>
            </a:pPr>
            <a:r>
              <a:rPr b="1" lang="en-US" sz="1200">
                <a:solidFill>
                  <a:schemeClr val="dk1"/>
                </a:solidFill>
                <a:latin typeface="Bookman Old Style"/>
                <a:ea typeface="Bookman Old Style"/>
                <a:cs typeface="Bookman Old Style"/>
                <a:sym typeface="Bookman Old Style"/>
              </a:rPr>
              <a:t>F1 Score: </a:t>
            </a:r>
            <a:r>
              <a:rPr lang="en-US" sz="1200">
                <a:solidFill>
                  <a:schemeClr val="dk1"/>
                </a:solidFill>
                <a:latin typeface="Bookman Old Style"/>
                <a:ea typeface="Bookman Old Style"/>
                <a:cs typeface="Bookman Old Style"/>
                <a:sym typeface="Bookman Old Style"/>
              </a:rPr>
              <a:t>F1 score can be calculated based on the presence of generated questions in the set of reference questions, considering precision and recall.</a:t>
            </a:r>
            <a:endParaRPr sz="1200">
              <a:solidFill>
                <a:schemeClr val="dk1"/>
              </a:solidFill>
              <a:latin typeface="Bookman Old Style"/>
              <a:ea typeface="Bookman Old Style"/>
              <a:cs typeface="Bookman Old Style"/>
              <a:sym typeface="Bookman Old Style"/>
            </a:endParaRPr>
          </a:p>
          <a:p>
            <a:pPr indent="0" lvl="0" marL="457200" rtl="0" algn="l">
              <a:lnSpc>
                <a:spcPct val="107916"/>
              </a:lnSpc>
              <a:spcBef>
                <a:spcPts val="800"/>
              </a:spcBef>
              <a:spcAft>
                <a:spcPts val="0"/>
              </a:spcAft>
              <a:buNone/>
            </a:pPr>
            <a:r>
              <a:rPr lang="en-US" sz="1200">
                <a:solidFill>
                  <a:schemeClr val="dk1"/>
                </a:solidFill>
                <a:latin typeface="Bookman Old Style"/>
                <a:ea typeface="Bookman Old Style"/>
                <a:cs typeface="Bookman Old Style"/>
                <a:sym typeface="Bookman Old Style"/>
              </a:rPr>
              <a:t>F1 = 2 * (Precision * Recall) / (Precision + Recall)</a:t>
            </a:r>
            <a:endParaRPr sz="12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rPr lang="en-US" sz="1200">
                <a:solidFill>
                  <a:schemeClr val="dk1"/>
                </a:solidFill>
                <a:latin typeface="Bookman Old Style"/>
                <a:ea typeface="Bookman Old Style"/>
                <a:cs typeface="Bookman Old Style"/>
                <a:sym typeface="Bookman Old Style"/>
              </a:rPr>
              <a:t>Precision: Precision = (Number of Generated Questions in Reference) / </a:t>
            </a:r>
            <a:endParaRPr sz="12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rPr lang="en-US" sz="1200">
                <a:solidFill>
                  <a:schemeClr val="dk1"/>
                </a:solidFill>
                <a:latin typeface="Bookman Old Style"/>
                <a:ea typeface="Bookman Old Style"/>
                <a:cs typeface="Bookman Old Style"/>
                <a:sym typeface="Bookman Old Style"/>
              </a:rPr>
              <a:t>(Total Number of Generated Questions)</a:t>
            </a:r>
            <a:endParaRPr sz="12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rPr lang="en-US" sz="1200">
                <a:solidFill>
                  <a:schemeClr val="dk1"/>
                </a:solidFill>
                <a:latin typeface="Bookman Old Style"/>
                <a:ea typeface="Bookman Old Style"/>
                <a:cs typeface="Bookman Old Style"/>
                <a:sym typeface="Bookman Old Style"/>
              </a:rPr>
              <a:t>   Recall: Recall = (Number of Generated Questions in Reference) / (Total Number of Reference Questions)</a:t>
            </a:r>
            <a:endParaRPr sz="1200">
              <a:solidFill>
                <a:schemeClr val="dk1"/>
              </a:solidFill>
              <a:latin typeface="Bookman Old Style"/>
              <a:ea typeface="Bookman Old Style"/>
              <a:cs typeface="Bookman Old Style"/>
              <a:sym typeface="Bookman Old Style"/>
            </a:endParaRPr>
          </a:p>
          <a:p>
            <a:pPr indent="-304800" lvl="0" marL="457200" rtl="0" algn="l">
              <a:lnSpc>
                <a:spcPct val="107916"/>
              </a:lnSpc>
              <a:spcBef>
                <a:spcPts val="800"/>
              </a:spcBef>
              <a:spcAft>
                <a:spcPts val="0"/>
              </a:spcAft>
              <a:buClr>
                <a:schemeClr val="dk1"/>
              </a:buClr>
              <a:buSzPts val="1200"/>
              <a:buFont typeface="Bookman Old Style"/>
              <a:buAutoNum type="alphaLcParenR"/>
            </a:pPr>
            <a:r>
              <a:rPr b="1" lang="en-US" sz="1200">
                <a:solidFill>
                  <a:schemeClr val="dk1"/>
                </a:solidFill>
                <a:latin typeface="Bookman Old Style"/>
                <a:ea typeface="Bookman Old Style"/>
                <a:cs typeface="Bookman Old Style"/>
                <a:sym typeface="Bookman Old Style"/>
              </a:rPr>
              <a:t>Exact Match</a:t>
            </a:r>
            <a:r>
              <a:rPr lang="en-US" sz="1200">
                <a:solidFill>
                  <a:schemeClr val="dk1"/>
                </a:solidFill>
                <a:latin typeface="Bookman Old Style"/>
                <a:ea typeface="Bookman Old Style"/>
                <a:cs typeface="Bookman Old Style"/>
                <a:sym typeface="Bookman Old Style"/>
              </a:rPr>
              <a:t>: Exact Match evaluates whether the generated question exactly matches any of the reference questions:</a:t>
            </a:r>
            <a:endParaRPr sz="1200">
              <a:solidFill>
                <a:schemeClr val="dk1"/>
              </a:solidFill>
              <a:latin typeface="Bookman Old Style"/>
              <a:ea typeface="Bookman Old Style"/>
              <a:cs typeface="Bookman Old Style"/>
              <a:sym typeface="Bookman Old Style"/>
            </a:endParaRPr>
          </a:p>
          <a:p>
            <a:pPr indent="0" lvl="0" marL="0" rtl="0" algn="l">
              <a:lnSpc>
                <a:spcPct val="107916"/>
              </a:lnSpc>
              <a:spcBef>
                <a:spcPts val="800"/>
              </a:spcBef>
              <a:spcAft>
                <a:spcPts val="0"/>
              </a:spcAft>
              <a:buNone/>
            </a:pPr>
            <a:r>
              <a:rPr lang="en-US" sz="1200">
                <a:solidFill>
                  <a:schemeClr val="dk1"/>
                </a:solidFill>
                <a:latin typeface="Bookman Old Style"/>
                <a:ea typeface="Bookman Old Style"/>
                <a:cs typeface="Bookman Old Style"/>
                <a:sym typeface="Bookman Old Style"/>
              </a:rPr>
              <a:t>     Exact Match = (Number of Exact Matches) / </a:t>
            </a:r>
            <a:endParaRPr sz="1200">
              <a:solidFill>
                <a:schemeClr val="dk1"/>
              </a:solidFill>
              <a:latin typeface="Bookman Old Style"/>
              <a:ea typeface="Bookman Old Style"/>
              <a:cs typeface="Bookman Old Style"/>
              <a:sym typeface="Bookman Old Style"/>
            </a:endParaRPr>
          </a:p>
          <a:p>
            <a:pPr indent="0" lvl="0" marL="0" rtl="0" algn="ctr">
              <a:lnSpc>
                <a:spcPct val="107916"/>
              </a:lnSpc>
              <a:spcBef>
                <a:spcPts val="800"/>
              </a:spcBef>
              <a:spcAft>
                <a:spcPts val="0"/>
              </a:spcAft>
              <a:buNone/>
            </a:pPr>
            <a:r>
              <a:rPr lang="en-US" sz="1200">
                <a:solidFill>
                  <a:schemeClr val="dk1"/>
                </a:solidFill>
                <a:latin typeface="Bookman Old Style"/>
                <a:ea typeface="Bookman Old Style"/>
                <a:cs typeface="Bookman Old Style"/>
                <a:sym typeface="Bookman Old Style"/>
              </a:rPr>
              <a:t>(Total Number of Generated Questions)</a:t>
            </a:r>
            <a:endParaRPr sz="1200">
              <a:solidFill>
                <a:schemeClr val="dk1"/>
              </a:solidFill>
              <a:latin typeface="Bookman Old Style"/>
              <a:ea typeface="Bookman Old Style"/>
              <a:cs typeface="Bookman Old Style"/>
              <a:sym typeface="Bookman Old Style"/>
            </a:endParaRPr>
          </a:p>
          <a:p>
            <a:pPr indent="-304800" lvl="0" marL="457200" rtl="0" algn="l">
              <a:lnSpc>
                <a:spcPct val="107916"/>
              </a:lnSpc>
              <a:spcBef>
                <a:spcPts val="800"/>
              </a:spcBef>
              <a:spcAft>
                <a:spcPts val="0"/>
              </a:spcAft>
              <a:buClr>
                <a:schemeClr val="dk1"/>
              </a:buClr>
              <a:buSzPts val="1200"/>
              <a:buFont typeface="Bookman Old Style"/>
              <a:buAutoNum type="alphaLcParenR"/>
            </a:pPr>
            <a:r>
              <a:rPr b="1" lang="en-US" sz="1200">
                <a:solidFill>
                  <a:schemeClr val="dk1"/>
                </a:solidFill>
                <a:latin typeface="Bookman Old Style"/>
                <a:ea typeface="Bookman Old Style"/>
                <a:cs typeface="Bookman Old Style"/>
                <a:sym typeface="Bookman Old Style"/>
              </a:rPr>
              <a:t>METEOR (Metric for Evaluation of Translation with Explicit ORdering):</a:t>
            </a:r>
            <a:r>
              <a:rPr lang="en-US" sz="1200">
                <a:solidFill>
                  <a:schemeClr val="dk1"/>
                </a:solidFill>
                <a:latin typeface="Bookman Old Style"/>
                <a:ea typeface="Bookman Old Style"/>
                <a:cs typeface="Bookman Old Style"/>
                <a:sym typeface="Bookman Old Style"/>
              </a:rPr>
              <a:t> </a:t>
            </a:r>
            <a:endParaRPr sz="1200">
              <a:solidFill>
                <a:schemeClr val="dk1"/>
              </a:solidFill>
              <a:latin typeface="Bookman Old Style"/>
              <a:ea typeface="Bookman Old Style"/>
              <a:cs typeface="Bookman Old Style"/>
              <a:sym typeface="Bookman Old Style"/>
            </a:endParaRPr>
          </a:p>
          <a:p>
            <a:pPr indent="0" lvl="0" marL="457200" rtl="0" algn="l">
              <a:lnSpc>
                <a:spcPct val="107916"/>
              </a:lnSpc>
              <a:spcBef>
                <a:spcPts val="800"/>
              </a:spcBef>
              <a:spcAft>
                <a:spcPts val="0"/>
              </a:spcAft>
              <a:buNone/>
            </a:pPr>
            <a:r>
              <a:rPr lang="en-US" sz="1200">
                <a:solidFill>
                  <a:schemeClr val="dk1"/>
                </a:solidFill>
                <a:latin typeface="Bookman Old Style"/>
                <a:ea typeface="Bookman Old Style"/>
                <a:cs typeface="Bookman Old Style"/>
                <a:sym typeface="Bookman Old Style"/>
              </a:rPr>
              <a:t>METEOR considers various linguistic aspects such as fluency, precision, and recall:</a:t>
            </a:r>
            <a:endParaRPr sz="1200">
              <a:solidFill>
                <a:schemeClr val="dk1"/>
              </a:solidFill>
              <a:latin typeface="Bookman Old Style"/>
              <a:ea typeface="Bookman Old Style"/>
              <a:cs typeface="Bookman Old Style"/>
              <a:sym typeface="Bookman Old Style"/>
            </a:endParaRPr>
          </a:p>
          <a:p>
            <a:pPr indent="0" lvl="0" marL="0" rtl="0" algn="l">
              <a:lnSpc>
                <a:spcPct val="107916"/>
              </a:lnSpc>
              <a:spcBef>
                <a:spcPts val="800"/>
              </a:spcBef>
              <a:spcAft>
                <a:spcPts val="800"/>
              </a:spcAft>
              <a:buNone/>
            </a:pPr>
            <a:r>
              <a:rPr lang="en-US" sz="1200">
                <a:solidFill>
                  <a:schemeClr val="dk1"/>
                </a:solidFill>
                <a:latin typeface="Bookman Old Style"/>
                <a:ea typeface="Bookman Old Style"/>
                <a:cs typeface="Bookman Old Style"/>
                <a:sym typeface="Bookman Old Style"/>
              </a:rPr>
              <a:t>     </a:t>
            </a:r>
            <a:r>
              <a:rPr b="1" lang="en-US" sz="1200">
                <a:solidFill>
                  <a:schemeClr val="dk1"/>
                </a:solidFill>
                <a:latin typeface="Bookman Old Style"/>
                <a:ea typeface="Bookman Old Style"/>
                <a:cs typeface="Bookman Old Style"/>
                <a:sym typeface="Bookman Old Style"/>
              </a:rPr>
              <a:t>METEOR</a:t>
            </a:r>
            <a:r>
              <a:rPr lang="en-US" sz="1200">
                <a:solidFill>
                  <a:schemeClr val="dk1"/>
                </a:solidFill>
                <a:latin typeface="Bookman Old Style"/>
                <a:ea typeface="Bookman Old Style"/>
                <a:cs typeface="Bookman Old Style"/>
                <a:sym typeface="Bookman Old Style"/>
              </a:rPr>
              <a:t> = (10 * P * R) / ((1 - alpha) * R + alpha * P) * (1 - beta * e^(-L / L0))</a:t>
            </a:r>
            <a:endParaRPr sz="12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nvSpPr>
        <p:spPr>
          <a:xfrm>
            <a:off x="770625" y="784575"/>
            <a:ext cx="7464600" cy="383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b="1" lang="en-US" sz="1300">
                <a:solidFill>
                  <a:srgbClr val="0D0D0D"/>
                </a:solidFill>
                <a:latin typeface="Bookman Old Style"/>
                <a:ea typeface="Bookman Old Style"/>
                <a:cs typeface="Bookman Old Style"/>
                <a:sym typeface="Bookman Old Style"/>
              </a:rPr>
              <a:t>Reasons for Improved Parameter Values:</a:t>
            </a:r>
            <a:endParaRPr b="1" sz="1300">
              <a:solidFill>
                <a:srgbClr val="0D0D0D"/>
              </a:solidFill>
              <a:latin typeface="Bookman Old Style"/>
              <a:ea typeface="Bookman Old Style"/>
              <a:cs typeface="Bookman Old Style"/>
              <a:sym typeface="Bookman Old Style"/>
            </a:endParaRPr>
          </a:p>
          <a:p>
            <a:pPr indent="-311150" lvl="0" marL="457200" rtl="0" algn="just">
              <a:lnSpc>
                <a:spcPct val="115000"/>
              </a:lnSpc>
              <a:spcBef>
                <a:spcPts val="0"/>
              </a:spcBef>
              <a:spcAft>
                <a:spcPts val="0"/>
              </a:spcAft>
              <a:buClr>
                <a:srgbClr val="0D0D0D"/>
              </a:buClr>
              <a:buSzPts val="1300"/>
              <a:buFont typeface="Bookman Old Style"/>
              <a:buChar char="●"/>
            </a:pPr>
            <a:r>
              <a:rPr lang="en-US" sz="1300">
                <a:solidFill>
                  <a:srgbClr val="0D0D0D"/>
                </a:solidFill>
                <a:latin typeface="Bookman Old Style"/>
                <a:ea typeface="Bookman Old Style"/>
                <a:cs typeface="Bookman Old Style"/>
                <a:sym typeface="Bookman Old Style"/>
              </a:rPr>
              <a:t>Expanded Dataset: By incorporating additional datasets such as SQuAD, EduQG, and a C programming-specific dataset, our model gains a broader understanding of various question types and contexts, leading to improved performance across different domains.</a:t>
            </a:r>
            <a:endParaRPr sz="1300">
              <a:solidFill>
                <a:srgbClr val="0D0D0D"/>
              </a:solidFill>
              <a:latin typeface="Bookman Old Style"/>
              <a:ea typeface="Bookman Old Style"/>
              <a:cs typeface="Bookman Old Style"/>
              <a:sym typeface="Bookman Old Style"/>
            </a:endParaRPr>
          </a:p>
          <a:p>
            <a:pPr indent="-311150" lvl="0" marL="457200" rtl="0" algn="just">
              <a:lnSpc>
                <a:spcPct val="115000"/>
              </a:lnSpc>
              <a:spcBef>
                <a:spcPts val="0"/>
              </a:spcBef>
              <a:spcAft>
                <a:spcPts val="0"/>
              </a:spcAft>
              <a:buClr>
                <a:srgbClr val="0D0D0D"/>
              </a:buClr>
              <a:buSzPts val="1300"/>
              <a:buFont typeface="Bookman Old Style"/>
              <a:buChar char="●"/>
            </a:pPr>
            <a:r>
              <a:rPr lang="en-US" sz="1300">
                <a:solidFill>
                  <a:srgbClr val="0D0D0D"/>
                </a:solidFill>
                <a:latin typeface="Bookman Old Style"/>
                <a:ea typeface="Bookman Old Style"/>
                <a:cs typeface="Bookman Old Style"/>
                <a:sym typeface="Bookman Old Style"/>
              </a:rPr>
              <a:t>Model Architecture: Utilizing the T5 Transformer model, which is known for its versatility and strong performance in natural language processing tasks, contributes to enhanced question generation capabilities. Additionally, leveraging techniques such as Bertsum for summarization may aid in distilling key information and generating more accurate questions.</a:t>
            </a:r>
            <a:endParaRPr sz="1300">
              <a:solidFill>
                <a:srgbClr val="0D0D0D"/>
              </a:solidFill>
              <a:latin typeface="Bookman Old Style"/>
              <a:ea typeface="Bookman Old Style"/>
              <a:cs typeface="Bookman Old Style"/>
              <a:sym typeface="Bookman Old Style"/>
            </a:endParaRPr>
          </a:p>
          <a:p>
            <a:pPr indent="-311150" lvl="0" marL="457200" rtl="0" algn="just">
              <a:lnSpc>
                <a:spcPct val="115000"/>
              </a:lnSpc>
              <a:spcBef>
                <a:spcPts val="0"/>
              </a:spcBef>
              <a:spcAft>
                <a:spcPts val="0"/>
              </a:spcAft>
              <a:buClr>
                <a:srgbClr val="0D0D0D"/>
              </a:buClr>
              <a:buSzPts val="1300"/>
              <a:buFont typeface="Bookman Old Style"/>
              <a:buChar char="●"/>
            </a:pPr>
            <a:r>
              <a:rPr lang="en-US" sz="1300">
                <a:solidFill>
                  <a:srgbClr val="0D0D0D"/>
                </a:solidFill>
                <a:latin typeface="Bookman Old Style"/>
                <a:ea typeface="Bookman Old Style"/>
                <a:cs typeface="Bookman Old Style"/>
                <a:sym typeface="Bookman Old Style"/>
              </a:rPr>
              <a:t>Fine-Tuning and Training: Fine-tuning the T5 model on a diverse dataset enables it to adapt specifically to the task of question generation, resulting in improved accuracy and relevance of generated questions. Additionally, optimizing training parameters and strategies may further enhance the model's performance on both general and domain-specific question generation tasks.</a:t>
            </a:r>
            <a:endParaRPr sz="1300">
              <a:solidFill>
                <a:srgbClr val="0D0D0D"/>
              </a:solidFill>
              <a:latin typeface="Bookman Old Style"/>
              <a:ea typeface="Bookman Old Style"/>
              <a:cs typeface="Bookman Old Style"/>
              <a:sym typeface="Bookman Old Style"/>
            </a:endParaRPr>
          </a:p>
          <a:p>
            <a:pPr indent="0" lvl="0" marL="0" rtl="0" algn="just">
              <a:spcBef>
                <a:spcPts val="0"/>
              </a:spcBef>
              <a:spcAft>
                <a:spcPts val="0"/>
              </a:spcAft>
              <a:buNone/>
            </a:pPr>
            <a:r>
              <a:t/>
            </a:r>
            <a:endParaRPr sz="13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69" name="Google Shape;69;p9"/>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i="0" sz="2000" u="none" cap="none" strike="noStrike">
              <a:solidFill>
                <a:srgbClr val="000000"/>
              </a:solidFill>
              <a:latin typeface="Times New Roman"/>
              <a:ea typeface="Times New Roman"/>
              <a:cs typeface="Times New Roman"/>
              <a:sym typeface="Times New Roman"/>
            </a:endParaRPr>
          </a:p>
        </p:txBody>
      </p:sp>
      <p:sp>
        <p:nvSpPr>
          <p:cNvPr id="70" name="Google Shape;70;p9"/>
          <p:cNvSpPr txBox="1"/>
          <p:nvPr>
            <p:ph type="title"/>
          </p:nvPr>
        </p:nvSpPr>
        <p:spPr>
          <a:xfrm>
            <a:off x="725144" y="117425"/>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71" name="Google Shape;71;p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1/24/2024</a:t>
            </a:r>
            <a:endParaRPr>
              <a:latin typeface="Times New Roman"/>
              <a:ea typeface="Times New Roman"/>
              <a:cs typeface="Times New Roman"/>
              <a:sym typeface="Times New Roman"/>
            </a:endParaRPr>
          </a:p>
        </p:txBody>
      </p:sp>
      <p:sp>
        <p:nvSpPr>
          <p:cNvPr id="72" name="Google Shape;72;p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Department of Computer Science and Engineering</a:t>
            </a:r>
            <a:endParaRPr>
              <a:latin typeface="Times New Roman"/>
              <a:ea typeface="Times New Roman"/>
              <a:cs typeface="Times New Roman"/>
              <a:sym typeface="Times New Roman"/>
            </a:endParaRPr>
          </a:p>
        </p:txBody>
      </p:sp>
      <p:sp>
        <p:nvSpPr>
          <p:cNvPr id="73" name="Google Shape;73;p9"/>
          <p:cNvSpPr txBox="1"/>
          <p:nvPr/>
        </p:nvSpPr>
        <p:spPr>
          <a:xfrm>
            <a:off x="961600" y="744750"/>
            <a:ext cx="70254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500">
                <a:solidFill>
                  <a:schemeClr val="dk1"/>
                </a:solidFill>
                <a:latin typeface="Bookman Old Style"/>
                <a:ea typeface="Bookman Old Style"/>
                <a:cs typeface="Bookman Old Style"/>
                <a:sym typeface="Bookman Old Style"/>
              </a:rPr>
              <a:t>Automated question generation is an innovative field within natural language processing (NLP) that leverages advanced machine learning techniques to automatically formulate questions from given textual content. This process involves understanding the context and extracting key information to generate meaningful and contextually relevant questions. To implement automated question generation, a combination of summarization, language modeling, and fine-tuning methodologies is typically employed.</a:t>
            </a:r>
            <a:endParaRPr sz="1500">
              <a:solidFill>
                <a:schemeClr val="dk1"/>
              </a:solidFill>
              <a:latin typeface="Bookman Old Style"/>
              <a:ea typeface="Bookman Old Style"/>
              <a:cs typeface="Bookman Old Style"/>
              <a:sym typeface="Bookman Old Style"/>
            </a:endParaRPr>
          </a:p>
        </p:txBody>
      </p:sp>
      <p:sp>
        <p:nvSpPr>
          <p:cNvPr id="74" name="Google Shape;74;p9"/>
          <p:cNvSpPr txBox="1"/>
          <p:nvPr/>
        </p:nvSpPr>
        <p:spPr>
          <a:xfrm>
            <a:off x="922975" y="2770775"/>
            <a:ext cx="71685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500">
                <a:solidFill>
                  <a:schemeClr val="dk1"/>
                </a:solidFill>
                <a:latin typeface="Bookman Old Style"/>
                <a:ea typeface="Bookman Old Style"/>
                <a:cs typeface="Bookman Old Style"/>
                <a:sym typeface="Bookman Old Style"/>
              </a:rPr>
              <a:t>To embark on automated question generation, certain prerequisites are essential. These include a comprehensive dataset for training and fine-tuning models, a robust NLP framework, and access to pre-trained language models capable of understanding and processing contextual information. Additionally, an understanding of the target domain and the specific requirements for generating questions is crucial for effective implementation.</a:t>
            </a:r>
            <a:endParaRPr sz="15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nvSpPr>
        <p:spPr>
          <a:xfrm>
            <a:off x="2204350" y="1972375"/>
            <a:ext cx="4713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chemeClr val="dk1"/>
                </a:solidFill>
                <a:latin typeface="Calibri"/>
                <a:ea typeface="Calibri"/>
                <a:cs typeface="Calibri"/>
                <a:sym typeface="Calibri"/>
              </a:rPr>
              <a:t>Thank You</a:t>
            </a:r>
            <a:endParaRPr sz="6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0"/>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0" name="Google Shape;80;p10"/>
          <p:cNvSpPr txBox="1"/>
          <p:nvPr>
            <p:ph type="title"/>
          </p:nvPr>
        </p:nvSpPr>
        <p:spPr>
          <a:xfrm>
            <a:off x="1086844" y="3376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Arial"/>
                <a:ea typeface="Arial"/>
                <a:cs typeface="Arial"/>
                <a:sym typeface="Arial"/>
              </a:rPr>
              <a:t>Introduction</a:t>
            </a:r>
            <a:endParaRPr sz="3200">
              <a:latin typeface="Arial"/>
              <a:ea typeface="Arial"/>
              <a:cs typeface="Arial"/>
              <a:sym typeface="Arial"/>
            </a:endParaRPr>
          </a:p>
        </p:txBody>
      </p:sp>
      <p:sp>
        <p:nvSpPr>
          <p:cNvPr id="81" name="Google Shape;81;p10"/>
          <p:cNvSpPr txBox="1"/>
          <p:nvPr/>
        </p:nvSpPr>
        <p:spPr>
          <a:xfrm>
            <a:off x="643500" y="1079413"/>
            <a:ext cx="7213500" cy="3879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1500">
                <a:solidFill>
                  <a:schemeClr val="dk1"/>
                </a:solidFill>
                <a:latin typeface="Bookman Old Style"/>
                <a:ea typeface="Bookman Old Style"/>
                <a:cs typeface="Bookman Old Style"/>
                <a:sym typeface="Bookman Old Style"/>
              </a:rPr>
              <a:t>The applications of automated question generation are diverse and impactful.</a:t>
            </a:r>
            <a:endParaRPr sz="1500">
              <a:solidFill>
                <a:schemeClr val="dk1"/>
              </a:solidFill>
              <a:latin typeface="Bookman Old Style"/>
              <a:ea typeface="Bookman Old Style"/>
              <a:cs typeface="Bookman Old Style"/>
              <a:sym typeface="Bookman Old Style"/>
            </a:endParaRPr>
          </a:p>
          <a:p>
            <a:pPr indent="0" lvl="0" marL="0" rtl="0" algn="just">
              <a:lnSpc>
                <a:spcPct val="150000"/>
              </a:lnSpc>
              <a:spcBef>
                <a:spcPts val="0"/>
              </a:spcBef>
              <a:spcAft>
                <a:spcPts val="0"/>
              </a:spcAft>
              <a:buNone/>
            </a:pPr>
            <a:r>
              <a:rPr b="1" lang="en-US" sz="1500">
                <a:solidFill>
                  <a:schemeClr val="dk1"/>
                </a:solidFill>
                <a:latin typeface="Bookman Old Style"/>
                <a:ea typeface="Bookman Old Style"/>
                <a:cs typeface="Bookman Old Style"/>
                <a:sym typeface="Bookman Old Style"/>
              </a:rPr>
              <a:t> Education</a:t>
            </a:r>
            <a:r>
              <a:rPr lang="en-US" sz="1500">
                <a:solidFill>
                  <a:schemeClr val="dk1"/>
                </a:solidFill>
                <a:latin typeface="Bookman Old Style"/>
                <a:ea typeface="Bookman Old Style"/>
                <a:cs typeface="Bookman Old Style"/>
                <a:sym typeface="Bookman Old Style"/>
              </a:rPr>
              <a:t>:</a:t>
            </a:r>
            <a:endParaRPr sz="1500">
              <a:solidFill>
                <a:schemeClr val="dk1"/>
              </a:solidFill>
              <a:latin typeface="Bookman Old Style"/>
              <a:ea typeface="Bookman Old Style"/>
              <a:cs typeface="Bookman Old Style"/>
              <a:sym typeface="Bookman Old Style"/>
            </a:endParaRPr>
          </a:p>
          <a:p>
            <a:pPr indent="-323850" lvl="0" marL="457200" rtl="0" algn="l">
              <a:lnSpc>
                <a:spcPct val="150000"/>
              </a:lnSpc>
              <a:spcBef>
                <a:spcPts val="0"/>
              </a:spcBef>
              <a:spcAft>
                <a:spcPts val="0"/>
              </a:spcAft>
              <a:buClr>
                <a:schemeClr val="dk1"/>
              </a:buClr>
              <a:buSzPts val="1500"/>
              <a:buFont typeface="Bookman Old Style"/>
              <a:buChar char="●"/>
            </a:pPr>
            <a:r>
              <a:rPr lang="en-US" sz="1500">
                <a:solidFill>
                  <a:schemeClr val="dk1"/>
                </a:solidFill>
                <a:latin typeface="Bookman Old Style"/>
                <a:ea typeface="Bookman Old Style"/>
                <a:cs typeface="Bookman Old Style"/>
                <a:sym typeface="Bookman Old Style"/>
              </a:rPr>
              <a:t>Automated question generation for educational materials.</a:t>
            </a:r>
            <a:endParaRPr sz="1500">
              <a:solidFill>
                <a:schemeClr val="dk1"/>
              </a:solidFill>
              <a:latin typeface="Bookman Old Style"/>
              <a:ea typeface="Bookman Old Style"/>
              <a:cs typeface="Bookman Old Style"/>
              <a:sym typeface="Bookman Old Style"/>
            </a:endParaRPr>
          </a:p>
          <a:p>
            <a:pPr indent="-323850" lvl="0" marL="457200" rtl="0" algn="l">
              <a:lnSpc>
                <a:spcPct val="150000"/>
              </a:lnSpc>
              <a:spcBef>
                <a:spcPts val="0"/>
              </a:spcBef>
              <a:spcAft>
                <a:spcPts val="0"/>
              </a:spcAft>
              <a:buClr>
                <a:schemeClr val="dk1"/>
              </a:buClr>
              <a:buSzPts val="1500"/>
              <a:buFont typeface="Bookman Old Style"/>
              <a:buChar char="●"/>
            </a:pPr>
            <a:r>
              <a:rPr lang="en-US" sz="1500">
                <a:solidFill>
                  <a:schemeClr val="dk1"/>
                </a:solidFill>
                <a:latin typeface="Bookman Old Style"/>
                <a:ea typeface="Bookman Old Style"/>
                <a:cs typeface="Bookman Old Style"/>
                <a:sym typeface="Bookman Old Style"/>
              </a:rPr>
              <a:t>Efficient creation of quizzes and exams for various subjects and levels.</a:t>
            </a:r>
            <a:endParaRPr sz="1500">
              <a:solidFill>
                <a:schemeClr val="dk1"/>
              </a:solidFill>
              <a:latin typeface="Bookman Old Style"/>
              <a:ea typeface="Bookman Old Style"/>
              <a:cs typeface="Bookman Old Style"/>
              <a:sym typeface="Bookman Old Style"/>
            </a:endParaRPr>
          </a:p>
          <a:p>
            <a:pPr indent="-323850" lvl="0" marL="457200" rtl="0" algn="l">
              <a:lnSpc>
                <a:spcPct val="150000"/>
              </a:lnSpc>
              <a:spcBef>
                <a:spcPts val="0"/>
              </a:spcBef>
              <a:spcAft>
                <a:spcPts val="0"/>
              </a:spcAft>
              <a:buClr>
                <a:schemeClr val="dk1"/>
              </a:buClr>
              <a:buSzPts val="1500"/>
              <a:buFont typeface="Bookman Old Style"/>
              <a:buChar char="●"/>
            </a:pPr>
            <a:r>
              <a:rPr lang="en-US" sz="1500">
                <a:solidFill>
                  <a:schemeClr val="dk1"/>
                </a:solidFill>
                <a:latin typeface="Bookman Old Style"/>
                <a:ea typeface="Bookman Old Style"/>
                <a:cs typeface="Bookman Old Style"/>
                <a:sym typeface="Bookman Old Style"/>
              </a:rPr>
              <a:t>Adaptive learning platforms for personalized assessments.</a:t>
            </a:r>
            <a:endParaRPr sz="1500">
              <a:solidFill>
                <a:schemeClr val="dk1"/>
              </a:solidFill>
              <a:latin typeface="Bookman Old Style"/>
              <a:ea typeface="Bookman Old Style"/>
              <a:cs typeface="Bookman Old Style"/>
              <a:sym typeface="Bookman Old Style"/>
            </a:endParaRPr>
          </a:p>
          <a:p>
            <a:pPr indent="0" lvl="0" marL="0" rtl="0" algn="l">
              <a:lnSpc>
                <a:spcPct val="150000"/>
              </a:lnSpc>
              <a:spcBef>
                <a:spcPts val="0"/>
              </a:spcBef>
              <a:spcAft>
                <a:spcPts val="0"/>
              </a:spcAft>
              <a:buNone/>
            </a:pPr>
            <a:r>
              <a:rPr b="1" lang="en-US" sz="1500">
                <a:solidFill>
                  <a:schemeClr val="dk1"/>
                </a:solidFill>
                <a:latin typeface="Bookman Old Style"/>
                <a:ea typeface="Bookman Old Style"/>
                <a:cs typeface="Bookman Old Style"/>
                <a:sym typeface="Bookman Old Style"/>
              </a:rPr>
              <a:t>Training and Evaluation</a:t>
            </a:r>
            <a:r>
              <a:rPr lang="en-US" sz="1500">
                <a:solidFill>
                  <a:schemeClr val="dk1"/>
                </a:solidFill>
                <a:latin typeface="Bookman Old Style"/>
                <a:ea typeface="Bookman Old Style"/>
                <a:cs typeface="Bookman Old Style"/>
                <a:sym typeface="Bookman Old Style"/>
              </a:rPr>
              <a:t>:</a:t>
            </a:r>
            <a:endParaRPr sz="1500">
              <a:solidFill>
                <a:schemeClr val="dk1"/>
              </a:solidFill>
              <a:latin typeface="Bookman Old Style"/>
              <a:ea typeface="Bookman Old Style"/>
              <a:cs typeface="Bookman Old Style"/>
              <a:sym typeface="Bookman Old Style"/>
            </a:endParaRPr>
          </a:p>
          <a:p>
            <a:pPr indent="-323850" lvl="0" marL="457200" rtl="0" algn="l">
              <a:lnSpc>
                <a:spcPct val="150000"/>
              </a:lnSpc>
              <a:spcBef>
                <a:spcPts val="0"/>
              </a:spcBef>
              <a:spcAft>
                <a:spcPts val="0"/>
              </a:spcAft>
              <a:buClr>
                <a:schemeClr val="dk1"/>
              </a:buClr>
              <a:buSzPts val="1500"/>
              <a:buFont typeface="Bookman Old Style"/>
              <a:buChar char="●"/>
            </a:pPr>
            <a:r>
              <a:rPr lang="en-US" sz="1500">
                <a:solidFill>
                  <a:schemeClr val="dk1"/>
                </a:solidFill>
                <a:latin typeface="Bookman Old Style"/>
                <a:ea typeface="Bookman Old Style"/>
                <a:cs typeface="Bookman Old Style"/>
                <a:sym typeface="Bookman Old Style"/>
              </a:rPr>
              <a:t>Enhancing the efficiency of training programs by automating the creation of evaluation materials.</a:t>
            </a:r>
            <a:endParaRPr sz="1500">
              <a:solidFill>
                <a:schemeClr val="dk1"/>
              </a:solidFill>
              <a:latin typeface="Bookman Old Style"/>
              <a:ea typeface="Bookman Old Style"/>
              <a:cs typeface="Bookman Old Style"/>
              <a:sym typeface="Bookman Old Style"/>
            </a:endParaRPr>
          </a:p>
          <a:p>
            <a:pPr indent="-323850" lvl="0" marL="457200" rtl="0" algn="l">
              <a:lnSpc>
                <a:spcPct val="150000"/>
              </a:lnSpc>
              <a:spcBef>
                <a:spcPts val="0"/>
              </a:spcBef>
              <a:spcAft>
                <a:spcPts val="0"/>
              </a:spcAft>
              <a:buClr>
                <a:schemeClr val="dk1"/>
              </a:buClr>
              <a:buSzPts val="1500"/>
              <a:buFont typeface="Bookman Old Style"/>
              <a:buChar char="●"/>
            </a:pPr>
            <a:r>
              <a:rPr lang="en-US" sz="1500">
                <a:solidFill>
                  <a:schemeClr val="dk1"/>
                </a:solidFill>
                <a:latin typeface="Bookman Old Style"/>
                <a:ea typeface="Bookman Old Style"/>
                <a:cs typeface="Bookman Old Style"/>
                <a:sym typeface="Bookman Old Style"/>
              </a:rPr>
              <a:t>Providing a tool for organizations to assess the knowledge and understanding of their workforce.</a:t>
            </a:r>
            <a:endParaRPr sz="15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7" name="Google Shape;87;p11"/>
          <p:cNvSpPr/>
          <p:nvPr/>
        </p:nvSpPr>
        <p:spPr>
          <a:xfrm>
            <a:off x="3415004" y="3219941"/>
            <a:ext cx="45720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i="0" sz="2000" u="none" cap="none" strike="noStrike">
              <a:solidFill>
                <a:srgbClr val="000000"/>
              </a:solidFill>
              <a:latin typeface="Times New Roman"/>
              <a:ea typeface="Times New Roman"/>
              <a:cs typeface="Times New Roman"/>
              <a:sym typeface="Times New Roman"/>
            </a:endParaRPr>
          </a:p>
        </p:txBody>
      </p:sp>
      <p:sp>
        <p:nvSpPr>
          <p:cNvPr id="88" name="Google Shape;88;p11"/>
          <p:cNvSpPr txBox="1"/>
          <p:nvPr>
            <p:ph type="title"/>
          </p:nvPr>
        </p:nvSpPr>
        <p:spPr>
          <a:xfrm>
            <a:off x="435769" y="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Times New Roman"/>
                <a:ea typeface="Times New Roman"/>
                <a:cs typeface="Times New Roman"/>
                <a:sym typeface="Times New Roman"/>
              </a:rPr>
              <a:t>Problem </a:t>
            </a:r>
            <a:r>
              <a:rPr lang="en-US" sz="3600">
                <a:latin typeface="Times New Roman"/>
                <a:ea typeface="Times New Roman"/>
                <a:cs typeface="Times New Roman"/>
                <a:sym typeface="Times New Roman"/>
              </a:rPr>
              <a:t>Statement</a:t>
            </a:r>
            <a:endParaRPr>
              <a:latin typeface="Times New Roman"/>
              <a:ea typeface="Times New Roman"/>
              <a:cs typeface="Times New Roman"/>
              <a:sym typeface="Times New Roman"/>
            </a:endParaRPr>
          </a:p>
        </p:txBody>
      </p:sp>
      <p:sp>
        <p:nvSpPr>
          <p:cNvPr id="89" name="Google Shape;89;p11"/>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1/24/2024</a:t>
            </a:r>
            <a:endParaRPr>
              <a:latin typeface="Times New Roman"/>
              <a:ea typeface="Times New Roman"/>
              <a:cs typeface="Times New Roman"/>
              <a:sym typeface="Times New Roman"/>
            </a:endParaRPr>
          </a:p>
        </p:txBody>
      </p:sp>
      <p:sp>
        <p:nvSpPr>
          <p:cNvPr id="90" name="Google Shape;90;p11"/>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Department of Computer Science and Engineering</a:t>
            </a:r>
            <a:endParaRPr>
              <a:latin typeface="Times New Roman"/>
              <a:ea typeface="Times New Roman"/>
              <a:cs typeface="Times New Roman"/>
              <a:sym typeface="Times New Roman"/>
            </a:endParaRPr>
          </a:p>
        </p:txBody>
      </p:sp>
      <p:sp>
        <p:nvSpPr>
          <p:cNvPr id="91" name="Google Shape;91;p11"/>
          <p:cNvSpPr txBox="1"/>
          <p:nvPr/>
        </p:nvSpPr>
        <p:spPr>
          <a:xfrm>
            <a:off x="339000" y="959325"/>
            <a:ext cx="84660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chemeClr val="dk1"/>
                </a:solidFill>
                <a:latin typeface="Bookman Old Style"/>
                <a:ea typeface="Bookman Old Style"/>
                <a:cs typeface="Bookman Old Style"/>
                <a:sym typeface="Bookman Old Style"/>
              </a:rPr>
              <a:t>The project aims to enhance the efficiency of content summarization, keyword extraction, question generation, and distractor generation through the integration of advanced natural language processing techniques. By employing state-of-the-art models and algorithms, the system streamlines the information extraction process, facilitating better comprehension and utilization of textual content.</a:t>
            </a:r>
            <a:endParaRPr sz="16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None/>
            </a:pPr>
            <a:r>
              <a:t/>
            </a:r>
            <a:endParaRPr sz="16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None/>
            </a:pPr>
            <a:r>
              <a:rPr lang="en-US" sz="1600">
                <a:solidFill>
                  <a:schemeClr val="dk1"/>
                </a:solidFill>
                <a:latin typeface="Bookman Old Style"/>
                <a:ea typeface="Bookman Old Style"/>
                <a:cs typeface="Bookman Old Style"/>
                <a:sym typeface="Bookman Old Style"/>
              </a:rPr>
              <a:t>Current approaches lack precision, struggle with diverse content, and may produce suboptimal results. The project addresses these issues by employing modern NLP models for improved language understanding.</a:t>
            </a:r>
            <a:endParaRPr sz="16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None/>
            </a:pPr>
            <a:r>
              <a:t/>
            </a:r>
            <a:endParaRPr sz="1600">
              <a:solidFill>
                <a:schemeClr val="dk1"/>
              </a:solidFill>
              <a:latin typeface="Bookman Old Style"/>
              <a:ea typeface="Bookman Old Style"/>
              <a:cs typeface="Bookman Old Style"/>
              <a:sym typeface="Bookman Old Style"/>
            </a:endParaRPr>
          </a:p>
          <a:p>
            <a:pPr indent="0" lvl="0" marL="0" rtl="0" algn="just">
              <a:spcBef>
                <a:spcPts val="0"/>
              </a:spcBef>
              <a:spcAft>
                <a:spcPts val="0"/>
              </a:spcAft>
              <a:buNone/>
            </a:pPr>
            <a:r>
              <a:rPr lang="en-US" sz="1600">
                <a:solidFill>
                  <a:schemeClr val="dk1"/>
                </a:solidFill>
                <a:latin typeface="Bookman Old Style"/>
                <a:ea typeface="Bookman Old Style"/>
                <a:cs typeface="Bookman Old Style"/>
                <a:sym typeface="Bookman Old Style"/>
              </a:rPr>
              <a:t>The project tackles information overload, aiming to provide accurate and concise content summaries, relevant keywords, and meaningful questions. It addresses the limitations of conventional methods in handling the increasing volume of textual data.</a:t>
            </a:r>
            <a:endParaRPr sz="160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ph idx="12" type="sldNum"/>
          </p:nvPr>
        </p:nvSpPr>
        <p:spPr>
          <a:xfrm>
            <a:off x="6625119" y="4869600"/>
            <a:ext cx="2133600" cy="273900"/>
          </a:xfrm>
          <a:prstGeom prst="rect">
            <a:avLst/>
          </a:prstGeom>
          <a:noFill/>
          <a:ln>
            <a:noFill/>
          </a:ln>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p12"/>
          <p:cNvSpPr/>
          <p:nvPr/>
        </p:nvSpPr>
        <p:spPr>
          <a:xfrm>
            <a:off x="490500" y="541350"/>
            <a:ext cx="8163000" cy="3490500"/>
          </a:xfrm>
          <a:prstGeom prst="rect">
            <a:avLst/>
          </a:prstGeom>
          <a:noFill/>
          <a:ln>
            <a:noFill/>
          </a:ln>
        </p:spPr>
        <p:txBody>
          <a:bodyPr anchorCtr="0" anchor="t" bIns="45700" lIns="91425" spcFirstLastPara="1" rIns="91425" wrap="square" tIns="45700">
            <a:noAutofit/>
          </a:bodyPr>
          <a:lstStyle/>
          <a:p>
            <a:pPr indent="-323850" lvl="0" marL="457200" rtl="0" algn="just">
              <a:lnSpc>
                <a:spcPct val="150000"/>
              </a:lnSpc>
              <a:spcBef>
                <a:spcPts val="0"/>
              </a:spcBef>
              <a:spcAft>
                <a:spcPts val="0"/>
              </a:spcAft>
              <a:buClr>
                <a:schemeClr val="dk1"/>
              </a:buClr>
              <a:buSzPts val="1500"/>
              <a:buFont typeface="Bookman Old Style"/>
              <a:buChar char="❖"/>
            </a:pPr>
            <a:r>
              <a:rPr b="1" lang="en-US" sz="1500">
                <a:solidFill>
                  <a:schemeClr val="dk1"/>
                </a:solidFill>
                <a:latin typeface="Bookman Old Style"/>
                <a:ea typeface="Bookman Old Style"/>
                <a:cs typeface="Bookman Old Style"/>
                <a:sym typeface="Bookman Old Style"/>
              </a:rPr>
              <a:t>Load The text:</a:t>
            </a:r>
            <a:endParaRPr b="1" sz="1500">
              <a:solidFill>
                <a:schemeClr val="dk1"/>
              </a:solidFill>
              <a:latin typeface="Bookman Old Style"/>
              <a:ea typeface="Bookman Old Style"/>
              <a:cs typeface="Bookman Old Style"/>
              <a:sym typeface="Bookman Old Style"/>
            </a:endParaRPr>
          </a:p>
          <a:p>
            <a:pPr indent="-323850" lvl="1" marL="914400" rtl="0" algn="just">
              <a:lnSpc>
                <a:spcPct val="150000"/>
              </a:lnSpc>
              <a:spcBef>
                <a:spcPts val="0"/>
              </a:spcBef>
              <a:spcAft>
                <a:spcPts val="0"/>
              </a:spcAft>
              <a:buClr>
                <a:schemeClr val="dk1"/>
              </a:buClr>
              <a:buSzPts val="1500"/>
              <a:buFont typeface="Bookman Old Style"/>
              <a:buChar char="➢"/>
            </a:pPr>
            <a:r>
              <a:rPr lang="en-US" sz="1500">
                <a:solidFill>
                  <a:schemeClr val="dk1"/>
                </a:solidFill>
                <a:latin typeface="Bookman Old Style"/>
                <a:ea typeface="Bookman Old Style"/>
                <a:cs typeface="Bookman Old Style"/>
                <a:sym typeface="Bookman Old Style"/>
              </a:rPr>
              <a:t>Get the text from the user.</a:t>
            </a:r>
            <a:endParaRPr sz="1500">
              <a:solidFill>
                <a:schemeClr val="dk1"/>
              </a:solidFill>
              <a:latin typeface="Bookman Old Style"/>
              <a:ea typeface="Bookman Old Style"/>
              <a:cs typeface="Bookman Old Style"/>
              <a:sym typeface="Bookman Old Style"/>
            </a:endParaRPr>
          </a:p>
          <a:p>
            <a:pPr indent="-323850" lvl="0" marL="457200" rtl="0" algn="just">
              <a:lnSpc>
                <a:spcPct val="150000"/>
              </a:lnSpc>
              <a:spcBef>
                <a:spcPts val="0"/>
              </a:spcBef>
              <a:spcAft>
                <a:spcPts val="0"/>
              </a:spcAft>
              <a:buClr>
                <a:schemeClr val="dk1"/>
              </a:buClr>
              <a:buSzPts val="1500"/>
              <a:buChar char="❖"/>
            </a:pPr>
            <a:r>
              <a:rPr b="1" lang="en-US" sz="1500">
                <a:solidFill>
                  <a:schemeClr val="dk1"/>
                </a:solidFill>
                <a:latin typeface="Bookman Old Style"/>
                <a:ea typeface="Bookman Old Style"/>
                <a:cs typeface="Bookman Old Style"/>
                <a:sym typeface="Bookman Old Style"/>
              </a:rPr>
              <a:t>Text Summarization</a:t>
            </a:r>
            <a:r>
              <a:rPr lang="en-US" sz="1500">
                <a:solidFill>
                  <a:schemeClr val="dk1"/>
                </a:solidFill>
                <a:latin typeface="Bookman Old Style"/>
                <a:ea typeface="Bookman Old Style"/>
                <a:cs typeface="Bookman Old Style"/>
                <a:sym typeface="Bookman Old Style"/>
              </a:rPr>
              <a:t>:</a:t>
            </a:r>
            <a:endParaRPr sz="1500">
              <a:solidFill>
                <a:schemeClr val="dk1"/>
              </a:solidFill>
              <a:latin typeface="Bookman Old Style"/>
              <a:ea typeface="Bookman Old Style"/>
              <a:cs typeface="Bookman Old Style"/>
              <a:sym typeface="Bookman Old Style"/>
            </a:endParaRPr>
          </a:p>
          <a:p>
            <a:pPr indent="-323850" lvl="1" marL="914400" rtl="0" algn="just">
              <a:lnSpc>
                <a:spcPct val="150000"/>
              </a:lnSpc>
              <a:spcBef>
                <a:spcPts val="0"/>
              </a:spcBef>
              <a:spcAft>
                <a:spcPts val="0"/>
              </a:spcAft>
              <a:buClr>
                <a:schemeClr val="dk1"/>
              </a:buClr>
              <a:buSzPts val="1500"/>
              <a:buFont typeface="Bookman Old Style"/>
              <a:buChar char="➢"/>
            </a:pPr>
            <a:r>
              <a:rPr lang="en-US" sz="1500">
                <a:solidFill>
                  <a:schemeClr val="dk1"/>
                </a:solidFill>
                <a:latin typeface="Bookman Old Style"/>
                <a:ea typeface="Bookman Old Style"/>
                <a:cs typeface="Bookman Old Style"/>
                <a:sym typeface="Bookman Old Style"/>
              </a:rPr>
              <a:t>Perform summarization on the given text to condense the information and capture key points.</a:t>
            </a:r>
            <a:endParaRPr sz="1500">
              <a:solidFill>
                <a:schemeClr val="dk1"/>
              </a:solidFill>
              <a:latin typeface="Bookman Old Style"/>
              <a:ea typeface="Bookman Old Style"/>
              <a:cs typeface="Bookman Old Style"/>
              <a:sym typeface="Bookman Old Style"/>
            </a:endParaRPr>
          </a:p>
          <a:p>
            <a:pPr indent="-323850" lvl="0" marL="457200" rtl="0" algn="l">
              <a:lnSpc>
                <a:spcPct val="150000"/>
              </a:lnSpc>
              <a:spcBef>
                <a:spcPts val="0"/>
              </a:spcBef>
              <a:spcAft>
                <a:spcPts val="0"/>
              </a:spcAft>
              <a:buClr>
                <a:schemeClr val="dk1"/>
              </a:buClr>
              <a:buSzPts val="1500"/>
              <a:buChar char="❖"/>
            </a:pPr>
            <a:r>
              <a:rPr b="1" lang="en-US" sz="1500">
                <a:solidFill>
                  <a:schemeClr val="dk1"/>
                </a:solidFill>
                <a:latin typeface="Bookman Old Style"/>
                <a:ea typeface="Bookman Old Style"/>
                <a:cs typeface="Bookman Old Style"/>
                <a:sym typeface="Bookman Old Style"/>
              </a:rPr>
              <a:t>Keyword Extraction</a:t>
            </a:r>
            <a:r>
              <a:rPr lang="en-US" sz="1500">
                <a:solidFill>
                  <a:schemeClr val="dk1"/>
                </a:solidFill>
                <a:latin typeface="Bookman Old Style"/>
                <a:ea typeface="Bookman Old Style"/>
                <a:cs typeface="Bookman Old Style"/>
                <a:sym typeface="Bookman Old Style"/>
              </a:rPr>
              <a:t>:</a:t>
            </a:r>
            <a:endParaRPr sz="1500">
              <a:solidFill>
                <a:schemeClr val="dk1"/>
              </a:solidFill>
              <a:latin typeface="Bookman Old Style"/>
              <a:ea typeface="Bookman Old Style"/>
              <a:cs typeface="Bookman Old Style"/>
              <a:sym typeface="Bookman Old Style"/>
            </a:endParaRPr>
          </a:p>
          <a:p>
            <a:pPr indent="-323850" lvl="1" marL="914400" rtl="0" algn="l">
              <a:lnSpc>
                <a:spcPct val="150000"/>
              </a:lnSpc>
              <a:spcBef>
                <a:spcPts val="0"/>
              </a:spcBef>
              <a:spcAft>
                <a:spcPts val="0"/>
              </a:spcAft>
              <a:buClr>
                <a:schemeClr val="dk1"/>
              </a:buClr>
              <a:buSzPts val="1500"/>
              <a:buFont typeface="Bookman Old Style"/>
              <a:buChar char="➢"/>
            </a:pPr>
            <a:r>
              <a:rPr lang="en-US" sz="1500">
                <a:solidFill>
                  <a:schemeClr val="dk1"/>
                </a:solidFill>
                <a:latin typeface="Bookman Old Style"/>
                <a:ea typeface="Bookman Old Style"/>
                <a:cs typeface="Bookman Old Style"/>
                <a:sym typeface="Bookman Old Style"/>
              </a:rPr>
              <a:t>Utilize keyword extraction methods Python key phrase extraction </a:t>
            </a:r>
            <a:r>
              <a:rPr lang="en-US" sz="1500">
                <a:solidFill>
                  <a:schemeClr val="dk1"/>
                </a:solidFill>
                <a:latin typeface="Bookman Old Style"/>
                <a:ea typeface="Bookman Old Style"/>
                <a:cs typeface="Bookman Old Style"/>
                <a:sym typeface="Bookman Old Style"/>
              </a:rPr>
              <a:t>algorithm</a:t>
            </a:r>
            <a:r>
              <a:rPr lang="en-US" sz="1500">
                <a:solidFill>
                  <a:schemeClr val="dk1"/>
                </a:solidFill>
                <a:latin typeface="Bookman Old Style"/>
                <a:ea typeface="Bookman Old Style"/>
                <a:cs typeface="Bookman Old Style"/>
                <a:sym typeface="Bookman Old Style"/>
              </a:rPr>
              <a:t>(PKE) to identify important terms from the summarised text.</a:t>
            </a:r>
            <a:endParaRPr b="1" sz="1500">
              <a:solidFill>
                <a:schemeClr val="dk1"/>
              </a:solidFill>
              <a:latin typeface="Bookman Old Style"/>
              <a:ea typeface="Bookman Old Style"/>
              <a:cs typeface="Bookman Old Style"/>
              <a:sym typeface="Bookman Old Style"/>
            </a:endParaRPr>
          </a:p>
          <a:p>
            <a:pPr indent="-323850" lvl="0" marL="457200" rtl="0" algn="l">
              <a:lnSpc>
                <a:spcPct val="150000"/>
              </a:lnSpc>
              <a:spcBef>
                <a:spcPts val="0"/>
              </a:spcBef>
              <a:spcAft>
                <a:spcPts val="0"/>
              </a:spcAft>
              <a:buClr>
                <a:schemeClr val="dk1"/>
              </a:buClr>
              <a:buSzPts val="1500"/>
              <a:buChar char="❖"/>
            </a:pPr>
            <a:r>
              <a:rPr b="1" lang="en-US" sz="1500">
                <a:solidFill>
                  <a:schemeClr val="dk1"/>
                </a:solidFill>
                <a:latin typeface="Bookman Old Style"/>
                <a:ea typeface="Bookman Old Style"/>
                <a:cs typeface="Bookman Old Style"/>
                <a:sym typeface="Bookman Old Style"/>
              </a:rPr>
              <a:t>Question Generation</a:t>
            </a:r>
            <a:r>
              <a:rPr lang="en-US" sz="1500">
                <a:solidFill>
                  <a:schemeClr val="dk1"/>
                </a:solidFill>
                <a:latin typeface="Bookman Old Style"/>
                <a:ea typeface="Bookman Old Style"/>
                <a:cs typeface="Bookman Old Style"/>
                <a:sym typeface="Bookman Old Style"/>
              </a:rPr>
              <a:t>:</a:t>
            </a:r>
            <a:endParaRPr sz="1500">
              <a:solidFill>
                <a:schemeClr val="dk1"/>
              </a:solidFill>
              <a:latin typeface="Bookman Old Style"/>
              <a:ea typeface="Bookman Old Style"/>
              <a:cs typeface="Bookman Old Style"/>
              <a:sym typeface="Bookman Old Style"/>
            </a:endParaRPr>
          </a:p>
          <a:p>
            <a:pPr indent="-323850" lvl="1" marL="914400" rtl="0" algn="l">
              <a:lnSpc>
                <a:spcPct val="150000"/>
              </a:lnSpc>
              <a:spcBef>
                <a:spcPts val="0"/>
              </a:spcBef>
              <a:spcAft>
                <a:spcPts val="0"/>
              </a:spcAft>
              <a:buClr>
                <a:schemeClr val="dk1"/>
              </a:buClr>
              <a:buSzPts val="1500"/>
              <a:buFont typeface="Bookman Old Style"/>
              <a:buChar char="➢"/>
            </a:pPr>
            <a:r>
              <a:rPr lang="en-US" sz="1500">
                <a:solidFill>
                  <a:schemeClr val="dk1"/>
                </a:solidFill>
                <a:latin typeface="Bookman Old Style"/>
                <a:ea typeface="Bookman Old Style"/>
                <a:cs typeface="Bookman Old Style"/>
                <a:sym typeface="Bookman Old Style"/>
              </a:rPr>
              <a:t>Generate questions based on the extracted keywords by using a fine-tuned question generation model (T5 model trained on Squad-V1 dataset , EduQG and C Language datasets).</a:t>
            </a:r>
            <a:endParaRPr sz="1500">
              <a:solidFill>
                <a:schemeClr val="dk1"/>
              </a:solidFill>
              <a:latin typeface="Bookman Old Style"/>
              <a:ea typeface="Bookman Old Style"/>
              <a:cs typeface="Bookman Old Style"/>
              <a:sym typeface="Bookman Old Style"/>
            </a:endParaRPr>
          </a:p>
        </p:txBody>
      </p:sp>
      <p:sp>
        <p:nvSpPr>
          <p:cNvPr id="98" name="Google Shape;98;p12"/>
          <p:cNvSpPr txBox="1"/>
          <p:nvPr>
            <p:ph type="title"/>
          </p:nvPr>
        </p:nvSpPr>
        <p:spPr>
          <a:xfrm>
            <a:off x="490488" y="11"/>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99" name="Google Shape;99;p12"/>
          <p:cNvSpPr txBox="1"/>
          <p:nvPr>
            <p:ph idx="10" type="dt"/>
          </p:nvPr>
        </p:nvSpPr>
        <p:spPr>
          <a:xfrm>
            <a:off x="529119" y="4869600"/>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rPr lang="en-US"/>
              <a:t>1/24/2024</a:t>
            </a:r>
            <a:endParaRPr/>
          </a:p>
        </p:txBody>
      </p:sp>
      <p:sp>
        <p:nvSpPr>
          <p:cNvPr id="100" name="Google Shape;100;p12"/>
          <p:cNvSpPr txBox="1"/>
          <p:nvPr>
            <p:ph idx="11" type="ftr"/>
          </p:nvPr>
        </p:nvSpPr>
        <p:spPr>
          <a:xfrm>
            <a:off x="3196119" y="4869600"/>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idx="1" type="body"/>
          </p:nvPr>
        </p:nvSpPr>
        <p:spPr>
          <a:xfrm>
            <a:off x="409500" y="612625"/>
            <a:ext cx="7404900" cy="3394500"/>
          </a:xfrm>
          <a:prstGeom prst="rect">
            <a:avLst/>
          </a:prstGeom>
        </p:spPr>
        <p:txBody>
          <a:bodyPr anchorCtr="0" anchor="t" bIns="47025" lIns="94100" spcFirstLastPara="1" rIns="94100" wrap="square" tIns="47025">
            <a:noAutofit/>
          </a:bodyPr>
          <a:lstStyle/>
          <a:p>
            <a:pPr indent="0" lvl="0" marL="0" rtl="0" algn="l">
              <a:lnSpc>
                <a:spcPct val="150000"/>
              </a:lnSpc>
              <a:spcBef>
                <a:spcPts val="0"/>
              </a:spcBef>
              <a:spcAft>
                <a:spcPts val="0"/>
              </a:spcAft>
              <a:buNone/>
            </a:pPr>
            <a:r>
              <a:t/>
            </a:r>
            <a:endParaRPr b="1" sz="1500">
              <a:latin typeface="Bookman Old Style"/>
              <a:ea typeface="Bookman Old Style"/>
              <a:cs typeface="Bookman Old Style"/>
              <a:sym typeface="Bookman Old Style"/>
            </a:endParaRPr>
          </a:p>
          <a:p>
            <a:pPr indent="-323850" lvl="1" marL="914400" rtl="0" algn="l">
              <a:lnSpc>
                <a:spcPct val="150000"/>
              </a:lnSpc>
              <a:spcBef>
                <a:spcPts val="1500"/>
              </a:spcBef>
              <a:spcAft>
                <a:spcPts val="0"/>
              </a:spcAft>
              <a:buSzPts val="1500"/>
              <a:buFont typeface="Bookman Old Style"/>
              <a:buChar char="➢"/>
            </a:pPr>
            <a:r>
              <a:rPr lang="en-US" sz="1500">
                <a:latin typeface="Bookman Old Style"/>
                <a:ea typeface="Bookman Old Style"/>
                <a:cs typeface="Bookman Old Style"/>
                <a:sym typeface="Bookman Old Style"/>
              </a:rPr>
              <a:t>Formulate questions in a context-answer format, incorporating the keywords and relevant information from the processed text.</a:t>
            </a:r>
            <a:endParaRPr b="1" sz="1500">
              <a:latin typeface="Bookman Old Style"/>
              <a:ea typeface="Bookman Old Style"/>
              <a:cs typeface="Bookman Old Style"/>
              <a:sym typeface="Bookman Old Style"/>
            </a:endParaRPr>
          </a:p>
          <a:p>
            <a:pPr indent="-323850" lvl="0" marL="457200" rtl="0" algn="l">
              <a:lnSpc>
                <a:spcPct val="150000"/>
              </a:lnSpc>
              <a:spcBef>
                <a:spcPts val="0"/>
              </a:spcBef>
              <a:spcAft>
                <a:spcPts val="0"/>
              </a:spcAft>
              <a:buSzPts val="1500"/>
              <a:buChar char="❖"/>
            </a:pPr>
            <a:r>
              <a:rPr b="1" lang="en-US" sz="1500">
                <a:latin typeface="Bookman Old Style"/>
                <a:ea typeface="Bookman Old Style"/>
                <a:cs typeface="Bookman Old Style"/>
                <a:sym typeface="Bookman Old Style"/>
              </a:rPr>
              <a:t>Distractor Generation</a:t>
            </a:r>
            <a:r>
              <a:rPr lang="en-US" sz="1500">
                <a:latin typeface="Bookman Old Style"/>
                <a:ea typeface="Bookman Old Style"/>
                <a:cs typeface="Bookman Old Style"/>
                <a:sym typeface="Bookman Old Style"/>
              </a:rPr>
              <a:t>:</a:t>
            </a:r>
            <a:endParaRPr sz="1500">
              <a:latin typeface="Bookman Old Style"/>
              <a:ea typeface="Bookman Old Style"/>
              <a:cs typeface="Bookman Old Style"/>
              <a:sym typeface="Bookman Old Style"/>
            </a:endParaRPr>
          </a:p>
          <a:p>
            <a:pPr indent="-323850" lvl="1" marL="914400" rtl="0" algn="l">
              <a:lnSpc>
                <a:spcPct val="150000"/>
              </a:lnSpc>
              <a:spcBef>
                <a:spcPts val="0"/>
              </a:spcBef>
              <a:spcAft>
                <a:spcPts val="0"/>
              </a:spcAft>
              <a:buSzPts val="1500"/>
              <a:buFont typeface="Bookman Old Style"/>
              <a:buChar char="➢"/>
            </a:pPr>
            <a:r>
              <a:rPr lang="en-US" sz="1500">
                <a:latin typeface="Bookman Old Style"/>
                <a:ea typeface="Bookman Old Style"/>
                <a:cs typeface="Bookman Old Style"/>
                <a:sym typeface="Bookman Old Style"/>
              </a:rPr>
              <a:t>Generate distractors (wrong answer choices) using method like Sense2Vec,genai and finding sense of it.</a:t>
            </a:r>
            <a:endParaRPr sz="1500">
              <a:latin typeface="Bookman Old Style"/>
              <a:ea typeface="Bookman Old Style"/>
              <a:cs typeface="Bookman Old Style"/>
              <a:sym typeface="Bookman Old Style"/>
            </a:endParaRPr>
          </a:p>
          <a:p>
            <a:pPr indent="-323850" lvl="1" marL="914400" rtl="0" algn="l">
              <a:lnSpc>
                <a:spcPct val="150000"/>
              </a:lnSpc>
              <a:spcBef>
                <a:spcPts val="0"/>
              </a:spcBef>
              <a:spcAft>
                <a:spcPts val="0"/>
              </a:spcAft>
              <a:buSzPts val="1500"/>
              <a:buFont typeface="Bookman Old Style"/>
              <a:buChar char="➢"/>
            </a:pPr>
            <a:r>
              <a:rPr lang="en-US" sz="1500">
                <a:latin typeface="Bookman Old Style"/>
                <a:ea typeface="Bookman Old Style"/>
                <a:cs typeface="Bookman Old Style"/>
                <a:sym typeface="Bookman Old Style"/>
              </a:rPr>
              <a:t>Ensure that distractors are contextually relevant but distinct from the correct answer.</a:t>
            </a:r>
            <a:endParaRPr sz="1500">
              <a:latin typeface="Bookman Old Style"/>
              <a:ea typeface="Bookman Old Style"/>
              <a:cs typeface="Bookman Old Style"/>
              <a:sym typeface="Bookman Old Style"/>
            </a:endParaRPr>
          </a:p>
          <a:p>
            <a:pPr indent="-323850" lvl="0" marL="457200" rtl="0" algn="l">
              <a:lnSpc>
                <a:spcPct val="150000"/>
              </a:lnSpc>
              <a:spcBef>
                <a:spcPts val="0"/>
              </a:spcBef>
              <a:spcAft>
                <a:spcPts val="0"/>
              </a:spcAft>
              <a:buSzPts val="1500"/>
              <a:buChar char="❖"/>
            </a:pPr>
            <a:r>
              <a:rPr b="1" lang="en-US" sz="1500">
                <a:latin typeface="Bookman Old Style"/>
                <a:ea typeface="Bookman Old Style"/>
                <a:cs typeface="Bookman Old Style"/>
                <a:sym typeface="Bookman Old Style"/>
              </a:rPr>
              <a:t>Display Results</a:t>
            </a:r>
            <a:r>
              <a:rPr lang="en-US" sz="1500">
                <a:latin typeface="Bookman Old Style"/>
                <a:ea typeface="Bookman Old Style"/>
                <a:cs typeface="Bookman Old Style"/>
                <a:sym typeface="Bookman Old Style"/>
              </a:rPr>
              <a:t>:</a:t>
            </a:r>
            <a:endParaRPr sz="1500">
              <a:latin typeface="Bookman Old Style"/>
              <a:ea typeface="Bookman Old Style"/>
              <a:cs typeface="Bookman Old Style"/>
              <a:sym typeface="Bookman Old Style"/>
            </a:endParaRPr>
          </a:p>
          <a:p>
            <a:pPr indent="-323850" lvl="1" marL="914400" rtl="0" algn="l">
              <a:lnSpc>
                <a:spcPct val="150000"/>
              </a:lnSpc>
              <a:spcBef>
                <a:spcPts val="0"/>
              </a:spcBef>
              <a:spcAft>
                <a:spcPts val="0"/>
              </a:spcAft>
              <a:buSzPts val="1500"/>
              <a:buFont typeface="Bookman Old Style"/>
              <a:buChar char="➢"/>
            </a:pPr>
            <a:r>
              <a:rPr lang="en-US" sz="1500">
                <a:latin typeface="Bookman Old Style"/>
                <a:ea typeface="Bookman Old Style"/>
                <a:cs typeface="Bookman Old Style"/>
                <a:sym typeface="Bookman Old Style"/>
              </a:rPr>
              <a:t>Present the generated questions along with answer choices (including the correct answer and distractors) for assessment.</a:t>
            </a:r>
            <a:endParaRPr sz="1500">
              <a:latin typeface="Bookman Old Style"/>
              <a:ea typeface="Bookman Old Style"/>
              <a:cs typeface="Bookman Old Style"/>
              <a:sym typeface="Bookman Old Style"/>
            </a:endParaRPr>
          </a:p>
          <a:p>
            <a:pPr indent="0" lvl="0" marL="0" rtl="0" algn="l">
              <a:spcBef>
                <a:spcPts val="3020"/>
              </a:spcBef>
              <a:spcAft>
                <a:spcPts val="0"/>
              </a:spcAft>
              <a:buNone/>
            </a:pPr>
            <a:r>
              <a:t/>
            </a:r>
            <a:endParaRPr sz="1500">
              <a:latin typeface="Bookman Old Style"/>
              <a:ea typeface="Bookman Old Style"/>
              <a:cs typeface="Bookman Old Style"/>
              <a:sym typeface="Bookman Old Style"/>
            </a:endParaRPr>
          </a:p>
        </p:txBody>
      </p:sp>
      <p:sp>
        <p:nvSpPr>
          <p:cNvPr id="106" name="Google Shape;106;p13"/>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2" name="Google Shape;112;p14"/>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13" name="Google Shape;113;p14"/>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14" name="Google Shape;114;p1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15" name="Google Shape;115;p1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16" name="Google Shape;116;p14"/>
          <p:cNvPicPr preferRelativeResize="0"/>
          <p:nvPr/>
        </p:nvPicPr>
        <p:blipFill>
          <a:blip r:embed="rId3">
            <a:alphaModFix/>
          </a:blip>
          <a:stretch>
            <a:fillRect/>
          </a:stretch>
        </p:blipFill>
        <p:spPr>
          <a:xfrm>
            <a:off x="3010900" y="779721"/>
            <a:ext cx="2509414" cy="38351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2" name="Google Shape;122;p15"/>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23" name="Google Shape;123;p15"/>
          <p:cNvSpPr txBox="1"/>
          <p:nvPr>
            <p:ph type="title"/>
          </p:nvPr>
        </p:nvSpPr>
        <p:spPr>
          <a:xfrm>
            <a:off x="661800" y="205483"/>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Experiment Environment </a:t>
            </a:r>
            <a:endParaRPr sz="3600"/>
          </a:p>
        </p:txBody>
      </p:sp>
      <p:sp>
        <p:nvSpPr>
          <p:cNvPr id="124" name="Google Shape;124;p1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25" name="Google Shape;125;p1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
        <p:nvSpPr>
          <p:cNvPr id="126" name="Google Shape;126;p15"/>
          <p:cNvSpPr txBox="1"/>
          <p:nvPr/>
        </p:nvSpPr>
        <p:spPr>
          <a:xfrm>
            <a:off x="605325" y="713150"/>
            <a:ext cx="7789200" cy="4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Machine Specifications:</a:t>
            </a:r>
            <a:endParaRPr>
              <a:solidFill>
                <a:schemeClr val="dk1"/>
              </a:solidFill>
              <a:latin typeface="Bookman Old Style"/>
              <a:ea typeface="Bookman Old Style"/>
              <a:cs typeface="Bookman Old Style"/>
              <a:sym typeface="Bookman Old Style"/>
            </a:endParaRPr>
          </a:p>
          <a:p>
            <a:pPr indent="-317500" lvl="0" marL="457200" rtl="0" algn="l">
              <a:lnSpc>
                <a:spcPct val="115000"/>
              </a:lnSpc>
              <a:spcBef>
                <a:spcPts val="1500"/>
              </a:spcBef>
              <a:spcAft>
                <a:spcPts val="0"/>
              </a:spcAft>
              <a:buClr>
                <a:schemeClr val="dk1"/>
              </a:buClr>
              <a:buSzPts val="1400"/>
              <a:buFont typeface="Bookman Old Style"/>
              <a:buChar char="●"/>
            </a:pPr>
            <a:r>
              <a:rPr lang="en-US">
                <a:solidFill>
                  <a:schemeClr val="dk1"/>
                </a:solidFill>
                <a:latin typeface="Bookman Old Style"/>
                <a:ea typeface="Bookman Old Style"/>
                <a:cs typeface="Bookman Old Style"/>
                <a:sym typeface="Bookman Old Style"/>
              </a:rPr>
              <a:t>Processor: Intel Core i5</a:t>
            </a:r>
            <a:endParaRPr>
              <a:solidFill>
                <a:schemeClr val="dk1"/>
              </a:solidFill>
              <a:latin typeface="Bookman Old Style"/>
              <a:ea typeface="Bookman Old Style"/>
              <a:cs typeface="Bookman Old Style"/>
              <a:sym typeface="Bookman Old Style"/>
            </a:endParaRPr>
          </a:p>
          <a:p>
            <a:pPr indent="-317500" lvl="0" marL="457200" rtl="0" algn="l">
              <a:lnSpc>
                <a:spcPct val="115000"/>
              </a:lnSpc>
              <a:spcBef>
                <a:spcPts val="0"/>
              </a:spcBef>
              <a:spcAft>
                <a:spcPts val="0"/>
              </a:spcAft>
              <a:buClr>
                <a:schemeClr val="dk1"/>
              </a:buClr>
              <a:buSzPts val="1400"/>
              <a:buFont typeface="Bookman Old Style"/>
              <a:buChar char="●"/>
            </a:pPr>
            <a:r>
              <a:rPr lang="en-US">
                <a:solidFill>
                  <a:schemeClr val="dk1"/>
                </a:solidFill>
                <a:latin typeface="Bookman Old Style"/>
                <a:ea typeface="Bookman Old Style"/>
                <a:cs typeface="Bookman Old Style"/>
                <a:sym typeface="Bookman Old Style"/>
              </a:rPr>
              <a:t>Memory (RAM): 32GB RAM</a:t>
            </a:r>
            <a:endParaRPr>
              <a:solidFill>
                <a:schemeClr val="dk1"/>
              </a:solidFill>
              <a:latin typeface="Bookman Old Style"/>
              <a:ea typeface="Bookman Old Style"/>
              <a:cs typeface="Bookman Old Style"/>
              <a:sym typeface="Bookman Old Style"/>
            </a:endParaRPr>
          </a:p>
          <a:p>
            <a:pPr indent="-317500" lvl="0" marL="457200" rtl="0" algn="l">
              <a:lnSpc>
                <a:spcPct val="115000"/>
              </a:lnSpc>
              <a:spcBef>
                <a:spcPts val="0"/>
              </a:spcBef>
              <a:spcAft>
                <a:spcPts val="0"/>
              </a:spcAft>
              <a:buClr>
                <a:schemeClr val="dk1"/>
              </a:buClr>
              <a:buSzPts val="1400"/>
              <a:buFont typeface="Bookman Old Style"/>
              <a:buChar char="●"/>
            </a:pPr>
            <a:r>
              <a:rPr lang="en-US">
                <a:solidFill>
                  <a:schemeClr val="dk1"/>
                </a:solidFill>
                <a:latin typeface="Bookman Old Style"/>
                <a:ea typeface="Bookman Old Style"/>
                <a:cs typeface="Bookman Old Style"/>
                <a:sym typeface="Bookman Old Style"/>
              </a:rPr>
              <a:t>Storage: 1 TB HDD</a:t>
            </a:r>
            <a:endParaRPr>
              <a:solidFill>
                <a:schemeClr val="dk1"/>
              </a:solidFill>
              <a:latin typeface="Bookman Old Style"/>
              <a:ea typeface="Bookman Old Style"/>
              <a:cs typeface="Bookman Old Style"/>
              <a:sym typeface="Bookman Old Style"/>
            </a:endParaRPr>
          </a:p>
          <a:p>
            <a:pPr indent="-317500" lvl="0" marL="457200" rtl="0" algn="l">
              <a:lnSpc>
                <a:spcPct val="115000"/>
              </a:lnSpc>
              <a:spcBef>
                <a:spcPts val="0"/>
              </a:spcBef>
              <a:spcAft>
                <a:spcPts val="0"/>
              </a:spcAft>
              <a:buClr>
                <a:schemeClr val="dk1"/>
              </a:buClr>
              <a:buSzPts val="1400"/>
              <a:buFont typeface="Bookman Old Style"/>
              <a:buChar char="●"/>
            </a:pPr>
            <a:r>
              <a:rPr lang="en-US">
                <a:solidFill>
                  <a:schemeClr val="dk1"/>
                </a:solidFill>
                <a:latin typeface="Bookman Old Style"/>
                <a:ea typeface="Bookman Old Style"/>
                <a:cs typeface="Bookman Old Style"/>
                <a:sym typeface="Bookman Old Style"/>
              </a:rPr>
              <a:t>Operating System: Windows OS</a:t>
            </a:r>
            <a:endParaRPr>
              <a:solidFill>
                <a:schemeClr val="dk1"/>
              </a:solidFill>
              <a:latin typeface="Bookman Old Style"/>
              <a:ea typeface="Bookman Old Style"/>
              <a:cs typeface="Bookman Old Style"/>
              <a:sym typeface="Bookman Old Style"/>
            </a:endParaRPr>
          </a:p>
          <a:p>
            <a:pPr indent="0" lvl="0" marL="0" rtl="0" algn="l">
              <a:lnSpc>
                <a:spcPct val="115000"/>
              </a:lnSpc>
              <a:spcBef>
                <a:spcPts val="150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Execution Environment:</a:t>
            </a:r>
            <a:endParaRPr>
              <a:solidFill>
                <a:schemeClr val="dk1"/>
              </a:solidFill>
              <a:latin typeface="Bookman Old Style"/>
              <a:ea typeface="Bookman Old Style"/>
              <a:cs typeface="Bookman Old Style"/>
              <a:sym typeface="Bookman Old Style"/>
            </a:endParaRPr>
          </a:p>
          <a:p>
            <a:pPr indent="-317500" lvl="0" marL="457200" rtl="0" algn="l">
              <a:lnSpc>
                <a:spcPct val="115000"/>
              </a:lnSpc>
              <a:spcBef>
                <a:spcPts val="1500"/>
              </a:spcBef>
              <a:spcAft>
                <a:spcPts val="0"/>
              </a:spcAft>
              <a:buClr>
                <a:schemeClr val="dk1"/>
              </a:buClr>
              <a:buSzPts val="1400"/>
              <a:buFont typeface="Bookman Old Style"/>
              <a:buChar char="●"/>
            </a:pPr>
            <a:r>
              <a:rPr lang="en-US">
                <a:solidFill>
                  <a:schemeClr val="dk1"/>
                </a:solidFill>
                <a:latin typeface="Bookman Old Style"/>
                <a:ea typeface="Bookman Old Style"/>
                <a:cs typeface="Bookman Old Style"/>
                <a:sym typeface="Bookman Old Style"/>
              </a:rPr>
              <a:t>Google Colab: Utilized for fine-tuning T5 for question generation.</a:t>
            </a:r>
            <a:endParaRPr>
              <a:solidFill>
                <a:schemeClr val="dk1"/>
              </a:solidFill>
              <a:latin typeface="Bookman Old Style"/>
              <a:ea typeface="Bookman Old Style"/>
              <a:cs typeface="Bookman Old Style"/>
              <a:sym typeface="Bookman Old Style"/>
            </a:endParaRPr>
          </a:p>
          <a:p>
            <a:pPr indent="-317500" lvl="0" marL="457200" rtl="0" algn="l">
              <a:lnSpc>
                <a:spcPct val="115000"/>
              </a:lnSpc>
              <a:spcBef>
                <a:spcPts val="0"/>
              </a:spcBef>
              <a:spcAft>
                <a:spcPts val="0"/>
              </a:spcAft>
              <a:buClr>
                <a:schemeClr val="dk1"/>
              </a:buClr>
              <a:buSzPts val="1400"/>
              <a:buFont typeface="Bookman Old Style"/>
              <a:buChar char="●"/>
            </a:pPr>
            <a:r>
              <a:rPr lang="en-US">
                <a:solidFill>
                  <a:schemeClr val="dk1"/>
                </a:solidFill>
                <a:latin typeface="Bookman Old Style"/>
                <a:ea typeface="Bookman Old Style"/>
                <a:cs typeface="Bookman Old Style"/>
                <a:sym typeface="Bookman Old Style"/>
              </a:rPr>
              <a:t>Anaconda: Deployed for MCQ generation.</a:t>
            </a:r>
            <a:endParaRPr>
              <a:solidFill>
                <a:schemeClr val="dk1"/>
              </a:solidFill>
              <a:latin typeface="Bookman Old Style"/>
              <a:ea typeface="Bookman Old Style"/>
              <a:cs typeface="Bookman Old Style"/>
              <a:sym typeface="Bookman Old Style"/>
            </a:endParaRPr>
          </a:p>
          <a:p>
            <a:pPr indent="0" lvl="0" marL="0" rtl="0" algn="l">
              <a:lnSpc>
                <a:spcPct val="115000"/>
              </a:lnSpc>
              <a:spcBef>
                <a:spcPts val="150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Deployment:</a:t>
            </a:r>
            <a:endParaRPr>
              <a:solidFill>
                <a:schemeClr val="dk1"/>
              </a:solidFill>
              <a:latin typeface="Bookman Old Style"/>
              <a:ea typeface="Bookman Old Style"/>
              <a:cs typeface="Bookman Old Style"/>
              <a:sym typeface="Bookman Old Style"/>
            </a:endParaRPr>
          </a:p>
          <a:p>
            <a:pPr indent="-317500" lvl="0" marL="457200" rtl="0" algn="l">
              <a:lnSpc>
                <a:spcPct val="115000"/>
              </a:lnSpc>
              <a:spcBef>
                <a:spcPts val="1500"/>
              </a:spcBef>
              <a:spcAft>
                <a:spcPts val="0"/>
              </a:spcAft>
              <a:buClr>
                <a:schemeClr val="dk1"/>
              </a:buClr>
              <a:buSzPts val="1400"/>
              <a:buFont typeface="Bookman Old Style"/>
              <a:buChar char="●"/>
            </a:pPr>
            <a:r>
              <a:rPr lang="en-US">
                <a:solidFill>
                  <a:schemeClr val="dk1"/>
                </a:solidFill>
                <a:latin typeface="Bookman Old Style"/>
                <a:ea typeface="Bookman Old Style"/>
                <a:cs typeface="Bookman Old Style"/>
                <a:sym typeface="Bookman Old Style"/>
              </a:rPr>
              <a:t>Streamlit: Used for deploying the MCQ generation application, providing a user-friendly interface for interaction.</a:t>
            </a:r>
            <a:endParaRPr>
              <a:solidFill>
                <a:schemeClr val="dk1"/>
              </a:solidFill>
              <a:latin typeface="Bookman Old Style"/>
              <a:ea typeface="Bookman Old Style"/>
              <a:cs typeface="Bookman Old Style"/>
              <a:sym typeface="Bookman Old Style"/>
            </a:endParaRPr>
          </a:p>
          <a:p>
            <a:pPr indent="0" lvl="0" marL="0" rtl="0" algn="l">
              <a:spcBef>
                <a:spcPts val="1500"/>
              </a:spcBef>
              <a:spcAft>
                <a:spcPts val="0"/>
              </a:spcAft>
              <a:buNone/>
            </a:pPr>
            <a:r>
              <a:t/>
            </a:r>
            <a:endParaRPr>
              <a:solidFill>
                <a:schemeClr val="dk1"/>
              </a:solidFill>
              <a:latin typeface="Bookman Old Style"/>
              <a:ea typeface="Bookman Old Style"/>
              <a:cs typeface="Bookman Old Style"/>
              <a:sym typeface="Bookman Old Sty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 name="Google Shape;132;p16"/>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33" name="Google Shape;133;p16"/>
          <p:cNvSpPr txBox="1"/>
          <p:nvPr>
            <p:ph type="title"/>
          </p:nvPr>
        </p:nvSpPr>
        <p:spPr>
          <a:xfrm>
            <a:off x="435769" y="0"/>
            <a:ext cx="6117431" cy="627321"/>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t>Experiment </a:t>
            </a:r>
            <a:r>
              <a:rPr lang="en-US" sz="3600"/>
              <a:t>Screenshots</a:t>
            </a:r>
            <a:r>
              <a:rPr lang="en-US" sz="3600"/>
              <a:t> </a:t>
            </a:r>
            <a:endParaRPr sz="3600"/>
          </a:p>
        </p:txBody>
      </p:sp>
      <p:sp>
        <p:nvSpPr>
          <p:cNvPr id="134" name="Google Shape;134;p1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1400"/>
              <a:buNone/>
            </a:pPr>
            <a:r>
              <a:t/>
            </a:r>
            <a:endParaRPr/>
          </a:p>
        </p:txBody>
      </p:sp>
      <p:sp>
        <p:nvSpPr>
          <p:cNvPr id="135" name="Google Shape;135;p1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36" name="Google Shape;136;p16"/>
          <p:cNvPicPr preferRelativeResize="0"/>
          <p:nvPr/>
        </p:nvPicPr>
        <p:blipFill>
          <a:blip r:embed="rId3">
            <a:alphaModFix/>
          </a:blip>
          <a:stretch>
            <a:fillRect/>
          </a:stretch>
        </p:blipFill>
        <p:spPr>
          <a:xfrm>
            <a:off x="526275" y="672900"/>
            <a:ext cx="4045726" cy="3989403"/>
          </a:xfrm>
          <a:prstGeom prst="rect">
            <a:avLst/>
          </a:prstGeom>
          <a:noFill/>
          <a:ln>
            <a:noFill/>
          </a:ln>
        </p:spPr>
      </p:pic>
      <p:pic>
        <p:nvPicPr>
          <p:cNvPr id="137" name="Google Shape;137;p16"/>
          <p:cNvPicPr preferRelativeResize="0"/>
          <p:nvPr/>
        </p:nvPicPr>
        <p:blipFill>
          <a:blip r:embed="rId4">
            <a:alphaModFix/>
          </a:blip>
          <a:stretch>
            <a:fillRect/>
          </a:stretch>
        </p:blipFill>
        <p:spPr>
          <a:xfrm>
            <a:off x="4920251" y="1385046"/>
            <a:ext cx="4029515" cy="22878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