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r:id="rId26" roundtripDataSignature="AMtx7mhGXScyEgVEgLoxTw6f6iZMAtKc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976EF1-A5CF-437B-9FFA-A1163609EC62}">
  <a:tblStyle styleId="{B6976EF1-A5CF-437B-9FFA-A1163609EC62}" styleName="Table_0">
    <a:wholeTbl>
      <a:tcTxStyle>
        <a:font>
          <a:latin typeface="Arial"/>
          <a:ea typeface="Arial"/>
          <a:cs typeface="Arial"/>
        </a:font>
        <a:srgbClr val="000000"/>
      </a:tcTxStyle>
      <a:tcStyle>
        <a:tcBdr>
          <a:left>
            <a:ln cap="flat" cmpd="sng">
              <a:solidFill>
                <a:srgbClr val="374151"/>
              </a:solidFill>
              <a:prstDash val="solid"/>
              <a:round/>
              <a:headEnd len="sm" w="sm" type="none"/>
              <a:tailEnd len="sm" w="sm" type="none"/>
            </a:ln>
          </a:left>
          <a:right>
            <a:ln cap="flat" cmpd="sng">
              <a:solidFill>
                <a:srgbClr val="374151"/>
              </a:solidFill>
              <a:prstDash val="solid"/>
              <a:round/>
              <a:headEnd len="sm" w="sm" type="none"/>
              <a:tailEnd len="sm" w="sm" type="none"/>
            </a:ln>
          </a:right>
          <a:top>
            <a:ln cap="flat" cmpd="sng">
              <a:solidFill>
                <a:srgbClr val="374151"/>
              </a:solidFill>
              <a:prstDash val="solid"/>
              <a:round/>
              <a:headEnd len="sm" w="sm" type="none"/>
              <a:tailEnd len="sm" w="sm" type="none"/>
            </a:ln>
          </a:top>
          <a:bottom>
            <a:ln cap="flat" cmpd="sng">
              <a:solidFill>
                <a:srgbClr val="374151"/>
              </a:solidFill>
              <a:prstDash val="solid"/>
              <a:round/>
              <a:headEnd len="sm" w="sm" type="none"/>
              <a:tailEnd len="sm" w="sm" type="none"/>
            </a:ln>
          </a:bottom>
          <a:insideH>
            <a:ln cap="flat" cmpd="sng">
              <a:solidFill>
                <a:srgbClr val="374151"/>
              </a:solidFill>
              <a:prstDash val="solid"/>
              <a:round/>
              <a:headEnd len="sm" w="sm" type="none"/>
              <a:tailEnd len="sm" w="sm" type="none"/>
            </a:ln>
          </a:insideH>
          <a:insideV>
            <a:ln cap="flat" cmpd="sng">
              <a:solidFill>
                <a:srgbClr val="374151"/>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933047D-1C19-42D7-A0DE-CCCB806A4C1A}" styleName="Table_1">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0EACF03-20AF-48E8-A325-938567D5A7C3}" styleName="Table_2">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 orient="horz"/>
        <p:guide pos="2880"/>
        <p:guide pos="34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6fd2a15c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6fd2a15c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6fd2a15c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6fd2a15c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6fd2a15c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6fd2a15c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6fd2a15c6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266fd2a15c6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6fd2a15c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6fd2a15c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7"/>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7"/>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3020"/>
              </a:spcBef>
              <a:spcAft>
                <a:spcPts val="0"/>
              </a:spcAft>
              <a:buSzPts val="15100"/>
              <a:buChar char="•"/>
              <a:defRPr/>
            </a:lvl1pPr>
            <a:lvl2pPr indent="-1066800" lvl="1" marL="914400" algn="l">
              <a:lnSpc>
                <a:spcPct val="100000"/>
              </a:lnSpc>
              <a:spcBef>
                <a:spcPts val="2640"/>
              </a:spcBef>
              <a:spcAft>
                <a:spcPts val="0"/>
              </a:spcAft>
              <a:buSzPts val="13200"/>
              <a:buChar char="–"/>
              <a:defRPr/>
            </a:lvl2pPr>
            <a:lvl3pPr indent="-946150" lvl="2" marL="1371600" algn="l">
              <a:lnSpc>
                <a:spcPct val="100000"/>
              </a:lnSpc>
              <a:spcBef>
                <a:spcPts val="2260"/>
              </a:spcBef>
              <a:spcAft>
                <a:spcPts val="0"/>
              </a:spcAft>
              <a:buSzPts val="11300"/>
              <a:buChar char="•"/>
              <a:defRPr/>
            </a:lvl3pPr>
            <a:lvl4pPr indent="-825500" lvl="3" marL="1828800" algn="l">
              <a:lnSpc>
                <a:spcPct val="100000"/>
              </a:lnSpc>
              <a:spcBef>
                <a:spcPts val="1880"/>
              </a:spcBef>
              <a:spcAft>
                <a:spcPts val="0"/>
              </a:spcAft>
              <a:buSzPts val="9400"/>
              <a:buChar char="–"/>
              <a:defRPr/>
            </a:lvl4pPr>
            <a:lvl5pPr indent="-825500" lvl="4" marL="2286000" algn="l">
              <a:lnSpc>
                <a:spcPct val="100000"/>
              </a:lnSpc>
              <a:spcBef>
                <a:spcPts val="1880"/>
              </a:spcBef>
              <a:spcAft>
                <a:spcPts val="0"/>
              </a:spcAft>
              <a:buSzPts val="9400"/>
              <a:buChar char="»"/>
              <a:defRPr/>
            </a:lvl5pPr>
            <a:lvl6pPr indent="-825500" lvl="5" marL="2743200" algn="l">
              <a:lnSpc>
                <a:spcPct val="100000"/>
              </a:lnSpc>
              <a:spcBef>
                <a:spcPts val="1880"/>
              </a:spcBef>
              <a:spcAft>
                <a:spcPts val="0"/>
              </a:spcAft>
              <a:buSzPts val="9400"/>
              <a:buChar char="•"/>
              <a:defRPr/>
            </a:lvl6pPr>
            <a:lvl7pPr indent="-825500" lvl="6" marL="3200400" algn="l">
              <a:lnSpc>
                <a:spcPct val="100000"/>
              </a:lnSpc>
              <a:spcBef>
                <a:spcPts val="1880"/>
              </a:spcBef>
              <a:spcAft>
                <a:spcPts val="0"/>
              </a:spcAft>
              <a:buSzPts val="9400"/>
              <a:buChar char="•"/>
              <a:defRPr/>
            </a:lvl7pPr>
            <a:lvl8pPr indent="-825500" lvl="7" marL="3657600" algn="l">
              <a:lnSpc>
                <a:spcPct val="100000"/>
              </a:lnSpc>
              <a:spcBef>
                <a:spcPts val="1880"/>
              </a:spcBef>
              <a:spcAft>
                <a:spcPts val="0"/>
              </a:spcAft>
              <a:buSzPts val="9400"/>
              <a:buChar char="•"/>
              <a:defRPr/>
            </a:lvl8pPr>
            <a:lvl9pPr indent="-825500" lvl="8" marL="4114800" algn="l">
              <a:lnSpc>
                <a:spcPct val="100000"/>
              </a:lnSpc>
              <a:spcBef>
                <a:spcPts val="1880"/>
              </a:spcBef>
              <a:spcAft>
                <a:spcPts val="0"/>
              </a:spcAft>
              <a:buSzPts val="9400"/>
              <a:buChar char="•"/>
              <a:defRPr/>
            </a:lvl9pPr>
          </a:lstStyle>
          <a:p/>
        </p:txBody>
      </p:sp>
      <p:sp>
        <p:nvSpPr>
          <p:cNvPr id="14" name="Google Shape;14;p17"/>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7"/>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7"/>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18"/>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 type="body"/>
          </p:nvPr>
        </p:nvSpPr>
        <p:spPr>
          <a:xfrm>
            <a:off x="457200" y="1200152"/>
            <a:ext cx="4038600" cy="3394500"/>
          </a:xfrm>
          <a:prstGeom prst="rect">
            <a:avLst/>
          </a:prstGeom>
          <a:noFill/>
          <a:ln>
            <a:noFill/>
          </a:ln>
        </p:spPr>
        <p:txBody>
          <a:bodyPr anchorCtr="0" anchor="t" bIns="47025" lIns="94100" spcFirstLastPara="1" rIns="94100" wrap="square" tIns="47025">
            <a:noAutofit/>
          </a:bodyPr>
          <a:lstStyle>
            <a:lvl1pPr indent="-1066800" lvl="0" marL="457200" algn="l">
              <a:lnSpc>
                <a:spcPct val="100000"/>
              </a:lnSpc>
              <a:spcBef>
                <a:spcPts val="577"/>
              </a:spcBef>
              <a:spcAft>
                <a:spcPts val="0"/>
              </a:spcAft>
              <a:buClr>
                <a:schemeClr val="dk1"/>
              </a:buClr>
              <a:buSzPts val="13200"/>
              <a:buChar char="•"/>
              <a:defRPr sz="2900"/>
            </a:lvl1pPr>
            <a:lvl2pPr indent="-946150" lvl="1" marL="914400" algn="l">
              <a:lnSpc>
                <a:spcPct val="100000"/>
              </a:lnSpc>
              <a:spcBef>
                <a:spcPts val="494"/>
              </a:spcBef>
              <a:spcAft>
                <a:spcPts val="0"/>
              </a:spcAft>
              <a:buClr>
                <a:schemeClr val="dk1"/>
              </a:buClr>
              <a:buSzPts val="11300"/>
              <a:buChar char="–"/>
              <a:defRPr sz="2500"/>
            </a:lvl2pPr>
            <a:lvl3pPr indent="-825500" lvl="2" marL="1371600" algn="l">
              <a:lnSpc>
                <a:spcPct val="100000"/>
              </a:lnSpc>
              <a:spcBef>
                <a:spcPts val="411"/>
              </a:spcBef>
              <a:spcAft>
                <a:spcPts val="0"/>
              </a:spcAft>
              <a:buClr>
                <a:schemeClr val="dk1"/>
              </a:buClr>
              <a:buSzPts val="9400"/>
              <a:buChar char="•"/>
              <a:defRPr sz="2100"/>
            </a:lvl3pPr>
            <a:lvl4pPr indent="-768350" lvl="3" marL="1828800" algn="l">
              <a:lnSpc>
                <a:spcPct val="100000"/>
              </a:lnSpc>
              <a:spcBef>
                <a:spcPts val="372"/>
              </a:spcBef>
              <a:spcAft>
                <a:spcPts val="0"/>
              </a:spcAft>
              <a:buClr>
                <a:schemeClr val="dk1"/>
              </a:buClr>
              <a:buSzPts val="8500"/>
              <a:buChar char="–"/>
              <a:defRPr sz="1900"/>
            </a:lvl4pPr>
            <a:lvl5pPr indent="-768350" lvl="4" marL="2286000" algn="l">
              <a:lnSpc>
                <a:spcPct val="100000"/>
              </a:lnSpc>
              <a:spcBef>
                <a:spcPts val="372"/>
              </a:spcBef>
              <a:spcAft>
                <a:spcPts val="0"/>
              </a:spcAft>
              <a:buClr>
                <a:schemeClr val="dk1"/>
              </a:buClr>
              <a:buSzPts val="8500"/>
              <a:buChar char="»"/>
              <a:defRPr sz="1900"/>
            </a:lvl5pPr>
            <a:lvl6pPr indent="-768350" lvl="5" marL="2743200" algn="l">
              <a:lnSpc>
                <a:spcPct val="100000"/>
              </a:lnSpc>
              <a:spcBef>
                <a:spcPts val="372"/>
              </a:spcBef>
              <a:spcAft>
                <a:spcPts val="0"/>
              </a:spcAft>
              <a:buClr>
                <a:schemeClr val="dk1"/>
              </a:buClr>
              <a:buSzPts val="8500"/>
              <a:buChar char="•"/>
              <a:defRPr sz="1900"/>
            </a:lvl6pPr>
            <a:lvl7pPr indent="-768350" lvl="6" marL="3200400" algn="l">
              <a:lnSpc>
                <a:spcPct val="100000"/>
              </a:lnSpc>
              <a:spcBef>
                <a:spcPts val="372"/>
              </a:spcBef>
              <a:spcAft>
                <a:spcPts val="0"/>
              </a:spcAft>
              <a:buClr>
                <a:schemeClr val="dk1"/>
              </a:buClr>
              <a:buSzPts val="8500"/>
              <a:buChar char="•"/>
              <a:defRPr sz="1900"/>
            </a:lvl7pPr>
            <a:lvl8pPr indent="-768350" lvl="7" marL="3657600" algn="l">
              <a:lnSpc>
                <a:spcPct val="100000"/>
              </a:lnSpc>
              <a:spcBef>
                <a:spcPts val="372"/>
              </a:spcBef>
              <a:spcAft>
                <a:spcPts val="0"/>
              </a:spcAft>
              <a:buClr>
                <a:schemeClr val="dk1"/>
              </a:buClr>
              <a:buSzPts val="8500"/>
              <a:buChar char="•"/>
              <a:defRPr sz="1900"/>
            </a:lvl8pPr>
            <a:lvl9pPr indent="-768350" lvl="8" marL="4114800" algn="l">
              <a:lnSpc>
                <a:spcPct val="100000"/>
              </a:lnSpc>
              <a:spcBef>
                <a:spcPts val="372"/>
              </a:spcBef>
              <a:spcAft>
                <a:spcPts val="0"/>
              </a:spcAft>
              <a:buClr>
                <a:schemeClr val="dk1"/>
              </a:buClr>
              <a:buSzPts val="8500"/>
              <a:buChar char="•"/>
              <a:defRPr sz="1900"/>
            </a:lvl9pPr>
          </a:lstStyle>
          <a:p/>
        </p:txBody>
      </p:sp>
      <p:sp>
        <p:nvSpPr>
          <p:cNvPr id="20" name="Google Shape;20;p18"/>
          <p:cNvSpPr txBox="1"/>
          <p:nvPr>
            <p:ph idx="2" type="body"/>
          </p:nvPr>
        </p:nvSpPr>
        <p:spPr>
          <a:xfrm>
            <a:off x="4648200" y="1200152"/>
            <a:ext cx="4038600" cy="3394500"/>
          </a:xfrm>
          <a:prstGeom prst="rect">
            <a:avLst/>
          </a:prstGeom>
          <a:noFill/>
          <a:ln>
            <a:noFill/>
          </a:ln>
        </p:spPr>
        <p:txBody>
          <a:bodyPr anchorCtr="0" anchor="t" bIns="47025" lIns="94100" spcFirstLastPara="1" rIns="94100" wrap="square" tIns="47025">
            <a:noAutofit/>
          </a:bodyPr>
          <a:lstStyle>
            <a:lvl1pPr indent="-1066800" lvl="0" marL="457200" algn="l">
              <a:lnSpc>
                <a:spcPct val="100000"/>
              </a:lnSpc>
              <a:spcBef>
                <a:spcPts val="577"/>
              </a:spcBef>
              <a:spcAft>
                <a:spcPts val="0"/>
              </a:spcAft>
              <a:buClr>
                <a:schemeClr val="dk1"/>
              </a:buClr>
              <a:buSzPts val="13200"/>
              <a:buChar char="•"/>
              <a:defRPr sz="2900"/>
            </a:lvl1pPr>
            <a:lvl2pPr indent="-946150" lvl="1" marL="914400" algn="l">
              <a:lnSpc>
                <a:spcPct val="100000"/>
              </a:lnSpc>
              <a:spcBef>
                <a:spcPts val="494"/>
              </a:spcBef>
              <a:spcAft>
                <a:spcPts val="0"/>
              </a:spcAft>
              <a:buClr>
                <a:schemeClr val="dk1"/>
              </a:buClr>
              <a:buSzPts val="11300"/>
              <a:buChar char="–"/>
              <a:defRPr sz="2500"/>
            </a:lvl2pPr>
            <a:lvl3pPr indent="-825500" lvl="2" marL="1371600" algn="l">
              <a:lnSpc>
                <a:spcPct val="100000"/>
              </a:lnSpc>
              <a:spcBef>
                <a:spcPts val="411"/>
              </a:spcBef>
              <a:spcAft>
                <a:spcPts val="0"/>
              </a:spcAft>
              <a:buClr>
                <a:schemeClr val="dk1"/>
              </a:buClr>
              <a:buSzPts val="9400"/>
              <a:buChar char="•"/>
              <a:defRPr sz="2100"/>
            </a:lvl3pPr>
            <a:lvl4pPr indent="-768350" lvl="3" marL="1828800" algn="l">
              <a:lnSpc>
                <a:spcPct val="100000"/>
              </a:lnSpc>
              <a:spcBef>
                <a:spcPts val="372"/>
              </a:spcBef>
              <a:spcAft>
                <a:spcPts val="0"/>
              </a:spcAft>
              <a:buClr>
                <a:schemeClr val="dk1"/>
              </a:buClr>
              <a:buSzPts val="8500"/>
              <a:buChar char="–"/>
              <a:defRPr sz="1900"/>
            </a:lvl4pPr>
            <a:lvl5pPr indent="-768350" lvl="4" marL="2286000" algn="l">
              <a:lnSpc>
                <a:spcPct val="100000"/>
              </a:lnSpc>
              <a:spcBef>
                <a:spcPts val="372"/>
              </a:spcBef>
              <a:spcAft>
                <a:spcPts val="0"/>
              </a:spcAft>
              <a:buClr>
                <a:schemeClr val="dk1"/>
              </a:buClr>
              <a:buSzPts val="8500"/>
              <a:buChar char="»"/>
              <a:defRPr sz="1900"/>
            </a:lvl5pPr>
            <a:lvl6pPr indent="-768350" lvl="5" marL="2743200" algn="l">
              <a:lnSpc>
                <a:spcPct val="100000"/>
              </a:lnSpc>
              <a:spcBef>
                <a:spcPts val="372"/>
              </a:spcBef>
              <a:spcAft>
                <a:spcPts val="0"/>
              </a:spcAft>
              <a:buClr>
                <a:schemeClr val="dk1"/>
              </a:buClr>
              <a:buSzPts val="8500"/>
              <a:buChar char="•"/>
              <a:defRPr sz="1900"/>
            </a:lvl6pPr>
            <a:lvl7pPr indent="-768350" lvl="6" marL="3200400" algn="l">
              <a:lnSpc>
                <a:spcPct val="100000"/>
              </a:lnSpc>
              <a:spcBef>
                <a:spcPts val="372"/>
              </a:spcBef>
              <a:spcAft>
                <a:spcPts val="0"/>
              </a:spcAft>
              <a:buClr>
                <a:schemeClr val="dk1"/>
              </a:buClr>
              <a:buSzPts val="8500"/>
              <a:buChar char="•"/>
              <a:defRPr sz="1900"/>
            </a:lvl7pPr>
            <a:lvl8pPr indent="-768350" lvl="7" marL="3657600" algn="l">
              <a:lnSpc>
                <a:spcPct val="100000"/>
              </a:lnSpc>
              <a:spcBef>
                <a:spcPts val="372"/>
              </a:spcBef>
              <a:spcAft>
                <a:spcPts val="0"/>
              </a:spcAft>
              <a:buClr>
                <a:schemeClr val="dk1"/>
              </a:buClr>
              <a:buSzPts val="8500"/>
              <a:buChar char="•"/>
              <a:defRPr sz="1900"/>
            </a:lvl8pPr>
            <a:lvl9pPr indent="-768350" lvl="8" marL="4114800" algn="l">
              <a:lnSpc>
                <a:spcPct val="100000"/>
              </a:lnSpc>
              <a:spcBef>
                <a:spcPts val="372"/>
              </a:spcBef>
              <a:spcAft>
                <a:spcPts val="0"/>
              </a:spcAft>
              <a:buClr>
                <a:schemeClr val="dk1"/>
              </a:buClr>
              <a:buSzPts val="8500"/>
              <a:buChar char="•"/>
              <a:defRPr sz="1900"/>
            </a:lvl9pPr>
          </a:lstStyle>
          <a:p/>
        </p:txBody>
      </p:sp>
      <p:sp>
        <p:nvSpPr>
          <p:cNvPr id="21" name="Google Shape;21;p18"/>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2" name="Google Shape;22;p18"/>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3" name="Google Shape;23;p18"/>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 name="Shape 24"/>
        <p:cNvGrpSpPr/>
        <p:nvPr/>
      </p:nvGrpSpPr>
      <p:grpSpPr>
        <a:xfrm>
          <a:off x="0" y="0"/>
          <a:ext cx="0" cy="0"/>
          <a:chOff x="0" y="0"/>
          <a:chExt cx="0" cy="0"/>
        </a:xfrm>
      </p:grpSpPr>
      <p:sp>
        <p:nvSpPr>
          <p:cNvPr id="25" name="Google Shape;25;p19"/>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 type="body"/>
          </p:nvPr>
        </p:nvSpPr>
        <p:spPr>
          <a:xfrm>
            <a:off x="457200" y="1151335"/>
            <a:ext cx="40401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7" name="Google Shape;27;p19"/>
          <p:cNvSpPr txBox="1"/>
          <p:nvPr>
            <p:ph idx="2" type="body"/>
          </p:nvPr>
        </p:nvSpPr>
        <p:spPr>
          <a:xfrm>
            <a:off x="457200" y="1631156"/>
            <a:ext cx="40401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28" name="Google Shape;28;p19"/>
          <p:cNvSpPr txBox="1"/>
          <p:nvPr>
            <p:ph idx="3" type="body"/>
          </p:nvPr>
        </p:nvSpPr>
        <p:spPr>
          <a:xfrm>
            <a:off x="4645026" y="1151335"/>
            <a:ext cx="40419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9" name="Google Shape;29;p19"/>
          <p:cNvSpPr txBox="1"/>
          <p:nvPr>
            <p:ph idx="4" type="body"/>
          </p:nvPr>
        </p:nvSpPr>
        <p:spPr>
          <a:xfrm>
            <a:off x="4645026" y="1631156"/>
            <a:ext cx="40419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30" name="Google Shape;30;p19"/>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1" name="Google Shape;31;p19"/>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2" name="Google Shape;32;p19"/>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20"/>
          <p:cNvSpPr txBox="1"/>
          <p:nvPr>
            <p:ph type="title"/>
          </p:nvPr>
        </p:nvSpPr>
        <p:spPr>
          <a:xfrm>
            <a:off x="457202" y="204788"/>
            <a:ext cx="3008400" cy="8718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 type="body"/>
          </p:nvPr>
        </p:nvSpPr>
        <p:spPr>
          <a:xfrm>
            <a:off x="3575051" y="204789"/>
            <a:ext cx="5111700" cy="43899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660"/>
              </a:spcBef>
              <a:spcAft>
                <a:spcPts val="0"/>
              </a:spcAft>
              <a:buClr>
                <a:schemeClr val="dk1"/>
              </a:buClr>
              <a:buSzPts val="15100"/>
              <a:buChar char="•"/>
              <a:defRPr sz="3300"/>
            </a:lvl1pPr>
            <a:lvl2pPr indent="-1066800" lvl="1" marL="914400" algn="l">
              <a:lnSpc>
                <a:spcPct val="100000"/>
              </a:lnSpc>
              <a:spcBef>
                <a:spcPts val="577"/>
              </a:spcBef>
              <a:spcAft>
                <a:spcPts val="0"/>
              </a:spcAft>
              <a:buClr>
                <a:schemeClr val="dk1"/>
              </a:buClr>
              <a:buSzPts val="13200"/>
              <a:buChar char="–"/>
              <a:defRPr sz="2900"/>
            </a:lvl2pPr>
            <a:lvl3pPr indent="-946150" lvl="2" marL="1371600" algn="l">
              <a:lnSpc>
                <a:spcPct val="100000"/>
              </a:lnSpc>
              <a:spcBef>
                <a:spcPts val="494"/>
              </a:spcBef>
              <a:spcAft>
                <a:spcPts val="0"/>
              </a:spcAft>
              <a:buClr>
                <a:schemeClr val="dk1"/>
              </a:buClr>
              <a:buSzPts val="11300"/>
              <a:buChar char="•"/>
              <a:defRPr sz="2500"/>
            </a:lvl3pPr>
            <a:lvl4pPr indent="-825500" lvl="3" marL="1828800" algn="l">
              <a:lnSpc>
                <a:spcPct val="100000"/>
              </a:lnSpc>
              <a:spcBef>
                <a:spcPts val="411"/>
              </a:spcBef>
              <a:spcAft>
                <a:spcPts val="0"/>
              </a:spcAft>
              <a:buClr>
                <a:schemeClr val="dk1"/>
              </a:buClr>
              <a:buSzPts val="9400"/>
              <a:buChar char="–"/>
              <a:defRPr sz="2100"/>
            </a:lvl4pPr>
            <a:lvl5pPr indent="-825500" lvl="4" marL="2286000" algn="l">
              <a:lnSpc>
                <a:spcPct val="100000"/>
              </a:lnSpc>
              <a:spcBef>
                <a:spcPts val="411"/>
              </a:spcBef>
              <a:spcAft>
                <a:spcPts val="0"/>
              </a:spcAft>
              <a:buClr>
                <a:schemeClr val="dk1"/>
              </a:buClr>
              <a:buSzPts val="9400"/>
              <a:buChar char="»"/>
              <a:defRPr sz="2100"/>
            </a:lvl5pPr>
            <a:lvl6pPr indent="-825500" lvl="5" marL="2743200" algn="l">
              <a:lnSpc>
                <a:spcPct val="100000"/>
              </a:lnSpc>
              <a:spcBef>
                <a:spcPts val="411"/>
              </a:spcBef>
              <a:spcAft>
                <a:spcPts val="0"/>
              </a:spcAft>
              <a:buClr>
                <a:schemeClr val="dk1"/>
              </a:buClr>
              <a:buSzPts val="9400"/>
              <a:buChar char="•"/>
              <a:defRPr sz="2100"/>
            </a:lvl6pPr>
            <a:lvl7pPr indent="-825500" lvl="6" marL="3200400" algn="l">
              <a:lnSpc>
                <a:spcPct val="100000"/>
              </a:lnSpc>
              <a:spcBef>
                <a:spcPts val="411"/>
              </a:spcBef>
              <a:spcAft>
                <a:spcPts val="0"/>
              </a:spcAft>
              <a:buClr>
                <a:schemeClr val="dk1"/>
              </a:buClr>
              <a:buSzPts val="9400"/>
              <a:buChar char="•"/>
              <a:defRPr sz="2100"/>
            </a:lvl7pPr>
            <a:lvl8pPr indent="-825500" lvl="7" marL="3657600" algn="l">
              <a:lnSpc>
                <a:spcPct val="100000"/>
              </a:lnSpc>
              <a:spcBef>
                <a:spcPts val="411"/>
              </a:spcBef>
              <a:spcAft>
                <a:spcPts val="0"/>
              </a:spcAft>
              <a:buClr>
                <a:schemeClr val="dk1"/>
              </a:buClr>
              <a:buSzPts val="9400"/>
              <a:buChar char="•"/>
              <a:defRPr sz="2100"/>
            </a:lvl8pPr>
            <a:lvl9pPr indent="-825500" lvl="8" marL="4114800" algn="l">
              <a:lnSpc>
                <a:spcPct val="100000"/>
              </a:lnSpc>
              <a:spcBef>
                <a:spcPts val="411"/>
              </a:spcBef>
              <a:spcAft>
                <a:spcPts val="0"/>
              </a:spcAft>
              <a:buClr>
                <a:schemeClr val="dk1"/>
              </a:buClr>
              <a:buSzPts val="9400"/>
              <a:buChar char="•"/>
              <a:defRPr sz="2100"/>
            </a:lvl9pPr>
          </a:lstStyle>
          <a:p/>
        </p:txBody>
      </p:sp>
      <p:sp>
        <p:nvSpPr>
          <p:cNvPr id="36" name="Google Shape;36;p20"/>
          <p:cNvSpPr txBox="1"/>
          <p:nvPr>
            <p:ph idx="2" type="body"/>
          </p:nvPr>
        </p:nvSpPr>
        <p:spPr>
          <a:xfrm>
            <a:off x="457202" y="1076326"/>
            <a:ext cx="3008400" cy="35184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37" name="Google Shape;37;p20"/>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8" name="Google Shape;38;p20"/>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9" name="Google Shape;39;p2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 name="Shape 40"/>
        <p:cNvGrpSpPr/>
        <p:nvPr/>
      </p:nvGrpSpPr>
      <p:grpSpPr>
        <a:xfrm>
          <a:off x="0" y="0"/>
          <a:ext cx="0" cy="0"/>
          <a:chOff x="0" y="0"/>
          <a:chExt cx="0" cy="0"/>
        </a:xfrm>
      </p:grpSpPr>
      <p:sp>
        <p:nvSpPr>
          <p:cNvPr id="41" name="Google Shape;41;p21"/>
          <p:cNvSpPr txBox="1"/>
          <p:nvPr>
            <p:ph type="title"/>
          </p:nvPr>
        </p:nvSpPr>
        <p:spPr>
          <a:xfrm>
            <a:off x="1792289" y="3600452"/>
            <a:ext cx="5486400" cy="4251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p:nvPr>
            <p:ph idx="2" type="pic"/>
          </p:nvPr>
        </p:nvSpPr>
        <p:spPr>
          <a:xfrm>
            <a:off x="1792289" y="459581"/>
            <a:ext cx="5486400" cy="3086100"/>
          </a:xfrm>
          <a:prstGeom prst="rect">
            <a:avLst/>
          </a:prstGeom>
          <a:noFill/>
          <a:ln>
            <a:noFill/>
          </a:ln>
        </p:spPr>
      </p:sp>
      <p:sp>
        <p:nvSpPr>
          <p:cNvPr id="43" name="Google Shape;43;p21"/>
          <p:cNvSpPr txBox="1"/>
          <p:nvPr>
            <p:ph idx="1" type="body"/>
          </p:nvPr>
        </p:nvSpPr>
        <p:spPr>
          <a:xfrm>
            <a:off x="1792289" y="4025505"/>
            <a:ext cx="5486400" cy="6036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44" name="Google Shape;44;p2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5" name="Google Shape;45;p2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6" name="Google Shape;46;p2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7" name="Shape 47"/>
        <p:cNvGrpSpPr/>
        <p:nvPr/>
      </p:nvGrpSpPr>
      <p:grpSpPr>
        <a:xfrm>
          <a:off x="0" y="0"/>
          <a:ext cx="0" cy="0"/>
          <a:chOff x="0" y="0"/>
          <a:chExt cx="0" cy="0"/>
        </a:xfrm>
      </p:grpSpPr>
      <p:sp>
        <p:nvSpPr>
          <p:cNvPr id="48" name="Google Shape;48;p22"/>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 type="body"/>
          </p:nvPr>
        </p:nvSpPr>
        <p:spPr>
          <a:xfrm rot="5400000">
            <a:off x="2874751" y="-1217399"/>
            <a:ext cx="3394500" cy="82296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50" name="Google Shape;50;p22"/>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1" name="Google Shape;51;p22"/>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2" name="Google Shape;52;p2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23"/>
          <p:cNvSpPr txBox="1"/>
          <p:nvPr>
            <p:ph type="title"/>
          </p:nvPr>
        </p:nvSpPr>
        <p:spPr>
          <a:xfrm rot="5400000">
            <a:off x="5463751" y="1371630"/>
            <a:ext cx="4388700" cy="20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3"/>
          <p:cNvSpPr txBox="1"/>
          <p:nvPr>
            <p:ph idx="1" type="body"/>
          </p:nvPr>
        </p:nvSpPr>
        <p:spPr>
          <a:xfrm rot="5400000">
            <a:off x="1272750" y="-609570"/>
            <a:ext cx="4388700" cy="60198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56" name="Google Shape;56;p2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7" name="Google Shape;57;p2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8" name="Google Shape;58;p2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chemeClr val="dk1"/>
              </a:buClr>
              <a:buSzPts val="20700"/>
              <a:buFont typeface="Calibri"/>
              <a:buNone/>
              <a:defRPr b="0" i="0" sz="207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marR="0" rtl="0" algn="l">
              <a:lnSpc>
                <a:spcPct val="100000"/>
              </a:lnSpc>
              <a:spcBef>
                <a:spcPts val="3020"/>
              </a:spcBef>
              <a:spcAft>
                <a:spcPts val="0"/>
              </a:spcAft>
              <a:buClr>
                <a:schemeClr val="dk1"/>
              </a:buClr>
              <a:buSzPts val="15100"/>
              <a:buFont typeface="Arial"/>
              <a:buChar char="•"/>
              <a:defRPr b="0" i="0" sz="15100" u="none" cap="none" strike="noStrike">
                <a:solidFill>
                  <a:schemeClr val="dk1"/>
                </a:solidFill>
                <a:latin typeface="Calibri"/>
                <a:ea typeface="Calibri"/>
                <a:cs typeface="Calibri"/>
                <a:sym typeface="Calibri"/>
              </a:defRPr>
            </a:lvl1pPr>
            <a:lvl2pPr indent="-1066800" lvl="1" marL="914400"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2pPr>
            <a:lvl3pPr indent="-946150" lvl="2" marL="1371600" marR="0" rtl="0" algn="l">
              <a:lnSpc>
                <a:spcPct val="100000"/>
              </a:lnSpc>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hyperlink" Target="https://en.wikipedia.org/wiki/Large_language_model" TargetMode="External"/><Relationship Id="rId11" Type="http://schemas.openxmlformats.org/officeDocument/2006/relationships/hyperlink" Target="https://en.wikipedia.org/wiki/Predictive_analytics" TargetMode="External"/><Relationship Id="rId10" Type="http://schemas.openxmlformats.org/officeDocument/2006/relationships/hyperlink" Target="https://en.wikipedia.org/wiki/Machine_learning#cite_note-:7-5" TargetMode="External"/><Relationship Id="rId12" Type="http://schemas.openxmlformats.org/officeDocument/2006/relationships/hyperlink" Target="https://en.wikipedia.org/wiki/Computational_statistics" TargetMode="External"/><Relationship Id="rId9" Type="http://schemas.openxmlformats.org/officeDocument/2006/relationships/hyperlink" Target="https://en.wikipedia.org/wiki/Machine_learning#cite_note-tvt-4" TargetMode="External"/><Relationship Id="rId5" Type="http://schemas.openxmlformats.org/officeDocument/2006/relationships/hyperlink" Target="https://en.wikipedia.org/wiki/Computer_vision" TargetMode="External"/><Relationship Id="rId6" Type="http://schemas.openxmlformats.org/officeDocument/2006/relationships/hyperlink" Target="https://en.wikipedia.org/wiki/Speech_recognition" TargetMode="External"/><Relationship Id="rId7" Type="http://schemas.openxmlformats.org/officeDocument/2006/relationships/hyperlink" Target="https://en.wikipedia.org/wiki/Email_filtering" TargetMode="External"/><Relationship Id="rId8" Type="http://schemas.openxmlformats.org/officeDocument/2006/relationships/hyperlink" Target="https://en.wikipedia.org/wiki/Agricultur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idx="1" type="body"/>
          </p:nvPr>
        </p:nvSpPr>
        <p:spPr>
          <a:xfrm>
            <a:off x="345388" y="2220803"/>
            <a:ext cx="7815300" cy="2661000"/>
          </a:xfrm>
          <a:prstGeom prst="rect">
            <a:avLst/>
          </a:prstGeom>
          <a:noFill/>
          <a:ln>
            <a:noFill/>
          </a:ln>
        </p:spPr>
        <p:txBody>
          <a:bodyPr anchorCtr="0" anchor="t" bIns="47025" lIns="94100" spcFirstLastPara="1" rIns="94100" wrap="square" tIns="47025">
            <a:noAutofit/>
          </a:bodyPr>
          <a:lstStyle/>
          <a:p>
            <a:pPr indent="0" lvl="0" marL="0" rtl="0" algn="l">
              <a:lnSpc>
                <a:spcPct val="100000"/>
              </a:lnSpc>
              <a:spcBef>
                <a:spcPts val="3020"/>
              </a:spcBef>
              <a:spcAft>
                <a:spcPts val="0"/>
              </a:spcAft>
              <a:buSzPts val="15100"/>
              <a:buNone/>
            </a:pPr>
            <a:r>
              <a:t/>
            </a:r>
            <a:endParaRPr/>
          </a:p>
          <a:p>
            <a:pPr indent="501650" lvl="0" marL="457200" rtl="0" algn="l">
              <a:lnSpc>
                <a:spcPct val="100000"/>
              </a:lnSpc>
              <a:spcBef>
                <a:spcPts val="3020"/>
              </a:spcBef>
              <a:spcAft>
                <a:spcPts val="0"/>
              </a:spcAft>
              <a:buSzPts val="15100"/>
              <a:buNone/>
            </a:pPr>
            <a:r>
              <a:t/>
            </a:r>
            <a:endParaRPr/>
          </a:p>
        </p:txBody>
      </p:sp>
      <p:sp>
        <p:nvSpPr>
          <p:cNvPr id="64" name="Google Shape;64;p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5" name="Google Shape;65;p1"/>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66" name="Google Shape;66;p1"/>
          <p:cNvSpPr txBox="1"/>
          <p:nvPr>
            <p:ph type="title"/>
          </p:nvPr>
        </p:nvSpPr>
        <p:spPr>
          <a:xfrm>
            <a:off x="138224" y="694236"/>
            <a:ext cx="8229600" cy="8574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1600">
                <a:latin typeface="Bookman Old Style"/>
                <a:ea typeface="Bookman Old Style"/>
                <a:cs typeface="Bookman Old Style"/>
                <a:sym typeface="Bookman Old Style"/>
              </a:rPr>
              <a:t>A Seminar on</a:t>
            </a:r>
            <a:br>
              <a:rPr lang="en-US" sz="3600">
                <a:latin typeface="Bookman Old Style"/>
                <a:ea typeface="Bookman Old Style"/>
                <a:cs typeface="Bookman Old Style"/>
                <a:sym typeface="Bookman Old Style"/>
              </a:rPr>
            </a:br>
            <a:r>
              <a:rPr b="1" lang="en-US" sz="2200">
                <a:solidFill>
                  <a:srgbClr val="374151"/>
                </a:solidFill>
                <a:latin typeface="Times New Roman"/>
                <a:ea typeface="Times New Roman"/>
                <a:cs typeface="Times New Roman"/>
                <a:sym typeface="Times New Roman"/>
              </a:rPr>
              <a:t>SmartQuiz: AI MCQ Generation</a:t>
            </a:r>
            <a:endParaRPr sz="4400">
              <a:latin typeface="Bookman Old Style"/>
              <a:ea typeface="Bookman Old Style"/>
              <a:cs typeface="Bookman Old Style"/>
              <a:sym typeface="Bookman Old Style"/>
            </a:endParaRPr>
          </a:p>
        </p:txBody>
      </p:sp>
      <p:sp>
        <p:nvSpPr>
          <p:cNvPr id="67" name="Google Shape;67;p1"/>
          <p:cNvSpPr txBox="1"/>
          <p:nvPr/>
        </p:nvSpPr>
        <p:spPr>
          <a:xfrm>
            <a:off x="524877" y="3431313"/>
            <a:ext cx="8051400" cy="117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600" u="none" cap="none" strike="noStrike">
                <a:solidFill>
                  <a:srgbClr val="000000"/>
                </a:solidFill>
                <a:latin typeface="Times New Roman"/>
                <a:ea typeface="Times New Roman"/>
                <a:cs typeface="Times New Roman"/>
                <a:sym typeface="Times New Roman"/>
              </a:rPr>
              <a:t>Team Details </a:t>
            </a:r>
            <a:endParaRPr sz="1600">
              <a:latin typeface="Times New Roman"/>
              <a:ea typeface="Times New Roman"/>
              <a:cs typeface="Times New Roman"/>
              <a:sym typeface="Times New Roman"/>
            </a:endParaRPr>
          </a:p>
          <a:p>
            <a:pPr indent="-330200" lvl="0" marL="457200" rtl="0" algn="just">
              <a:lnSpc>
                <a:spcPct val="120000"/>
              </a:lnSpc>
              <a:spcBef>
                <a:spcPts val="0"/>
              </a:spcBef>
              <a:spcAft>
                <a:spcPts val="0"/>
              </a:spcAft>
              <a:buSzPts val="1600"/>
              <a:buFont typeface="Times New Roman"/>
              <a:buAutoNum type="arabicPeriod"/>
            </a:pPr>
            <a:r>
              <a:rPr lang="en-US" sz="1600">
                <a:solidFill>
                  <a:srgbClr val="374151"/>
                </a:solidFill>
                <a:latin typeface="Times New Roman"/>
                <a:ea typeface="Times New Roman"/>
                <a:cs typeface="Times New Roman"/>
                <a:sym typeface="Times New Roman"/>
              </a:rPr>
              <a:t>Garlapati Akshay Reddy [20EG105314]                  				</a:t>
            </a:r>
            <a:endParaRPr sz="1600">
              <a:solidFill>
                <a:srgbClr val="374151"/>
              </a:solidFill>
              <a:latin typeface="Times New Roman"/>
              <a:ea typeface="Times New Roman"/>
              <a:cs typeface="Times New Roman"/>
              <a:sym typeface="Times New Roman"/>
            </a:endParaRPr>
          </a:p>
          <a:p>
            <a:pPr indent="-330200" lvl="0" marL="457200" rtl="0" algn="just">
              <a:lnSpc>
                <a:spcPct val="120000"/>
              </a:lnSpc>
              <a:spcBef>
                <a:spcPts val="0"/>
              </a:spcBef>
              <a:spcAft>
                <a:spcPts val="0"/>
              </a:spcAft>
              <a:buSzPts val="1600"/>
              <a:buFont typeface="Times New Roman"/>
              <a:buAutoNum type="arabicPeriod"/>
            </a:pPr>
            <a:r>
              <a:rPr lang="en-US" sz="1600">
                <a:solidFill>
                  <a:srgbClr val="374151"/>
                </a:solidFill>
                <a:latin typeface="Times New Roman"/>
                <a:ea typeface="Times New Roman"/>
                <a:cs typeface="Times New Roman"/>
                <a:sym typeface="Times New Roman"/>
              </a:rPr>
              <a:t>Lakshmishetty Nikhil Shetty [20EG105325]             			</a:t>
            </a:r>
            <a:endParaRPr sz="1600">
              <a:solidFill>
                <a:srgbClr val="374151"/>
              </a:solidFill>
              <a:latin typeface="Times New Roman"/>
              <a:ea typeface="Times New Roman"/>
              <a:cs typeface="Times New Roman"/>
              <a:sym typeface="Times New Roman"/>
            </a:endParaRPr>
          </a:p>
          <a:p>
            <a:pPr indent="-317500" lvl="0" marL="457200" rtl="0" algn="just">
              <a:lnSpc>
                <a:spcPct val="120000"/>
              </a:lnSpc>
              <a:spcBef>
                <a:spcPts val="0"/>
              </a:spcBef>
              <a:spcAft>
                <a:spcPts val="0"/>
              </a:spcAft>
              <a:buSzPts val="1400"/>
              <a:buAutoNum type="arabicPeriod"/>
            </a:pPr>
            <a:r>
              <a:rPr lang="en-US" sz="1600">
                <a:solidFill>
                  <a:srgbClr val="374151"/>
                </a:solidFill>
                <a:latin typeface="Times New Roman"/>
                <a:ea typeface="Times New Roman"/>
                <a:cs typeface="Times New Roman"/>
                <a:sym typeface="Times New Roman"/>
              </a:rPr>
              <a:t>Ramankol Srikanth [20EG105343]</a:t>
            </a:r>
            <a:r>
              <a:rPr lang="en-US" sz="1500">
                <a:solidFill>
                  <a:srgbClr val="374151"/>
                </a:solidFill>
                <a:latin typeface="Times New Roman"/>
                <a:ea typeface="Times New Roman"/>
                <a:cs typeface="Times New Roman"/>
                <a:sym typeface="Times New Roman"/>
              </a:rPr>
              <a:t>   </a:t>
            </a:r>
            <a:r>
              <a:rPr lang="en-US" sz="1150">
                <a:solidFill>
                  <a:srgbClr val="374151"/>
                </a:solidFill>
                <a:latin typeface="Times New Roman"/>
                <a:ea typeface="Times New Roman"/>
                <a:cs typeface="Times New Roman"/>
                <a:sym typeface="Times New Roman"/>
              </a:rPr>
              <a:t>                        				</a:t>
            </a:r>
            <a:endParaRPr>
              <a:latin typeface="Bookman Old Style"/>
              <a:ea typeface="Bookman Old Style"/>
              <a:cs typeface="Bookman Old Style"/>
              <a:sym typeface="Bookman Old Style"/>
            </a:endParaRPr>
          </a:p>
        </p:txBody>
      </p:sp>
      <p:sp>
        <p:nvSpPr>
          <p:cNvPr id="68" name="Google Shape;68;p1"/>
          <p:cNvSpPr txBox="1"/>
          <p:nvPr/>
        </p:nvSpPr>
        <p:spPr>
          <a:xfrm>
            <a:off x="6144857" y="3566763"/>
            <a:ext cx="2070600" cy="905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i="0" lang="en-US" sz="1600" u="none" cap="none" strike="noStrike">
                <a:solidFill>
                  <a:srgbClr val="000000"/>
                </a:solidFill>
                <a:latin typeface="Times New Roman"/>
                <a:ea typeface="Times New Roman"/>
                <a:cs typeface="Times New Roman"/>
                <a:sym typeface="Times New Roman"/>
              </a:rPr>
              <a:t>Project Supervisor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600">
                <a:solidFill>
                  <a:srgbClr val="374151"/>
                </a:solidFill>
                <a:latin typeface="Times New Roman"/>
                <a:ea typeface="Times New Roman"/>
                <a:cs typeface="Times New Roman"/>
                <a:sym typeface="Times New Roman"/>
              </a:rPr>
              <a:t>P.Chakradhar</a:t>
            </a:r>
            <a:endParaRPr sz="1600">
              <a:solidFill>
                <a:srgbClr val="37415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600">
                <a:solidFill>
                  <a:srgbClr val="374151"/>
                </a:solidFill>
                <a:latin typeface="Times New Roman"/>
                <a:ea typeface="Times New Roman"/>
                <a:cs typeface="Times New Roman"/>
                <a:sym typeface="Times New Roman"/>
              </a:rPr>
              <a:t>Assistant Professor </a:t>
            </a:r>
            <a:endParaRPr i="0" sz="1600" u="none" cap="none" strike="noStrike">
              <a:solidFill>
                <a:srgbClr val="000000"/>
              </a:solidFill>
              <a:latin typeface="Times New Roman"/>
              <a:ea typeface="Times New Roman"/>
              <a:cs typeface="Times New Roman"/>
              <a:sym typeface="Times New Roman"/>
            </a:endParaRPr>
          </a:p>
        </p:txBody>
      </p:sp>
      <p:sp>
        <p:nvSpPr>
          <p:cNvPr id="69" name="Google Shape;69;p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70" name="Google Shape;70;p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idx="12" type="sldNum"/>
          </p:nvPr>
        </p:nvSpPr>
        <p:spPr>
          <a:xfrm>
            <a:off x="6625119" y="4869600"/>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52" name="Google Shape;152;p8"/>
          <p:cNvSpPr/>
          <p:nvPr/>
        </p:nvSpPr>
        <p:spPr>
          <a:xfrm>
            <a:off x="490500" y="826500"/>
            <a:ext cx="8163000" cy="3490500"/>
          </a:xfrm>
          <a:prstGeom prst="rect">
            <a:avLst/>
          </a:prstGeom>
          <a:noFill/>
          <a:ln>
            <a:noFill/>
          </a:ln>
        </p:spPr>
        <p:txBody>
          <a:bodyPr anchorCtr="0" anchor="t" bIns="45700" lIns="91425" spcFirstLastPara="1" rIns="91425" wrap="square" tIns="45700">
            <a:spAutoFit/>
          </a:bodyPr>
          <a:lstStyle/>
          <a:p>
            <a:pPr indent="-323850" lvl="0" marL="457200" rtl="0" algn="just">
              <a:lnSpc>
                <a:spcPct val="150000"/>
              </a:lnSpc>
              <a:spcBef>
                <a:spcPts val="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Text Summarization</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1" marL="914400" rtl="0" algn="just">
              <a:lnSpc>
                <a:spcPct val="15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Perform summarization on the given text to condense the information and capture key points.</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Keyword Extraction</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1" marL="914400" rtl="0" algn="l">
              <a:lnSpc>
                <a:spcPct val="15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Utilize keyword extraction methods (e.g., YAKE, TopicRank, KeyBERT) to identify important terms or phrases from the processed text.</a:t>
            </a:r>
            <a:endParaRPr b="1"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Question Generation</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1" marL="914400" rtl="0" algn="l">
              <a:lnSpc>
                <a:spcPct val="15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Generate questions based on the extracted keywords by using a fine-tuned question generation model (T5 model trained on Squad-V1 dataset and computer dataset).</a:t>
            </a:r>
            <a:endParaRPr sz="1500">
              <a:solidFill>
                <a:schemeClr val="dk1"/>
              </a:solidFill>
              <a:latin typeface="Times New Roman"/>
              <a:ea typeface="Times New Roman"/>
              <a:cs typeface="Times New Roman"/>
              <a:sym typeface="Times New Roman"/>
            </a:endParaRPr>
          </a:p>
          <a:p>
            <a:pPr indent="-323850" lvl="1" marL="914400" rtl="0" algn="l">
              <a:lnSpc>
                <a:spcPct val="15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Formulate questions in a context-answer format, incorporating the keywords and relevant information from the processed text.</a:t>
            </a:r>
            <a:endParaRPr sz="1500">
              <a:solidFill>
                <a:schemeClr val="dk1"/>
              </a:solidFill>
              <a:latin typeface="Times New Roman"/>
              <a:ea typeface="Times New Roman"/>
              <a:cs typeface="Times New Roman"/>
              <a:sym typeface="Times New Roman"/>
            </a:endParaRPr>
          </a:p>
        </p:txBody>
      </p:sp>
      <p:sp>
        <p:nvSpPr>
          <p:cNvPr id="153" name="Google Shape;153;p8"/>
          <p:cNvSpPr txBox="1"/>
          <p:nvPr>
            <p:ph type="title"/>
          </p:nvPr>
        </p:nvSpPr>
        <p:spPr>
          <a:xfrm>
            <a:off x="507688" y="102336"/>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154" name="Google Shape;154;p8"/>
          <p:cNvSpPr txBox="1"/>
          <p:nvPr>
            <p:ph idx="10" type="dt"/>
          </p:nvPr>
        </p:nvSpPr>
        <p:spPr>
          <a:xfrm>
            <a:off x="529119" y="4869600"/>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55" name="Google Shape;155;p8"/>
          <p:cNvSpPr txBox="1"/>
          <p:nvPr>
            <p:ph idx="11" type="ftr"/>
          </p:nvPr>
        </p:nvSpPr>
        <p:spPr>
          <a:xfrm>
            <a:off x="3196119" y="4869600"/>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6fd2a15c6_0_50"/>
          <p:cNvSpPr txBox="1"/>
          <p:nvPr>
            <p:ph idx="1" type="body"/>
          </p:nvPr>
        </p:nvSpPr>
        <p:spPr>
          <a:xfrm>
            <a:off x="409500" y="1191250"/>
            <a:ext cx="7404900" cy="3394500"/>
          </a:xfrm>
          <a:prstGeom prst="rect">
            <a:avLst/>
          </a:prstGeom>
        </p:spPr>
        <p:txBody>
          <a:bodyPr anchorCtr="0" anchor="t" bIns="47025" lIns="94100" spcFirstLastPara="1" rIns="94100" wrap="square" tIns="47025">
            <a:noAutofit/>
          </a:bodyPr>
          <a:lstStyle/>
          <a:p>
            <a:pPr indent="-323850" lvl="0" marL="457200" rtl="0" algn="l">
              <a:lnSpc>
                <a:spcPct val="150000"/>
              </a:lnSpc>
              <a:spcBef>
                <a:spcPts val="0"/>
              </a:spcBef>
              <a:spcAft>
                <a:spcPts val="0"/>
              </a:spcAft>
              <a:buSzPts val="1500"/>
              <a:buChar char="❖"/>
            </a:pPr>
            <a:r>
              <a:rPr b="1" lang="en-US" sz="1500">
                <a:latin typeface="Times New Roman"/>
                <a:ea typeface="Times New Roman"/>
                <a:cs typeface="Times New Roman"/>
                <a:sym typeface="Times New Roman"/>
              </a:rPr>
              <a:t>Distractor Generation</a:t>
            </a:r>
            <a:r>
              <a:rPr lang="en-US"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323850" lvl="1" marL="914400" rtl="0" algn="l">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Generate distractors (wrong answer choices) using method like Sense2Vec and finding sense of it.</a:t>
            </a:r>
            <a:endParaRPr sz="1500">
              <a:latin typeface="Times New Roman"/>
              <a:ea typeface="Times New Roman"/>
              <a:cs typeface="Times New Roman"/>
              <a:sym typeface="Times New Roman"/>
            </a:endParaRPr>
          </a:p>
          <a:p>
            <a:pPr indent="-323850" lvl="1" marL="914400" rtl="0" algn="l">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Using MMR (Maximal Marginal Relevance) to get diverse distractors</a:t>
            </a:r>
            <a:endParaRPr sz="1500">
              <a:latin typeface="Times New Roman"/>
              <a:ea typeface="Times New Roman"/>
              <a:cs typeface="Times New Roman"/>
              <a:sym typeface="Times New Roman"/>
            </a:endParaRPr>
          </a:p>
          <a:p>
            <a:pPr indent="-323850" lvl="1" marL="914400" rtl="0" algn="l">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Ensure that distractors are contextually relevant but distinct from the correct answer.</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Char char="❖"/>
            </a:pPr>
            <a:r>
              <a:rPr b="1" lang="en-US" sz="1500">
                <a:latin typeface="Times New Roman"/>
                <a:ea typeface="Times New Roman"/>
                <a:cs typeface="Times New Roman"/>
                <a:sym typeface="Times New Roman"/>
              </a:rPr>
              <a:t>Display Results</a:t>
            </a:r>
            <a:r>
              <a:rPr lang="en-US"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323850" lvl="1" marL="914400" rtl="0" algn="l">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Present the generated questions along with answer choices (including the correct answer and distractors) for assessment.</a:t>
            </a:r>
            <a:endParaRPr sz="1500">
              <a:latin typeface="Times New Roman"/>
              <a:ea typeface="Times New Roman"/>
              <a:cs typeface="Times New Roman"/>
              <a:sym typeface="Times New Roman"/>
            </a:endParaRPr>
          </a:p>
          <a:p>
            <a:pPr indent="0" lvl="0" marL="0" rtl="0" algn="l">
              <a:spcBef>
                <a:spcPts val="3020"/>
              </a:spcBef>
              <a:spcAft>
                <a:spcPts val="0"/>
              </a:spcAft>
              <a:buNone/>
            </a:pPr>
            <a:r>
              <a:t/>
            </a:r>
            <a:endParaRPr sz="1500">
              <a:latin typeface="Times New Roman"/>
              <a:ea typeface="Times New Roman"/>
              <a:cs typeface="Times New Roman"/>
              <a:sym typeface="Times New Roman"/>
            </a:endParaRPr>
          </a:p>
        </p:txBody>
      </p:sp>
      <p:sp>
        <p:nvSpPr>
          <p:cNvPr id="161" name="Google Shape;161;g266fd2a15c6_0_50"/>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66fd2a15c6_0_28"/>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7" name="Google Shape;167;g266fd2a15c6_0_28"/>
          <p:cNvSpPr txBox="1"/>
          <p:nvPr/>
        </p:nvSpPr>
        <p:spPr>
          <a:xfrm>
            <a:off x="614225" y="690975"/>
            <a:ext cx="7993800" cy="4296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5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Parameters Improved</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rPr b="1" lang="en-US">
                <a:solidFill>
                  <a:schemeClr val="dk1"/>
                </a:solidFill>
                <a:latin typeface="Times New Roman"/>
                <a:ea typeface="Times New Roman"/>
                <a:cs typeface="Times New Roman"/>
                <a:sym typeface="Times New Roman"/>
              </a:rPr>
              <a:t>Summarization Model</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rPr lang="en-US">
                <a:solidFill>
                  <a:schemeClr val="dk1"/>
                </a:solidFill>
                <a:latin typeface="Times New Roman"/>
                <a:ea typeface="Times New Roman"/>
                <a:cs typeface="Times New Roman"/>
                <a:sym typeface="Times New Roman"/>
              </a:rPr>
              <a:t>The BertSUM summarization model is used and can be fine-tuned for better performance on specific domains or datasets.</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rPr b="1" lang="en-US">
                <a:solidFill>
                  <a:schemeClr val="dk1"/>
                </a:solidFill>
                <a:latin typeface="Times New Roman"/>
                <a:ea typeface="Times New Roman"/>
                <a:cs typeface="Times New Roman"/>
                <a:sym typeface="Times New Roman"/>
              </a:rPr>
              <a:t>Question Generation Model</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rPr lang="en-US">
                <a:solidFill>
                  <a:schemeClr val="dk1"/>
                </a:solidFill>
                <a:latin typeface="Times New Roman"/>
                <a:ea typeface="Times New Roman"/>
                <a:cs typeface="Times New Roman"/>
                <a:sym typeface="Times New Roman"/>
              </a:rPr>
              <a:t>The T5-based question generation model is fine-tuned on Squad-V1 dataset to improve its accuracy and relevance for the task and fine-tuned again using our new dataset.</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rPr b="1" lang="en-US">
                <a:solidFill>
                  <a:schemeClr val="dk1"/>
                </a:solidFill>
                <a:latin typeface="Times New Roman"/>
                <a:ea typeface="Times New Roman"/>
                <a:cs typeface="Times New Roman"/>
                <a:sym typeface="Times New Roman"/>
              </a:rPr>
              <a:t>Parameter Tuning for Distractors</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rPr lang="en-US">
                <a:solidFill>
                  <a:schemeClr val="dk1"/>
                </a:solidFill>
                <a:latin typeface="Times New Roman"/>
                <a:ea typeface="Times New Roman"/>
                <a:cs typeface="Times New Roman"/>
                <a:sym typeface="Times New Roman"/>
              </a:rPr>
              <a:t>Parameters such as the number of top similar words (top_n) and lambda_param (used in MMR algorithm) are fine-tuned for better distractor generation.</a:t>
            </a:r>
            <a:endParaRPr>
              <a:solidFill>
                <a:schemeClr val="dk1"/>
              </a:solidFill>
              <a:latin typeface="Times New Roman"/>
              <a:ea typeface="Times New Roman"/>
              <a:cs typeface="Times New Roman"/>
              <a:sym typeface="Times New Roman"/>
            </a:endParaRPr>
          </a:p>
          <a:p>
            <a:pPr indent="0" lvl="0" marL="0" rtl="0" algn="just">
              <a:spcBef>
                <a:spcPts val="150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73" name="Google Shape;173;p9"/>
          <p:cNvSpPr txBox="1"/>
          <p:nvPr>
            <p:ph type="title"/>
          </p:nvPr>
        </p:nvSpPr>
        <p:spPr>
          <a:xfrm>
            <a:off x="883819" y="2277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Proposed Method </a:t>
            </a:r>
            <a:r>
              <a:rPr lang="en-US" sz="3600">
                <a:latin typeface="Bookman Old Style"/>
                <a:ea typeface="Bookman Old Style"/>
                <a:cs typeface="Bookman Old Style"/>
                <a:sym typeface="Bookman Old Style"/>
              </a:rPr>
              <a:t>Illustration</a:t>
            </a:r>
            <a:endParaRPr sz="3600">
              <a:latin typeface="Bookman Old Style"/>
              <a:ea typeface="Bookman Old Style"/>
              <a:cs typeface="Bookman Old Style"/>
              <a:sym typeface="Bookman Old Style"/>
            </a:endParaRPr>
          </a:p>
        </p:txBody>
      </p:sp>
      <p:sp>
        <p:nvSpPr>
          <p:cNvPr id="174" name="Google Shape;174;p9"/>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75" name="Google Shape;175;p9"/>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176" name="Google Shape;176;p9"/>
          <p:cNvPicPr preferRelativeResize="0"/>
          <p:nvPr/>
        </p:nvPicPr>
        <p:blipFill>
          <a:blip r:embed="rId3">
            <a:alphaModFix/>
          </a:blip>
          <a:stretch>
            <a:fillRect/>
          </a:stretch>
        </p:blipFill>
        <p:spPr>
          <a:xfrm>
            <a:off x="4794125" y="1303060"/>
            <a:ext cx="3951600" cy="3016166"/>
          </a:xfrm>
          <a:prstGeom prst="rect">
            <a:avLst/>
          </a:prstGeom>
          <a:noFill/>
          <a:ln>
            <a:noFill/>
          </a:ln>
        </p:spPr>
      </p:pic>
      <p:sp>
        <p:nvSpPr>
          <p:cNvPr id="177" name="Google Shape;177;p9"/>
          <p:cNvSpPr txBox="1"/>
          <p:nvPr/>
        </p:nvSpPr>
        <p:spPr>
          <a:xfrm>
            <a:off x="546625" y="1437725"/>
            <a:ext cx="3951600" cy="2770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n-US">
                <a:solidFill>
                  <a:schemeClr val="dk1"/>
                </a:solidFill>
              </a:rPr>
              <a:t>Text input:</a:t>
            </a:r>
            <a:endParaRPr b="1">
              <a:solidFill>
                <a:schemeClr val="dk1"/>
              </a:solidFill>
            </a:endParaRPr>
          </a:p>
          <a:p>
            <a:pPr indent="0" lvl="0" marL="0" rtl="0" algn="just">
              <a:spcBef>
                <a:spcPts val="0"/>
              </a:spcBef>
              <a:spcAft>
                <a:spcPts val="0"/>
              </a:spcAft>
              <a:buNone/>
            </a:pPr>
            <a:r>
              <a:rPr lang="en-US">
                <a:solidFill>
                  <a:schemeClr val="dk1"/>
                </a:solidFill>
              </a:rPr>
              <a:t>Machine learning approaches have been applied to many fields including </a:t>
            </a:r>
            <a:r>
              <a:rPr lang="en-US">
                <a:solidFill>
                  <a:schemeClr val="dk1"/>
                </a:solidFill>
                <a:uFill>
                  <a:noFill/>
                </a:uFill>
                <a:hlinkClick r:id="rId4">
                  <a:extLst>
                    <a:ext uri="{A12FA001-AC4F-418D-AE19-62706E023703}">
                      <ahyp:hlinkClr val="tx"/>
                    </a:ext>
                  </a:extLst>
                </a:hlinkClick>
              </a:rPr>
              <a:t>large language models</a:t>
            </a:r>
            <a:r>
              <a:rPr lang="en-US">
                <a:solidFill>
                  <a:schemeClr val="dk1"/>
                </a:solidFill>
              </a:rPr>
              <a:t>, </a:t>
            </a:r>
            <a:r>
              <a:rPr lang="en-US">
                <a:solidFill>
                  <a:schemeClr val="dk1"/>
                </a:solidFill>
                <a:uFill>
                  <a:noFill/>
                </a:uFill>
                <a:hlinkClick r:id="rId5">
                  <a:extLst>
                    <a:ext uri="{A12FA001-AC4F-418D-AE19-62706E023703}">
                      <ahyp:hlinkClr val="tx"/>
                    </a:ext>
                  </a:extLst>
                </a:hlinkClick>
              </a:rPr>
              <a:t>computer vision</a:t>
            </a:r>
            <a:r>
              <a:rPr lang="en-US">
                <a:solidFill>
                  <a:schemeClr val="dk1"/>
                </a:solidFill>
              </a:rPr>
              <a:t>, </a:t>
            </a:r>
            <a:r>
              <a:rPr lang="en-US">
                <a:solidFill>
                  <a:schemeClr val="dk1"/>
                </a:solidFill>
                <a:uFill>
                  <a:noFill/>
                </a:uFill>
                <a:hlinkClick r:id="rId6">
                  <a:extLst>
                    <a:ext uri="{A12FA001-AC4F-418D-AE19-62706E023703}">
                      <ahyp:hlinkClr val="tx"/>
                    </a:ext>
                  </a:extLst>
                </a:hlinkClick>
              </a:rPr>
              <a:t>speech recognition</a:t>
            </a:r>
            <a:r>
              <a:rPr lang="en-US">
                <a:solidFill>
                  <a:schemeClr val="dk1"/>
                </a:solidFill>
              </a:rPr>
              <a:t>, </a:t>
            </a:r>
            <a:r>
              <a:rPr lang="en-US">
                <a:solidFill>
                  <a:schemeClr val="dk1"/>
                </a:solidFill>
                <a:uFill>
                  <a:noFill/>
                </a:uFill>
                <a:hlinkClick r:id="rId7">
                  <a:extLst>
                    <a:ext uri="{A12FA001-AC4F-418D-AE19-62706E023703}">
                      <ahyp:hlinkClr val="tx"/>
                    </a:ext>
                  </a:extLst>
                </a:hlinkClick>
              </a:rPr>
              <a:t>email filtering</a:t>
            </a:r>
            <a:r>
              <a:rPr lang="en-US">
                <a:solidFill>
                  <a:schemeClr val="dk1"/>
                </a:solidFill>
              </a:rPr>
              <a:t>, </a:t>
            </a:r>
            <a:r>
              <a:rPr lang="en-US">
                <a:solidFill>
                  <a:schemeClr val="dk1"/>
                </a:solidFill>
                <a:uFill>
                  <a:noFill/>
                </a:uFill>
                <a:hlinkClick r:id="rId8">
                  <a:extLst>
                    <a:ext uri="{A12FA001-AC4F-418D-AE19-62706E023703}">
                      <ahyp:hlinkClr val="tx"/>
                    </a:ext>
                  </a:extLst>
                </a:hlinkClick>
              </a:rPr>
              <a:t>agriculture</a:t>
            </a:r>
            <a:r>
              <a:rPr lang="en-US">
                <a:solidFill>
                  <a:schemeClr val="dk1"/>
                </a:solidFill>
              </a:rPr>
              <a:t>, and medicine, where it is too costly to develop algorithms to perform the needed tasks.</a:t>
            </a:r>
            <a:r>
              <a:rPr baseline="30000" lang="en-US">
                <a:solidFill>
                  <a:schemeClr val="dk1"/>
                </a:solidFill>
                <a:uFill>
                  <a:noFill/>
                </a:uFill>
                <a:hlinkClick r:id="rId9">
                  <a:extLst>
                    <a:ext uri="{A12FA001-AC4F-418D-AE19-62706E023703}">
                      <ahyp:hlinkClr val="tx"/>
                    </a:ext>
                  </a:extLst>
                </a:hlinkClick>
              </a:rPr>
              <a:t>[4]</a:t>
            </a:r>
            <a:r>
              <a:rPr baseline="30000" lang="en-US">
                <a:solidFill>
                  <a:schemeClr val="dk1"/>
                </a:solidFill>
                <a:uFill>
                  <a:noFill/>
                </a:uFill>
                <a:hlinkClick r:id="rId10">
                  <a:extLst>
                    <a:ext uri="{A12FA001-AC4F-418D-AE19-62706E023703}">
                      <ahyp:hlinkClr val="tx"/>
                    </a:ext>
                  </a:extLst>
                </a:hlinkClick>
              </a:rPr>
              <a:t>[5]</a:t>
            </a:r>
            <a:r>
              <a:rPr lang="en-US">
                <a:solidFill>
                  <a:schemeClr val="dk1"/>
                </a:solidFill>
              </a:rPr>
              <a:t> ML is known in its application across business problems under the name </a:t>
            </a:r>
            <a:r>
              <a:rPr lang="en-US">
                <a:solidFill>
                  <a:schemeClr val="dk1"/>
                </a:solidFill>
                <a:uFill>
                  <a:noFill/>
                </a:uFill>
                <a:hlinkClick r:id="rId11">
                  <a:extLst>
                    <a:ext uri="{A12FA001-AC4F-418D-AE19-62706E023703}">
                      <ahyp:hlinkClr val="tx"/>
                    </a:ext>
                  </a:extLst>
                </a:hlinkClick>
              </a:rPr>
              <a:t>predictive analytics</a:t>
            </a:r>
            <a:r>
              <a:rPr lang="en-US">
                <a:solidFill>
                  <a:schemeClr val="dk1"/>
                </a:solidFill>
              </a:rPr>
              <a:t>. Although not all machine learning is statistically based, </a:t>
            </a:r>
            <a:r>
              <a:rPr lang="en-US">
                <a:solidFill>
                  <a:schemeClr val="dk1"/>
                </a:solidFill>
                <a:uFill>
                  <a:noFill/>
                </a:uFill>
                <a:hlinkClick r:id="rId12">
                  <a:extLst>
                    <a:ext uri="{A12FA001-AC4F-418D-AE19-62706E023703}">
                      <ahyp:hlinkClr val="tx"/>
                    </a:ext>
                  </a:extLst>
                </a:hlinkClick>
              </a:rPr>
              <a:t>computational statistics</a:t>
            </a:r>
            <a:r>
              <a:rPr lang="en-US">
                <a:solidFill>
                  <a:schemeClr val="dk1"/>
                </a:solidFill>
              </a:rPr>
              <a:t> is an important source of the field's methods.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83" name="Google Shape;183;p10"/>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84" name="Google Shape;184;p10"/>
          <p:cNvSpPr txBox="1"/>
          <p:nvPr>
            <p:ph type="title"/>
          </p:nvPr>
        </p:nvSpPr>
        <p:spPr>
          <a:xfrm>
            <a:off x="548785" y="285747"/>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Parameter </a:t>
            </a:r>
            <a:endParaRPr sz="3600">
              <a:latin typeface="Bookman Old Style"/>
              <a:ea typeface="Bookman Old Style"/>
              <a:cs typeface="Bookman Old Style"/>
              <a:sym typeface="Bookman Old Style"/>
            </a:endParaRPr>
          </a:p>
        </p:txBody>
      </p:sp>
      <p:sp>
        <p:nvSpPr>
          <p:cNvPr id="185" name="Google Shape;185;p10"/>
          <p:cNvSpPr txBox="1"/>
          <p:nvPr/>
        </p:nvSpPr>
        <p:spPr>
          <a:xfrm>
            <a:off x="1137683" y="1173014"/>
            <a:ext cx="6655982"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Formulas for Parameter, calculate values by sample  values  in  </a:t>
            </a:r>
            <a:r>
              <a:rPr b="0" i="0" lang="en-US" sz="1400" u="none" cap="none" strike="noStrike">
                <a:solidFill>
                  <a:srgbClr val="000000"/>
                </a:solidFill>
                <a:latin typeface="Bookman Old Style"/>
                <a:ea typeface="Bookman Old Style"/>
                <a:cs typeface="Bookman Old Style"/>
                <a:sym typeface="Bookman Old Style"/>
              </a:rPr>
              <a:t>Proposed Method </a:t>
            </a:r>
            <a:r>
              <a:rPr b="0" i="0" lang="en-US" sz="1600" u="none" cap="none" strike="noStrike">
                <a:solidFill>
                  <a:srgbClr val="000000"/>
                </a:solidFill>
                <a:latin typeface="Bookman Old Style"/>
                <a:ea typeface="Bookman Old Style"/>
                <a:cs typeface="Bookman Old Style"/>
                <a:sym typeface="Bookman Old Style"/>
              </a:rPr>
              <a:t>Illustration</a:t>
            </a:r>
            <a:endParaRPr b="0" i="0" sz="14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Bookman Old Style"/>
              <a:ea typeface="Bookman Old Style"/>
              <a:cs typeface="Bookman Old Style"/>
              <a:sym typeface="Bookman Old Style"/>
            </a:endParaRPr>
          </a:p>
        </p:txBody>
      </p:sp>
      <p:sp>
        <p:nvSpPr>
          <p:cNvPr id="186" name="Google Shape;186;p10"/>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87" name="Google Shape;187;p10"/>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93" name="Google Shape;193;p11"/>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i="0" sz="2000" u="none" cap="none" strike="noStrike">
              <a:solidFill>
                <a:srgbClr val="000000"/>
              </a:solidFill>
              <a:latin typeface="Times New Roman"/>
              <a:ea typeface="Times New Roman"/>
              <a:cs typeface="Times New Roman"/>
              <a:sym typeface="Times New Roman"/>
            </a:endParaRPr>
          </a:p>
        </p:txBody>
      </p:sp>
      <p:sp>
        <p:nvSpPr>
          <p:cNvPr id="194" name="Google Shape;194;p11"/>
          <p:cNvSpPr txBox="1"/>
          <p:nvPr>
            <p:ph type="title"/>
          </p:nvPr>
        </p:nvSpPr>
        <p:spPr>
          <a:xfrm>
            <a:off x="1041944" y="285747"/>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Times New Roman"/>
                <a:ea typeface="Times New Roman"/>
                <a:cs typeface="Times New Roman"/>
                <a:sym typeface="Times New Roman"/>
              </a:rPr>
              <a:t>Experiment Environment</a:t>
            </a:r>
            <a:endParaRPr sz="3600">
              <a:latin typeface="Times New Roman"/>
              <a:ea typeface="Times New Roman"/>
              <a:cs typeface="Times New Roman"/>
              <a:sym typeface="Times New Roman"/>
            </a:endParaRPr>
          </a:p>
        </p:txBody>
      </p:sp>
      <p:sp>
        <p:nvSpPr>
          <p:cNvPr id="195" name="Google Shape;195;p11"/>
          <p:cNvSpPr txBox="1"/>
          <p:nvPr/>
        </p:nvSpPr>
        <p:spPr>
          <a:xfrm>
            <a:off x="1137683" y="1173014"/>
            <a:ext cx="6656100" cy="321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Tool, language, data set  … etc</a:t>
            </a:r>
            <a:endParaRPr i="0" sz="1400" u="none" cap="none" strike="noStrike">
              <a:solidFill>
                <a:srgbClr val="000000"/>
              </a:solidFill>
              <a:latin typeface="Times New Roman"/>
              <a:ea typeface="Times New Roman"/>
              <a:cs typeface="Times New Roman"/>
              <a:sym typeface="Times New Roman"/>
            </a:endParaRPr>
          </a:p>
          <a:p>
            <a:pPr indent="0" lvl="0" marL="0" rtl="0" algn="l">
              <a:lnSpc>
                <a:spcPct val="160000"/>
              </a:lnSpc>
              <a:spcBef>
                <a:spcPts val="140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Programming Languages:</a:t>
            </a:r>
            <a:endParaRPr b="1">
              <a:solidFill>
                <a:schemeClr val="dk1"/>
              </a:solidFill>
              <a:latin typeface="Times New Roman"/>
              <a:ea typeface="Times New Roman"/>
              <a:cs typeface="Times New Roman"/>
              <a:sym typeface="Times New Roman"/>
            </a:endParaRPr>
          </a:p>
          <a:p>
            <a:pPr indent="-317500" lvl="0" marL="457200" rtl="0" algn="l">
              <a:lnSpc>
                <a:spcPct val="115000"/>
              </a:lnSpc>
              <a:spcBef>
                <a:spcPts val="40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Backend:</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Python (Flask for web development)</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Frontend :</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HTML, CSS, JavaScript</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NLP and ML:</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Python (using libraries like SpaCy, NLTK, etc.)</a:t>
            </a:r>
            <a:endParaRPr>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n-US">
                <a:solidFill>
                  <a:schemeClr val="dk1"/>
                </a:solidFill>
                <a:latin typeface="Times New Roman"/>
                <a:ea typeface="Times New Roman"/>
                <a:cs typeface="Times New Roman"/>
                <a:sym typeface="Times New Roman"/>
              </a:rPr>
              <a:t>Datasets: SQUAD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1500"/>
              </a:spcBef>
              <a:spcAft>
                <a:spcPts val="0"/>
              </a:spcAft>
              <a:buNone/>
            </a:pPr>
            <a:r>
              <a:t/>
            </a:r>
            <a:endParaRPr>
              <a:latin typeface="Times New Roman"/>
              <a:ea typeface="Times New Roman"/>
              <a:cs typeface="Times New Roman"/>
              <a:sym typeface="Times New Roman"/>
            </a:endParaRPr>
          </a:p>
        </p:txBody>
      </p:sp>
      <p:sp>
        <p:nvSpPr>
          <p:cNvPr id="196" name="Google Shape;196;p1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1/24/2024</a:t>
            </a:r>
            <a:endParaRPr>
              <a:latin typeface="Times New Roman"/>
              <a:ea typeface="Times New Roman"/>
              <a:cs typeface="Times New Roman"/>
              <a:sym typeface="Times New Roman"/>
            </a:endParaRPr>
          </a:p>
        </p:txBody>
      </p:sp>
      <p:sp>
        <p:nvSpPr>
          <p:cNvPr id="197" name="Google Shape;197;p1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Department of Computer Science and Engineering</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3" name="Google Shape;203;p12"/>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204" name="Google Shape;204;p12"/>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Project status</a:t>
            </a:r>
            <a:endParaRPr sz="3600">
              <a:latin typeface="Bookman Old Style"/>
              <a:ea typeface="Bookman Old Style"/>
              <a:cs typeface="Bookman Old Style"/>
              <a:sym typeface="Bookman Old Style"/>
            </a:endParaRPr>
          </a:p>
        </p:txBody>
      </p:sp>
      <p:graphicFrame>
        <p:nvGraphicFramePr>
          <p:cNvPr id="205" name="Google Shape;205;p12"/>
          <p:cNvGraphicFramePr/>
          <p:nvPr/>
        </p:nvGraphicFramePr>
        <p:xfrm>
          <a:off x="1123308" y="1279490"/>
          <a:ext cx="3000000" cy="3000000"/>
        </p:xfrm>
        <a:graphic>
          <a:graphicData uri="http://schemas.openxmlformats.org/drawingml/2006/table">
            <a:tbl>
              <a:tblPr bandRow="1" firstRow="1">
                <a:noFill/>
                <a:tableStyleId>{90EACF03-20AF-48E8-A325-938567D5A7C3}</a:tableStyleId>
              </a:tblPr>
              <a:tblGrid>
                <a:gridCol w="602750"/>
                <a:gridCol w="4099400"/>
                <a:gridCol w="1900725"/>
              </a:tblGrid>
              <a:tr h="370850">
                <a:tc>
                  <a:txBody>
                    <a:bodyPr/>
                    <a:lstStyle/>
                    <a:p>
                      <a:pPr indent="0" lvl="0" marL="0" marR="0" rtl="0" algn="l">
                        <a:lnSpc>
                          <a:spcPct val="100000"/>
                        </a:lnSpc>
                        <a:spcBef>
                          <a:spcPts val="0"/>
                        </a:spcBef>
                        <a:spcAft>
                          <a:spcPts val="0"/>
                        </a:spcAft>
                        <a:buNone/>
                      </a:pPr>
                      <a:r>
                        <a:rPr lang="en-US" sz="1400" u="none" cap="none" strike="noStrike"/>
                        <a:t>S.No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Functionality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Status</a:t>
                      </a:r>
                      <a:endParaRPr/>
                    </a:p>
                    <a:p>
                      <a:pPr indent="0" lvl="0" marL="0" marR="0" rtl="0" algn="l">
                        <a:lnSpc>
                          <a:spcPct val="100000"/>
                        </a:lnSpc>
                        <a:spcBef>
                          <a:spcPts val="0"/>
                        </a:spcBef>
                        <a:spcAft>
                          <a:spcPts val="0"/>
                        </a:spcAft>
                        <a:buNone/>
                      </a:pPr>
                      <a:r>
                        <a:rPr lang="en-US" sz="1000" u="none" cap="none" strike="noStrike"/>
                        <a:t>(Completed /in-progress/Not</a:t>
                      </a:r>
                      <a:r>
                        <a:rPr lang="en-US" sz="1000" u="none" cap="none" strike="noStrike"/>
                        <a:t> started)</a:t>
                      </a:r>
                      <a:endParaRPr sz="10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Abstract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Completed</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Literature Survey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Completed</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Proposed method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Completed</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Developing dataset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a:t>In-progress</a:t>
                      </a:r>
                      <a:endParaRPr/>
                    </a:p>
                  </a:txBody>
                  <a:tcPr marT="45725" marB="45725" marR="91450" marL="91450"/>
                </a:tc>
              </a:tr>
            </a:tbl>
          </a:graphicData>
        </a:graphic>
      </p:graphicFrame>
      <p:sp>
        <p:nvSpPr>
          <p:cNvPr id="206" name="Google Shape;206;p12"/>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207" name="Google Shape;207;p12"/>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3" name="Google Shape;213;p13"/>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214" name="Google Shape;214;p13"/>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References</a:t>
            </a:r>
            <a:endParaRPr sz="3600">
              <a:latin typeface="Bookman Old Style"/>
              <a:ea typeface="Bookman Old Style"/>
              <a:cs typeface="Bookman Old Style"/>
              <a:sym typeface="Bookman Old Style"/>
            </a:endParaRPr>
          </a:p>
        </p:txBody>
      </p:sp>
      <p:sp>
        <p:nvSpPr>
          <p:cNvPr id="215" name="Google Shape;215;p1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216" name="Google Shape;216;p1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217" name="Google Shape;217;p13"/>
          <p:cNvSpPr txBox="1"/>
          <p:nvPr/>
        </p:nvSpPr>
        <p:spPr>
          <a:xfrm>
            <a:off x="546725" y="826975"/>
            <a:ext cx="7931400" cy="40236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1] Min-Kyoung Kim, Han-Joon Kim, “Design of Question Answering System with Automated Question Generation”, 2008 IEEE 28th International Symposium on Computer-Based Medical Systems.</a:t>
            </a:r>
            <a:endParaRPr sz="13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[2] Susmita Gangopadhyay, Ravikiran S.M, “Focused Questions and Answer Generation by Key Content Selection”, 2020 IEEE Sixth International Conference on Multimedia Big Data (BigMM)</a:t>
            </a:r>
            <a:endParaRPr sz="13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[3] Riken Shah, Deesha Shah, Prof. Lakshmi Kurup, “Automatic Question Generation for Intelligent Tutoring Systems”, 2017 2nd International Conference on Communication Systems, Computing and IT Applications (CSCITA)</a:t>
            </a:r>
            <a:endParaRPr sz="13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[4] Pedro Álvarez, Sandra Baldassarri, “Semantics and service technologies for the automatic generation of online MCQ tests”, 2018 IEEE Global Engineering Education Conference (EDUCON)</a:t>
            </a:r>
            <a:endParaRPr sz="13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[5] Girish Kumar, Rafael E. Banchs, Luis Fernando D’Haro, “Automatic Fill-the-blank Question Generator for Student Self-assessment”, 2015 IEEE Frontiers in Education Conference (FIE)</a:t>
            </a:r>
            <a:endParaRPr sz="13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[6] A. Hadifar, S. K. Bitew, J. Deleu, C. Develder and T. Demeester, "EduQG: A Multi-Format Multiple-Choice Dataset for the Educational Domain," in IEEE Access</a:t>
            </a:r>
            <a:endParaRPr sz="13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80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[7] Bowei Zou, Pengfei Li, Liangming Pan, Ai Ti Aw, “Automatic True/False Question Generation for Educational Purpose”, 17th Workshop on Innovative Use of NLP for Building Educational Applications (BEA 2022)</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3" name="Google Shape;223;p14"/>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224" name="Google Shape;224;p14"/>
          <p:cNvSpPr txBox="1"/>
          <p:nvPr>
            <p:ph type="title"/>
          </p:nvPr>
        </p:nvSpPr>
        <p:spPr>
          <a:xfrm>
            <a:off x="846735" y="1759067"/>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Thank you</a:t>
            </a:r>
            <a:endParaRPr sz="3600">
              <a:latin typeface="Bookman Old Style"/>
              <a:ea typeface="Bookman Old Style"/>
              <a:cs typeface="Bookman Old Style"/>
              <a:sym typeface="Bookman Old Style"/>
            </a:endParaRPr>
          </a:p>
        </p:txBody>
      </p:sp>
      <p:sp>
        <p:nvSpPr>
          <p:cNvPr id="225" name="Google Shape;225;p1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226" name="Google Shape;226;p1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2" name="Google Shape;232;p15"/>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233" name="Google Shape;233;p15"/>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2400">
                <a:latin typeface="Bookman Old Style"/>
                <a:ea typeface="Bookman Old Style"/>
                <a:cs typeface="Bookman Old Style"/>
                <a:sym typeface="Bookman Old Style"/>
              </a:rPr>
              <a:t>Project seminar–I Evaluation</a:t>
            </a:r>
            <a:endParaRPr sz="2400">
              <a:latin typeface="Bookman Old Style"/>
              <a:ea typeface="Bookman Old Style"/>
              <a:cs typeface="Bookman Old Style"/>
              <a:sym typeface="Bookman Old Style"/>
            </a:endParaRPr>
          </a:p>
        </p:txBody>
      </p:sp>
      <p:graphicFrame>
        <p:nvGraphicFramePr>
          <p:cNvPr id="234" name="Google Shape;234;p15"/>
          <p:cNvGraphicFramePr/>
          <p:nvPr/>
        </p:nvGraphicFramePr>
        <p:xfrm>
          <a:off x="1123308" y="1279490"/>
          <a:ext cx="3000000" cy="3000000"/>
        </p:xfrm>
        <a:graphic>
          <a:graphicData uri="http://schemas.openxmlformats.org/drawingml/2006/table">
            <a:tbl>
              <a:tblPr bandRow="1" firstRow="1">
                <a:noFill/>
                <a:tableStyleId>{90EACF03-20AF-48E8-A325-938567D5A7C3}</a:tableStyleId>
              </a:tblPr>
              <a:tblGrid>
                <a:gridCol w="602750"/>
                <a:gridCol w="4099400"/>
                <a:gridCol w="1900725"/>
              </a:tblGrid>
              <a:tr h="370850">
                <a:tc>
                  <a:txBody>
                    <a:bodyPr/>
                    <a:lstStyle/>
                    <a:p>
                      <a:pPr indent="0" lvl="0" marL="0" marR="0" rtl="0" algn="l">
                        <a:lnSpc>
                          <a:spcPct val="100000"/>
                        </a:lnSpc>
                        <a:spcBef>
                          <a:spcPts val="0"/>
                        </a:spcBef>
                        <a:spcAft>
                          <a:spcPts val="0"/>
                        </a:spcAft>
                        <a:buNone/>
                      </a:pPr>
                      <a:r>
                        <a:rPr lang="en-US" sz="1400" u="none" cap="none" strike="noStrike"/>
                        <a:t>S.No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Rubrics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000" u="none" cap="none" strike="noStrike"/>
                        <a:t>Marks</a:t>
                      </a:r>
                      <a:endParaRPr sz="10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Concept Introduction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4</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Literature</a:t>
                      </a:r>
                      <a:r>
                        <a:rPr lang="en-US" sz="1400" u="none" cap="none" strike="noStrike"/>
                        <a:t> </a:t>
                      </a:r>
                      <a:r>
                        <a:rPr lang="en-US" sz="1400" u="none" cap="none" strike="noStrike"/>
                        <a:t>and</a:t>
                      </a:r>
                      <a:r>
                        <a:rPr lang="en-US" sz="1400" u="none" cap="none" strike="noStrike"/>
                        <a:t> </a:t>
                      </a:r>
                      <a:r>
                        <a:rPr lang="en-US" sz="1400" u="none" cap="none" strike="noStrike"/>
                        <a:t>Parameter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5</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Problem</a:t>
                      </a:r>
                      <a:r>
                        <a:rPr lang="en-US" sz="1400" u="none" cap="none" strike="noStrike"/>
                        <a:t> </a:t>
                      </a:r>
                      <a:r>
                        <a:rPr lang="en-US" sz="1400" u="none" cap="none" strike="noStrike"/>
                        <a:t> and </a:t>
                      </a:r>
                      <a:r>
                        <a:rPr lang="en-US" sz="1200" u="none" cap="none" strike="noStrike">
                          <a:latin typeface="Bookman Old Style"/>
                          <a:ea typeface="Bookman Old Style"/>
                          <a:cs typeface="Bookman Old Style"/>
                          <a:sym typeface="Bookman Old Style"/>
                        </a:rPr>
                        <a:t>Problem </a:t>
                      </a:r>
                      <a:r>
                        <a:rPr lang="en-US" sz="1400" u="none" cap="none" strike="noStrike">
                          <a:latin typeface="Bookman Old Style"/>
                          <a:ea typeface="Bookman Old Style"/>
                          <a:cs typeface="Bookman Old Style"/>
                          <a:sym typeface="Bookman Old Style"/>
                        </a:rPr>
                        <a:t>Illustration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8</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4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Proposed Method and  </a:t>
                      </a:r>
                      <a:r>
                        <a:rPr lang="en-US" sz="1600" u="none" cap="none" strike="noStrike">
                          <a:latin typeface="Bookman Old Style"/>
                          <a:ea typeface="Bookman Old Style"/>
                          <a:cs typeface="Bookman Old Style"/>
                          <a:sym typeface="Bookman Old Style"/>
                        </a:rPr>
                        <a:t>Illustration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8</a:t>
                      </a:r>
                      <a:endParaRPr sz="1400" u="none" cap="none" strike="noStrike"/>
                    </a:p>
                  </a:txBody>
                  <a:tcPr marT="45725" marB="45725" marR="91450" marL="91450"/>
                </a:tc>
              </a:tr>
              <a:tr h="370850">
                <a:tc gridSpan="2">
                  <a:txBody>
                    <a:bodyPr/>
                    <a:lstStyle/>
                    <a:p>
                      <a:pPr indent="0" lvl="0" marL="0" marR="0" rtl="0" algn="ctr">
                        <a:lnSpc>
                          <a:spcPct val="100000"/>
                        </a:lnSpc>
                        <a:spcBef>
                          <a:spcPts val="0"/>
                        </a:spcBef>
                        <a:spcAft>
                          <a:spcPts val="0"/>
                        </a:spcAft>
                        <a:buNone/>
                      </a:pPr>
                      <a:r>
                        <a:rPr lang="en-US" sz="1400" u="none" cap="none" strike="noStrike"/>
                        <a:t>Total</a:t>
                      </a:r>
                      <a:endParaRPr sz="1400" u="none" cap="none" strike="noStrike"/>
                    </a:p>
                  </a:txBody>
                  <a:tcPr marT="45725" marB="45725" marR="91450" marL="91450"/>
                </a:tc>
                <a:tc hMerge="1"/>
                <a:tc>
                  <a:txBody>
                    <a:bodyPr/>
                    <a:lstStyle/>
                    <a:p>
                      <a:pPr indent="0" lvl="0" marL="0" marR="0" rtl="0" algn="l">
                        <a:lnSpc>
                          <a:spcPct val="100000"/>
                        </a:lnSpc>
                        <a:spcBef>
                          <a:spcPts val="0"/>
                        </a:spcBef>
                        <a:spcAft>
                          <a:spcPts val="0"/>
                        </a:spcAft>
                        <a:buNone/>
                      </a:pPr>
                      <a:r>
                        <a:rPr lang="en-US" sz="1400" u="none" cap="none" strike="noStrike"/>
                        <a:t>25</a:t>
                      </a:r>
                      <a:endParaRPr sz="1400" u="none" cap="none" strike="noStrike"/>
                    </a:p>
                  </a:txBody>
                  <a:tcPr marT="45725" marB="45725" marR="91450" marL="91450"/>
                </a:tc>
              </a:tr>
            </a:tbl>
          </a:graphicData>
        </a:graphic>
      </p:graphicFrame>
      <p:sp>
        <p:nvSpPr>
          <p:cNvPr id="235" name="Google Shape;235;p1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236" name="Google Shape;236;p15"/>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76" name="Google Shape;76;p2"/>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i="0" sz="2000" u="none" cap="none" strike="noStrike">
              <a:solidFill>
                <a:srgbClr val="000000"/>
              </a:solidFill>
              <a:latin typeface="Times New Roman"/>
              <a:ea typeface="Times New Roman"/>
              <a:cs typeface="Times New Roman"/>
              <a:sym typeface="Times New Roman"/>
            </a:endParaRPr>
          </a:p>
        </p:txBody>
      </p:sp>
      <p:sp>
        <p:nvSpPr>
          <p:cNvPr id="77" name="Google Shape;77;p2"/>
          <p:cNvSpPr txBox="1"/>
          <p:nvPr>
            <p:ph type="title"/>
          </p:nvPr>
        </p:nvSpPr>
        <p:spPr>
          <a:xfrm>
            <a:off x="725144" y="117425"/>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sp>
        <p:nvSpPr>
          <p:cNvPr id="78" name="Google Shape;78;p2"/>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1/24/2024</a:t>
            </a:r>
            <a:endParaRPr>
              <a:latin typeface="Times New Roman"/>
              <a:ea typeface="Times New Roman"/>
              <a:cs typeface="Times New Roman"/>
              <a:sym typeface="Times New Roman"/>
            </a:endParaRPr>
          </a:p>
        </p:txBody>
      </p:sp>
      <p:sp>
        <p:nvSpPr>
          <p:cNvPr id="79" name="Google Shape;79;p2"/>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Department of Computer Science and Engineering</a:t>
            </a:r>
            <a:endParaRPr>
              <a:latin typeface="Times New Roman"/>
              <a:ea typeface="Times New Roman"/>
              <a:cs typeface="Times New Roman"/>
              <a:sym typeface="Times New Roman"/>
            </a:endParaRPr>
          </a:p>
        </p:txBody>
      </p:sp>
      <p:sp>
        <p:nvSpPr>
          <p:cNvPr id="80" name="Google Shape;80;p2"/>
          <p:cNvSpPr txBox="1"/>
          <p:nvPr/>
        </p:nvSpPr>
        <p:spPr>
          <a:xfrm>
            <a:off x="961600" y="744750"/>
            <a:ext cx="70254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600">
                <a:solidFill>
                  <a:schemeClr val="dk1"/>
                </a:solidFill>
                <a:latin typeface="Times New Roman"/>
                <a:ea typeface="Times New Roman"/>
                <a:cs typeface="Times New Roman"/>
                <a:sym typeface="Times New Roman"/>
              </a:rPr>
              <a:t>Automated question generation is an innovative field within natural language processing (NLP) that leverages advanced machine learning techniques to automatically formulate questions from given textual content. This process involves understanding the context and extracting key information to generate meaningful and contextually relevant questions. To implement automated question generation, a combination of summarization, language modeling, and fine-tuning methodologies is typically employed.</a:t>
            </a:r>
            <a:endParaRPr sz="1600">
              <a:solidFill>
                <a:schemeClr val="dk1"/>
              </a:solidFill>
              <a:latin typeface="Times New Roman"/>
              <a:ea typeface="Times New Roman"/>
              <a:cs typeface="Times New Roman"/>
              <a:sym typeface="Times New Roman"/>
            </a:endParaRPr>
          </a:p>
        </p:txBody>
      </p:sp>
      <p:sp>
        <p:nvSpPr>
          <p:cNvPr id="81" name="Google Shape;81;p2"/>
          <p:cNvSpPr txBox="1"/>
          <p:nvPr/>
        </p:nvSpPr>
        <p:spPr>
          <a:xfrm>
            <a:off x="922975" y="2770775"/>
            <a:ext cx="7168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latin typeface="Times New Roman"/>
                <a:ea typeface="Times New Roman"/>
                <a:cs typeface="Times New Roman"/>
                <a:sym typeface="Times New Roman"/>
              </a:rPr>
              <a:t>To embark on automated question generation, certain prerequisites are essential. These include a comprehensive dataset for training and fine-tuning models, a robust NLP framework, and access to pre-trained language models capable of understanding and processing contextual information. Additionally, an understanding of the target domain and the specific requirements for generating questions is crucial for effective implementation.</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66fd2a15c6_0_4"/>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just">
              <a:spcBef>
                <a:spcPts val="0"/>
              </a:spcBef>
              <a:spcAft>
                <a:spcPts val="0"/>
              </a:spcAft>
              <a:buClr>
                <a:srgbClr val="000000"/>
              </a:buClr>
              <a:buSzPts val="1200"/>
              <a:buFont typeface="Arial"/>
              <a:buNone/>
            </a:pPr>
            <a:fld id="{00000000-1234-1234-1234-123412341234}" type="slidenum">
              <a:rPr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sp>
        <p:nvSpPr>
          <p:cNvPr id="87" name="Google Shape;87;g266fd2a15c6_0_4"/>
          <p:cNvSpPr txBox="1"/>
          <p:nvPr>
            <p:ph type="title"/>
          </p:nvPr>
        </p:nvSpPr>
        <p:spPr>
          <a:xfrm>
            <a:off x="1086844" y="3376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Arial"/>
                <a:ea typeface="Arial"/>
                <a:cs typeface="Arial"/>
                <a:sym typeface="Arial"/>
              </a:rPr>
              <a:t>Introduction</a:t>
            </a:r>
            <a:endParaRPr sz="3200">
              <a:latin typeface="Arial"/>
              <a:ea typeface="Arial"/>
              <a:cs typeface="Arial"/>
              <a:sym typeface="Arial"/>
            </a:endParaRPr>
          </a:p>
        </p:txBody>
      </p:sp>
      <p:sp>
        <p:nvSpPr>
          <p:cNvPr id="88" name="Google Shape;88;g266fd2a15c6_0_4"/>
          <p:cNvSpPr txBox="1"/>
          <p:nvPr/>
        </p:nvSpPr>
        <p:spPr>
          <a:xfrm>
            <a:off x="643500" y="1079413"/>
            <a:ext cx="7213500" cy="4494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The applications of automated question generation are diverse and impactful.</a:t>
            </a:r>
            <a:endParaRPr sz="16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US" sz="1600">
                <a:solidFill>
                  <a:schemeClr val="dk1"/>
                </a:solidFill>
                <a:latin typeface="Times New Roman"/>
                <a:ea typeface="Times New Roman"/>
                <a:cs typeface="Times New Roman"/>
                <a:sym typeface="Times New Roman"/>
              </a:rPr>
              <a:t> Education</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Automated question generation for educational materials.</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Efficient creation of quizzes and exams for various subjects and levels.</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Adaptive learning platforms for personalized assessments.</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US" sz="1600">
                <a:solidFill>
                  <a:schemeClr val="dk1"/>
                </a:solidFill>
                <a:latin typeface="Times New Roman"/>
                <a:ea typeface="Times New Roman"/>
                <a:cs typeface="Times New Roman"/>
                <a:sym typeface="Times New Roman"/>
              </a:rPr>
              <a:t>Training and Evaluation</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Enhancing the efficiency of training programs by automating the creation of evaluation materials.</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Providing a tool for organizations to assess the knowledge and understanding of their workforce.</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94" name="Google Shape;94;p3"/>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95" name="Google Shape;95;p3"/>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Concept Tree</a:t>
            </a:r>
            <a:endParaRPr sz="3600">
              <a:latin typeface="Bookman Old Style"/>
              <a:ea typeface="Bookman Old Style"/>
              <a:cs typeface="Bookman Old Style"/>
              <a:sym typeface="Bookman Old Style"/>
            </a:endParaRPr>
          </a:p>
        </p:txBody>
      </p:sp>
      <p:sp>
        <p:nvSpPr>
          <p:cNvPr id="96" name="Google Shape;96;p3"/>
          <p:cNvSpPr txBox="1"/>
          <p:nvPr/>
        </p:nvSpPr>
        <p:spPr>
          <a:xfrm>
            <a:off x="1137683" y="1173014"/>
            <a:ext cx="665598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Bookman Old Style"/>
              <a:ea typeface="Bookman Old Style"/>
              <a:cs typeface="Bookman Old Style"/>
              <a:sym typeface="Bookman Old Style"/>
            </a:endParaRPr>
          </a:p>
        </p:txBody>
      </p:sp>
      <p:sp>
        <p:nvSpPr>
          <p:cNvPr id="97" name="Google Shape;97;p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98" name="Google Shape;98;p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99" name="Google Shape;99;p3"/>
          <p:cNvPicPr preferRelativeResize="0"/>
          <p:nvPr/>
        </p:nvPicPr>
        <p:blipFill>
          <a:blip r:embed="rId3">
            <a:alphaModFix/>
          </a:blip>
          <a:stretch>
            <a:fillRect/>
          </a:stretch>
        </p:blipFill>
        <p:spPr>
          <a:xfrm>
            <a:off x="1170413" y="663181"/>
            <a:ext cx="6281476" cy="4191899"/>
          </a:xfrm>
          <a:prstGeom prst="rect">
            <a:avLst/>
          </a:prstGeom>
          <a:noFill/>
          <a:ln>
            <a:noFill/>
          </a:ln>
        </p:spPr>
      </p:pic>
      <p:sp>
        <p:nvSpPr>
          <p:cNvPr id="100" name="Google Shape;100;p3"/>
          <p:cNvSpPr txBox="1"/>
          <p:nvPr/>
        </p:nvSpPr>
        <p:spPr>
          <a:xfrm>
            <a:off x="-501825" y="1936525"/>
            <a:ext cx="111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Calibri"/>
                <a:ea typeface="Calibri"/>
                <a:cs typeface="Calibri"/>
                <a:sym typeface="Calibri"/>
              </a:rPr>
              <a:t>SmartMCQ</a:t>
            </a:r>
            <a:endParaRPr sz="1000">
              <a:solidFill>
                <a:schemeClr val="dk1"/>
              </a:solidFill>
              <a:latin typeface="Calibri"/>
              <a:ea typeface="Calibri"/>
              <a:cs typeface="Calibri"/>
              <a:sym typeface="Calibri"/>
            </a:endParaRPr>
          </a:p>
        </p:txBody>
      </p:sp>
      <p:sp>
        <p:nvSpPr>
          <p:cNvPr id="101" name="Google Shape;101;p3"/>
          <p:cNvSpPr/>
          <p:nvPr/>
        </p:nvSpPr>
        <p:spPr>
          <a:xfrm>
            <a:off x="4168975" y="2707300"/>
            <a:ext cx="521700" cy="3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SmartMCQ</a:t>
            </a:r>
            <a:endParaRPr sz="11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7" name="Google Shape;107;p4"/>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08" name="Google Shape;108;p4"/>
          <p:cNvSpPr txBox="1"/>
          <p:nvPr>
            <p:ph type="title"/>
          </p:nvPr>
        </p:nvSpPr>
        <p:spPr>
          <a:xfrm>
            <a:off x="393994" y="169125"/>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t>Literature </a:t>
            </a:r>
            <a:endParaRPr sz="3600"/>
          </a:p>
        </p:txBody>
      </p:sp>
      <p:sp>
        <p:nvSpPr>
          <p:cNvPr id="109" name="Google Shape;109;p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10" name="Google Shape;110;p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graphicFrame>
        <p:nvGraphicFramePr>
          <p:cNvPr id="111" name="Google Shape;111;p4"/>
          <p:cNvGraphicFramePr/>
          <p:nvPr/>
        </p:nvGraphicFramePr>
        <p:xfrm>
          <a:off x="300325" y="796475"/>
          <a:ext cx="3000000" cy="3000000"/>
        </p:xfrm>
        <a:graphic>
          <a:graphicData uri="http://schemas.openxmlformats.org/drawingml/2006/table">
            <a:tbl>
              <a:tblPr>
                <a:noFill/>
                <a:tableStyleId>{B6976EF1-A5CF-437B-9FFA-A1163609EC62}</a:tableStyleId>
              </a:tblPr>
              <a:tblGrid>
                <a:gridCol w="604100"/>
                <a:gridCol w="2240575"/>
                <a:gridCol w="3274075"/>
                <a:gridCol w="2267700"/>
              </a:tblGrid>
              <a:tr h="434475">
                <a:tc>
                  <a:txBody>
                    <a:bodyPr/>
                    <a:lstStyle/>
                    <a:p>
                      <a:pPr indent="0" lvl="0" marL="0" rtl="0" algn="ctr">
                        <a:spcBef>
                          <a:spcPts val="0"/>
                        </a:spcBef>
                        <a:spcAft>
                          <a:spcPts val="0"/>
                        </a:spcAft>
                        <a:buNone/>
                      </a:pPr>
                      <a:r>
                        <a:rPr lang="en-US"/>
                        <a:t>Sl.No</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Strategies</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Advantages</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Disadvantages</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654250">
                <a:tc>
                  <a:txBody>
                    <a:bodyPr/>
                    <a:lstStyle/>
                    <a:p>
                      <a:pPr indent="0" lvl="0" marL="0" rtl="0" algn="ctr">
                        <a:spcBef>
                          <a:spcPts val="0"/>
                        </a:spcBef>
                        <a:spcAft>
                          <a:spcPts val="0"/>
                        </a:spcAft>
                        <a:buNone/>
                      </a:pPr>
                      <a:r>
                        <a:rPr lang="en-US"/>
                        <a:t>1</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Rule-based with Named Entity Recognition</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Automatic question  generation, NER for answer identification</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Limited flexibility, rule complexity.</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92950">
                <a:tc>
                  <a:txBody>
                    <a:bodyPr/>
                    <a:lstStyle/>
                    <a:p>
                      <a:pPr indent="0" lvl="0" marL="0" rtl="0" algn="ctr">
                        <a:spcBef>
                          <a:spcPts val="0"/>
                        </a:spcBef>
                        <a:spcAft>
                          <a:spcPts val="0"/>
                        </a:spcAft>
                        <a:buNone/>
                      </a:pPr>
                      <a:r>
                        <a:rPr lang="en-US"/>
                        <a:t>2</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Focus generator module, Neural Entity Selection Algorithm, Recurrent Neural Networks</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Diverse question types, SQuAD dataset utilization</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Computational complexity, training data dependency.</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654250">
                <a:tc>
                  <a:txBody>
                    <a:bodyPr/>
                    <a:lstStyle/>
                    <a:p>
                      <a:pPr indent="0" lvl="0" marL="0" rtl="0" algn="ctr">
                        <a:spcBef>
                          <a:spcPts val="0"/>
                        </a:spcBef>
                        <a:spcAft>
                          <a:spcPts val="0"/>
                        </a:spcAft>
                        <a:buNone/>
                      </a:pPr>
                      <a:r>
                        <a:rPr lang="en-US"/>
                        <a:t>3</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Wikipedia-based dataset, Paradigmatic Relation discovery</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Wide knowledge base utilization, Intelligent Tutoring Systems</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Limited subject matter scope, dependence on pre-existing data.</a:t>
                      </a:r>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654250">
                <a:tc>
                  <a:txBody>
                    <a:bodyPr/>
                    <a:lstStyle/>
                    <a:p>
                      <a:pPr indent="0" lvl="0" marL="0" rtl="0" algn="ctr">
                        <a:spcBef>
                          <a:spcPts val="0"/>
                        </a:spcBef>
                        <a:spcAft>
                          <a:spcPts val="0"/>
                        </a:spcAft>
                        <a:buNone/>
                      </a:pPr>
                      <a:r>
                        <a:rPr lang="en-US"/>
                        <a:t>4</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Semantics and Service Technologies</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Heuristics for distractor suitability, Semantic Trees</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Dependency on semantic tree quality, complexity.</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654250">
                <a:tc>
                  <a:txBody>
                    <a:bodyPr/>
                    <a:lstStyle/>
                    <a:p>
                      <a:pPr indent="0" lvl="0" marL="0" rtl="0" algn="ctr">
                        <a:spcBef>
                          <a:spcPts val="0"/>
                        </a:spcBef>
                        <a:spcAft>
                          <a:spcPts val="0"/>
                        </a:spcAft>
                        <a:buNone/>
                      </a:pPr>
                      <a:r>
                        <a:rPr lang="en-US"/>
                        <a:t>5</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Semantic Similarity, Syntactic Similarity, Context-fit</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Incorporates semantic and syntactic information, Word2Vec</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Sensitivity to context, Word2Vec training dependency.</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7" name="Google Shape;117;p5"/>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18" name="Google Shape;118;p5"/>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t>Literature(cont..)</a:t>
            </a:r>
            <a:endParaRPr sz="3600"/>
          </a:p>
        </p:txBody>
      </p:sp>
      <p:sp>
        <p:nvSpPr>
          <p:cNvPr id="119" name="Google Shape;119;p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20" name="Google Shape;120;p5"/>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graphicFrame>
        <p:nvGraphicFramePr>
          <p:cNvPr id="121" name="Google Shape;121;p5"/>
          <p:cNvGraphicFramePr/>
          <p:nvPr/>
        </p:nvGraphicFramePr>
        <p:xfrm>
          <a:off x="284225" y="815500"/>
          <a:ext cx="3000000" cy="3000000"/>
        </p:xfrm>
        <a:graphic>
          <a:graphicData uri="http://schemas.openxmlformats.org/drawingml/2006/table">
            <a:tbl>
              <a:tblPr bandRow="1">
                <a:noFill/>
                <a:tableStyleId>{8933047D-1C19-42D7-A0DE-CCCB806A4C1A}</a:tableStyleId>
              </a:tblPr>
              <a:tblGrid>
                <a:gridCol w="600150"/>
                <a:gridCol w="1851500"/>
                <a:gridCol w="2017525"/>
                <a:gridCol w="1851500"/>
                <a:gridCol w="1800425"/>
              </a:tblGrid>
              <a:tr h="525850">
                <a:tc>
                  <a:txBody>
                    <a:bodyPr/>
                    <a:lstStyle/>
                    <a:p>
                      <a:pPr indent="0" lvl="0" marL="0" rtl="0" algn="ctr">
                        <a:spcBef>
                          <a:spcPts val="0"/>
                        </a:spcBef>
                        <a:spcAft>
                          <a:spcPts val="0"/>
                        </a:spcAft>
                        <a:buNone/>
                      </a:pPr>
                      <a:r>
                        <a:rPr lang="en-US"/>
                        <a:t>Sl.No</a:t>
                      </a:r>
                      <a:endParaRPr/>
                    </a:p>
                  </a:txBody>
                  <a:tcPr marT="0" marB="0" marR="68575" marL="6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Author </a:t>
                      </a:r>
                      <a:endParaRPr/>
                    </a:p>
                  </a:txBody>
                  <a:tcPr marT="0" marB="0" marR="68575" marL="6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Strategies</a:t>
                      </a:r>
                      <a:endParaRPr/>
                    </a:p>
                  </a:txBody>
                  <a:tcPr marT="0" marB="0" marR="68575" marL="6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Advantages</a:t>
                      </a:r>
                      <a:endParaRPr/>
                    </a:p>
                  </a:txBody>
                  <a:tcPr marT="0" marB="0" marR="68575" marL="6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Disadvantages</a:t>
                      </a:r>
                      <a:endParaRPr/>
                    </a:p>
                  </a:txBody>
                  <a:tcPr marT="0" marB="0" marR="68575" marL="6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14075">
                <a:tc>
                  <a:txBody>
                    <a:bodyPr/>
                    <a:lstStyle/>
                    <a:p>
                      <a:pPr indent="0" lvl="0" marL="0" rtl="0" algn="ctr">
                        <a:spcBef>
                          <a:spcPts val="0"/>
                        </a:spcBef>
                        <a:spcAft>
                          <a:spcPts val="0"/>
                        </a:spcAft>
                        <a:buNone/>
                      </a:pPr>
                      <a:r>
                        <a:rPr lang="en-US"/>
                        <a:t>1</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Min-Kyoung Kim et al. [1]</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Rule-based with Named Entity Recognition</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Automatic QA generation, Named Entity Recognition</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Limited flexibility, rule complexity</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14075">
                <a:tc>
                  <a:txBody>
                    <a:bodyPr/>
                    <a:lstStyle/>
                    <a:p>
                      <a:pPr indent="0" lvl="0" marL="0" rtl="0" algn="ctr">
                        <a:spcBef>
                          <a:spcPts val="0"/>
                        </a:spcBef>
                        <a:spcAft>
                          <a:spcPts val="0"/>
                        </a:spcAft>
                        <a:buNone/>
                      </a:pPr>
                      <a:r>
                        <a:rPr lang="en-US"/>
                        <a:t>2</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Sushmita Gangopadhyay et al. [2]</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Focus generator, Neural Entity Selection, RNN</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Diverse question types, SQuAD dataset utilization</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Computational complexity, training data dependency</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12075">
                <a:tc>
                  <a:txBody>
                    <a:bodyPr/>
                    <a:lstStyle/>
                    <a:p>
                      <a:pPr indent="0" lvl="0" marL="0" rtl="0" algn="ctr">
                        <a:spcBef>
                          <a:spcPts val="0"/>
                        </a:spcBef>
                        <a:spcAft>
                          <a:spcPts val="0"/>
                        </a:spcAft>
                        <a:buNone/>
                      </a:pPr>
                      <a:r>
                        <a:rPr lang="en-US"/>
                        <a:t>3</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Riken Shah et al. [3]</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Wikipedia-based dataset, Paradigmatic Relation discovery</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Knowledge base utilization, Intelligent Tutoring Systems</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Limited subject matter scope, dependence on pre-existing data</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14075">
                <a:tc>
                  <a:txBody>
                    <a:bodyPr/>
                    <a:lstStyle/>
                    <a:p>
                      <a:pPr indent="0" lvl="0" marL="0" rtl="0" algn="ctr">
                        <a:spcBef>
                          <a:spcPts val="0"/>
                        </a:spcBef>
                        <a:spcAft>
                          <a:spcPts val="0"/>
                        </a:spcAft>
                        <a:buNone/>
                      </a:pPr>
                      <a:r>
                        <a:rPr lang="en-US"/>
                        <a:t>4</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Pedro Álvarez et al. [4]</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Semantics and Service Technologies</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Diverse distractors, Semantic Trees utilization</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Dependency on semantic tree quality, complexity.</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12075">
                <a:tc>
                  <a:txBody>
                    <a:bodyPr/>
                    <a:lstStyle/>
                    <a:p>
                      <a:pPr indent="0" lvl="0" marL="0" rtl="0" algn="ctr">
                        <a:spcBef>
                          <a:spcPts val="0"/>
                        </a:spcBef>
                        <a:spcAft>
                          <a:spcPts val="0"/>
                        </a:spcAft>
                        <a:buNone/>
                      </a:pPr>
                      <a:r>
                        <a:rPr lang="en-US"/>
                        <a:t>5</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Bowei Zou et al. [7]</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Unsupervised domain-independent true/false question generation</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Domain-independent, Masking-and-infilling strategy</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Limited to true/false questions, masking strategy sensitivity</a:t>
                      </a:r>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66fd2a15c6_0_68"/>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27" name="Google Shape;127;g266fd2a15c6_0_68"/>
          <p:cNvSpPr/>
          <p:nvPr/>
        </p:nvSpPr>
        <p:spPr>
          <a:xfrm>
            <a:off x="3415004" y="3219941"/>
            <a:ext cx="45720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i="0" sz="2000" u="none" cap="none" strike="noStrike">
              <a:solidFill>
                <a:srgbClr val="000000"/>
              </a:solidFill>
              <a:latin typeface="Times New Roman"/>
              <a:ea typeface="Times New Roman"/>
              <a:cs typeface="Times New Roman"/>
              <a:sym typeface="Times New Roman"/>
            </a:endParaRPr>
          </a:p>
        </p:txBody>
      </p:sp>
      <p:sp>
        <p:nvSpPr>
          <p:cNvPr id="128" name="Google Shape;128;g266fd2a15c6_0_68"/>
          <p:cNvSpPr txBox="1"/>
          <p:nvPr>
            <p:ph type="title"/>
          </p:nvPr>
        </p:nvSpPr>
        <p:spPr>
          <a:xfrm>
            <a:off x="435769" y="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Times New Roman"/>
                <a:ea typeface="Times New Roman"/>
                <a:cs typeface="Times New Roman"/>
                <a:sym typeface="Times New Roman"/>
              </a:rPr>
              <a:t>Problem </a:t>
            </a:r>
            <a:r>
              <a:rPr lang="en-US" sz="3600">
                <a:latin typeface="Times New Roman"/>
                <a:ea typeface="Times New Roman"/>
                <a:cs typeface="Times New Roman"/>
                <a:sym typeface="Times New Roman"/>
              </a:rPr>
              <a:t>Statement</a:t>
            </a:r>
            <a:endParaRPr>
              <a:latin typeface="Times New Roman"/>
              <a:ea typeface="Times New Roman"/>
              <a:cs typeface="Times New Roman"/>
              <a:sym typeface="Times New Roman"/>
            </a:endParaRPr>
          </a:p>
        </p:txBody>
      </p:sp>
      <p:sp>
        <p:nvSpPr>
          <p:cNvPr id="129" name="Google Shape;129;g266fd2a15c6_0_68"/>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1/24/2024</a:t>
            </a:r>
            <a:endParaRPr>
              <a:latin typeface="Times New Roman"/>
              <a:ea typeface="Times New Roman"/>
              <a:cs typeface="Times New Roman"/>
              <a:sym typeface="Times New Roman"/>
            </a:endParaRPr>
          </a:p>
        </p:txBody>
      </p:sp>
      <p:sp>
        <p:nvSpPr>
          <p:cNvPr id="130" name="Google Shape;130;g266fd2a15c6_0_68"/>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Department of Computer Science and Engineering</a:t>
            </a:r>
            <a:endParaRPr>
              <a:latin typeface="Times New Roman"/>
              <a:ea typeface="Times New Roman"/>
              <a:cs typeface="Times New Roman"/>
              <a:sym typeface="Times New Roman"/>
            </a:endParaRPr>
          </a:p>
        </p:txBody>
      </p:sp>
      <p:sp>
        <p:nvSpPr>
          <p:cNvPr id="131" name="Google Shape;131;g266fd2a15c6_0_68"/>
          <p:cNvSpPr txBox="1"/>
          <p:nvPr/>
        </p:nvSpPr>
        <p:spPr>
          <a:xfrm>
            <a:off x="339000" y="665550"/>
            <a:ext cx="84660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The project aims to enhance the efficiency of content summarization, keyword extraction, question generation, and distractor generation through the integration of advanced natural language processing techniques. By employing state-of-the-art models and algorithms, the system streamlines the information extraction process, facilitating better comprehension and utilization of textual content.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Current approaches lack precision, struggle with diverse content, and may produce suboptimal results. The project addresses these issues by employing modern NLP models for improved language understanding.</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The project tackles information overload, aiming to provide accurate and concise content summaries, relevant keywords, and meaningful questions. It addresses the limitations of conventional methods in handling the increasing volume of textual data.</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37" name="Google Shape;137;p7"/>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38" name="Google Shape;138;p7"/>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Problem </a:t>
            </a:r>
            <a:r>
              <a:rPr lang="en-US" sz="3600">
                <a:latin typeface="Bookman Old Style"/>
                <a:ea typeface="Bookman Old Style"/>
                <a:cs typeface="Bookman Old Style"/>
                <a:sym typeface="Bookman Old Style"/>
              </a:rPr>
              <a:t>Illustration</a:t>
            </a:r>
            <a:endParaRPr sz="3600">
              <a:latin typeface="Bookman Old Style"/>
              <a:ea typeface="Bookman Old Style"/>
              <a:cs typeface="Bookman Old Style"/>
              <a:sym typeface="Bookman Old Style"/>
            </a:endParaRPr>
          </a:p>
        </p:txBody>
      </p:sp>
      <p:sp>
        <p:nvSpPr>
          <p:cNvPr id="139" name="Google Shape;139;p7"/>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40" name="Google Shape;140;p7"/>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141" name="Google Shape;141;p7"/>
          <p:cNvPicPr preferRelativeResize="0"/>
          <p:nvPr/>
        </p:nvPicPr>
        <p:blipFill>
          <a:blip r:embed="rId3">
            <a:alphaModFix/>
          </a:blip>
          <a:stretch>
            <a:fillRect/>
          </a:stretch>
        </p:blipFill>
        <p:spPr>
          <a:xfrm>
            <a:off x="936250" y="800199"/>
            <a:ext cx="5824451" cy="3794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266fd2a15c6_0_21"/>
          <p:cNvPicPr preferRelativeResize="0"/>
          <p:nvPr/>
        </p:nvPicPr>
        <p:blipFill>
          <a:blip r:embed="rId3">
            <a:alphaModFix/>
          </a:blip>
          <a:stretch>
            <a:fillRect/>
          </a:stretch>
        </p:blipFill>
        <p:spPr>
          <a:xfrm>
            <a:off x="618375" y="227500"/>
            <a:ext cx="6248400" cy="46884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