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nton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va Sans" panose="020B0604020202020204" charset="0"/>
      <p:regular r:id="rId19"/>
    </p:embeddedFont>
    <p:embeddedFont>
      <p:font typeface="Canva Sans Bold" panose="020B0604020202020204" charset="0"/>
      <p:regular r:id="rId20"/>
    </p:embeddedFont>
    <p:embeddedFont>
      <p:font typeface="Trocchi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349629" y="9054898"/>
            <a:ext cx="1530697" cy="555890"/>
            <a:chOff x="0" y="0"/>
            <a:chExt cx="1154854" cy="4193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4854" cy="419398"/>
            </a:xfrm>
            <a:custGeom>
              <a:avLst/>
              <a:gdLst/>
              <a:ahLst/>
              <a:cxnLst/>
              <a:rect l="l" t="t" r="r" b="b"/>
              <a:pathLst>
                <a:path w="1154854" h="419398">
                  <a:moveTo>
                    <a:pt x="577427" y="0"/>
                  </a:moveTo>
                  <a:lnTo>
                    <a:pt x="1154854" y="419398"/>
                  </a:lnTo>
                  <a:lnTo>
                    <a:pt x="0" y="419398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80446" y="156621"/>
              <a:ext cx="793962" cy="2328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537921" y="1690362"/>
            <a:ext cx="1212158" cy="872754"/>
          </a:xfrm>
          <a:custGeom>
            <a:avLst/>
            <a:gdLst/>
            <a:ahLst/>
            <a:cxnLst/>
            <a:rect l="l" t="t" r="r" b="b"/>
            <a:pathLst>
              <a:path w="1212158" h="872754">
                <a:moveTo>
                  <a:pt x="0" y="0"/>
                </a:moveTo>
                <a:lnTo>
                  <a:pt x="1212158" y="0"/>
                </a:lnTo>
                <a:lnTo>
                  <a:pt x="1212158" y="872754"/>
                </a:lnTo>
                <a:lnTo>
                  <a:pt x="0" y="87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 flipV="1">
            <a:off x="0" y="8051289"/>
            <a:ext cx="6476704" cy="330802"/>
          </a:xfrm>
          <a:custGeom>
            <a:avLst/>
            <a:gdLst/>
            <a:ahLst/>
            <a:cxnLst/>
            <a:rect l="l" t="t" r="r" b="b"/>
            <a:pathLst>
              <a:path w="6476704" h="330802">
                <a:moveTo>
                  <a:pt x="0" y="330801"/>
                </a:moveTo>
                <a:lnTo>
                  <a:pt x="6476704" y="330801"/>
                </a:lnTo>
                <a:lnTo>
                  <a:pt x="6476704" y="0"/>
                </a:lnTo>
                <a:lnTo>
                  <a:pt x="0" y="0"/>
                </a:lnTo>
                <a:lnTo>
                  <a:pt x="0" y="33080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 flipH="1" flipV="1">
            <a:off x="11811296" y="8000188"/>
            <a:ext cx="6476704" cy="330802"/>
          </a:xfrm>
          <a:custGeom>
            <a:avLst/>
            <a:gdLst/>
            <a:ahLst/>
            <a:cxnLst/>
            <a:rect l="l" t="t" r="r" b="b"/>
            <a:pathLst>
              <a:path w="6476704" h="330802">
                <a:moveTo>
                  <a:pt x="6476704" y="330802"/>
                </a:moveTo>
                <a:lnTo>
                  <a:pt x="0" y="330802"/>
                </a:lnTo>
                <a:lnTo>
                  <a:pt x="0" y="0"/>
                </a:lnTo>
                <a:lnTo>
                  <a:pt x="6476704" y="0"/>
                </a:lnTo>
                <a:lnTo>
                  <a:pt x="6476704" y="3308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11811296" y="2454865"/>
            <a:ext cx="6476704" cy="330802"/>
          </a:xfrm>
          <a:custGeom>
            <a:avLst/>
            <a:gdLst/>
            <a:ahLst/>
            <a:cxnLst/>
            <a:rect l="l" t="t" r="r" b="b"/>
            <a:pathLst>
              <a:path w="6476704" h="330802">
                <a:moveTo>
                  <a:pt x="0" y="330802"/>
                </a:moveTo>
                <a:lnTo>
                  <a:pt x="6476704" y="330802"/>
                </a:lnTo>
                <a:lnTo>
                  <a:pt x="6476704" y="0"/>
                </a:lnTo>
                <a:lnTo>
                  <a:pt x="0" y="0"/>
                </a:lnTo>
                <a:lnTo>
                  <a:pt x="0" y="3308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0" y="2464390"/>
            <a:ext cx="6476704" cy="330802"/>
          </a:xfrm>
          <a:custGeom>
            <a:avLst/>
            <a:gdLst/>
            <a:ahLst/>
            <a:cxnLst/>
            <a:rect l="l" t="t" r="r" b="b"/>
            <a:pathLst>
              <a:path w="6476704" h="330802">
                <a:moveTo>
                  <a:pt x="6476704" y="330802"/>
                </a:moveTo>
                <a:lnTo>
                  <a:pt x="0" y="330802"/>
                </a:lnTo>
                <a:lnTo>
                  <a:pt x="0" y="0"/>
                </a:lnTo>
                <a:lnTo>
                  <a:pt x="6476704" y="0"/>
                </a:lnTo>
                <a:lnTo>
                  <a:pt x="6476704" y="3308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489649" y="445295"/>
            <a:ext cx="3436117" cy="1166810"/>
          </a:xfrm>
          <a:custGeom>
            <a:avLst/>
            <a:gdLst/>
            <a:ahLst/>
            <a:cxnLst/>
            <a:rect l="l" t="t" r="r" b="b"/>
            <a:pathLst>
              <a:path w="3436117" h="1166810">
                <a:moveTo>
                  <a:pt x="0" y="0"/>
                </a:moveTo>
                <a:lnTo>
                  <a:pt x="3436117" y="0"/>
                </a:lnTo>
                <a:lnTo>
                  <a:pt x="3436117" y="1166810"/>
                </a:lnTo>
                <a:lnTo>
                  <a:pt x="0" y="11668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17752" y="133350"/>
            <a:ext cx="1726695" cy="1993389"/>
          </a:xfrm>
          <a:custGeom>
            <a:avLst/>
            <a:gdLst/>
            <a:ahLst/>
            <a:cxnLst/>
            <a:rect l="l" t="t" r="r" b="b"/>
            <a:pathLst>
              <a:path w="1726695" h="1993389">
                <a:moveTo>
                  <a:pt x="0" y="0"/>
                </a:moveTo>
                <a:lnTo>
                  <a:pt x="1726696" y="0"/>
                </a:lnTo>
                <a:lnTo>
                  <a:pt x="1726696" y="1993389"/>
                </a:lnTo>
                <a:lnTo>
                  <a:pt x="0" y="19933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134331" y="2732863"/>
            <a:ext cx="14038388" cy="524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>
                <a:solidFill>
                  <a:srgbClr val="0D587C"/>
                </a:solidFill>
                <a:latin typeface="Anton"/>
              </a:rPr>
              <a:t>USED CAR PRICE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6825316" y="8141591"/>
            <a:ext cx="2017667" cy="907700"/>
            <a:chOff x="0" y="0"/>
            <a:chExt cx="1154854" cy="5195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4854" cy="519541"/>
            </a:xfrm>
            <a:custGeom>
              <a:avLst/>
              <a:gdLst/>
              <a:ahLst/>
              <a:cxnLst/>
              <a:rect l="l" t="t" r="r" b="b"/>
              <a:pathLst>
                <a:path w="1154854" h="519541">
                  <a:moveTo>
                    <a:pt x="577427" y="0"/>
                  </a:moveTo>
                  <a:lnTo>
                    <a:pt x="1154854" y="519541"/>
                  </a:lnTo>
                  <a:lnTo>
                    <a:pt x="0" y="519541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80446" y="203116"/>
              <a:ext cx="793962" cy="279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22621" y="420030"/>
            <a:ext cx="1212158" cy="872754"/>
          </a:xfrm>
          <a:custGeom>
            <a:avLst/>
            <a:gdLst/>
            <a:ahLst/>
            <a:cxnLst/>
            <a:rect l="l" t="t" r="r" b="b"/>
            <a:pathLst>
              <a:path w="1212158" h="872754">
                <a:moveTo>
                  <a:pt x="0" y="0"/>
                </a:moveTo>
                <a:lnTo>
                  <a:pt x="1212158" y="0"/>
                </a:lnTo>
                <a:lnTo>
                  <a:pt x="1212158" y="872754"/>
                </a:lnTo>
                <a:lnTo>
                  <a:pt x="0" y="87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718070" y="857250"/>
            <a:ext cx="6851861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D587C"/>
                </a:solidFill>
                <a:latin typeface="Anton"/>
              </a:rPr>
              <a:t>PROBLEM FACED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98040" y="3180626"/>
            <a:ext cx="1637446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Pre-processing of Data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1290137" y="3328974"/>
            <a:ext cx="392365" cy="343319"/>
            <a:chOff x="0" y="0"/>
            <a:chExt cx="812800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98040" y="4710748"/>
            <a:ext cx="1637446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Tuning of Model</a:t>
            </a:r>
          </a:p>
        </p:txBody>
      </p:sp>
      <p:grpSp>
        <p:nvGrpSpPr>
          <p:cNvPr id="12" name="Group 12"/>
          <p:cNvGrpSpPr/>
          <p:nvPr/>
        </p:nvGrpSpPr>
        <p:grpSpPr>
          <a:xfrm rot="5400000">
            <a:off x="1290137" y="4785183"/>
            <a:ext cx="392365" cy="343319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898040" y="6096318"/>
            <a:ext cx="1637446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User Interface using gradio</a:t>
            </a:r>
          </a:p>
        </p:txBody>
      </p:sp>
      <p:grpSp>
        <p:nvGrpSpPr>
          <p:cNvPr id="16" name="Group 16"/>
          <p:cNvGrpSpPr/>
          <p:nvPr/>
        </p:nvGrpSpPr>
        <p:grpSpPr>
          <a:xfrm rot="5400000">
            <a:off x="1290137" y="6266320"/>
            <a:ext cx="392365" cy="343319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6825316" y="8141591"/>
            <a:ext cx="2017667" cy="907700"/>
            <a:chOff x="0" y="0"/>
            <a:chExt cx="1154854" cy="5195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4854" cy="519541"/>
            </a:xfrm>
            <a:custGeom>
              <a:avLst/>
              <a:gdLst/>
              <a:ahLst/>
              <a:cxnLst/>
              <a:rect l="l" t="t" r="r" b="b"/>
              <a:pathLst>
                <a:path w="1154854" h="519541">
                  <a:moveTo>
                    <a:pt x="577427" y="0"/>
                  </a:moveTo>
                  <a:lnTo>
                    <a:pt x="1154854" y="519541"/>
                  </a:lnTo>
                  <a:lnTo>
                    <a:pt x="0" y="519541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80446" y="203116"/>
              <a:ext cx="793962" cy="279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22621" y="420030"/>
            <a:ext cx="1212158" cy="872754"/>
          </a:xfrm>
          <a:custGeom>
            <a:avLst/>
            <a:gdLst/>
            <a:ahLst/>
            <a:cxnLst/>
            <a:rect l="l" t="t" r="r" b="b"/>
            <a:pathLst>
              <a:path w="1212158" h="872754">
                <a:moveTo>
                  <a:pt x="0" y="0"/>
                </a:moveTo>
                <a:lnTo>
                  <a:pt x="1212158" y="0"/>
                </a:lnTo>
                <a:lnTo>
                  <a:pt x="1212158" y="872754"/>
                </a:lnTo>
                <a:lnTo>
                  <a:pt x="0" y="87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116514" y="857250"/>
            <a:ext cx="6054972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D587C"/>
                </a:solidFill>
                <a:latin typeface="Anton"/>
              </a:rPr>
              <a:t>FUTURE SCOPE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98040" y="3180626"/>
            <a:ext cx="1637446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Can provide this model to bind with different website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1290137" y="3328974"/>
            <a:ext cx="392365" cy="343319"/>
            <a:chOff x="0" y="0"/>
            <a:chExt cx="812800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98040" y="4846003"/>
            <a:ext cx="1637446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We can build an android app for interacting with user. </a:t>
            </a:r>
          </a:p>
        </p:txBody>
      </p:sp>
      <p:grpSp>
        <p:nvGrpSpPr>
          <p:cNvPr id="12" name="Group 12"/>
          <p:cNvGrpSpPr/>
          <p:nvPr/>
        </p:nvGrpSpPr>
        <p:grpSpPr>
          <a:xfrm rot="5400000">
            <a:off x="1290137" y="4994350"/>
            <a:ext cx="392365" cy="343319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898040" y="6486788"/>
            <a:ext cx="16374469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For better performance, we plan to design deep learning network structures,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use adaptive learning rates </a:t>
            </a:r>
          </a:p>
        </p:txBody>
      </p:sp>
      <p:grpSp>
        <p:nvGrpSpPr>
          <p:cNvPr id="16" name="Group 16"/>
          <p:cNvGrpSpPr/>
          <p:nvPr/>
        </p:nvGrpSpPr>
        <p:grpSpPr>
          <a:xfrm rot="5400000">
            <a:off x="1290137" y="6635135"/>
            <a:ext cx="392365" cy="343319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6825316" y="8141591"/>
            <a:ext cx="2017667" cy="907700"/>
            <a:chOff x="0" y="0"/>
            <a:chExt cx="1154854" cy="5195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4854" cy="519541"/>
            </a:xfrm>
            <a:custGeom>
              <a:avLst/>
              <a:gdLst/>
              <a:ahLst/>
              <a:cxnLst/>
              <a:rect l="l" t="t" r="r" b="b"/>
              <a:pathLst>
                <a:path w="1154854" h="519541">
                  <a:moveTo>
                    <a:pt x="577427" y="0"/>
                  </a:moveTo>
                  <a:lnTo>
                    <a:pt x="1154854" y="519541"/>
                  </a:lnTo>
                  <a:lnTo>
                    <a:pt x="0" y="519541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80446" y="203116"/>
              <a:ext cx="793962" cy="279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22621" y="420030"/>
            <a:ext cx="1212158" cy="872754"/>
          </a:xfrm>
          <a:custGeom>
            <a:avLst/>
            <a:gdLst/>
            <a:ahLst/>
            <a:cxnLst/>
            <a:rect l="l" t="t" r="r" b="b"/>
            <a:pathLst>
              <a:path w="1212158" h="872754">
                <a:moveTo>
                  <a:pt x="0" y="0"/>
                </a:moveTo>
                <a:lnTo>
                  <a:pt x="1212158" y="0"/>
                </a:lnTo>
                <a:lnTo>
                  <a:pt x="1212158" y="872754"/>
                </a:lnTo>
                <a:lnTo>
                  <a:pt x="0" y="87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26181" y="1914116"/>
            <a:ext cx="5635639" cy="6125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557"/>
              </a:lnSpc>
            </a:pPr>
            <a:r>
              <a:rPr lang="en-US" sz="17540">
                <a:solidFill>
                  <a:srgbClr val="0D587C"/>
                </a:solidFill>
                <a:latin typeface="Anton"/>
              </a:rPr>
              <a:t>THANK </a:t>
            </a:r>
          </a:p>
          <a:p>
            <a:pPr algn="ctr">
              <a:lnSpc>
                <a:spcPts val="24557"/>
              </a:lnSpc>
              <a:spcBef>
                <a:spcPct val="0"/>
              </a:spcBef>
            </a:pPr>
            <a:r>
              <a:rPr lang="en-US" sz="17540">
                <a:solidFill>
                  <a:srgbClr val="0D587C"/>
                </a:solidFill>
                <a:latin typeface="Anton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62959" y="6218183"/>
            <a:ext cx="6562083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D587C"/>
                </a:solidFill>
                <a:latin typeface="Anton"/>
              </a:rPr>
              <a:t>GROUP MEMBERS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966167" y="8975315"/>
            <a:ext cx="624129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Vaibhav Gurav   (230943025021)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77706" y="8081091"/>
            <a:ext cx="622975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Ajinkya Gaiki   (230943025003)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56933" y="8972550"/>
            <a:ext cx="740134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Nikhil Gaikwad   (230943025017)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34779" y="8081091"/>
            <a:ext cx="1115564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Abhishek Patel   (230943025001)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16825316" y="8141591"/>
            <a:ext cx="2017667" cy="907700"/>
            <a:chOff x="0" y="0"/>
            <a:chExt cx="1154854" cy="5195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54854" cy="519541"/>
            </a:xfrm>
            <a:custGeom>
              <a:avLst/>
              <a:gdLst/>
              <a:ahLst/>
              <a:cxnLst/>
              <a:rect l="l" t="t" r="r" b="b"/>
              <a:pathLst>
                <a:path w="1154854" h="519541">
                  <a:moveTo>
                    <a:pt x="577427" y="0"/>
                  </a:moveTo>
                  <a:lnTo>
                    <a:pt x="1154854" y="519541"/>
                  </a:lnTo>
                  <a:lnTo>
                    <a:pt x="0" y="519541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80446" y="203116"/>
              <a:ext cx="793962" cy="279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422621" y="420030"/>
            <a:ext cx="1212158" cy="872754"/>
          </a:xfrm>
          <a:custGeom>
            <a:avLst/>
            <a:gdLst/>
            <a:ahLst/>
            <a:cxnLst/>
            <a:rect l="l" t="t" r="r" b="b"/>
            <a:pathLst>
              <a:path w="1212158" h="872754">
                <a:moveTo>
                  <a:pt x="0" y="0"/>
                </a:moveTo>
                <a:lnTo>
                  <a:pt x="1212158" y="0"/>
                </a:lnTo>
                <a:lnTo>
                  <a:pt x="1212158" y="872754"/>
                </a:lnTo>
                <a:lnTo>
                  <a:pt x="0" y="87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529906" y="1121334"/>
            <a:ext cx="4630231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D587C"/>
                </a:solidFill>
                <a:latin typeface="Anton"/>
              </a:rPr>
              <a:t>GUIDED BY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58292" y="3007294"/>
            <a:ext cx="383908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Anay  Tamhankar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058292" y="4610100"/>
            <a:ext cx="383908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Prasad Deshmukh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88266" y="3864544"/>
            <a:ext cx="251350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Trupti Joshi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68218" y="857250"/>
            <a:ext cx="6151564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D587C"/>
                </a:solidFill>
                <a:latin typeface="Anton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6825316" y="8141591"/>
            <a:ext cx="2017667" cy="907700"/>
            <a:chOff x="0" y="0"/>
            <a:chExt cx="1154854" cy="5195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54854" cy="519541"/>
            </a:xfrm>
            <a:custGeom>
              <a:avLst/>
              <a:gdLst/>
              <a:ahLst/>
              <a:cxnLst/>
              <a:rect l="l" t="t" r="r" b="b"/>
              <a:pathLst>
                <a:path w="1154854" h="519541">
                  <a:moveTo>
                    <a:pt x="577427" y="0"/>
                  </a:moveTo>
                  <a:lnTo>
                    <a:pt x="1154854" y="519541"/>
                  </a:lnTo>
                  <a:lnTo>
                    <a:pt x="0" y="519541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80446" y="203116"/>
              <a:ext cx="793962" cy="279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422621" y="420030"/>
            <a:ext cx="1212158" cy="872754"/>
          </a:xfrm>
          <a:custGeom>
            <a:avLst/>
            <a:gdLst/>
            <a:ahLst/>
            <a:cxnLst/>
            <a:rect l="l" t="t" r="r" b="b"/>
            <a:pathLst>
              <a:path w="1212158" h="872754">
                <a:moveTo>
                  <a:pt x="0" y="0"/>
                </a:moveTo>
                <a:lnTo>
                  <a:pt x="1212158" y="0"/>
                </a:lnTo>
                <a:lnTo>
                  <a:pt x="1212158" y="872754"/>
                </a:lnTo>
                <a:lnTo>
                  <a:pt x="0" y="87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98040" y="4331597"/>
            <a:ext cx="16374469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Need for Price Prediction model that effectively determines the worthiness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of the car using a variety of dependent features.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1290137" y="4479944"/>
            <a:ext cx="392365" cy="343319"/>
            <a:chOff x="0" y="0"/>
            <a:chExt cx="812800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98040" y="6371217"/>
            <a:ext cx="1637446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 Apache PySpark for data preprocessing and ML , </a:t>
            </a:r>
          </a:p>
        </p:txBody>
      </p:sp>
      <p:grpSp>
        <p:nvGrpSpPr>
          <p:cNvPr id="12" name="Group 12"/>
          <p:cNvGrpSpPr/>
          <p:nvPr/>
        </p:nvGrpSpPr>
        <p:grpSpPr>
          <a:xfrm rot="5400000">
            <a:off x="1290137" y="6437649"/>
            <a:ext cx="392365" cy="343319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913531" y="8048888"/>
            <a:ext cx="1637446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Tableau for Data Visualization</a:t>
            </a:r>
          </a:p>
        </p:txBody>
      </p:sp>
      <p:grpSp>
        <p:nvGrpSpPr>
          <p:cNvPr id="16" name="Group 16"/>
          <p:cNvGrpSpPr/>
          <p:nvPr/>
        </p:nvGrpSpPr>
        <p:grpSpPr>
          <a:xfrm rot="5400000">
            <a:off x="1305627" y="8115320"/>
            <a:ext cx="392365" cy="343319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898040" y="3001076"/>
            <a:ext cx="1637446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Analyzing market trends </a:t>
            </a:r>
          </a:p>
        </p:txBody>
      </p:sp>
      <p:grpSp>
        <p:nvGrpSpPr>
          <p:cNvPr id="20" name="Group 20"/>
          <p:cNvGrpSpPr/>
          <p:nvPr/>
        </p:nvGrpSpPr>
        <p:grpSpPr>
          <a:xfrm rot="5400000">
            <a:off x="1305627" y="3171078"/>
            <a:ext cx="392365" cy="343319"/>
            <a:chOff x="0" y="0"/>
            <a:chExt cx="812800" cy="7112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6825316" y="8141591"/>
            <a:ext cx="2017667" cy="907700"/>
            <a:chOff x="0" y="0"/>
            <a:chExt cx="1154854" cy="5195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4854" cy="519541"/>
            </a:xfrm>
            <a:custGeom>
              <a:avLst/>
              <a:gdLst/>
              <a:ahLst/>
              <a:cxnLst/>
              <a:rect l="l" t="t" r="r" b="b"/>
              <a:pathLst>
                <a:path w="1154854" h="519541">
                  <a:moveTo>
                    <a:pt x="577427" y="0"/>
                  </a:moveTo>
                  <a:lnTo>
                    <a:pt x="1154854" y="519541"/>
                  </a:lnTo>
                  <a:lnTo>
                    <a:pt x="0" y="519541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80446" y="203116"/>
              <a:ext cx="793962" cy="279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22621" y="420030"/>
            <a:ext cx="1212158" cy="872754"/>
          </a:xfrm>
          <a:custGeom>
            <a:avLst/>
            <a:gdLst/>
            <a:ahLst/>
            <a:cxnLst/>
            <a:rect l="l" t="t" r="r" b="b"/>
            <a:pathLst>
              <a:path w="1212158" h="872754">
                <a:moveTo>
                  <a:pt x="0" y="0"/>
                </a:moveTo>
                <a:lnTo>
                  <a:pt x="1212158" y="0"/>
                </a:lnTo>
                <a:lnTo>
                  <a:pt x="1212158" y="872754"/>
                </a:lnTo>
                <a:lnTo>
                  <a:pt x="0" y="87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498588" y="857250"/>
            <a:ext cx="9290824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D587C"/>
                </a:solidFill>
                <a:latin typeface="Anton"/>
              </a:rPr>
              <a:t>PROBLEM STATEMENT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75409" y="3223374"/>
            <a:ext cx="1637446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 Lack of reliable methods to determine fair prices for cars.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2467506" y="3371722"/>
            <a:ext cx="392365" cy="343319"/>
            <a:chOff x="0" y="0"/>
            <a:chExt cx="812800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75409" y="4820171"/>
            <a:ext cx="1637446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50% of people prefer to buy used cars  </a:t>
            </a:r>
          </a:p>
        </p:txBody>
      </p:sp>
      <p:grpSp>
        <p:nvGrpSpPr>
          <p:cNvPr id="12" name="Group 12"/>
          <p:cNvGrpSpPr/>
          <p:nvPr/>
        </p:nvGrpSpPr>
        <p:grpSpPr>
          <a:xfrm rot="5400000">
            <a:off x="2467506" y="4886603"/>
            <a:ext cx="392365" cy="343319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90900" y="6297181"/>
            <a:ext cx="1637446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To predict the car price using PySpark ML model</a:t>
            </a:r>
          </a:p>
        </p:txBody>
      </p:sp>
      <p:grpSp>
        <p:nvGrpSpPr>
          <p:cNvPr id="16" name="Group 16"/>
          <p:cNvGrpSpPr/>
          <p:nvPr/>
        </p:nvGrpSpPr>
        <p:grpSpPr>
          <a:xfrm rot="5400000">
            <a:off x="2482997" y="6363613"/>
            <a:ext cx="392365" cy="343319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2621" y="239055"/>
            <a:ext cx="1212158" cy="872754"/>
          </a:xfrm>
          <a:custGeom>
            <a:avLst/>
            <a:gdLst/>
            <a:ahLst/>
            <a:cxnLst/>
            <a:rect l="l" t="t" r="r" b="b"/>
            <a:pathLst>
              <a:path w="1212158" h="872754">
                <a:moveTo>
                  <a:pt x="0" y="0"/>
                </a:moveTo>
                <a:lnTo>
                  <a:pt x="1212158" y="0"/>
                </a:lnTo>
                <a:lnTo>
                  <a:pt x="1212158" y="872754"/>
                </a:lnTo>
                <a:lnTo>
                  <a:pt x="0" y="87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40488" y="1787169"/>
            <a:ext cx="3282851" cy="2281947"/>
            <a:chOff x="0" y="0"/>
            <a:chExt cx="864619" cy="6010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64619" cy="601007"/>
            </a:xfrm>
            <a:custGeom>
              <a:avLst/>
              <a:gdLst/>
              <a:ahLst/>
              <a:cxnLst/>
              <a:rect l="l" t="t" r="r" b="b"/>
              <a:pathLst>
                <a:path w="864619" h="601007">
                  <a:moveTo>
                    <a:pt x="120273" y="0"/>
                  </a:moveTo>
                  <a:lnTo>
                    <a:pt x="744346" y="0"/>
                  </a:lnTo>
                  <a:cubicBezTo>
                    <a:pt x="810771" y="0"/>
                    <a:pt x="864619" y="53848"/>
                    <a:pt x="864619" y="120273"/>
                  </a:cubicBezTo>
                  <a:lnTo>
                    <a:pt x="864619" y="480734"/>
                  </a:lnTo>
                  <a:cubicBezTo>
                    <a:pt x="864619" y="547159"/>
                    <a:pt x="810771" y="601007"/>
                    <a:pt x="744346" y="601007"/>
                  </a:cubicBezTo>
                  <a:lnTo>
                    <a:pt x="120273" y="601007"/>
                  </a:lnTo>
                  <a:cubicBezTo>
                    <a:pt x="53848" y="601007"/>
                    <a:pt x="0" y="547159"/>
                    <a:pt x="0" y="480734"/>
                  </a:cubicBezTo>
                  <a:lnTo>
                    <a:pt x="0" y="120273"/>
                  </a:lnTo>
                  <a:cubicBezTo>
                    <a:pt x="0" y="53848"/>
                    <a:pt x="53848" y="0"/>
                    <a:pt x="120273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64619" cy="639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158180" y="1787169"/>
            <a:ext cx="3572123" cy="2281947"/>
            <a:chOff x="0" y="0"/>
            <a:chExt cx="940806" cy="6010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40806" cy="601007"/>
            </a:xfrm>
            <a:custGeom>
              <a:avLst/>
              <a:gdLst/>
              <a:ahLst/>
              <a:cxnLst/>
              <a:rect l="l" t="t" r="r" b="b"/>
              <a:pathLst>
                <a:path w="940806" h="601007">
                  <a:moveTo>
                    <a:pt x="110533" y="0"/>
                  </a:moveTo>
                  <a:lnTo>
                    <a:pt x="830273" y="0"/>
                  </a:lnTo>
                  <a:cubicBezTo>
                    <a:pt x="891319" y="0"/>
                    <a:pt x="940806" y="49487"/>
                    <a:pt x="940806" y="110533"/>
                  </a:cubicBezTo>
                  <a:lnTo>
                    <a:pt x="940806" y="490474"/>
                  </a:lnTo>
                  <a:cubicBezTo>
                    <a:pt x="940806" y="519789"/>
                    <a:pt x="929161" y="547903"/>
                    <a:pt x="908432" y="568632"/>
                  </a:cubicBezTo>
                  <a:cubicBezTo>
                    <a:pt x="887703" y="589361"/>
                    <a:pt x="859588" y="601007"/>
                    <a:pt x="830273" y="601007"/>
                  </a:cubicBezTo>
                  <a:lnTo>
                    <a:pt x="110533" y="601007"/>
                  </a:lnTo>
                  <a:cubicBezTo>
                    <a:pt x="81218" y="601007"/>
                    <a:pt x="53103" y="589361"/>
                    <a:pt x="32374" y="568632"/>
                  </a:cubicBezTo>
                  <a:cubicBezTo>
                    <a:pt x="11645" y="547903"/>
                    <a:pt x="0" y="519789"/>
                    <a:pt x="0" y="490474"/>
                  </a:cubicBezTo>
                  <a:lnTo>
                    <a:pt x="0" y="110533"/>
                  </a:lnTo>
                  <a:cubicBezTo>
                    <a:pt x="0" y="81218"/>
                    <a:pt x="11645" y="53103"/>
                    <a:pt x="32374" y="32374"/>
                  </a:cubicBezTo>
                  <a:cubicBezTo>
                    <a:pt x="53103" y="11645"/>
                    <a:pt x="81218" y="0"/>
                    <a:pt x="110533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40806" cy="639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97429" y="1809475"/>
            <a:ext cx="3744783" cy="2259642"/>
            <a:chOff x="0" y="0"/>
            <a:chExt cx="986280" cy="5951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86280" cy="595132"/>
            </a:xfrm>
            <a:custGeom>
              <a:avLst/>
              <a:gdLst/>
              <a:ahLst/>
              <a:cxnLst/>
              <a:rect l="l" t="t" r="r" b="b"/>
              <a:pathLst>
                <a:path w="986280" h="595132">
                  <a:moveTo>
                    <a:pt x="105437" y="0"/>
                  </a:moveTo>
                  <a:lnTo>
                    <a:pt x="880844" y="0"/>
                  </a:lnTo>
                  <a:cubicBezTo>
                    <a:pt x="908807" y="0"/>
                    <a:pt x="935625" y="11108"/>
                    <a:pt x="955399" y="30882"/>
                  </a:cubicBezTo>
                  <a:cubicBezTo>
                    <a:pt x="975172" y="50655"/>
                    <a:pt x="986280" y="77473"/>
                    <a:pt x="986280" y="105437"/>
                  </a:cubicBezTo>
                  <a:lnTo>
                    <a:pt x="986280" y="489695"/>
                  </a:lnTo>
                  <a:cubicBezTo>
                    <a:pt x="986280" y="517659"/>
                    <a:pt x="975172" y="544477"/>
                    <a:pt x="955399" y="564250"/>
                  </a:cubicBezTo>
                  <a:cubicBezTo>
                    <a:pt x="935625" y="584023"/>
                    <a:pt x="908807" y="595132"/>
                    <a:pt x="880844" y="595132"/>
                  </a:cubicBezTo>
                  <a:lnTo>
                    <a:pt x="105437" y="595132"/>
                  </a:lnTo>
                  <a:cubicBezTo>
                    <a:pt x="77473" y="595132"/>
                    <a:pt x="50655" y="584023"/>
                    <a:pt x="30882" y="564250"/>
                  </a:cubicBezTo>
                  <a:cubicBezTo>
                    <a:pt x="11108" y="544477"/>
                    <a:pt x="0" y="517659"/>
                    <a:pt x="0" y="489695"/>
                  </a:cubicBezTo>
                  <a:lnTo>
                    <a:pt x="0" y="105437"/>
                  </a:lnTo>
                  <a:cubicBezTo>
                    <a:pt x="0" y="77473"/>
                    <a:pt x="11108" y="50655"/>
                    <a:pt x="30882" y="30882"/>
                  </a:cubicBezTo>
                  <a:cubicBezTo>
                    <a:pt x="50655" y="11108"/>
                    <a:pt x="77473" y="0"/>
                    <a:pt x="105437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986280" cy="633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807487" y="6177608"/>
            <a:ext cx="3356688" cy="2221040"/>
            <a:chOff x="0" y="0"/>
            <a:chExt cx="884066" cy="58496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84066" cy="584965"/>
            </a:xfrm>
            <a:custGeom>
              <a:avLst/>
              <a:gdLst/>
              <a:ahLst/>
              <a:cxnLst/>
              <a:rect l="l" t="t" r="r" b="b"/>
              <a:pathLst>
                <a:path w="884066" h="584965">
                  <a:moveTo>
                    <a:pt x="117627" y="0"/>
                  </a:moveTo>
                  <a:lnTo>
                    <a:pt x="766439" y="0"/>
                  </a:lnTo>
                  <a:cubicBezTo>
                    <a:pt x="831402" y="0"/>
                    <a:pt x="884066" y="52664"/>
                    <a:pt x="884066" y="117627"/>
                  </a:cubicBezTo>
                  <a:lnTo>
                    <a:pt x="884066" y="467338"/>
                  </a:lnTo>
                  <a:cubicBezTo>
                    <a:pt x="884066" y="532302"/>
                    <a:pt x="831402" y="584965"/>
                    <a:pt x="766439" y="584965"/>
                  </a:cubicBezTo>
                  <a:lnTo>
                    <a:pt x="117627" y="584965"/>
                  </a:lnTo>
                  <a:cubicBezTo>
                    <a:pt x="52664" y="584965"/>
                    <a:pt x="0" y="532302"/>
                    <a:pt x="0" y="467338"/>
                  </a:cubicBezTo>
                  <a:lnTo>
                    <a:pt x="0" y="117627"/>
                  </a:lnTo>
                  <a:cubicBezTo>
                    <a:pt x="0" y="52664"/>
                    <a:pt x="52664" y="0"/>
                    <a:pt x="117627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84066" cy="623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175959" y="2717475"/>
            <a:ext cx="490495" cy="421335"/>
            <a:chOff x="0" y="0"/>
            <a:chExt cx="732309" cy="62905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32309" cy="629053"/>
            </a:xfrm>
            <a:custGeom>
              <a:avLst/>
              <a:gdLst/>
              <a:ahLst/>
              <a:cxnLst/>
              <a:rect l="l" t="t" r="r" b="b"/>
              <a:pathLst>
                <a:path w="732309" h="629053">
                  <a:moveTo>
                    <a:pt x="732309" y="314527"/>
                  </a:moveTo>
                  <a:lnTo>
                    <a:pt x="325909" y="0"/>
                  </a:lnTo>
                  <a:lnTo>
                    <a:pt x="325909" y="203200"/>
                  </a:lnTo>
                  <a:lnTo>
                    <a:pt x="0" y="203200"/>
                  </a:lnTo>
                  <a:lnTo>
                    <a:pt x="0" y="425853"/>
                  </a:lnTo>
                  <a:lnTo>
                    <a:pt x="325909" y="425853"/>
                  </a:lnTo>
                  <a:lnTo>
                    <a:pt x="325909" y="629053"/>
                  </a:lnTo>
                  <a:lnTo>
                    <a:pt x="732309" y="314527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65100"/>
              <a:ext cx="630709" cy="260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52255" y="2238714"/>
            <a:ext cx="1859316" cy="878982"/>
          </a:xfrm>
          <a:custGeom>
            <a:avLst/>
            <a:gdLst/>
            <a:ahLst/>
            <a:cxnLst/>
            <a:rect l="l" t="t" r="r" b="b"/>
            <a:pathLst>
              <a:path w="1859316" h="878982">
                <a:moveTo>
                  <a:pt x="0" y="0"/>
                </a:moveTo>
                <a:lnTo>
                  <a:pt x="1859317" y="0"/>
                </a:lnTo>
                <a:lnTo>
                  <a:pt x="1859317" y="878982"/>
                </a:lnTo>
                <a:lnTo>
                  <a:pt x="0" y="878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412" t="-7228" r="-61414" b="-11372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980825" y="2137615"/>
            <a:ext cx="1876069" cy="1081182"/>
          </a:xfrm>
          <a:custGeom>
            <a:avLst/>
            <a:gdLst/>
            <a:ahLst/>
            <a:cxnLst/>
            <a:rect l="l" t="t" r="r" b="b"/>
            <a:pathLst>
              <a:path w="1876069" h="1081182">
                <a:moveTo>
                  <a:pt x="0" y="0"/>
                </a:moveTo>
                <a:lnTo>
                  <a:pt x="1876070" y="0"/>
                </a:lnTo>
                <a:lnTo>
                  <a:pt x="1876070" y="1081181"/>
                </a:lnTo>
                <a:lnTo>
                  <a:pt x="0" y="10811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495" r="-5495"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9118618" y="2658894"/>
            <a:ext cx="490495" cy="421335"/>
            <a:chOff x="0" y="0"/>
            <a:chExt cx="732309" cy="62905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32309" cy="629053"/>
            </a:xfrm>
            <a:custGeom>
              <a:avLst/>
              <a:gdLst/>
              <a:ahLst/>
              <a:cxnLst/>
              <a:rect l="l" t="t" r="r" b="b"/>
              <a:pathLst>
                <a:path w="732309" h="629053">
                  <a:moveTo>
                    <a:pt x="732309" y="314527"/>
                  </a:moveTo>
                  <a:lnTo>
                    <a:pt x="325909" y="0"/>
                  </a:lnTo>
                  <a:lnTo>
                    <a:pt x="325909" y="203200"/>
                  </a:lnTo>
                  <a:lnTo>
                    <a:pt x="0" y="203200"/>
                  </a:lnTo>
                  <a:lnTo>
                    <a:pt x="0" y="425853"/>
                  </a:lnTo>
                  <a:lnTo>
                    <a:pt x="325909" y="425853"/>
                  </a:lnTo>
                  <a:lnTo>
                    <a:pt x="325909" y="629053"/>
                  </a:lnTo>
                  <a:lnTo>
                    <a:pt x="732309" y="314527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165100"/>
              <a:ext cx="630709" cy="260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0263598" y="2085319"/>
            <a:ext cx="816684" cy="985699"/>
          </a:xfrm>
          <a:custGeom>
            <a:avLst/>
            <a:gdLst/>
            <a:ahLst/>
            <a:cxnLst/>
            <a:rect l="l" t="t" r="r" b="b"/>
            <a:pathLst>
              <a:path w="816684" h="985699">
                <a:moveTo>
                  <a:pt x="0" y="0"/>
                </a:moveTo>
                <a:lnTo>
                  <a:pt x="816684" y="0"/>
                </a:lnTo>
                <a:lnTo>
                  <a:pt x="816684" y="985699"/>
                </a:lnTo>
                <a:lnTo>
                  <a:pt x="0" y="9856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2576" t="-53907" r="-312415" b="-52986"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1308251" y="1999048"/>
            <a:ext cx="1876069" cy="1081182"/>
          </a:xfrm>
          <a:custGeom>
            <a:avLst/>
            <a:gdLst/>
            <a:ahLst/>
            <a:cxnLst/>
            <a:rect l="l" t="t" r="r" b="b"/>
            <a:pathLst>
              <a:path w="1876069" h="1081182">
                <a:moveTo>
                  <a:pt x="0" y="0"/>
                </a:moveTo>
                <a:lnTo>
                  <a:pt x="1876069" y="0"/>
                </a:lnTo>
                <a:lnTo>
                  <a:pt x="1876069" y="1081182"/>
                </a:lnTo>
                <a:lnTo>
                  <a:pt x="0" y="10811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495" r="-5495"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042728" y="6585463"/>
            <a:ext cx="886207" cy="752470"/>
          </a:xfrm>
          <a:custGeom>
            <a:avLst/>
            <a:gdLst/>
            <a:ahLst/>
            <a:cxnLst/>
            <a:rect l="l" t="t" r="r" b="b"/>
            <a:pathLst>
              <a:path w="886207" h="752470">
                <a:moveTo>
                  <a:pt x="0" y="0"/>
                </a:moveTo>
                <a:lnTo>
                  <a:pt x="886206" y="0"/>
                </a:lnTo>
                <a:lnTo>
                  <a:pt x="886206" y="752469"/>
                </a:lnTo>
                <a:lnTo>
                  <a:pt x="0" y="752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6805" r="-24817"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109522" y="6215305"/>
            <a:ext cx="3744783" cy="2259642"/>
            <a:chOff x="0" y="0"/>
            <a:chExt cx="986280" cy="59513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86280" cy="595132"/>
            </a:xfrm>
            <a:custGeom>
              <a:avLst/>
              <a:gdLst/>
              <a:ahLst/>
              <a:cxnLst/>
              <a:rect l="l" t="t" r="r" b="b"/>
              <a:pathLst>
                <a:path w="986280" h="595132">
                  <a:moveTo>
                    <a:pt x="105437" y="0"/>
                  </a:moveTo>
                  <a:lnTo>
                    <a:pt x="880844" y="0"/>
                  </a:lnTo>
                  <a:cubicBezTo>
                    <a:pt x="908807" y="0"/>
                    <a:pt x="935625" y="11108"/>
                    <a:pt x="955399" y="30882"/>
                  </a:cubicBezTo>
                  <a:cubicBezTo>
                    <a:pt x="975172" y="50655"/>
                    <a:pt x="986280" y="77473"/>
                    <a:pt x="986280" y="105437"/>
                  </a:cubicBezTo>
                  <a:lnTo>
                    <a:pt x="986280" y="489695"/>
                  </a:lnTo>
                  <a:cubicBezTo>
                    <a:pt x="986280" y="517659"/>
                    <a:pt x="975172" y="544477"/>
                    <a:pt x="955399" y="564250"/>
                  </a:cubicBezTo>
                  <a:cubicBezTo>
                    <a:pt x="935625" y="584023"/>
                    <a:pt x="908807" y="595132"/>
                    <a:pt x="880844" y="595132"/>
                  </a:cubicBezTo>
                  <a:lnTo>
                    <a:pt x="105437" y="595132"/>
                  </a:lnTo>
                  <a:cubicBezTo>
                    <a:pt x="77473" y="595132"/>
                    <a:pt x="50655" y="584023"/>
                    <a:pt x="30882" y="564250"/>
                  </a:cubicBezTo>
                  <a:cubicBezTo>
                    <a:pt x="11108" y="544477"/>
                    <a:pt x="0" y="517659"/>
                    <a:pt x="0" y="489695"/>
                  </a:cubicBezTo>
                  <a:lnTo>
                    <a:pt x="0" y="105437"/>
                  </a:lnTo>
                  <a:cubicBezTo>
                    <a:pt x="0" y="77473"/>
                    <a:pt x="11108" y="50655"/>
                    <a:pt x="30882" y="30882"/>
                  </a:cubicBezTo>
                  <a:cubicBezTo>
                    <a:pt x="50655" y="11108"/>
                    <a:pt x="77473" y="0"/>
                    <a:pt x="105437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986280" cy="633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997429" y="6215305"/>
            <a:ext cx="3744783" cy="2259642"/>
            <a:chOff x="0" y="0"/>
            <a:chExt cx="986280" cy="59513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86280" cy="595132"/>
            </a:xfrm>
            <a:custGeom>
              <a:avLst/>
              <a:gdLst/>
              <a:ahLst/>
              <a:cxnLst/>
              <a:rect l="l" t="t" r="r" b="b"/>
              <a:pathLst>
                <a:path w="986280" h="595132">
                  <a:moveTo>
                    <a:pt x="105437" y="0"/>
                  </a:moveTo>
                  <a:lnTo>
                    <a:pt x="880844" y="0"/>
                  </a:lnTo>
                  <a:cubicBezTo>
                    <a:pt x="908807" y="0"/>
                    <a:pt x="935625" y="11108"/>
                    <a:pt x="955399" y="30882"/>
                  </a:cubicBezTo>
                  <a:cubicBezTo>
                    <a:pt x="975172" y="50655"/>
                    <a:pt x="986280" y="77473"/>
                    <a:pt x="986280" y="105437"/>
                  </a:cubicBezTo>
                  <a:lnTo>
                    <a:pt x="986280" y="489695"/>
                  </a:lnTo>
                  <a:cubicBezTo>
                    <a:pt x="986280" y="517659"/>
                    <a:pt x="975172" y="544477"/>
                    <a:pt x="955399" y="564250"/>
                  </a:cubicBezTo>
                  <a:cubicBezTo>
                    <a:pt x="935625" y="584023"/>
                    <a:pt x="908807" y="595132"/>
                    <a:pt x="880844" y="595132"/>
                  </a:cubicBezTo>
                  <a:lnTo>
                    <a:pt x="105437" y="595132"/>
                  </a:lnTo>
                  <a:cubicBezTo>
                    <a:pt x="77473" y="595132"/>
                    <a:pt x="50655" y="584023"/>
                    <a:pt x="30882" y="564250"/>
                  </a:cubicBezTo>
                  <a:cubicBezTo>
                    <a:pt x="11108" y="544477"/>
                    <a:pt x="0" y="517659"/>
                    <a:pt x="0" y="489695"/>
                  </a:cubicBezTo>
                  <a:lnTo>
                    <a:pt x="0" y="105437"/>
                  </a:lnTo>
                  <a:cubicBezTo>
                    <a:pt x="0" y="77473"/>
                    <a:pt x="11108" y="50655"/>
                    <a:pt x="30882" y="30882"/>
                  </a:cubicBezTo>
                  <a:cubicBezTo>
                    <a:pt x="50655" y="11108"/>
                    <a:pt x="77473" y="0"/>
                    <a:pt x="105437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986280" cy="633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985520" y="6215305"/>
            <a:ext cx="3744783" cy="2259642"/>
            <a:chOff x="0" y="0"/>
            <a:chExt cx="986280" cy="595132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86280" cy="595132"/>
            </a:xfrm>
            <a:custGeom>
              <a:avLst/>
              <a:gdLst/>
              <a:ahLst/>
              <a:cxnLst/>
              <a:rect l="l" t="t" r="r" b="b"/>
              <a:pathLst>
                <a:path w="986280" h="595132">
                  <a:moveTo>
                    <a:pt x="105437" y="0"/>
                  </a:moveTo>
                  <a:lnTo>
                    <a:pt x="880844" y="0"/>
                  </a:lnTo>
                  <a:cubicBezTo>
                    <a:pt x="908807" y="0"/>
                    <a:pt x="935625" y="11108"/>
                    <a:pt x="955399" y="30882"/>
                  </a:cubicBezTo>
                  <a:cubicBezTo>
                    <a:pt x="975172" y="50655"/>
                    <a:pt x="986280" y="77473"/>
                    <a:pt x="986280" y="105437"/>
                  </a:cubicBezTo>
                  <a:lnTo>
                    <a:pt x="986280" y="489695"/>
                  </a:lnTo>
                  <a:cubicBezTo>
                    <a:pt x="986280" y="517659"/>
                    <a:pt x="975172" y="544477"/>
                    <a:pt x="955399" y="564250"/>
                  </a:cubicBezTo>
                  <a:cubicBezTo>
                    <a:pt x="935625" y="584023"/>
                    <a:pt x="908807" y="595132"/>
                    <a:pt x="880844" y="595132"/>
                  </a:cubicBezTo>
                  <a:lnTo>
                    <a:pt x="105437" y="595132"/>
                  </a:lnTo>
                  <a:cubicBezTo>
                    <a:pt x="77473" y="595132"/>
                    <a:pt x="50655" y="584023"/>
                    <a:pt x="30882" y="564250"/>
                  </a:cubicBezTo>
                  <a:cubicBezTo>
                    <a:pt x="11108" y="544477"/>
                    <a:pt x="0" y="517659"/>
                    <a:pt x="0" y="489695"/>
                  </a:cubicBezTo>
                  <a:lnTo>
                    <a:pt x="0" y="105437"/>
                  </a:lnTo>
                  <a:cubicBezTo>
                    <a:pt x="0" y="77473"/>
                    <a:pt x="11108" y="50655"/>
                    <a:pt x="30882" y="30882"/>
                  </a:cubicBezTo>
                  <a:cubicBezTo>
                    <a:pt x="50655" y="11108"/>
                    <a:pt x="77473" y="0"/>
                    <a:pt x="105437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986280" cy="633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6110482" y="6704755"/>
            <a:ext cx="1494859" cy="918500"/>
          </a:xfrm>
          <a:custGeom>
            <a:avLst/>
            <a:gdLst/>
            <a:ahLst/>
            <a:cxnLst/>
            <a:rect l="l" t="t" r="r" b="b"/>
            <a:pathLst>
              <a:path w="1494859" h="918500">
                <a:moveTo>
                  <a:pt x="0" y="0"/>
                </a:moveTo>
                <a:lnTo>
                  <a:pt x="1494859" y="0"/>
                </a:lnTo>
                <a:lnTo>
                  <a:pt x="1494859" y="918501"/>
                </a:lnTo>
                <a:lnTo>
                  <a:pt x="0" y="9185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24239" b="-18166"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0931785" y="6542074"/>
            <a:ext cx="1876069" cy="1081182"/>
          </a:xfrm>
          <a:custGeom>
            <a:avLst/>
            <a:gdLst/>
            <a:ahLst/>
            <a:cxnLst/>
            <a:rect l="l" t="t" r="r" b="b"/>
            <a:pathLst>
              <a:path w="1876069" h="1081182">
                <a:moveTo>
                  <a:pt x="0" y="0"/>
                </a:moveTo>
                <a:lnTo>
                  <a:pt x="1876070" y="0"/>
                </a:lnTo>
                <a:lnTo>
                  <a:pt x="1876070" y="1081182"/>
                </a:lnTo>
                <a:lnTo>
                  <a:pt x="0" y="10811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495" r="-5495"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404397" y="6346081"/>
            <a:ext cx="1155034" cy="1155034"/>
          </a:xfrm>
          <a:custGeom>
            <a:avLst/>
            <a:gdLst/>
            <a:ahLst/>
            <a:cxnLst/>
            <a:rect l="l" t="t" r="r" b="b"/>
            <a:pathLst>
              <a:path w="1155034" h="1155034">
                <a:moveTo>
                  <a:pt x="0" y="0"/>
                </a:moveTo>
                <a:lnTo>
                  <a:pt x="1155033" y="0"/>
                </a:lnTo>
                <a:lnTo>
                  <a:pt x="1155033" y="1155033"/>
                </a:lnTo>
                <a:lnTo>
                  <a:pt x="0" y="11550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38" name="TextBox 38"/>
          <p:cNvSpPr txBox="1"/>
          <p:nvPr/>
        </p:nvSpPr>
        <p:spPr>
          <a:xfrm>
            <a:off x="6345922" y="-38943"/>
            <a:ext cx="5971964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D587C"/>
                </a:solidFill>
                <a:latin typeface="Anton"/>
              </a:rPr>
              <a:t>ARCHITECTURE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34177" y="3292336"/>
            <a:ext cx="2695473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Trocchi"/>
              </a:rPr>
              <a:t>Data collection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331522" y="3285471"/>
            <a:ext cx="3174676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sz="2600">
                <a:solidFill>
                  <a:srgbClr val="FFFFFF"/>
                </a:solidFill>
                <a:latin typeface="Trocchi"/>
              </a:rPr>
              <a:t>Data pre-processing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201751" y="3294996"/>
            <a:ext cx="3336139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sz="2600">
                <a:solidFill>
                  <a:srgbClr val="FFFFFF"/>
                </a:solidFill>
                <a:latin typeface="Trocchi"/>
              </a:rPr>
              <a:t>Exploratory data</a:t>
            </a:r>
          </a:p>
          <a:p>
            <a:pPr algn="ctr">
              <a:lnSpc>
                <a:spcPts val="2730"/>
              </a:lnSpc>
            </a:pPr>
            <a:r>
              <a:rPr lang="en-US" sz="2600">
                <a:solidFill>
                  <a:srgbClr val="FFFFFF"/>
                </a:solidFill>
                <a:latin typeface="Trocchi"/>
              </a:rPr>
              <a:t>analysis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486042" y="7672843"/>
            <a:ext cx="2991743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sz="2600">
                <a:solidFill>
                  <a:srgbClr val="FFFFFF"/>
                </a:solidFill>
                <a:latin typeface="Trocchi"/>
              </a:rPr>
              <a:t>Predictions &amp;</a:t>
            </a:r>
          </a:p>
          <a:p>
            <a:pPr algn="ctr">
              <a:lnSpc>
                <a:spcPts val="2730"/>
              </a:lnSpc>
            </a:pPr>
            <a:r>
              <a:rPr lang="en-US" sz="2600">
                <a:solidFill>
                  <a:srgbClr val="FFFFFF"/>
                </a:solidFill>
                <a:latin typeface="Trocchi"/>
              </a:rPr>
              <a:t>Deployment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5033916" y="7577314"/>
            <a:ext cx="2745979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sz="2600">
                <a:solidFill>
                  <a:srgbClr val="FFFFFF"/>
                </a:solidFill>
                <a:latin typeface="Trocchi"/>
              </a:rPr>
              <a:t>Data Visualization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594476" y="7818836"/>
            <a:ext cx="2589844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Trocchi"/>
              </a:rPr>
              <a:t>Clean Data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422989" y="7904561"/>
            <a:ext cx="2991743" cy="35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sz="2600">
                <a:solidFill>
                  <a:srgbClr val="FFFFFF"/>
                </a:solidFill>
                <a:latin typeface="Trocchi"/>
              </a:rPr>
              <a:t>Model Training</a:t>
            </a:r>
          </a:p>
        </p:txBody>
      </p:sp>
      <p:grpSp>
        <p:nvGrpSpPr>
          <p:cNvPr id="46" name="Group 46"/>
          <p:cNvGrpSpPr/>
          <p:nvPr/>
        </p:nvGrpSpPr>
        <p:grpSpPr>
          <a:xfrm rot="-10800000">
            <a:off x="4127040" y="7249546"/>
            <a:ext cx="490495" cy="421335"/>
            <a:chOff x="0" y="0"/>
            <a:chExt cx="732309" cy="629053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732309" cy="629053"/>
            </a:xfrm>
            <a:custGeom>
              <a:avLst/>
              <a:gdLst/>
              <a:ahLst/>
              <a:cxnLst/>
              <a:rect l="l" t="t" r="r" b="b"/>
              <a:pathLst>
                <a:path w="732309" h="629053">
                  <a:moveTo>
                    <a:pt x="732309" y="314527"/>
                  </a:moveTo>
                  <a:lnTo>
                    <a:pt x="325909" y="0"/>
                  </a:lnTo>
                  <a:lnTo>
                    <a:pt x="325909" y="203200"/>
                  </a:lnTo>
                  <a:lnTo>
                    <a:pt x="0" y="203200"/>
                  </a:lnTo>
                  <a:lnTo>
                    <a:pt x="0" y="425853"/>
                  </a:lnTo>
                  <a:lnTo>
                    <a:pt x="325909" y="425853"/>
                  </a:lnTo>
                  <a:lnTo>
                    <a:pt x="325909" y="629053"/>
                  </a:lnTo>
                  <a:lnTo>
                    <a:pt x="732309" y="314527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165100"/>
              <a:ext cx="630709" cy="260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4171946" y="7249546"/>
            <a:ext cx="490495" cy="421335"/>
            <a:chOff x="0" y="0"/>
            <a:chExt cx="732309" cy="62905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732309" cy="629053"/>
            </a:xfrm>
            <a:custGeom>
              <a:avLst/>
              <a:gdLst/>
              <a:ahLst/>
              <a:cxnLst/>
              <a:rect l="l" t="t" r="r" b="b"/>
              <a:pathLst>
                <a:path w="732309" h="629053">
                  <a:moveTo>
                    <a:pt x="732309" y="314527"/>
                  </a:moveTo>
                  <a:lnTo>
                    <a:pt x="325909" y="0"/>
                  </a:lnTo>
                  <a:lnTo>
                    <a:pt x="325909" y="203200"/>
                  </a:lnTo>
                  <a:lnTo>
                    <a:pt x="0" y="203200"/>
                  </a:lnTo>
                  <a:lnTo>
                    <a:pt x="0" y="425853"/>
                  </a:lnTo>
                  <a:lnTo>
                    <a:pt x="325909" y="425853"/>
                  </a:lnTo>
                  <a:lnTo>
                    <a:pt x="325909" y="629053"/>
                  </a:lnTo>
                  <a:lnTo>
                    <a:pt x="732309" y="314527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165100"/>
              <a:ext cx="630709" cy="260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 rot="-10800000">
            <a:off x="9144000" y="7249546"/>
            <a:ext cx="490495" cy="421335"/>
            <a:chOff x="0" y="0"/>
            <a:chExt cx="732309" cy="629053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732309" cy="629053"/>
            </a:xfrm>
            <a:custGeom>
              <a:avLst/>
              <a:gdLst/>
              <a:ahLst/>
              <a:cxnLst/>
              <a:rect l="l" t="t" r="r" b="b"/>
              <a:pathLst>
                <a:path w="732309" h="629053">
                  <a:moveTo>
                    <a:pt x="732309" y="314527"/>
                  </a:moveTo>
                  <a:lnTo>
                    <a:pt x="325909" y="0"/>
                  </a:lnTo>
                  <a:lnTo>
                    <a:pt x="325909" y="203200"/>
                  </a:lnTo>
                  <a:lnTo>
                    <a:pt x="0" y="203200"/>
                  </a:lnTo>
                  <a:lnTo>
                    <a:pt x="0" y="425853"/>
                  </a:lnTo>
                  <a:lnTo>
                    <a:pt x="325909" y="425853"/>
                  </a:lnTo>
                  <a:lnTo>
                    <a:pt x="325909" y="629053"/>
                  </a:lnTo>
                  <a:lnTo>
                    <a:pt x="732309" y="314527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165100"/>
              <a:ext cx="630709" cy="260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5" name="Group 55"/>
          <p:cNvGrpSpPr/>
          <p:nvPr/>
        </p:nvGrpSpPr>
        <p:grpSpPr>
          <a:xfrm rot="5400000">
            <a:off x="11644150" y="4932832"/>
            <a:ext cx="490495" cy="421335"/>
            <a:chOff x="0" y="0"/>
            <a:chExt cx="732309" cy="629053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732309" cy="629053"/>
            </a:xfrm>
            <a:custGeom>
              <a:avLst/>
              <a:gdLst/>
              <a:ahLst/>
              <a:cxnLst/>
              <a:rect l="l" t="t" r="r" b="b"/>
              <a:pathLst>
                <a:path w="732309" h="629053">
                  <a:moveTo>
                    <a:pt x="732309" y="314527"/>
                  </a:moveTo>
                  <a:lnTo>
                    <a:pt x="325909" y="0"/>
                  </a:lnTo>
                  <a:lnTo>
                    <a:pt x="325909" y="203200"/>
                  </a:lnTo>
                  <a:lnTo>
                    <a:pt x="0" y="203200"/>
                  </a:lnTo>
                  <a:lnTo>
                    <a:pt x="0" y="425853"/>
                  </a:lnTo>
                  <a:lnTo>
                    <a:pt x="325909" y="425853"/>
                  </a:lnTo>
                  <a:lnTo>
                    <a:pt x="325909" y="629053"/>
                  </a:lnTo>
                  <a:lnTo>
                    <a:pt x="732309" y="314527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0" y="165100"/>
              <a:ext cx="630709" cy="260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25741" y="684957"/>
            <a:ext cx="9436518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D587C"/>
                </a:solidFill>
                <a:latin typeface="Anton"/>
              </a:rPr>
              <a:t>DATA PRE-PROCESSING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6825316" y="8141591"/>
            <a:ext cx="2017667" cy="907700"/>
            <a:chOff x="0" y="0"/>
            <a:chExt cx="1154854" cy="5195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54854" cy="519541"/>
            </a:xfrm>
            <a:custGeom>
              <a:avLst/>
              <a:gdLst/>
              <a:ahLst/>
              <a:cxnLst/>
              <a:rect l="l" t="t" r="r" b="b"/>
              <a:pathLst>
                <a:path w="1154854" h="519541">
                  <a:moveTo>
                    <a:pt x="577427" y="0"/>
                  </a:moveTo>
                  <a:lnTo>
                    <a:pt x="1154854" y="519541"/>
                  </a:lnTo>
                  <a:lnTo>
                    <a:pt x="0" y="519541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80446" y="203116"/>
              <a:ext cx="793962" cy="279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422621" y="420030"/>
            <a:ext cx="1212158" cy="872754"/>
          </a:xfrm>
          <a:custGeom>
            <a:avLst/>
            <a:gdLst/>
            <a:ahLst/>
            <a:cxnLst/>
            <a:rect l="l" t="t" r="r" b="b"/>
            <a:pathLst>
              <a:path w="1212158" h="872754">
                <a:moveTo>
                  <a:pt x="0" y="0"/>
                </a:moveTo>
                <a:lnTo>
                  <a:pt x="1212158" y="0"/>
                </a:lnTo>
                <a:lnTo>
                  <a:pt x="1212158" y="872754"/>
                </a:lnTo>
                <a:lnTo>
                  <a:pt x="0" y="87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425741" y="3142786"/>
            <a:ext cx="8657433" cy="4663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4"/>
              </a:lnSpc>
            </a:pPr>
            <a:r>
              <a:rPr lang="en-US" sz="3810">
                <a:solidFill>
                  <a:srgbClr val="0D587C"/>
                </a:solidFill>
                <a:latin typeface="Trocchi"/>
              </a:rPr>
              <a:t>1. Dropping Independent Columns: </a:t>
            </a:r>
          </a:p>
          <a:p>
            <a:pPr>
              <a:lnSpc>
                <a:spcPts val="5334"/>
              </a:lnSpc>
            </a:pPr>
            <a:r>
              <a:rPr lang="en-US" sz="3810">
                <a:solidFill>
                  <a:srgbClr val="0D587C"/>
                </a:solidFill>
                <a:latin typeface="Trocchi"/>
              </a:rPr>
              <a:t>2. Removing Duplicate Records: </a:t>
            </a:r>
          </a:p>
          <a:p>
            <a:pPr>
              <a:lnSpc>
                <a:spcPts val="5334"/>
              </a:lnSpc>
            </a:pPr>
            <a:r>
              <a:rPr lang="en-US" sz="3810">
                <a:solidFill>
                  <a:srgbClr val="0D587C"/>
                </a:solidFill>
                <a:latin typeface="Trocchi"/>
              </a:rPr>
              <a:t>3. Handling Missing Values: </a:t>
            </a:r>
          </a:p>
          <a:p>
            <a:pPr>
              <a:lnSpc>
                <a:spcPts val="5334"/>
              </a:lnSpc>
            </a:pPr>
            <a:r>
              <a:rPr lang="en-US" sz="3810">
                <a:solidFill>
                  <a:srgbClr val="0D587C"/>
                </a:solidFill>
                <a:latin typeface="Trocchi"/>
              </a:rPr>
              <a:t>4. Handling Categorical Columns:</a:t>
            </a:r>
          </a:p>
          <a:p>
            <a:pPr>
              <a:lnSpc>
                <a:spcPts val="5334"/>
              </a:lnSpc>
            </a:pPr>
            <a:r>
              <a:rPr lang="en-US" sz="3810">
                <a:solidFill>
                  <a:srgbClr val="0D587C"/>
                </a:solidFill>
                <a:latin typeface="Trocchi"/>
              </a:rPr>
              <a:t>5. Converting Data Types: </a:t>
            </a:r>
          </a:p>
          <a:p>
            <a:pPr>
              <a:lnSpc>
                <a:spcPts val="5334"/>
              </a:lnSpc>
            </a:pPr>
            <a:r>
              <a:rPr lang="en-US" sz="3810">
                <a:solidFill>
                  <a:srgbClr val="0D587C"/>
                </a:solidFill>
                <a:latin typeface="Trocchi"/>
              </a:rPr>
              <a:t>6. Handling Outliers:</a:t>
            </a:r>
          </a:p>
          <a:p>
            <a:pPr>
              <a:lnSpc>
                <a:spcPts val="5334"/>
              </a:lnSpc>
            </a:pPr>
            <a:r>
              <a:rPr lang="en-US" sz="3810">
                <a:solidFill>
                  <a:srgbClr val="0D587C"/>
                </a:solidFill>
                <a:latin typeface="Trocchi"/>
              </a:rPr>
              <a:t>7. Adding New  Column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6825316" y="8694041"/>
            <a:ext cx="2017667" cy="907700"/>
            <a:chOff x="0" y="0"/>
            <a:chExt cx="1154854" cy="5195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4854" cy="519541"/>
            </a:xfrm>
            <a:custGeom>
              <a:avLst/>
              <a:gdLst/>
              <a:ahLst/>
              <a:cxnLst/>
              <a:rect l="l" t="t" r="r" b="b"/>
              <a:pathLst>
                <a:path w="1154854" h="519541">
                  <a:moveTo>
                    <a:pt x="577427" y="0"/>
                  </a:moveTo>
                  <a:lnTo>
                    <a:pt x="1154854" y="519541"/>
                  </a:lnTo>
                  <a:lnTo>
                    <a:pt x="0" y="519541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80446" y="203116"/>
              <a:ext cx="793962" cy="279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22621" y="420030"/>
            <a:ext cx="1212158" cy="872754"/>
          </a:xfrm>
          <a:custGeom>
            <a:avLst/>
            <a:gdLst/>
            <a:ahLst/>
            <a:cxnLst/>
            <a:rect l="l" t="t" r="r" b="b"/>
            <a:pathLst>
              <a:path w="1212158" h="872754">
                <a:moveTo>
                  <a:pt x="0" y="0"/>
                </a:moveTo>
                <a:lnTo>
                  <a:pt x="1212158" y="0"/>
                </a:lnTo>
                <a:lnTo>
                  <a:pt x="1212158" y="872754"/>
                </a:lnTo>
                <a:lnTo>
                  <a:pt x="0" y="87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22621" y="1668636"/>
            <a:ext cx="4934115" cy="4737406"/>
          </a:xfrm>
          <a:custGeom>
            <a:avLst/>
            <a:gdLst/>
            <a:ahLst/>
            <a:cxnLst/>
            <a:rect l="l" t="t" r="r" b="b"/>
            <a:pathLst>
              <a:path w="4934115" h="4737406">
                <a:moveTo>
                  <a:pt x="0" y="0"/>
                </a:moveTo>
                <a:lnTo>
                  <a:pt x="4934115" y="0"/>
                </a:lnTo>
                <a:lnTo>
                  <a:pt x="4934115" y="4737406"/>
                </a:lnTo>
                <a:lnTo>
                  <a:pt x="0" y="47374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812944" y="1668636"/>
            <a:ext cx="6256486" cy="4380972"/>
          </a:xfrm>
          <a:custGeom>
            <a:avLst/>
            <a:gdLst/>
            <a:ahLst/>
            <a:cxnLst/>
            <a:rect l="l" t="t" r="r" b="b"/>
            <a:pathLst>
              <a:path w="6256486" h="4380972">
                <a:moveTo>
                  <a:pt x="0" y="0"/>
                </a:moveTo>
                <a:lnTo>
                  <a:pt x="6256485" y="0"/>
                </a:lnTo>
                <a:lnTo>
                  <a:pt x="6256485" y="4380972"/>
                </a:lnTo>
                <a:lnTo>
                  <a:pt x="0" y="43809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212779" y="-843"/>
            <a:ext cx="1862443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D587C"/>
                </a:solidFill>
                <a:latin typeface="Anton"/>
              </a:rPr>
              <a:t>EDA</a:t>
            </a:r>
          </a:p>
        </p:txBody>
      </p:sp>
      <p:sp>
        <p:nvSpPr>
          <p:cNvPr id="9" name="Freeform 9"/>
          <p:cNvSpPr/>
          <p:nvPr/>
        </p:nvSpPr>
        <p:spPr>
          <a:xfrm>
            <a:off x="5356736" y="5405876"/>
            <a:ext cx="6403256" cy="4537740"/>
          </a:xfrm>
          <a:custGeom>
            <a:avLst/>
            <a:gdLst/>
            <a:ahLst/>
            <a:cxnLst/>
            <a:rect l="l" t="t" r="r" b="b"/>
            <a:pathLst>
              <a:path w="6403256" h="4537740">
                <a:moveTo>
                  <a:pt x="0" y="0"/>
                </a:moveTo>
                <a:lnTo>
                  <a:pt x="6403256" y="0"/>
                </a:lnTo>
                <a:lnTo>
                  <a:pt x="6403256" y="4537741"/>
                </a:lnTo>
                <a:lnTo>
                  <a:pt x="0" y="45377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3400" y="723900"/>
            <a:ext cx="1212158" cy="872754"/>
          </a:xfrm>
          <a:custGeom>
            <a:avLst/>
            <a:gdLst/>
            <a:ahLst/>
            <a:cxnLst/>
            <a:rect l="l" t="t" r="r" b="b"/>
            <a:pathLst>
              <a:path w="1212158" h="872754">
                <a:moveTo>
                  <a:pt x="0" y="0"/>
                </a:moveTo>
                <a:lnTo>
                  <a:pt x="1212158" y="0"/>
                </a:lnTo>
                <a:lnTo>
                  <a:pt x="1212158" y="872754"/>
                </a:lnTo>
                <a:lnTo>
                  <a:pt x="0" y="87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6825316" y="8141591"/>
            <a:ext cx="2017667" cy="907700"/>
            <a:chOff x="0" y="0"/>
            <a:chExt cx="1154854" cy="5195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54854" cy="519541"/>
            </a:xfrm>
            <a:custGeom>
              <a:avLst/>
              <a:gdLst/>
              <a:ahLst/>
              <a:cxnLst/>
              <a:rect l="l" t="t" r="r" b="b"/>
              <a:pathLst>
                <a:path w="1154854" h="519541">
                  <a:moveTo>
                    <a:pt x="577427" y="0"/>
                  </a:moveTo>
                  <a:lnTo>
                    <a:pt x="1154854" y="519541"/>
                  </a:lnTo>
                  <a:lnTo>
                    <a:pt x="0" y="519541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80446" y="203116"/>
              <a:ext cx="793962" cy="279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767473" y="521259"/>
            <a:ext cx="5178866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D587C"/>
                </a:solidFill>
                <a:latin typeface="Anton"/>
              </a:rPr>
              <a:t>ML MODELS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00600" y="2600005"/>
            <a:ext cx="2156817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dirty="0">
                <a:solidFill>
                  <a:srgbClr val="0D587C"/>
                </a:solidFill>
                <a:latin typeface="Canva Sans Bold"/>
              </a:rPr>
              <a:t>Model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52543" y="3988080"/>
            <a:ext cx="6398066" cy="754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dirty="0">
                <a:solidFill>
                  <a:srgbClr val="0D587C"/>
                </a:solidFill>
                <a:latin typeface="Canva Sans"/>
              </a:rPr>
              <a:t>       1.Linear Regression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09800" y="4808677"/>
            <a:ext cx="8304044" cy="76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D587C"/>
                </a:solidFill>
                <a:latin typeface="Canva Sans"/>
              </a:rPr>
              <a:t>2. Random Forest Regression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95051" y="5602090"/>
            <a:ext cx="5113051" cy="76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D587C"/>
                </a:solidFill>
                <a:latin typeface="Canva Sans"/>
              </a:rPr>
              <a:t>3. Decision Tree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97486" y="6402553"/>
            <a:ext cx="2254091" cy="754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D587C"/>
                </a:solidFill>
                <a:latin typeface="Canva Sans"/>
              </a:rPr>
              <a:t>4. Ridge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97487" y="7157503"/>
            <a:ext cx="2254091" cy="76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D587C"/>
                </a:solidFill>
                <a:latin typeface="Canva Sans"/>
              </a:rPr>
              <a:t>5. Lasso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97487" y="7996429"/>
            <a:ext cx="5758310" cy="76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D587C"/>
                </a:solidFill>
                <a:latin typeface="Canva Sans"/>
              </a:rPr>
              <a:t>6. Gradient Boosting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330585" y="2600005"/>
            <a:ext cx="3233690" cy="927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dirty="0">
                <a:solidFill>
                  <a:srgbClr val="0D587C"/>
                </a:solidFill>
                <a:latin typeface="Canva Sans Bold"/>
              </a:rPr>
              <a:t>R2 Score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028992" y="3992416"/>
            <a:ext cx="1344108" cy="76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D587C"/>
                </a:solidFill>
                <a:latin typeface="Canva Sans"/>
              </a:rPr>
              <a:t>0.74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914692" y="4762500"/>
            <a:ext cx="1572708" cy="76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D587C"/>
                </a:solidFill>
                <a:latin typeface="Canva Sans"/>
              </a:rPr>
              <a:t>0.68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036469" y="5602090"/>
            <a:ext cx="1363158" cy="76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D587C"/>
                </a:solidFill>
                <a:latin typeface="Canva Sans"/>
              </a:rPr>
              <a:t>0.65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946339" y="6457848"/>
            <a:ext cx="1543419" cy="76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D587C"/>
                </a:solidFill>
                <a:latin typeface="Canva Sans"/>
              </a:rPr>
              <a:t>0.74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946339" y="7234429"/>
            <a:ext cx="1543419" cy="76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D587C"/>
                </a:solidFill>
                <a:latin typeface="Canva Sans"/>
              </a:rPr>
              <a:t>0.74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036469" y="7996429"/>
            <a:ext cx="1363158" cy="76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D587C"/>
                </a:solidFill>
                <a:latin typeface="Canva Sans"/>
              </a:rPr>
              <a:t>0.76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57400" y="8908014"/>
            <a:ext cx="6680568" cy="76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D587C"/>
                </a:solidFill>
                <a:latin typeface="Canva Sans"/>
              </a:rPr>
              <a:t>7.Gradient Boosting(T)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C4C600-DCB4-4E16-AB6F-A2964AB7D311}"/>
              </a:ext>
            </a:extLst>
          </p:cNvPr>
          <p:cNvSpPr/>
          <p:nvPr/>
        </p:nvSpPr>
        <p:spPr>
          <a:xfrm>
            <a:off x="12039600" y="8853726"/>
            <a:ext cx="19744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/>
              <a:t>0.84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6825316" y="8141591"/>
            <a:ext cx="2017667" cy="907700"/>
            <a:chOff x="0" y="0"/>
            <a:chExt cx="1154854" cy="5195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4854" cy="519541"/>
            </a:xfrm>
            <a:custGeom>
              <a:avLst/>
              <a:gdLst/>
              <a:ahLst/>
              <a:cxnLst/>
              <a:rect l="l" t="t" r="r" b="b"/>
              <a:pathLst>
                <a:path w="1154854" h="519541">
                  <a:moveTo>
                    <a:pt x="577427" y="0"/>
                  </a:moveTo>
                  <a:lnTo>
                    <a:pt x="1154854" y="519541"/>
                  </a:lnTo>
                  <a:lnTo>
                    <a:pt x="0" y="519541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DA231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80446" y="203116"/>
              <a:ext cx="793962" cy="279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22621" y="420030"/>
            <a:ext cx="1212158" cy="872754"/>
          </a:xfrm>
          <a:custGeom>
            <a:avLst/>
            <a:gdLst/>
            <a:ahLst/>
            <a:cxnLst/>
            <a:rect l="l" t="t" r="r" b="b"/>
            <a:pathLst>
              <a:path w="1212158" h="872754">
                <a:moveTo>
                  <a:pt x="0" y="0"/>
                </a:moveTo>
                <a:lnTo>
                  <a:pt x="1212158" y="0"/>
                </a:lnTo>
                <a:lnTo>
                  <a:pt x="1212158" y="872754"/>
                </a:lnTo>
                <a:lnTo>
                  <a:pt x="0" y="87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502885" y="857250"/>
            <a:ext cx="5282231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D587C"/>
                </a:solidFill>
                <a:latin typeface="Anton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98040" y="3180626"/>
            <a:ext cx="16374469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Use of  multiple Machine-learning Algorithms to build up automobile price forecasting model.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1290137" y="3328974"/>
            <a:ext cx="392365" cy="343319"/>
            <a:chOff x="0" y="0"/>
            <a:chExt cx="812800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98040" y="4777423"/>
            <a:ext cx="16374469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Gradient Boosting is the best model demonstrates the highest prediction performance with R2 score of 0.84. </a:t>
            </a:r>
          </a:p>
        </p:txBody>
      </p:sp>
      <p:grpSp>
        <p:nvGrpSpPr>
          <p:cNvPr id="12" name="Group 12"/>
          <p:cNvGrpSpPr/>
          <p:nvPr/>
        </p:nvGrpSpPr>
        <p:grpSpPr>
          <a:xfrm rot="5400000">
            <a:off x="1290137" y="4843855"/>
            <a:ext cx="392365" cy="343319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898040" y="6658293"/>
            <a:ext cx="1637446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587C"/>
                </a:solidFill>
                <a:latin typeface="Trocchi"/>
              </a:rPr>
              <a:t>Provides valuable insights for both sellers and buyers .</a:t>
            </a:r>
          </a:p>
        </p:txBody>
      </p:sp>
      <p:grpSp>
        <p:nvGrpSpPr>
          <p:cNvPr id="16" name="Group 16"/>
          <p:cNvGrpSpPr/>
          <p:nvPr/>
        </p:nvGrpSpPr>
        <p:grpSpPr>
          <a:xfrm rot="5400000">
            <a:off x="1290137" y="6828295"/>
            <a:ext cx="392365" cy="343319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60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299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Arial</vt:lpstr>
      <vt:lpstr>Trocchi</vt:lpstr>
      <vt:lpstr>Canva Sans</vt:lpstr>
      <vt:lpstr>Anton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Abhishek Patel (230943025001)</dc:title>
  <dc:creator>Admin</dc:creator>
  <cp:lastModifiedBy>Admin</cp:lastModifiedBy>
  <cp:revision>3</cp:revision>
  <dcterms:created xsi:type="dcterms:W3CDTF">2006-08-16T00:00:00Z</dcterms:created>
  <dcterms:modified xsi:type="dcterms:W3CDTF">2024-02-24T03:30:28Z</dcterms:modified>
  <dc:identifier>DAF9IXjEu3A</dc:identifier>
</cp:coreProperties>
</file>