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FEF5-56B8-B748-808D-6AB650DFD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5E6B1-0CA0-A24A-A807-48F2F8EE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43DF-BB02-1347-812E-6F622838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A964-D8D7-2142-BA09-459CCAA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35F2-DAD8-C440-BD4D-998B85EE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84F9-F6AB-6A40-AB1C-DF55C9F0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42447-7EF0-DC4B-90DB-5ED87A74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8752-9974-D549-8B45-6164237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45F8-B1AA-B241-B34B-396064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5A53-E240-AC45-AC35-FFC0E37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1F479-E22D-AD48-85DD-AFFB7E876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A6F7-A8C4-FB47-B577-146A74634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8191-49B2-604E-BCA8-5847AA30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A7DC-6EC6-0E40-81C1-99E51586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ADA9-1930-7D44-9A88-9BE17F5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40AE-E970-864D-96CF-53733F7B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6101-AC9C-E844-934B-A797FB8C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D341-CF56-3641-86FE-75113C4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AB4B-E88E-8B4B-B891-C7E7299C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0AFF-63A6-1741-930E-86A6773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891-E6B6-874F-82D7-10A7F99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FE4A-B1C0-EB4D-A8E4-2FAD71ED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DCD1-D328-5846-9730-7F5B2F07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574D-54E2-2B4B-9D1C-A9A4DAEF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7C99-01BA-5044-8653-17F6BDB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02EE-56E7-974E-ADC2-98E34445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7BC5-30A3-574E-B458-A05C54322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51EA-EBB4-F744-BA36-A98BEEF2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202E-A89F-A24E-BD4F-18404D67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43F8-0C16-1C4F-B261-7A397ADC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8D310-40D3-E746-8840-445A802D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4E28-79F1-3546-9E12-EBD471FB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35E1-BB11-A248-B3F9-109A98ED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DCA3-33B9-6F4E-BC98-B6F05271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08F80-8CE1-0449-9276-C8CF64916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CC41-517C-3D46-8886-BAFFDB7C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E910B-3AB2-D843-A11E-9817E069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A512F-8CEB-1B42-9487-B22C9725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B292F-5A73-C84F-90D8-41B74433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A809-B4D2-9748-9BD7-F7438027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1D599-1909-2B40-AF74-FD0CDC59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F2503-5665-A043-97E7-0FFBAD80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8406F-BBBD-F14D-B36D-857E0D16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BC429-5587-BD48-B0FC-CF1F264B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D5B27-4625-0A4A-838D-46931A7A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9322A-D828-1D49-94D3-783CED0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C779-741C-9043-8582-0BCE9396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6B4-0F96-8E45-9757-5503AF6E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F185-15C5-094D-BD88-23D7BCFA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0FA65-F507-054D-AA5A-CFC133D9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F73D-9AA3-574A-BA0F-3B760B7B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11AC9-9AB3-B746-AFC4-155662D9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298-06DD-4B4C-8EC7-5E9550C4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D2CD9-E84F-F844-9038-60B4C52F0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9356-4F57-5A43-B5A7-1E2E736A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2839-6117-5B45-BFCC-5FA701EB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1D5F-1251-D149-AEF3-E8F410B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6F69-3FC4-B14F-A74C-D8C547C2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638EB-028F-D14D-917F-DD3973C0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84EC-789D-FC4A-83D3-20DC7337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7285-A08A-3C4C-9AB1-196D42371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93A-14E0-4041-BF13-643BA672C070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CA7A-730E-4749-AE8E-5FDCCCB7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C6A2-388C-E943-A562-B725C747D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01B-1479-1A41-B013-5FC35127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rchive.ics.uci.edu/ml/datasets/Airfoil+Self-Noi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9248-521B-D84D-91BB-913FD35D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974" y="1172050"/>
            <a:ext cx="9144000" cy="3079909"/>
          </a:xfrm>
        </p:spPr>
        <p:txBody>
          <a:bodyPr>
            <a:normAutofit/>
          </a:bodyPr>
          <a:lstStyle/>
          <a:p>
            <a:r>
              <a:rPr lang="en-US" dirty="0"/>
              <a:t>The Data Incubator</a:t>
            </a:r>
            <a:br>
              <a:rPr lang="en-US" dirty="0"/>
            </a:br>
            <a:r>
              <a:rPr lang="en-US" dirty="0"/>
              <a:t>Capstone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848F3-89F5-A843-9421-CECE2131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974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Nikhil </a:t>
            </a:r>
            <a:r>
              <a:rPr lang="en-US" sz="3200" dirty="0" err="1"/>
              <a:t>Ajgaonkar</a:t>
            </a:r>
            <a:endParaRPr lang="en-US" sz="3200" dirty="0"/>
          </a:p>
          <a:p>
            <a:r>
              <a:rPr lang="en-US" sz="3200" dirty="0"/>
              <a:t>Department of Physics &amp; Astronomy</a:t>
            </a:r>
          </a:p>
          <a:p>
            <a:r>
              <a:rPr lang="en-US" sz="3200" dirty="0"/>
              <a:t>University of Kentucky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A7EFC85-AD84-FE46-9ED1-9A90E66B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61" y="3647324"/>
            <a:ext cx="1231424" cy="1231424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6F399B6-FD74-B049-8DD5-2F3CEA76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64" y="-15240"/>
            <a:ext cx="2951576" cy="1655762"/>
          </a:xfrm>
          <a:prstGeom prst="rect">
            <a:avLst/>
          </a:prstGeom>
        </p:spPr>
      </p:pic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624FF22-A633-604D-9FB5-1865526C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" y="-24442"/>
            <a:ext cx="3311524" cy="16557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FE3D0-1E23-0D4D-A471-681CB2231222}"/>
              </a:ext>
            </a:extLst>
          </p:cNvPr>
          <p:cNvSpPr/>
          <p:nvPr/>
        </p:nvSpPr>
        <p:spPr>
          <a:xfrm>
            <a:off x="3296284" y="1630680"/>
            <a:ext cx="5959380" cy="18227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512E06-5ED8-EA48-90DD-B7EA22863B75}"/>
              </a:ext>
            </a:extLst>
          </p:cNvPr>
          <p:cNvSpPr/>
          <p:nvPr/>
        </p:nvSpPr>
        <p:spPr>
          <a:xfrm>
            <a:off x="2565034" y="5141318"/>
            <a:ext cx="7421879" cy="15407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4"/>
    </mc:Choice>
    <mc:Fallback xmlns="">
      <p:transition spd="slow" advTm="58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4AB7-70E0-D74C-8C67-0FC6616E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71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AD49-2D7B-7246-A7CF-9C17B9C4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5293043"/>
          </a:xfrm>
        </p:spPr>
        <p:txBody>
          <a:bodyPr/>
          <a:lstStyle/>
          <a:p>
            <a:pPr>
              <a:buFont typeface="Symbol" pitchFamily="2" charset="2"/>
              <a:buChar char="Þ"/>
            </a:pPr>
            <a:r>
              <a:rPr lang="en-US" dirty="0">
                <a:latin typeface="Times" pitchFamily="2" charset="0"/>
              </a:rPr>
              <a:t> Predict P using different techniques like non-linear regression (OLS, SVR, Neural Networks </a:t>
            </a:r>
            <a:r>
              <a:rPr lang="en-US" dirty="0" err="1">
                <a:latin typeface="Times" pitchFamily="2" charset="0"/>
              </a:rPr>
              <a:t>etc</a:t>
            </a:r>
            <a:r>
              <a:rPr lang="en-US" dirty="0">
                <a:latin typeface="Times" pitchFamily="2" charset="0"/>
              </a:rPr>
              <a:t>) and compare the accuracies.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Times" pitchFamily="2" charset="0"/>
              </a:rPr>
              <a:t> Use regularization techniques (Lasso/Ridge) to constrain the parameters of correlated independent variables</a:t>
            </a:r>
          </a:p>
          <a:p>
            <a:pPr>
              <a:buFont typeface="Symbol" pitchFamily="2" charset="2"/>
              <a:buChar char="Þ"/>
            </a:pPr>
            <a:endParaRPr lang="en-US" dirty="0">
              <a:latin typeface="Times" pitchFamily="2" charset="0"/>
            </a:endParaRP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Times" pitchFamily="2" charset="0"/>
              </a:rPr>
              <a:t> Perform the above two for different levels of added noise to P. Relate the accuracy of the selected model.</a:t>
            </a:r>
          </a:p>
          <a:p>
            <a:pPr>
              <a:buFont typeface="Symbol" pitchFamily="2" charset="2"/>
              <a:buChar char="Þ"/>
            </a:pPr>
            <a:endParaRPr lang="en-US" dirty="0">
              <a:latin typeface="Times" pitchFamily="2" charset="0"/>
            </a:endParaRPr>
          </a:p>
          <a:p>
            <a:pPr>
              <a:buFont typeface="Symbol" pitchFamily="2" charset="2"/>
              <a:buChar char="Þ"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84"/>
    </mc:Choice>
    <mc:Fallback xmlns="">
      <p:transition spd="slow" advTm="247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633B-4BCB-C245-9CE1-0CF35ED8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Thank you….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72C2-C315-E744-9E36-619C112F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467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5"/>
    </mc:Choice>
    <mc:Fallback xmlns="">
      <p:transition spd="slow" advTm="59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FA29-1F26-BB41-BB08-45AADE0B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6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Introduction</a:t>
            </a:r>
          </a:p>
        </p:txBody>
      </p:sp>
      <p:pic>
        <p:nvPicPr>
          <p:cNvPr id="5" name="Picture 4" descr="A plane flying in the sky&#10;&#10;Description automatically generated with low confidence">
            <a:extLst>
              <a:ext uri="{FF2B5EF4-FFF2-40B4-BE49-F238E27FC236}">
                <a16:creationId xmlns:a16="http://schemas.microsoft.com/office/drawing/2014/main" id="{46A6806F-F3E9-7C44-81B3-9DCAE342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20" y="560070"/>
            <a:ext cx="5720080" cy="3217545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3A176F-7A2C-DB44-9C76-AB7FADD1C1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55" y="4175877"/>
            <a:ext cx="6154545" cy="26821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882AC4-B60C-2644-B85E-2A80FEDCE729}"/>
              </a:ext>
            </a:extLst>
          </p:cNvPr>
          <p:cNvCxnSpPr>
            <a:cxnSpLocks/>
          </p:cNvCxnSpPr>
          <p:nvPr/>
        </p:nvCxnSpPr>
        <p:spPr>
          <a:xfrm flipH="1">
            <a:off x="10576560" y="2804160"/>
            <a:ext cx="777240" cy="2971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39A280-B744-AA41-8DCE-AB6F9716A1C7}"/>
              </a:ext>
            </a:extLst>
          </p:cNvPr>
          <p:cNvSpPr txBox="1"/>
          <p:nvPr/>
        </p:nvSpPr>
        <p:spPr>
          <a:xfrm>
            <a:off x="9845643" y="3091575"/>
            <a:ext cx="146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Cross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19D34-9C4F-8645-871D-3E581684A7BA}"/>
              </a:ext>
            </a:extLst>
          </p:cNvPr>
          <p:cNvSpPr txBox="1"/>
          <p:nvPr/>
        </p:nvSpPr>
        <p:spPr>
          <a:xfrm>
            <a:off x="485015" y="992623"/>
            <a:ext cx="54711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1. Airfoil self noise is caused due to interaction of smooth non-turbulent flow with airfoil edges near wake. </a:t>
            </a:r>
          </a:p>
          <a:p>
            <a:endParaRPr lang="en-US" sz="24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2. At high speeds, noise can increase vibrations on the airplane wing and can cause the wing to break.</a:t>
            </a:r>
          </a:p>
          <a:p>
            <a:endParaRPr lang="en-US" sz="24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3. Reducing airfoil self-noise is an important problem in the aerospace industry.</a:t>
            </a:r>
          </a:p>
          <a:p>
            <a:endParaRPr lang="en-US" sz="2400" dirty="0"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AECCA-16B6-1147-B112-5E6BD1AFB7A1}"/>
              </a:ext>
            </a:extLst>
          </p:cNvPr>
          <p:cNvSpPr/>
          <p:nvPr/>
        </p:nvSpPr>
        <p:spPr>
          <a:xfrm>
            <a:off x="6433820" y="698500"/>
            <a:ext cx="1935480" cy="3217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39E58-9024-6C4D-8BD0-707EF73F3F71}"/>
              </a:ext>
            </a:extLst>
          </p:cNvPr>
          <p:cNvSpPr txBox="1"/>
          <p:nvPr/>
        </p:nvSpPr>
        <p:spPr>
          <a:xfrm>
            <a:off x="6337300" y="889000"/>
            <a:ext cx="20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How to predict airfoil self noise?</a:t>
            </a:r>
          </a:p>
        </p:txBody>
      </p:sp>
    </p:spTree>
    <p:extLst>
      <p:ext uri="{BB962C8B-B14F-4D97-AF65-F5344CB8AC3E}">
        <p14:creationId xmlns:p14="http://schemas.microsoft.com/office/powerpoint/2010/main" val="39568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13"/>
    </mc:Choice>
    <mc:Fallback xmlns="">
      <p:transition spd="slow" advTm="304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FD58-9E23-DB47-BBA0-B178B0FE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2" y="-26249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The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EE23F-749F-7344-90C4-D36B2C6A5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3912" y="635197"/>
                <a:ext cx="10515600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>
                    <a:latin typeface="Times" pitchFamily="2" charset="0"/>
                  </a:rPr>
                  <a:t>Noise measurements from different sizes of NACA 0012 airfoils placed at various wind tunnel speeds(v) and angles of attack(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" pitchFamily="2" charset="0"/>
                  </a:rPr>
                  <a:t>).    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" pitchFamily="2" charset="0"/>
                  </a:rPr>
                  <a:t>(</a:t>
                </a:r>
                <a:r>
                  <a:rPr lang="en-US" sz="2400" u="sng" dirty="0">
                    <a:latin typeface="Times" pitchFamily="2" charset="0"/>
                    <a:hlinkClick r:id="rId2"/>
                  </a:rPr>
                  <a:t>http://archive.ics.uci.edu/ml/datasets/Airfoil+Self-Noise#</a:t>
                </a:r>
                <a:r>
                  <a:rPr lang="en-US" sz="2400" dirty="0">
                    <a:latin typeface="Times" pitchFamily="2" charset="0"/>
                  </a:rPr>
                  <a:t>)</a:t>
                </a:r>
                <a:r>
                  <a:rPr lang="en-US" sz="2400" dirty="0">
                    <a:effectLst/>
                    <a:latin typeface="Times" pitchFamily="2" charset="0"/>
                  </a:rPr>
                  <a:t> </a:t>
                </a:r>
                <a:endParaRPr lang="en-US" sz="2400" dirty="0">
                  <a:latin typeface="Times" pitchFamily="2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" pitchFamily="2" charset="0"/>
                  </a:rPr>
                  <a:t>Number of measurements = 1503, Number of variables = 6 (Continuous)</a:t>
                </a:r>
              </a:p>
              <a:p>
                <a:pPr marL="0" indent="0" algn="just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EE23F-749F-7344-90C4-D36B2C6A5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912" y="635197"/>
                <a:ext cx="10515600" cy="4351338"/>
              </a:xfrm>
              <a:blipFill>
                <a:blip r:embed="rId3"/>
                <a:stretch>
                  <a:fillRect l="-844" t="-1744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0BED1EDC-98BF-9048-972D-10F796392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125832"/>
                  </p:ext>
                </p:extLst>
              </p:nvPr>
            </p:nvGraphicFramePr>
            <p:xfrm>
              <a:off x="952500" y="2361155"/>
              <a:ext cx="4831080" cy="40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2986">
                      <a:extLst>
                        <a:ext uri="{9D8B030D-6E8A-4147-A177-3AD203B41FA5}">
                          <a16:colId xmlns:a16="http://schemas.microsoft.com/office/drawing/2014/main" val="804686143"/>
                        </a:ext>
                      </a:extLst>
                    </a:gridCol>
                    <a:gridCol w="2668094">
                      <a:extLst>
                        <a:ext uri="{9D8B030D-6E8A-4147-A177-3AD203B41FA5}">
                          <a16:colId xmlns:a16="http://schemas.microsoft.com/office/drawing/2014/main" val="4078317168"/>
                        </a:ext>
                      </a:extLst>
                    </a:gridCol>
                  </a:tblGrid>
                  <a:tr h="6687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Independent Variables 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Dependent Variable (Y)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41630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Frequency (f) [Hz]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Scaled sound pressure level (P) [dB]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877506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Angle of Attack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) [deg]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7171448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Chord Length (L)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897731"/>
                      </a:ext>
                    </a:extLst>
                  </a:tr>
                  <a:tr h="61058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Free stream velocity (v) [m/s]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088516"/>
                      </a:ext>
                    </a:extLst>
                  </a:tr>
                  <a:tr h="7311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Suction side displacement Thickness (t)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981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0BED1EDC-98BF-9048-972D-10F796392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125832"/>
                  </p:ext>
                </p:extLst>
              </p:nvPr>
            </p:nvGraphicFramePr>
            <p:xfrm>
              <a:off x="952500" y="2361155"/>
              <a:ext cx="4831080" cy="40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2986">
                      <a:extLst>
                        <a:ext uri="{9D8B030D-6E8A-4147-A177-3AD203B41FA5}">
                          <a16:colId xmlns:a16="http://schemas.microsoft.com/office/drawing/2014/main" val="804686143"/>
                        </a:ext>
                      </a:extLst>
                    </a:gridCol>
                    <a:gridCol w="2668094">
                      <a:extLst>
                        <a:ext uri="{9D8B030D-6E8A-4147-A177-3AD203B41FA5}">
                          <a16:colId xmlns:a16="http://schemas.microsoft.com/office/drawing/2014/main" val="407831716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Independent Variables 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/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+mn-ea"/>
                              <a:cs typeface="+mn-cs"/>
                            </a:rPr>
                            <a:t>Dependent Variable (Y)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41630"/>
                      </a:ext>
                    </a:extLst>
                  </a:tr>
                  <a:tr h="541426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Frequency (f) [Hz]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endParaRPr lang="en-US" b="0" i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  <a:p>
                          <a:pPr algn="ctr"/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Scaled sound pressure level (P) [dB]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8775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5" t="-192157" r="-123392" b="-34313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71714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Chord Length (L)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8977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Free stream velocity (v) [m/s]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08851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Suction side displacement Thickness (t) [m]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49817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D9B7CC-950B-2649-8BC4-E534AA511AF5}"/>
              </a:ext>
            </a:extLst>
          </p:cNvPr>
          <p:cNvSpPr txBox="1"/>
          <p:nvPr/>
        </p:nvSpPr>
        <p:spPr>
          <a:xfrm>
            <a:off x="3596640" y="5514897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Aim: Predict P </a:t>
            </a:r>
          </a:p>
        </p:txBody>
      </p:sp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395495E4-4499-C547-BC03-023407722B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68" y="2810866"/>
            <a:ext cx="6154545" cy="26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5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41"/>
    </mc:Choice>
    <mc:Fallback xmlns="">
      <p:transition spd="slow" advTm="377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E73B-45AD-874A-A4E8-2FAA8A73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Exploratory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2A934-DC32-7B49-8798-EA2CE676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0573"/>
                <a:ext cx="11177588" cy="54816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1. </a:t>
                </a:r>
                <a:r>
                  <a:rPr lang="en-US" b="1" dirty="0">
                    <a:latin typeface="Times" pitchFamily="2" charset="0"/>
                  </a:rPr>
                  <a:t>Check for null values</a:t>
                </a: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2. </a:t>
                </a:r>
                <a:r>
                  <a:rPr lang="en-US" b="1" dirty="0">
                    <a:latin typeface="Times" pitchFamily="2" charset="0"/>
                  </a:rPr>
                  <a:t>Outlier Removal </a:t>
                </a:r>
                <a:r>
                  <a:rPr lang="en-US" dirty="0">
                    <a:latin typeface="Times" pitchFamily="2" charset="0"/>
                  </a:rPr>
                  <a:t>=&gt; For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𝑂𝑢𝑡𝑙𝑖𝑒𝑟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𝑂𝑢𝑡𝑙𝑖𝑒𝑟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𝑈𝑝𝑝𝑒𝑟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" pitchFamily="2" charset="0"/>
                  </a:rPr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25</a:t>
                </a:r>
                <a:r>
                  <a:rPr lang="en-US" baseline="30000" dirty="0">
                    <a:latin typeface="Times" pitchFamily="2" charset="0"/>
                  </a:rPr>
                  <a:t>th</a:t>
                </a:r>
                <a:r>
                  <a:rPr lang="en-US" dirty="0">
                    <a:latin typeface="Times" pitchFamily="2" charset="0"/>
                  </a:rPr>
                  <a:t> percentile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distribution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Times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75</a:t>
                </a:r>
                <a:r>
                  <a:rPr lang="en-US" baseline="30000" dirty="0">
                    <a:latin typeface="Times" pitchFamily="2" charset="0"/>
                  </a:rPr>
                  <a:t>th</a:t>
                </a:r>
                <a:r>
                  <a:rPr lang="en-US" dirty="0">
                    <a:latin typeface="Times" pitchFamily="2" charset="0"/>
                  </a:rPr>
                  <a:t> percentile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distribution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Times" pitchFamily="2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Interquartile range</a:t>
                </a: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2A934-DC32-7B49-8798-EA2CE676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0573"/>
                <a:ext cx="11177588" cy="5481639"/>
              </a:xfrm>
              <a:blipFill>
                <a:blip r:embed="rId2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6"/>
    </mc:Choice>
    <mc:Fallback xmlns="">
      <p:transition spd="slow" advTm="114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6723C0-63DA-D949-8E41-5CF1F6A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DC90A-FFB3-784D-A669-52FC5AE5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833437"/>
            <a:ext cx="11353800" cy="55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8"/>
    </mc:Choice>
    <mc:Fallback xmlns="">
      <p:transition spd="slow" advTm="77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692773-8B18-8F4E-8E1E-5FC9254A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43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229DB-0AE5-194C-8913-46BB6E93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00062"/>
            <a:ext cx="6357938" cy="6357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6E5A4-BDA9-A94D-80B5-33152C7CD463}"/>
                  </a:ext>
                </a:extLst>
              </p:cNvPr>
              <p:cNvSpPr txBox="1"/>
              <p:nvPr/>
            </p:nvSpPr>
            <p:spPr>
              <a:xfrm>
                <a:off x="6781799" y="1139874"/>
                <a:ext cx="486251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>
                    <a:latin typeface="Times" pitchFamily="2" charset="0"/>
                  </a:rPr>
                  <a:t>Distribution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 is approximately Gaussian.</a:t>
                </a:r>
              </a:p>
              <a:p>
                <a:pPr marL="342900" indent="-342900">
                  <a:buAutoNum type="arabicPeriod"/>
                </a:pPr>
                <a:endParaRPr lang="en-US" sz="2800" dirty="0">
                  <a:latin typeface="Times" pitchFamily="2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 varies </a:t>
                </a:r>
                <a:r>
                  <a:rPr lang="en-US" sz="2800" b="1" dirty="0">
                    <a:latin typeface="Times" pitchFamily="2" charset="0"/>
                  </a:rPr>
                  <a:t>non-linearly </a:t>
                </a:r>
                <a:r>
                  <a:rPr lang="en-US" sz="2800" dirty="0" err="1">
                    <a:latin typeface="Times" pitchFamily="2" charset="0"/>
                  </a:rPr>
                  <a:t>w.r.t</a:t>
                </a:r>
                <a:r>
                  <a:rPr lang="en-US" sz="2800" dirty="0">
                    <a:latin typeface="Times" pitchFamily="2" charset="0"/>
                  </a:rPr>
                  <a:t> f,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, L, v &amp; t =&gt; </a:t>
                </a:r>
                <a:r>
                  <a:rPr lang="en-US" sz="2800" b="1" dirty="0">
                    <a:latin typeface="Times" pitchFamily="2" charset="0"/>
                  </a:rPr>
                  <a:t>non-linear regression required</a:t>
                </a:r>
              </a:p>
              <a:p>
                <a:pPr marL="342900" indent="-342900">
                  <a:buAutoNum type="arabicPeriod"/>
                </a:pPr>
                <a:endParaRPr lang="en-US" sz="2800" dirty="0">
                  <a:latin typeface="Times" pitchFamily="2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800" dirty="0">
                    <a:latin typeface="Times" pitchFamily="2" charset="0"/>
                  </a:rPr>
                  <a:t>Signs of multi-collinearity =&gt; </a:t>
                </a:r>
                <a:r>
                  <a:rPr lang="en-US" sz="2800" b="1" dirty="0">
                    <a:latin typeface="Times" pitchFamily="2" charset="0"/>
                  </a:rPr>
                  <a:t>regularization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6E5A4-BDA9-A94D-80B5-33152C7C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9" y="1139874"/>
                <a:ext cx="4862513" cy="3970318"/>
              </a:xfrm>
              <a:prstGeom prst="rect">
                <a:avLst/>
              </a:prstGeom>
              <a:blipFill>
                <a:blip r:embed="rId3"/>
                <a:stretch>
                  <a:fillRect l="-1563" t="-1274" r="-2604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349B0E9-79B0-324E-8EF4-430E833EC745}"/>
              </a:ext>
            </a:extLst>
          </p:cNvPr>
          <p:cNvSpPr txBox="1"/>
          <p:nvPr/>
        </p:nvSpPr>
        <p:spPr>
          <a:xfrm>
            <a:off x="6001944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D3E3B-F680-C045-97E6-6A56E15A3D3D}"/>
              </a:ext>
            </a:extLst>
          </p:cNvPr>
          <p:cNvSpPr txBox="1"/>
          <p:nvPr/>
        </p:nvSpPr>
        <p:spPr>
          <a:xfrm>
            <a:off x="2164558" y="4457738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F02E8-EC53-254A-801F-C311A5149741}"/>
              </a:ext>
            </a:extLst>
          </p:cNvPr>
          <p:cNvSpPr txBox="1"/>
          <p:nvPr/>
        </p:nvSpPr>
        <p:spPr>
          <a:xfrm>
            <a:off x="1203727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7B9E9-A2CA-504E-BC4F-452995C6F84F}"/>
              </a:ext>
            </a:extLst>
          </p:cNvPr>
          <p:cNvSpPr txBox="1"/>
          <p:nvPr/>
        </p:nvSpPr>
        <p:spPr>
          <a:xfrm>
            <a:off x="2164558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360E1-BE36-4949-A2DF-26661DF54A2D}"/>
              </a:ext>
            </a:extLst>
          </p:cNvPr>
          <p:cNvSpPr txBox="1"/>
          <p:nvPr/>
        </p:nvSpPr>
        <p:spPr>
          <a:xfrm>
            <a:off x="3120632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3B3CE-F678-D74B-B3AF-90B0B0109A3C}"/>
              </a:ext>
            </a:extLst>
          </p:cNvPr>
          <p:cNvSpPr txBox="1"/>
          <p:nvPr/>
        </p:nvSpPr>
        <p:spPr>
          <a:xfrm>
            <a:off x="4039792" y="5400672"/>
            <a:ext cx="43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3FFC7-82D9-5141-B2E9-A4D136632F6F}"/>
              </a:ext>
            </a:extLst>
          </p:cNvPr>
          <p:cNvSpPr txBox="1"/>
          <p:nvPr/>
        </p:nvSpPr>
        <p:spPr>
          <a:xfrm>
            <a:off x="5035033" y="5400672"/>
            <a:ext cx="29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8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03"/>
    </mc:Choice>
    <mc:Fallback xmlns="">
      <p:transition spd="slow" advTm="380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B414CB-2A59-3341-868F-4DC44B1473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38100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Change of variables (f,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,t)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B414CB-2A59-3341-868F-4DC44B14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38100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9CC9-B1D7-084E-92A5-86E1C302D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4439367"/>
                <a:ext cx="5308600" cy="389556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Times" pitchFamily="2" charset="0"/>
                  </a:rPr>
                  <a:t>f =&gt; log</a:t>
                </a:r>
                <a:r>
                  <a:rPr lang="en-US" sz="3200" baseline="-25000" dirty="0">
                    <a:latin typeface="Times" pitchFamily="2" charset="0"/>
                  </a:rPr>
                  <a:t>10</a:t>
                </a:r>
                <a:r>
                  <a:rPr lang="en-US" sz="3200" dirty="0">
                    <a:latin typeface="Times" pitchFamily="2" charset="0"/>
                  </a:rPr>
                  <a:t>(f)                      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latin typeface="Times" pitchFamily="2" charset="0"/>
                  </a:rPr>
                  <a:t> =&gt;log</a:t>
                </a:r>
                <a:r>
                  <a:rPr lang="en-US" sz="3200" baseline="-25000" dirty="0">
                    <a:latin typeface="Times" pitchFamily="2" charset="0"/>
                  </a:rPr>
                  <a:t>10</a:t>
                </a:r>
                <a:r>
                  <a:rPr lang="en-US" sz="3200" dirty="0">
                    <a:latin typeface="Times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latin typeface="Times" pitchFamily="2" charset="0"/>
                  </a:rPr>
                  <a:t>)                              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Times" pitchFamily="2" charset="0"/>
                  </a:rPr>
                  <a:t>t =&gt; log</a:t>
                </a:r>
                <a:r>
                  <a:rPr lang="en-US" sz="3200" baseline="-25000" dirty="0">
                    <a:latin typeface="Times" pitchFamily="2" charset="0"/>
                  </a:rPr>
                  <a:t>10</a:t>
                </a:r>
                <a:r>
                  <a:rPr lang="en-US" sz="3200" dirty="0">
                    <a:latin typeface="Times" pitchFamily="2" charset="0"/>
                  </a:rPr>
                  <a:t>(t)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9CC9-B1D7-084E-92A5-86E1C302D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4439367"/>
                <a:ext cx="5308600" cy="3895565"/>
              </a:xfrm>
              <a:blipFill>
                <a:blip r:embed="rId3"/>
                <a:stretch>
                  <a:fillRect l="-2632" t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629B59-5859-F34A-B96C-4EEF07B3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9367"/>
            <a:ext cx="8064500" cy="2799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F33C2-66D1-FE49-BA6F-EF6067812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3987825"/>
            <a:ext cx="8267700" cy="28701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2334E7-EC96-C24E-8432-0921FCA2C6EB}"/>
              </a:ext>
            </a:extLst>
          </p:cNvPr>
          <p:cNvCxnSpPr/>
          <p:nvPr/>
        </p:nvCxnSpPr>
        <p:spPr>
          <a:xfrm>
            <a:off x="1866900" y="3449320"/>
            <a:ext cx="0" cy="8382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702BA6-54A7-794A-A4D3-3E324F2E68FF}"/>
              </a:ext>
            </a:extLst>
          </p:cNvPr>
          <p:cNvCxnSpPr>
            <a:cxnSpLocks/>
          </p:cNvCxnSpPr>
          <p:nvPr/>
        </p:nvCxnSpPr>
        <p:spPr>
          <a:xfrm>
            <a:off x="2887980" y="5207000"/>
            <a:ext cx="82550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17"/>
    </mc:Choice>
    <mc:Fallback xmlns="">
      <p:transition spd="slow" advTm="255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B939-3A9A-D84C-9A69-C77F2D4C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915"/>
            <a:ext cx="11170920" cy="1325563"/>
          </a:xfrm>
        </p:spPr>
        <p:txBody>
          <a:bodyPr/>
          <a:lstStyle/>
          <a:p>
            <a:r>
              <a:rPr lang="en-US" dirty="0"/>
              <a:t>Adding Gaussian Noise to dependent variable,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AD4BC-F746-C34D-AACA-B82F21DFA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3740"/>
                <a:ext cx="10515600" cy="55181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dirty="0"/>
                  <a:t>P</a:t>
                </a:r>
                <a:r>
                  <a:rPr lang="en-US" sz="3600" baseline="-25000" dirty="0" err="1"/>
                  <a:t>noisy</a:t>
                </a:r>
                <a:r>
                  <a:rPr lang="en-US" sz="3600" dirty="0"/>
                  <a:t>= P +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𝑁𝑜𝑖𝑠𝑒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𝑝𝑟𝑒𝑠𝑠𝑢𝑟𝑒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3600" dirty="0"/>
                  <a:t> dB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AD4BC-F746-C34D-AACA-B82F21DFA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3740"/>
                <a:ext cx="10515600" cy="551815"/>
              </a:xfrm>
              <a:blipFill>
                <a:blip r:embed="rId2"/>
                <a:stretch>
                  <a:fillRect t="-2954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AE89DF-B678-C349-8130-E29E7EC4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5210"/>
            <a:ext cx="12192000" cy="4236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D2CE2-865F-9742-86B7-2373093BC075}"/>
                  </a:ext>
                </a:extLst>
              </p:cNvPr>
              <p:cNvSpPr txBox="1"/>
              <p:nvPr/>
            </p:nvSpPr>
            <p:spPr>
              <a:xfrm>
                <a:off x="4084320" y="1821200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dirty="0"/>
                  <a:t>dB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D2CE2-865F-9742-86B7-2373093B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0" y="1821200"/>
                <a:ext cx="4678680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9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97"/>
    </mc:Choice>
    <mc:Fallback xmlns="">
      <p:transition spd="slow" advTm="299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616D-2898-9C40-A7E4-AE973FEF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3D view of added noise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3D23EAD-B933-B044-8C83-39379AA9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571"/>
            <a:ext cx="12192000" cy="391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B4E43-E606-934A-B5E2-52B3C2742D33}"/>
                  </a:ext>
                </a:extLst>
              </p:cNvPr>
              <p:cNvSpPr txBox="1"/>
              <p:nvPr/>
            </p:nvSpPr>
            <p:spPr>
              <a:xfrm>
                <a:off x="8100060" y="1165613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dB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B4E43-E606-934A-B5E2-52B3C274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60" y="1165613"/>
                <a:ext cx="4678680" cy="523220"/>
              </a:xfrm>
              <a:prstGeom prst="rect">
                <a:avLst/>
              </a:prstGeom>
              <a:blipFill>
                <a:blip r:embed="rId3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649E3-82E6-9141-9B26-80AF48870807}"/>
                  </a:ext>
                </a:extLst>
              </p:cNvPr>
              <p:cNvSpPr txBox="1"/>
              <p:nvPr/>
            </p:nvSpPr>
            <p:spPr>
              <a:xfrm>
                <a:off x="3756660" y="1165613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dB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649E3-82E6-9141-9B26-80AF48870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660" y="1165613"/>
                <a:ext cx="4678680" cy="523220"/>
              </a:xfrm>
              <a:prstGeom prst="rect">
                <a:avLst/>
              </a:prstGeom>
              <a:blipFill>
                <a:blip r:embed="rId4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76FDA-D1D9-B84D-B21E-85BFDC8168F7}"/>
                  </a:ext>
                </a:extLst>
              </p:cNvPr>
              <p:cNvSpPr txBox="1"/>
              <p:nvPr/>
            </p:nvSpPr>
            <p:spPr>
              <a:xfrm>
                <a:off x="-411480" y="1247886"/>
                <a:ext cx="4678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dB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76FDA-D1D9-B84D-B21E-85BFDC81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1480" y="1247886"/>
                <a:ext cx="4678680" cy="523220"/>
              </a:xfrm>
              <a:prstGeom prst="rect">
                <a:avLst/>
              </a:prstGeom>
              <a:blipFill>
                <a:blip r:embed="rId5"/>
                <a:stretch>
                  <a:fillRect t="-95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2"/>
    </mc:Choice>
    <mc:Fallback xmlns="">
      <p:transition spd="slow" advTm="1461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455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</vt:lpstr>
      <vt:lpstr>Office Theme</vt:lpstr>
      <vt:lpstr>The Data Incubator Capstone Project </vt:lpstr>
      <vt:lpstr>Introduction</vt:lpstr>
      <vt:lpstr>The Data Set</vt:lpstr>
      <vt:lpstr>Exploratory Data Analysis</vt:lpstr>
      <vt:lpstr>Exploratory Data Analysis</vt:lpstr>
      <vt:lpstr>Exploratory Data Analysis</vt:lpstr>
      <vt:lpstr>Change of variables (f,θ,t)</vt:lpstr>
      <vt:lpstr>Adding Gaussian Noise to dependent variable, P</vt:lpstr>
      <vt:lpstr>3D view of added noise</vt:lpstr>
      <vt:lpstr>Future work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Incubator Capstone Project </dc:title>
  <dc:creator>Ajgaonkar, Nikhil C.</dc:creator>
  <cp:lastModifiedBy>Ajgaonkar, Nikhil C.</cp:lastModifiedBy>
  <cp:revision>9</cp:revision>
  <dcterms:created xsi:type="dcterms:W3CDTF">2021-10-25T15:12:50Z</dcterms:created>
  <dcterms:modified xsi:type="dcterms:W3CDTF">2021-10-28T13:42:35Z</dcterms:modified>
</cp:coreProperties>
</file>